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94.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Lst>
  <p:sldSz cy="5143500" cx="9144000"/>
  <p:notesSz cx="6858000" cy="9144000"/>
  <p:embeddedFontLst>
    <p:embeddedFont>
      <p:font typeface="Proxima Nova"/>
      <p:regular r:id="rId101"/>
      <p:bold r:id="rId102"/>
      <p:italic r:id="rId103"/>
      <p:boldItalic r:id="rId104"/>
    </p:embeddedFont>
    <p:embeddedFont>
      <p:font typeface="Oswald"/>
      <p:regular r:id="rId105"/>
      <p:bold r:id="rId106"/>
    </p:embeddedFont>
    <p:embeddedFont>
      <p:font typeface="Gill Sans"/>
      <p:regular r:id="rId107"/>
      <p:bold r:id="rId10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font" Target="fonts/GillSans-regular.fntdata"/><Relationship Id="rId106" Type="http://schemas.openxmlformats.org/officeDocument/2006/relationships/font" Target="fonts/Oswald-bold.fntdata"/><Relationship Id="rId105" Type="http://schemas.openxmlformats.org/officeDocument/2006/relationships/font" Target="fonts/Oswald-regular.fntdata"/><Relationship Id="rId104" Type="http://schemas.openxmlformats.org/officeDocument/2006/relationships/font" Target="fonts/ProximaNova-boldItalic.fntdata"/><Relationship Id="rId108" Type="http://schemas.openxmlformats.org/officeDocument/2006/relationships/font" Target="fonts/GillSans-bold.fnt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font" Target="fonts/ProximaNova-italic.fntdata"/><Relationship Id="rId102" Type="http://schemas.openxmlformats.org/officeDocument/2006/relationships/font" Target="fonts/ProximaNova-bold.fntdata"/><Relationship Id="rId101" Type="http://schemas.openxmlformats.org/officeDocument/2006/relationships/font" Target="fonts/ProximaNova-regular.fntdata"/><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457dd923ea_0_8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457dd923ea_0_8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457dd923ea_0_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457dd923ea_0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457dd923ea_0_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457dd923ea_0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457dd923ea_0_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457dd923ea_0_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457dd923ea_0_4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457dd923ea_0_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457dd923ea_0_4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457dd923ea_0_4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457dd923ea_0_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457dd923ea_0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457dd923ea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457dd923ea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457dd923ea_0_10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457dd923ea_0_10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457dd923ea_0_10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457dd923ea_0_10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457dd923ea_0_9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457dd923ea_0_9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457dd923ea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457dd923ea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457dd923ea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457dd923ea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457dd923ea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457dd923ea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457dd923ea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457dd923ea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457dd923ea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457dd923ea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457dd923ea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457dd923ea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457dd923ea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457dd923ea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457dd923ea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457dd923ea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457dd923ea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457dd923ea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g457dd923ea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457dd923ea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g457dd923ea_0_9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457dd923ea_0_9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Google Shape;338;g457dd923ea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457dd923ea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g457dd923ea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457dd923ea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g457dd923ea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457dd923ea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g457dd923ea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457dd923ea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g457dd923ea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457dd923ea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Google Shape;377;g457dd923ea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457dd923ea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g457dd923ea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457dd923ea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g457dd923ea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457dd923ea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g457dd923ea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457dd923ea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4" name="Shape 404"/>
        <p:cNvGrpSpPr/>
        <p:nvPr/>
      </p:nvGrpSpPr>
      <p:grpSpPr>
        <a:xfrm>
          <a:off x="0" y="0"/>
          <a:ext cx="0" cy="0"/>
          <a:chOff x="0" y="0"/>
          <a:chExt cx="0" cy="0"/>
        </a:xfrm>
      </p:grpSpPr>
      <p:sp>
        <p:nvSpPr>
          <p:cNvPr id="405" name="Google Shape;405;g457dd923ea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457dd923ea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457dd923ea_0_9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457dd923ea_0_9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Google Shape;413;g457dd923ea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457dd923ea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Google Shape;420;g457dd923ea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457dd923ea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Google Shape;441;g457dd923ea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457dd923ea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Google Shape;450;g457dd923ea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457dd923ea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5" name="Shape 455"/>
        <p:cNvGrpSpPr/>
        <p:nvPr/>
      </p:nvGrpSpPr>
      <p:grpSpPr>
        <a:xfrm>
          <a:off x="0" y="0"/>
          <a:ext cx="0" cy="0"/>
          <a:chOff x="0" y="0"/>
          <a:chExt cx="0" cy="0"/>
        </a:xfrm>
      </p:grpSpPr>
      <p:sp>
        <p:nvSpPr>
          <p:cNvPr id="456" name="Google Shape;456;g457dd923ea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457dd923ea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2" name="Shape 462"/>
        <p:cNvGrpSpPr/>
        <p:nvPr/>
      </p:nvGrpSpPr>
      <p:grpSpPr>
        <a:xfrm>
          <a:off x="0" y="0"/>
          <a:ext cx="0" cy="0"/>
          <a:chOff x="0" y="0"/>
          <a:chExt cx="0" cy="0"/>
        </a:xfrm>
      </p:grpSpPr>
      <p:sp>
        <p:nvSpPr>
          <p:cNvPr id="463" name="Google Shape;463;g457dd923ea_0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457dd923ea_0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Google Shape;471;g457dd923ea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457dd923ea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5" name="Shape 475"/>
        <p:cNvGrpSpPr/>
        <p:nvPr/>
      </p:nvGrpSpPr>
      <p:grpSpPr>
        <a:xfrm>
          <a:off x="0" y="0"/>
          <a:ext cx="0" cy="0"/>
          <a:chOff x="0" y="0"/>
          <a:chExt cx="0" cy="0"/>
        </a:xfrm>
      </p:grpSpPr>
      <p:sp>
        <p:nvSpPr>
          <p:cNvPr id="476" name="Google Shape;476;g457dd923ea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457dd923ea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1" name="Shape 481"/>
        <p:cNvGrpSpPr/>
        <p:nvPr/>
      </p:nvGrpSpPr>
      <p:grpSpPr>
        <a:xfrm>
          <a:off x="0" y="0"/>
          <a:ext cx="0" cy="0"/>
          <a:chOff x="0" y="0"/>
          <a:chExt cx="0" cy="0"/>
        </a:xfrm>
      </p:grpSpPr>
      <p:sp>
        <p:nvSpPr>
          <p:cNvPr id="482" name="Google Shape;482;g457dd923ea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457dd923ea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8" name="Shape 488"/>
        <p:cNvGrpSpPr/>
        <p:nvPr/>
      </p:nvGrpSpPr>
      <p:grpSpPr>
        <a:xfrm>
          <a:off x="0" y="0"/>
          <a:ext cx="0" cy="0"/>
          <a:chOff x="0" y="0"/>
          <a:chExt cx="0" cy="0"/>
        </a:xfrm>
      </p:grpSpPr>
      <p:sp>
        <p:nvSpPr>
          <p:cNvPr id="489" name="Google Shape;489;g457dd923ea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457dd923ea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Google Shape;75;g457dd923ea_0_9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457dd923ea_0_9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4" name="Shape 494"/>
        <p:cNvGrpSpPr/>
        <p:nvPr/>
      </p:nvGrpSpPr>
      <p:grpSpPr>
        <a:xfrm>
          <a:off x="0" y="0"/>
          <a:ext cx="0" cy="0"/>
          <a:chOff x="0" y="0"/>
          <a:chExt cx="0" cy="0"/>
        </a:xfrm>
      </p:grpSpPr>
      <p:sp>
        <p:nvSpPr>
          <p:cNvPr id="495" name="Google Shape;495;g457dd923ea_0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457dd923ea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1" name="Shape 501"/>
        <p:cNvGrpSpPr/>
        <p:nvPr/>
      </p:nvGrpSpPr>
      <p:grpSpPr>
        <a:xfrm>
          <a:off x="0" y="0"/>
          <a:ext cx="0" cy="0"/>
          <a:chOff x="0" y="0"/>
          <a:chExt cx="0" cy="0"/>
        </a:xfrm>
      </p:grpSpPr>
      <p:sp>
        <p:nvSpPr>
          <p:cNvPr id="502" name="Google Shape;502;g457dd923ea_0_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457dd923ea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8" name="Shape 508"/>
        <p:cNvGrpSpPr/>
        <p:nvPr/>
      </p:nvGrpSpPr>
      <p:grpSpPr>
        <a:xfrm>
          <a:off x="0" y="0"/>
          <a:ext cx="0" cy="0"/>
          <a:chOff x="0" y="0"/>
          <a:chExt cx="0" cy="0"/>
        </a:xfrm>
      </p:grpSpPr>
      <p:sp>
        <p:nvSpPr>
          <p:cNvPr id="509" name="Google Shape;509;g457dd923ea_0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457dd923ea_0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4" name="Shape 514"/>
        <p:cNvGrpSpPr/>
        <p:nvPr/>
      </p:nvGrpSpPr>
      <p:grpSpPr>
        <a:xfrm>
          <a:off x="0" y="0"/>
          <a:ext cx="0" cy="0"/>
          <a:chOff x="0" y="0"/>
          <a:chExt cx="0" cy="0"/>
        </a:xfrm>
      </p:grpSpPr>
      <p:sp>
        <p:nvSpPr>
          <p:cNvPr id="515" name="Google Shape;515;g457dd923ea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457dd923ea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4" name="Shape 524"/>
        <p:cNvGrpSpPr/>
        <p:nvPr/>
      </p:nvGrpSpPr>
      <p:grpSpPr>
        <a:xfrm>
          <a:off x="0" y="0"/>
          <a:ext cx="0" cy="0"/>
          <a:chOff x="0" y="0"/>
          <a:chExt cx="0" cy="0"/>
        </a:xfrm>
      </p:grpSpPr>
      <p:sp>
        <p:nvSpPr>
          <p:cNvPr id="525" name="Google Shape;525;g457dd923ea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457dd923ea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3" name="Shape 533"/>
        <p:cNvGrpSpPr/>
        <p:nvPr/>
      </p:nvGrpSpPr>
      <p:grpSpPr>
        <a:xfrm>
          <a:off x="0" y="0"/>
          <a:ext cx="0" cy="0"/>
          <a:chOff x="0" y="0"/>
          <a:chExt cx="0" cy="0"/>
        </a:xfrm>
      </p:grpSpPr>
      <p:sp>
        <p:nvSpPr>
          <p:cNvPr id="534" name="Google Shape;534;g457dd923ea_0_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457dd923ea_0_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8" name="Shape 538"/>
        <p:cNvGrpSpPr/>
        <p:nvPr/>
      </p:nvGrpSpPr>
      <p:grpSpPr>
        <a:xfrm>
          <a:off x="0" y="0"/>
          <a:ext cx="0" cy="0"/>
          <a:chOff x="0" y="0"/>
          <a:chExt cx="0" cy="0"/>
        </a:xfrm>
      </p:grpSpPr>
      <p:sp>
        <p:nvSpPr>
          <p:cNvPr id="539" name="Google Shape;539;g457dd923ea_0_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457dd923ea_0_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7" name="Shape 547"/>
        <p:cNvGrpSpPr/>
        <p:nvPr/>
      </p:nvGrpSpPr>
      <p:grpSpPr>
        <a:xfrm>
          <a:off x="0" y="0"/>
          <a:ext cx="0" cy="0"/>
          <a:chOff x="0" y="0"/>
          <a:chExt cx="0" cy="0"/>
        </a:xfrm>
      </p:grpSpPr>
      <p:sp>
        <p:nvSpPr>
          <p:cNvPr id="548" name="Google Shape;548;g457dd923ea_0_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457dd923ea_0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6" name="Shape 556"/>
        <p:cNvGrpSpPr/>
        <p:nvPr/>
      </p:nvGrpSpPr>
      <p:grpSpPr>
        <a:xfrm>
          <a:off x="0" y="0"/>
          <a:ext cx="0" cy="0"/>
          <a:chOff x="0" y="0"/>
          <a:chExt cx="0" cy="0"/>
        </a:xfrm>
      </p:grpSpPr>
      <p:sp>
        <p:nvSpPr>
          <p:cNvPr id="557" name="Google Shape;557;g457dd923ea_0_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457dd923ea_0_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5" name="Shape 565"/>
        <p:cNvGrpSpPr/>
        <p:nvPr/>
      </p:nvGrpSpPr>
      <p:grpSpPr>
        <a:xfrm>
          <a:off x="0" y="0"/>
          <a:ext cx="0" cy="0"/>
          <a:chOff x="0" y="0"/>
          <a:chExt cx="0" cy="0"/>
        </a:xfrm>
      </p:grpSpPr>
      <p:sp>
        <p:nvSpPr>
          <p:cNvPr id="566" name="Google Shape;566;g457dd923ea_0_5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457dd923ea_0_5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457dd923ea_0_9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457dd923ea_0_9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5" name="Shape 575"/>
        <p:cNvGrpSpPr/>
        <p:nvPr/>
      </p:nvGrpSpPr>
      <p:grpSpPr>
        <a:xfrm>
          <a:off x="0" y="0"/>
          <a:ext cx="0" cy="0"/>
          <a:chOff x="0" y="0"/>
          <a:chExt cx="0" cy="0"/>
        </a:xfrm>
      </p:grpSpPr>
      <p:sp>
        <p:nvSpPr>
          <p:cNvPr id="576" name="Google Shape;576;g457dd923ea_0_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457dd923ea_0_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5" name="Shape 585"/>
        <p:cNvGrpSpPr/>
        <p:nvPr/>
      </p:nvGrpSpPr>
      <p:grpSpPr>
        <a:xfrm>
          <a:off x="0" y="0"/>
          <a:ext cx="0" cy="0"/>
          <a:chOff x="0" y="0"/>
          <a:chExt cx="0" cy="0"/>
        </a:xfrm>
      </p:grpSpPr>
      <p:sp>
        <p:nvSpPr>
          <p:cNvPr id="586" name="Google Shape;586;g457dd923ea_0_5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457dd923ea_0_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1" name="Shape 591"/>
        <p:cNvGrpSpPr/>
        <p:nvPr/>
      </p:nvGrpSpPr>
      <p:grpSpPr>
        <a:xfrm>
          <a:off x="0" y="0"/>
          <a:ext cx="0" cy="0"/>
          <a:chOff x="0" y="0"/>
          <a:chExt cx="0" cy="0"/>
        </a:xfrm>
      </p:grpSpPr>
      <p:sp>
        <p:nvSpPr>
          <p:cNvPr id="592" name="Google Shape;592;g457dd923ea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457dd923ea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7" name="Shape 597"/>
        <p:cNvGrpSpPr/>
        <p:nvPr/>
      </p:nvGrpSpPr>
      <p:grpSpPr>
        <a:xfrm>
          <a:off x="0" y="0"/>
          <a:ext cx="0" cy="0"/>
          <a:chOff x="0" y="0"/>
          <a:chExt cx="0" cy="0"/>
        </a:xfrm>
      </p:grpSpPr>
      <p:sp>
        <p:nvSpPr>
          <p:cNvPr id="598" name="Google Shape;598;g457dd923ea_0_5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457dd923ea_0_5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3" name="Shape 603"/>
        <p:cNvGrpSpPr/>
        <p:nvPr/>
      </p:nvGrpSpPr>
      <p:grpSpPr>
        <a:xfrm>
          <a:off x="0" y="0"/>
          <a:ext cx="0" cy="0"/>
          <a:chOff x="0" y="0"/>
          <a:chExt cx="0" cy="0"/>
        </a:xfrm>
      </p:grpSpPr>
      <p:sp>
        <p:nvSpPr>
          <p:cNvPr id="604" name="Google Shape;604;g457dd923ea_0_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457dd923ea_0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7" name="Shape 617"/>
        <p:cNvGrpSpPr/>
        <p:nvPr/>
      </p:nvGrpSpPr>
      <p:grpSpPr>
        <a:xfrm>
          <a:off x="0" y="0"/>
          <a:ext cx="0" cy="0"/>
          <a:chOff x="0" y="0"/>
          <a:chExt cx="0" cy="0"/>
        </a:xfrm>
      </p:grpSpPr>
      <p:sp>
        <p:nvSpPr>
          <p:cNvPr id="618" name="Google Shape;618;g457dd923ea_0_6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457dd923ea_0_6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3" name="Shape 623"/>
        <p:cNvGrpSpPr/>
        <p:nvPr/>
      </p:nvGrpSpPr>
      <p:grpSpPr>
        <a:xfrm>
          <a:off x="0" y="0"/>
          <a:ext cx="0" cy="0"/>
          <a:chOff x="0" y="0"/>
          <a:chExt cx="0" cy="0"/>
        </a:xfrm>
      </p:grpSpPr>
      <p:sp>
        <p:nvSpPr>
          <p:cNvPr id="624" name="Google Shape;624;g457dd923ea_0_6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457dd923ea_0_6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9" name="Shape 629"/>
        <p:cNvGrpSpPr/>
        <p:nvPr/>
      </p:nvGrpSpPr>
      <p:grpSpPr>
        <a:xfrm>
          <a:off x="0" y="0"/>
          <a:ext cx="0" cy="0"/>
          <a:chOff x="0" y="0"/>
          <a:chExt cx="0" cy="0"/>
        </a:xfrm>
      </p:grpSpPr>
      <p:sp>
        <p:nvSpPr>
          <p:cNvPr id="630" name="Google Shape;630;g457dd923ea_0_6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457dd923ea_0_6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6" name="Shape 636"/>
        <p:cNvGrpSpPr/>
        <p:nvPr/>
      </p:nvGrpSpPr>
      <p:grpSpPr>
        <a:xfrm>
          <a:off x="0" y="0"/>
          <a:ext cx="0" cy="0"/>
          <a:chOff x="0" y="0"/>
          <a:chExt cx="0" cy="0"/>
        </a:xfrm>
      </p:grpSpPr>
      <p:sp>
        <p:nvSpPr>
          <p:cNvPr id="637" name="Google Shape;637;g457dd923ea_0_6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457dd923ea_0_6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3" name="Shape 643"/>
        <p:cNvGrpSpPr/>
        <p:nvPr/>
      </p:nvGrpSpPr>
      <p:grpSpPr>
        <a:xfrm>
          <a:off x="0" y="0"/>
          <a:ext cx="0" cy="0"/>
          <a:chOff x="0" y="0"/>
          <a:chExt cx="0" cy="0"/>
        </a:xfrm>
      </p:grpSpPr>
      <p:sp>
        <p:nvSpPr>
          <p:cNvPr id="644" name="Google Shape;644;g457dd923ea_0_6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457dd923ea_0_6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457dd923ea_0_8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457dd923ea_0_8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0" name="Shape 650"/>
        <p:cNvGrpSpPr/>
        <p:nvPr/>
      </p:nvGrpSpPr>
      <p:grpSpPr>
        <a:xfrm>
          <a:off x="0" y="0"/>
          <a:ext cx="0" cy="0"/>
          <a:chOff x="0" y="0"/>
          <a:chExt cx="0" cy="0"/>
        </a:xfrm>
      </p:grpSpPr>
      <p:sp>
        <p:nvSpPr>
          <p:cNvPr id="651" name="Google Shape;651;g457dd923ea_0_6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457dd923ea_0_6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7" name="Shape 657"/>
        <p:cNvGrpSpPr/>
        <p:nvPr/>
      </p:nvGrpSpPr>
      <p:grpSpPr>
        <a:xfrm>
          <a:off x="0" y="0"/>
          <a:ext cx="0" cy="0"/>
          <a:chOff x="0" y="0"/>
          <a:chExt cx="0" cy="0"/>
        </a:xfrm>
      </p:grpSpPr>
      <p:sp>
        <p:nvSpPr>
          <p:cNvPr id="658" name="Google Shape;658;g457dd923ea_0_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457dd923ea_0_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4" name="Shape 664"/>
        <p:cNvGrpSpPr/>
        <p:nvPr/>
      </p:nvGrpSpPr>
      <p:grpSpPr>
        <a:xfrm>
          <a:off x="0" y="0"/>
          <a:ext cx="0" cy="0"/>
          <a:chOff x="0" y="0"/>
          <a:chExt cx="0" cy="0"/>
        </a:xfrm>
      </p:grpSpPr>
      <p:sp>
        <p:nvSpPr>
          <p:cNvPr id="665" name="Google Shape;665;g457dd923ea_0_6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457dd923ea_0_6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8" name="Shape 678"/>
        <p:cNvGrpSpPr/>
        <p:nvPr/>
      </p:nvGrpSpPr>
      <p:grpSpPr>
        <a:xfrm>
          <a:off x="0" y="0"/>
          <a:ext cx="0" cy="0"/>
          <a:chOff x="0" y="0"/>
          <a:chExt cx="0" cy="0"/>
        </a:xfrm>
      </p:grpSpPr>
      <p:sp>
        <p:nvSpPr>
          <p:cNvPr id="679" name="Google Shape;679;g457dd923ea_0_6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457dd923ea_0_6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5" name="Shape 685"/>
        <p:cNvGrpSpPr/>
        <p:nvPr/>
      </p:nvGrpSpPr>
      <p:grpSpPr>
        <a:xfrm>
          <a:off x="0" y="0"/>
          <a:ext cx="0" cy="0"/>
          <a:chOff x="0" y="0"/>
          <a:chExt cx="0" cy="0"/>
        </a:xfrm>
      </p:grpSpPr>
      <p:sp>
        <p:nvSpPr>
          <p:cNvPr id="686" name="Google Shape;686;g457dd923ea_0_6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457dd923ea_0_6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1" name="Shape 691"/>
        <p:cNvGrpSpPr/>
        <p:nvPr/>
      </p:nvGrpSpPr>
      <p:grpSpPr>
        <a:xfrm>
          <a:off x="0" y="0"/>
          <a:ext cx="0" cy="0"/>
          <a:chOff x="0" y="0"/>
          <a:chExt cx="0" cy="0"/>
        </a:xfrm>
      </p:grpSpPr>
      <p:sp>
        <p:nvSpPr>
          <p:cNvPr id="692" name="Google Shape;692;g457dd923ea_0_10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457dd923ea_0_10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8" name="Shape 698"/>
        <p:cNvGrpSpPr/>
        <p:nvPr/>
      </p:nvGrpSpPr>
      <p:grpSpPr>
        <a:xfrm>
          <a:off x="0" y="0"/>
          <a:ext cx="0" cy="0"/>
          <a:chOff x="0" y="0"/>
          <a:chExt cx="0" cy="0"/>
        </a:xfrm>
      </p:grpSpPr>
      <p:sp>
        <p:nvSpPr>
          <p:cNvPr id="699" name="Google Shape;699;g457dd923ea_0_6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457dd923ea_0_6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8" name="Shape 708"/>
        <p:cNvGrpSpPr/>
        <p:nvPr/>
      </p:nvGrpSpPr>
      <p:grpSpPr>
        <a:xfrm>
          <a:off x="0" y="0"/>
          <a:ext cx="0" cy="0"/>
          <a:chOff x="0" y="0"/>
          <a:chExt cx="0" cy="0"/>
        </a:xfrm>
      </p:grpSpPr>
      <p:sp>
        <p:nvSpPr>
          <p:cNvPr id="709" name="Google Shape;709;g457dd923ea_0_6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457dd923ea_0_6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5" name="Shape 715"/>
        <p:cNvGrpSpPr/>
        <p:nvPr/>
      </p:nvGrpSpPr>
      <p:grpSpPr>
        <a:xfrm>
          <a:off x="0" y="0"/>
          <a:ext cx="0" cy="0"/>
          <a:chOff x="0" y="0"/>
          <a:chExt cx="0" cy="0"/>
        </a:xfrm>
      </p:grpSpPr>
      <p:sp>
        <p:nvSpPr>
          <p:cNvPr id="716" name="Google Shape;716;g457dd923ea_0_6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457dd923ea_0_6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1" name="Shape 721"/>
        <p:cNvGrpSpPr/>
        <p:nvPr/>
      </p:nvGrpSpPr>
      <p:grpSpPr>
        <a:xfrm>
          <a:off x="0" y="0"/>
          <a:ext cx="0" cy="0"/>
          <a:chOff x="0" y="0"/>
          <a:chExt cx="0" cy="0"/>
        </a:xfrm>
      </p:grpSpPr>
      <p:sp>
        <p:nvSpPr>
          <p:cNvPr id="722" name="Google Shape;722;g457dd923ea_0_6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457dd923ea_0_6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g457dd923ea_0_8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457dd923ea_0_8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9" name="Shape 729"/>
        <p:cNvGrpSpPr/>
        <p:nvPr/>
      </p:nvGrpSpPr>
      <p:grpSpPr>
        <a:xfrm>
          <a:off x="0" y="0"/>
          <a:ext cx="0" cy="0"/>
          <a:chOff x="0" y="0"/>
          <a:chExt cx="0" cy="0"/>
        </a:xfrm>
      </p:grpSpPr>
      <p:sp>
        <p:nvSpPr>
          <p:cNvPr id="730" name="Google Shape;730;g457dd923ea_0_7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457dd923ea_0_7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5" name="Shape 735"/>
        <p:cNvGrpSpPr/>
        <p:nvPr/>
      </p:nvGrpSpPr>
      <p:grpSpPr>
        <a:xfrm>
          <a:off x="0" y="0"/>
          <a:ext cx="0" cy="0"/>
          <a:chOff x="0" y="0"/>
          <a:chExt cx="0" cy="0"/>
        </a:xfrm>
      </p:grpSpPr>
      <p:sp>
        <p:nvSpPr>
          <p:cNvPr id="736" name="Google Shape;736;g457dd923ea_0_7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457dd923ea_0_7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3" name="Shape 743"/>
        <p:cNvGrpSpPr/>
        <p:nvPr/>
      </p:nvGrpSpPr>
      <p:grpSpPr>
        <a:xfrm>
          <a:off x="0" y="0"/>
          <a:ext cx="0" cy="0"/>
          <a:chOff x="0" y="0"/>
          <a:chExt cx="0" cy="0"/>
        </a:xfrm>
      </p:grpSpPr>
      <p:sp>
        <p:nvSpPr>
          <p:cNvPr id="744" name="Google Shape;744;g457dd923ea_0_7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457dd923ea_0_7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3" name="Shape 753"/>
        <p:cNvGrpSpPr/>
        <p:nvPr/>
      </p:nvGrpSpPr>
      <p:grpSpPr>
        <a:xfrm>
          <a:off x="0" y="0"/>
          <a:ext cx="0" cy="0"/>
          <a:chOff x="0" y="0"/>
          <a:chExt cx="0" cy="0"/>
        </a:xfrm>
      </p:grpSpPr>
      <p:sp>
        <p:nvSpPr>
          <p:cNvPr id="754" name="Google Shape;754;g457dd923ea_0_7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457dd923ea_0_7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3" name="Shape 763"/>
        <p:cNvGrpSpPr/>
        <p:nvPr/>
      </p:nvGrpSpPr>
      <p:grpSpPr>
        <a:xfrm>
          <a:off x="0" y="0"/>
          <a:ext cx="0" cy="0"/>
          <a:chOff x="0" y="0"/>
          <a:chExt cx="0" cy="0"/>
        </a:xfrm>
      </p:grpSpPr>
      <p:sp>
        <p:nvSpPr>
          <p:cNvPr id="764" name="Google Shape;764;g457dd923ea_0_7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457dd923ea_0_7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3" name="Shape 773"/>
        <p:cNvGrpSpPr/>
        <p:nvPr/>
      </p:nvGrpSpPr>
      <p:grpSpPr>
        <a:xfrm>
          <a:off x="0" y="0"/>
          <a:ext cx="0" cy="0"/>
          <a:chOff x="0" y="0"/>
          <a:chExt cx="0" cy="0"/>
        </a:xfrm>
      </p:grpSpPr>
      <p:sp>
        <p:nvSpPr>
          <p:cNvPr id="774" name="Google Shape;774;g457dd923ea_0_7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457dd923ea_0_7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0" name="Shape 780"/>
        <p:cNvGrpSpPr/>
        <p:nvPr/>
      </p:nvGrpSpPr>
      <p:grpSpPr>
        <a:xfrm>
          <a:off x="0" y="0"/>
          <a:ext cx="0" cy="0"/>
          <a:chOff x="0" y="0"/>
          <a:chExt cx="0" cy="0"/>
        </a:xfrm>
      </p:grpSpPr>
      <p:sp>
        <p:nvSpPr>
          <p:cNvPr id="781" name="Google Shape;781;g457dd923ea_0_7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457dd923ea_0_7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0" name="Shape 790"/>
        <p:cNvGrpSpPr/>
        <p:nvPr/>
      </p:nvGrpSpPr>
      <p:grpSpPr>
        <a:xfrm>
          <a:off x="0" y="0"/>
          <a:ext cx="0" cy="0"/>
          <a:chOff x="0" y="0"/>
          <a:chExt cx="0" cy="0"/>
        </a:xfrm>
      </p:grpSpPr>
      <p:sp>
        <p:nvSpPr>
          <p:cNvPr id="791" name="Google Shape;791;g457dd923ea_0_7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457dd923ea_0_7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3" name="Shape 803"/>
        <p:cNvGrpSpPr/>
        <p:nvPr/>
      </p:nvGrpSpPr>
      <p:grpSpPr>
        <a:xfrm>
          <a:off x="0" y="0"/>
          <a:ext cx="0" cy="0"/>
          <a:chOff x="0" y="0"/>
          <a:chExt cx="0" cy="0"/>
        </a:xfrm>
      </p:grpSpPr>
      <p:sp>
        <p:nvSpPr>
          <p:cNvPr id="804" name="Google Shape;804;g457dd923ea_0_7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457dd923ea_0_7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3" name="Shape 813"/>
        <p:cNvGrpSpPr/>
        <p:nvPr/>
      </p:nvGrpSpPr>
      <p:grpSpPr>
        <a:xfrm>
          <a:off x="0" y="0"/>
          <a:ext cx="0" cy="0"/>
          <a:chOff x="0" y="0"/>
          <a:chExt cx="0" cy="0"/>
        </a:xfrm>
      </p:grpSpPr>
      <p:sp>
        <p:nvSpPr>
          <p:cNvPr id="814" name="Google Shape;814;g457dd923ea_0_7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457dd923ea_0_7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457dd923ea_0_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457dd923ea_0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0" name="Shape 820"/>
        <p:cNvGrpSpPr/>
        <p:nvPr/>
      </p:nvGrpSpPr>
      <p:grpSpPr>
        <a:xfrm>
          <a:off x="0" y="0"/>
          <a:ext cx="0" cy="0"/>
          <a:chOff x="0" y="0"/>
          <a:chExt cx="0" cy="0"/>
        </a:xfrm>
      </p:grpSpPr>
      <p:sp>
        <p:nvSpPr>
          <p:cNvPr id="821" name="Google Shape;821;g457dd923ea_0_7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457dd923ea_0_7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7" name="Shape 827"/>
        <p:cNvGrpSpPr/>
        <p:nvPr/>
      </p:nvGrpSpPr>
      <p:grpSpPr>
        <a:xfrm>
          <a:off x="0" y="0"/>
          <a:ext cx="0" cy="0"/>
          <a:chOff x="0" y="0"/>
          <a:chExt cx="0" cy="0"/>
        </a:xfrm>
      </p:grpSpPr>
      <p:sp>
        <p:nvSpPr>
          <p:cNvPr id="828" name="Google Shape;828;g457dd923ea_0_7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457dd923ea_0_7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3" name="Shape 833"/>
        <p:cNvGrpSpPr/>
        <p:nvPr/>
      </p:nvGrpSpPr>
      <p:grpSpPr>
        <a:xfrm>
          <a:off x="0" y="0"/>
          <a:ext cx="0" cy="0"/>
          <a:chOff x="0" y="0"/>
          <a:chExt cx="0" cy="0"/>
        </a:xfrm>
      </p:grpSpPr>
      <p:sp>
        <p:nvSpPr>
          <p:cNvPr id="834" name="Google Shape;834;g457dd923ea_0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5" name="Google Shape;835;g457dd923ea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8" name="Shape 838"/>
        <p:cNvGrpSpPr/>
        <p:nvPr/>
      </p:nvGrpSpPr>
      <p:grpSpPr>
        <a:xfrm>
          <a:off x="0" y="0"/>
          <a:ext cx="0" cy="0"/>
          <a:chOff x="0" y="0"/>
          <a:chExt cx="0" cy="0"/>
        </a:xfrm>
      </p:grpSpPr>
      <p:sp>
        <p:nvSpPr>
          <p:cNvPr id="839" name="Google Shape;839;g457dd923ea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457dd923ea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3" name="Shape 853"/>
        <p:cNvGrpSpPr/>
        <p:nvPr/>
      </p:nvGrpSpPr>
      <p:grpSpPr>
        <a:xfrm>
          <a:off x="0" y="0"/>
          <a:ext cx="0" cy="0"/>
          <a:chOff x="0" y="0"/>
          <a:chExt cx="0" cy="0"/>
        </a:xfrm>
      </p:grpSpPr>
      <p:sp>
        <p:nvSpPr>
          <p:cNvPr id="854" name="Google Shape;854;g457dd923ea_0_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5" name="Google Shape;855;g457dd923ea_0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2" name="Shape 862"/>
        <p:cNvGrpSpPr/>
        <p:nvPr/>
      </p:nvGrpSpPr>
      <p:grpSpPr>
        <a:xfrm>
          <a:off x="0" y="0"/>
          <a:ext cx="0" cy="0"/>
          <a:chOff x="0" y="0"/>
          <a:chExt cx="0" cy="0"/>
        </a:xfrm>
      </p:grpSpPr>
      <p:sp>
        <p:nvSpPr>
          <p:cNvPr id="863" name="Google Shape;863;g457dd923ea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4" name="Google Shape;864;g457dd923ea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Font typeface="Oswald"/>
              <a:buNone/>
              <a:defRPr sz="5200">
                <a:latin typeface="Oswald"/>
                <a:ea typeface="Oswald"/>
                <a:cs typeface="Oswald"/>
                <a:sym typeface="Oswal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Font typeface="Gill Sans"/>
              <a:buNone/>
              <a:defRPr sz="2800">
                <a:latin typeface="Gill Sans"/>
                <a:ea typeface="Gill Sans"/>
                <a:cs typeface="Gill Sans"/>
                <a:sym typeface="Gill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Font typeface="Oswald"/>
              <a:buNone/>
              <a:defRPr sz="12000">
                <a:latin typeface="Oswald"/>
                <a:ea typeface="Oswald"/>
                <a:cs typeface="Oswald"/>
                <a:sym typeface="Oswald"/>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Font typeface="Gill Sans"/>
              <a:buChar char="●"/>
              <a:defRPr>
                <a:latin typeface="Gill Sans"/>
                <a:ea typeface="Gill Sans"/>
                <a:cs typeface="Gill Sans"/>
                <a:sym typeface="Gill Sans"/>
              </a:defRPr>
            </a:lvl1pPr>
            <a:lvl2pPr indent="-317500" lvl="1" marL="914400" algn="ctr">
              <a:spcBef>
                <a:spcPts val="1600"/>
              </a:spcBef>
              <a:spcAft>
                <a:spcPts val="0"/>
              </a:spcAft>
              <a:buSzPts val="1400"/>
              <a:buFont typeface="Gill Sans"/>
              <a:buChar char="○"/>
              <a:defRPr>
                <a:latin typeface="Gill Sans"/>
                <a:ea typeface="Gill Sans"/>
                <a:cs typeface="Gill Sans"/>
                <a:sym typeface="Gill Sans"/>
              </a:defRPr>
            </a:lvl2pPr>
            <a:lvl3pPr indent="-317500" lvl="2" marL="1371600" algn="ctr">
              <a:spcBef>
                <a:spcPts val="1600"/>
              </a:spcBef>
              <a:spcAft>
                <a:spcPts val="0"/>
              </a:spcAft>
              <a:buSzPts val="1400"/>
              <a:buFont typeface="Gill Sans"/>
              <a:buChar char="■"/>
              <a:defRPr>
                <a:latin typeface="Gill Sans"/>
                <a:ea typeface="Gill Sans"/>
                <a:cs typeface="Gill Sans"/>
                <a:sym typeface="Gill Sans"/>
              </a:defRPr>
            </a:lvl3pPr>
            <a:lvl4pPr indent="-317500" lvl="3" marL="1828800" algn="ctr">
              <a:spcBef>
                <a:spcPts val="1600"/>
              </a:spcBef>
              <a:spcAft>
                <a:spcPts val="0"/>
              </a:spcAft>
              <a:buSzPts val="1400"/>
              <a:buFont typeface="Gill Sans"/>
              <a:buChar char="●"/>
              <a:defRPr>
                <a:latin typeface="Gill Sans"/>
                <a:ea typeface="Gill Sans"/>
                <a:cs typeface="Gill Sans"/>
                <a:sym typeface="Gill Sans"/>
              </a:defRPr>
            </a:lvl4pPr>
            <a:lvl5pPr indent="-317500" lvl="4" marL="2286000" algn="ctr">
              <a:spcBef>
                <a:spcPts val="1600"/>
              </a:spcBef>
              <a:spcAft>
                <a:spcPts val="0"/>
              </a:spcAft>
              <a:buSzPts val="1400"/>
              <a:buFont typeface="Gill Sans"/>
              <a:buChar char="○"/>
              <a:defRPr>
                <a:latin typeface="Gill Sans"/>
                <a:ea typeface="Gill Sans"/>
                <a:cs typeface="Gill Sans"/>
                <a:sym typeface="Gill Sans"/>
              </a:defRPr>
            </a:lvl5pPr>
            <a:lvl6pPr indent="-317500" lvl="5" marL="2743200" algn="ctr">
              <a:spcBef>
                <a:spcPts val="1600"/>
              </a:spcBef>
              <a:spcAft>
                <a:spcPts val="0"/>
              </a:spcAft>
              <a:buSzPts val="1400"/>
              <a:buFont typeface="Gill Sans"/>
              <a:buChar char="■"/>
              <a:defRPr>
                <a:latin typeface="Gill Sans"/>
                <a:ea typeface="Gill Sans"/>
                <a:cs typeface="Gill Sans"/>
                <a:sym typeface="Gill Sans"/>
              </a:defRPr>
            </a:lvl6pPr>
            <a:lvl7pPr indent="-317500" lvl="6" marL="3200400" algn="ctr">
              <a:spcBef>
                <a:spcPts val="1600"/>
              </a:spcBef>
              <a:spcAft>
                <a:spcPts val="0"/>
              </a:spcAft>
              <a:buSzPts val="1400"/>
              <a:buFont typeface="Gill Sans"/>
              <a:buChar char="●"/>
              <a:defRPr>
                <a:latin typeface="Gill Sans"/>
                <a:ea typeface="Gill Sans"/>
                <a:cs typeface="Gill Sans"/>
                <a:sym typeface="Gill Sans"/>
              </a:defRPr>
            </a:lvl7pPr>
            <a:lvl8pPr indent="-317500" lvl="7" marL="3657600" algn="ctr">
              <a:spcBef>
                <a:spcPts val="1600"/>
              </a:spcBef>
              <a:spcAft>
                <a:spcPts val="0"/>
              </a:spcAft>
              <a:buSzPts val="1400"/>
              <a:buFont typeface="Gill Sans"/>
              <a:buChar char="○"/>
              <a:defRPr>
                <a:latin typeface="Gill Sans"/>
                <a:ea typeface="Gill Sans"/>
                <a:cs typeface="Gill Sans"/>
                <a:sym typeface="Gill Sans"/>
              </a:defRPr>
            </a:lvl8pPr>
            <a:lvl9pPr indent="-317500" lvl="8" marL="4114800" algn="ctr">
              <a:spcBef>
                <a:spcPts val="1600"/>
              </a:spcBef>
              <a:spcAft>
                <a:spcPts val="1600"/>
              </a:spcAft>
              <a:buSzPts val="1400"/>
              <a:buFont typeface="Gill Sans"/>
              <a:buChar char="■"/>
              <a:defRPr>
                <a:latin typeface="Gill Sans"/>
                <a:ea typeface="Gill Sans"/>
                <a:cs typeface="Gill Sans"/>
                <a:sym typeface="Gill Sans"/>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Font typeface="Oswald"/>
              <a:buNone/>
              <a:defRPr sz="3600">
                <a:latin typeface="Oswald"/>
                <a:ea typeface="Oswald"/>
                <a:cs typeface="Oswald"/>
                <a:sym typeface="Oswald"/>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Font typeface="Oswald"/>
              <a:buNone/>
              <a:defRPr>
                <a:latin typeface="Oswald"/>
                <a:ea typeface="Oswald"/>
                <a:cs typeface="Oswald"/>
                <a:sym typeface="Oswa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Font typeface="Gill Sans"/>
              <a:buChar char="●"/>
              <a:defRPr>
                <a:latin typeface="Gill Sans"/>
                <a:ea typeface="Gill Sans"/>
                <a:cs typeface="Gill Sans"/>
                <a:sym typeface="Gill Sans"/>
              </a:defRPr>
            </a:lvl1pPr>
            <a:lvl2pPr indent="-317500" lvl="1" marL="914400">
              <a:spcBef>
                <a:spcPts val="1600"/>
              </a:spcBef>
              <a:spcAft>
                <a:spcPts val="0"/>
              </a:spcAft>
              <a:buSzPts val="1400"/>
              <a:buFont typeface="Gill Sans"/>
              <a:buChar char="○"/>
              <a:defRPr>
                <a:latin typeface="Gill Sans"/>
                <a:ea typeface="Gill Sans"/>
                <a:cs typeface="Gill Sans"/>
                <a:sym typeface="Gill Sans"/>
              </a:defRPr>
            </a:lvl2pPr>
            <a:lvl3pPr indent="-317500" lvl="2" marL="1371600">
              <a:spcBef>
                <a:spcPts val="1600"/>
              </a:spcBef>
              <a:spcAft>
                <a:spcPts val="0"/>
              </a:spcAft>
              <a:buSzPts val="1400"/>
              <a:buFont typeface="Gill Sans"/>
              <a:buChar char="■"/>
              <a:defRPr>
                <a:latin typeface="Gill Sans"/>
                <a:ea typeface="Gill Sans"/>
                <a:cs typeface="Gill Sans"/>
                <a:sym typeface="Gill Sans"/>
              </a:defRPr>
            </a:lvl3pPr>
            <a:lvl4pPr indent="-317500" lvl="3" marL="1828800">
              <a:spcBef>
                <a:spcPts val="1600"/>
              </a:spcBef>
              <a:spcAft>
                <a:spcPts val="0"/>
              </a:spcAft>
              <a:buSzPts val="1400"/>
              <a:buFont typeface="Gill Sans"/>
              <a:buChar char="●"/>
              <a:defRPr>
                <a:latin typeface="Gill Sans"/>
                <a:ea typeface="Gill Sans"/>
                <a:cs typeface="Gill Sans"/>
                <a:sym typeface="Gill Sans"/>
              </a:defRPr>
            </a:lvl4pPr>
            <a:lvl5pPr indent="-317500" lvl="4" marL="2286000">
              <a:spcBef>
                <a:spcPts val="1600"/>
              </a:spcBef>
              <a:spcAft>
                <a:spcPts val="0"/>
              </a:spcAft>
              <a:buSzPts val="1400"/>
              <a:buFont typeface="Gill Sans"/>
              <a:buChar char="○"/>
              <a:defRPr>
                <a:latin typeface="Gill Sans"/>
                <a:ea typeface="Gill Sans"/>
                <a:cs typeface="Gill Sans"/>
                <a:sym typeface="Gill Sans"/>
              </a:defRPr>
            </a:lvl5pPr>
            <a:lvl6pPr indent="-317500" lvl="5" marL="2743200">
              <a:spcBef>
                <a:spcPts val="1600"/>
              </a:spcBef>
              <a:spcAft>
                <a:spcPts val="0"/>
              </a:spcAft>
              <a:buSzPts val="1400"/>
              <a:buFont typeface="Gill Sans"/>
              <a:buChar char="■"/>
              <a:defRPr>
                <a:latin typeface="Gill Sans"/>
                <a:ea typeface="Gill Sans"/>
                <a:cs typeface="Gill Sans"/>
                <a:sym typeface="Gill Sans"/>
              </a:defRPr>
            </a:lvl6pPr>
            <a:lvl7pPr indent="-317500" lvl="6" marL="3200400">
              <a:spcBef>
                <a:spcPts val="1600"/>
              </a:spcBef>
              <a:spcAft>
                <a:spcPts val="0"/>
              </a:spcAft>
              <a:buSzPts val="1400"/>
              <a:buFont typeface="Gill Sans"/>
              <a:buChar char="●"/>
              <a:defRPr>
                <a:latin typeface="Gill Sans"/>
                <a:ea typeface="Gill Sans"/>
                <a:cs typeface="Gill Sans"/>
                <a:sym typeface="Gill Sans"/>
              </a:defRPr>
            </a:lvl7pPr>
            <a:lvl8pPr indent="-317500" lvl="7" marL="3657600">
              <a:spcBef>
                <a:spcPts val="1600"/>
              </a:spcBef>
              <a:spcAft>
                <a:spcPts val="0"/>
              </a:spcAft>
              <a:buSzPts val="1400"/>
              <a:buFont typeface="Gill Sans"/>
              <a:buChar char="○"/>
              <a:defRPr>
                <a:latin typeface="Gill Sans"/>
                <a:ea typeface="Gill Sans"/>
                <a:cs typeface="Gill Sans"/>
                <a:sym typeface="Gill Sans"/>
              </a:defRPr>
            </a:lvl8pPr>
            <a:lvl9pPr indent="-317500" lvl="8" marL="4114800">
              <a:spcBef>
                <a:spcPts val="1600"/>
              </a:spcBef>
              <a:spcAft>
                <a:spcPts val="1600"/>
              </a:spcAft>
              <a:buSzPts val="1400"/>
              <a:buFont typeface="Gill Sans"/>
              <a:buChar char="■"/>
              <a:defRPr>
                <a:latin typeface="Gill Sans"/>
                <a:ea typeface="Gill Sans"/>
                <a:cs typeface="Gill Sans"/>
                <a:sym typeface="Gill Sans"/>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Font typeface="Oswald"/>
              <a:buNone/>
              <a:defRPr>
                <a:latin typeface="Oswald"/>
                <a:ea typeface="Oswald"/>
                <a:cs typeface="Oswald"/>
                <a:sym typeface="Oswa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Font typeface="Gill Sans"/>
              <a:buChar char="●"/>
              <a:defRPr sz="1400">
                <a:latin typeface="Gill Sans"/>
                <a:ea typeface="Gill Sans"/>
                <a:cs typeface="Gill Sans"/>
                <a:sym typeface="Gill Sans"/>
              </a:defRPr>
            </a:lvl1pPr>
            <a:lvl2pPr indent="-304800" lvl="1" marL="914400">
              <a:spcBef>
                <a:spcPts val="1600"/>
              </a:spcBef>
              <a:spcAft>
                <a:spcPts val="0"/>
              </a:spcAft>
              <a:buSzPts val="1200"/>
              <a:buFont typeface="Gill Sans"/>
              <a:buChar char="○"/>
              <a:defRPr sz="1200">
                <a:latin typeface="Gill Sans"/>
                <a:ea typeface="Gill Sans"/>
                <a:cs typeface="Gill Sans"/>
                <a:sym typeface="Gill Sans"/>
              </a:defRPr>
            </a:lvl2pPr>
            <a:lvl3pPr indent="-304800" lvl="2" marL="1371600">
              <a:spcBef>
                <a:spcPts val="1600"/>
              </a:spcBef>
              <a:spcAft>
                <a:spcPts val="0"/>
              </a:spcAft>
              <a:buSzPts val="1200"/>
              <a:buFont typeface="Gill Sans"/>
              <a:buChar char="■"/>
              <a:defRPr sz="1200">
                <a:latin typeface="Gill Sans"/>
                <a:ea typeface="Gill Sans"/>
                <a:cs typeface="Gill Sans"/>
                <a:sym typeface="Gill Sans"/>
              </a:defRPr>
            </a:lvl3pPr>
            <a:lvl4pPr indent="-304800" lvl="3" marL="1828800">
              <a:spcBef>
                <a:spcPts val="1600"/>
              </a:spcBef>
              <a:spcAft>
                <a:spcPts val="0"/>
              </a:spcAft>
              <a:buSzPts val="1200"/>
              <a:buFont typeface="Gill Sans"/>
              <a:buChar char="●"/>
              <a:defRPr sz="1200">
                <a:latin typeface="Gill Sans"/>
                <a:ea typeface="Gill Sans"/>
                <a:cs typeface="Gill Sans"/>
                <a:sym typeface="Gill Sans"/>
              </a:defRPr>
            </a:lvl4pPr>
            <a:lvl5pPr indent="-304800" lvl="4" marL="2286000">
              <a:spcBef>
                <a:spcPts val="1600"/>
              </a:spcBef>
              <a:spcAft>
                <a:spcPts val="0"/>
              </a:spcAft>
              <a:buSzPts val="1200"/>
              <a:buFont typeface="Gill Sans"/>
              <a:buChar char="○"/>
              <a:defRPr sz="1200">
                <a:latin typeface="Gill Sans"/>
                <a:ea typeface="Gill Sans"/>
                <a:cs typeface="Gill Sans"/>
                <a:sym typeface="Gill Sans"/>
              </a:defRPr>
            </a:lvl5pPr>
            <a:lvl6pPr indent="-304800" lvl="5" marL="2743200">
              <a:spcBef>
                <a:spcPts val="1600"/>
              </a:spcBef>
              <a:spcAft>
                <a:spcPts val="0"/>
              </a:spcAft>
              <a:buSzPts val="1200"/>
              <a:buFont typeface="Gill Sans"/>
              <a:buChar char="■"/>
              <a:defRPr sz="1200">
                <a:latin typeface="Gill Sans"/>
                <a:ea typeface="Gill Sans"/>
                <a:cs typeface="Gill Sans"/>
                <a:sym typeface="Gill Sans"/>
              </a:defRPr>
            </a:lvl6pPr>
            <a:lvl7pPr indent="-304800" lvl="6" marL="3200400">
              <a:spcBef>
                <a:spcPts val="1600"/>
              </a:spcBef>
              <a:spcAft>
                <a:spcPts val="0"/>
              </a:spcAft>
              <a:buSzPts val="1200"/>
              <a:buFont typeface="Gill Sans"/>
              <a:buChar char="●"/>
              <a:defRPr sz="1200">
                <a:latin typeface="Gill Sans"/>
                <a:ea typeface="Gill Sans"/>
                <a:cs typeface="Gill Sans"/>
                <a:sym typeface="Gill Sans"/>
              </a:defRPr>
            </a:lvl7pPr>
            <a:lvl8pPr indent="-304800" lvl="7" marL="3657600">
              <a:spcBef>
                <a:spcPts val="1600"/>
              </a:spcBef>
              <a:spcAft>
                <a:spcPts val="0"/>
              </a:spcAft>
              <a:buSzPts val="1200"/>
              <a:buFont typeface="Gill Sans"/>
              <a:buChar char="○"/>
              <a:defRPr sz="1200">
                <a:latin typeface="Gill Sans"/>
                <a:ea typeface="Gill Sans"/>
                <a:cs typeface="Gill Sans"/>
                <a:sym typeface="Gill Sans"/>
              </a:defRPr>
            </a:lvl8pPr>
            <a:lvl9pPr indent="-304800" lvl="8" marL="4114800">
              <a:spcBef>
                <a:spcPts val="1600"/>
              </a:spcBef>
              <a:spcAft>
                <a:spcPts val="1600"/>
              </a:spcAft>
              <a:buSzPts val="1200"/>
              <a:buFont typeface="Gill Sans"/>
              <a:buChar char="■"/>
              <a:defRPr sz="1200">
                <a:latin typeface="Gill Sans"/>
                <a:ea typeface="Gill Sans"/>
                <a:cs typeface="Gill Sans"/>
                <a:sym typeface="Gill Sans"/>
              </a:defRPr>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Font typeface="Gill Sans"/>
              <a:buChar char="●"/>
              <a:defRPr sz="1400">
                <a:latin typeface="Gill Sans"/>
                <a:ea typeface="Gill Sans"/>
                <a:cs typeface="Gill Sans"/>
                <a:sym typeface="Gill Sans"/>
              </a:defRPr>
            </a:lvl1pPr>
            <a:lvl2pPr indent="-304800" lvl="1" marL="914400">
              <a:spcBef>
                <a:spcPts val="1600"/>
              </a:spcBef>
              <a:spcAft>
                <a:spcPts val="0"/>
              </a:spcAft>
              <a:buSzPts val="1200"/>
              <a:buFont typeface="Gill Sans"/>
              <a:buChar char="○"/>
              <a:defRPr sz="1200">
                <a:latin typeface="Gill Sans"/>
                <a:ea typeface="Gill Sans"/>
                <a:cs typeface="Gill Sans"/>
                <a:sym typeface="Gill Sans"/>
              </a:defRPr>
            </a:lvl2pPr>
            <a:lvl3pPr indent="-304800" lvl="2" marL="1371600">
              <a:spcBef>
                <a:spcPts val="1600"/>
              </a:spcBef>
              <a:spcAft>
                <a:spcPts val="0"/>
              </a:spcAft>
              <a:buSzPts val="1200"/>
              <a:buFont typeface="Gill Sans"/>
              <a:buChar char="■"/>
              <a:defRPr sz="1200">
                <a:latin typeface="Gill Sans"/>
                <a:ea typeface="Gill Sans"/>
                <a:cs typeface="Gill Sans"/>
                <a:sym typeface="Gill Sans"/>
              </a:defRPr>
            </a:lvl3pPr>
            <a:lvl4pPr indent="-304800" lvl="3" marL="1828800">
              <a:spcBef>
                <a:spcPts val="1600"/>
              </a:spcBef>
              <a:spcAft>
                <a:spcPts val="0"/>
              </a:spcAft>
              <a:buSzPts val="1200"/>
              <a:buFont typeface="Gill Sans"/>
              <a:buChar char="●"/>
              <a:defRPr sz="1200">
                <a:latin typeface="Gill Sans"/>
                <a:ea typeface="Gill Sans"/>
                <a:cs typeface="Gill Sans"/>
                <a:sym typeface="Gill Sans"/>
              </a:defRPr>
            </a:lvl4pPr>
            <a:lvl5pPr indent="-304800" lvl="4" marL="2286000">
              <a:spcBef>
                <a:spcPts val="1600"/>
              </a:spcBef>
              <a:spcAft>
                <a:spcPts val="0"/>
              </a:spcAft>
              <a:buSzPts val="1200"/>
              <a:buFont typeface="Gill Sans"/>
              <a:buChar char="○"/>
              <a:defRPr sz="1200">
                <a:latin typeface="Gill Sans"/>
                <a:ea typeface="Gill Sans"/>
                <a:cs typeface="Gill Sans"/>
                <a:sym typeface="Gill Sans"/>
              </a:defRPr>
            </a:lvl5pPr>
            <a:lvl6pPr indent="-304800" lvl="5" marL="2743200">
              <a:spcBef>
                <a:spcPts val="1600"/>
              </a:spcBef>
              <a:spcAft>
                <a:spcPts val="0"/>
              </a:spcAft>
              <a:buSzPts val="1200"/>
              <a:buFont typeface="Gill Sans"/>
              <a:buChar char="■"/>
              <a:defRPr sz="1200">
                <a:latin typeface="Gill Sans"/>
                <a:ea typeface="Gill Sans"/>
                <a:cs typeface="Gill Sans"/>
                <a:sym typeface="Gill Sans"/>
              </a:defRPr>
            </a:lvl6pPr>
            <a:lvl7pPr indent="-304800" lvl="6" marL="3200400">
              <a:spcBef>
                <a:spcPts val="1600"/>
              </a:spcBef>
              <a:spcAft>
                <a:spcPts val="0"/>
              </a:spcAft>
              <a:buSzPts val="1200"/>
              <a:buFont typeface="Gill Sans"/>
              <a:buChar char="●"/>
              <a:defRPr sz="1200">
                <a:latin typeface="Gill Sans"/>
                <a:ea typeface="Gill Sans"/>
                <a:cs typeface="Gill Sans"/>
                <a:sym typeface="Gill Sans"/>
              </a:defRPr>
            </a:lvl7pPr>
            <a:lvl8pPr indent="-304800" lvl="7" marL="3657600">
              <a:spcBef>
                <a:spcPts val="1600"/>
              </a:spcBef>
              <a:spcAft>
                <a:spcPts val="0"/>
              </a:spcAft>
              <a:buSzPts val="1200"/>
              <a:buFont typeface="Gill Sans"/>
              <a:buChar char="○"/>
              <a:defRPr sz="1200">
                <a:latin typeface="Gill Sans"/>
                <a:ea typeface="Gill Sans"/>
                <a:cs typeface="Gill Sans"/>
                <a:sym typeface="Gill Sans"/>
              </a:defRPr>
            </a:lvl8pPr>
            <a:lvl9pPr indent="-304800" lvl="8" marL="4114800">
              <a:spcBef>
                <a:spcPts val="1600"/>
              </a:spcBef>
              <a:spcAft>
                <a:spcPts val="1600"/>
              </a:spcAft>
              <a:buSzPts val="1200"/>
              <a:buFont typeface="Gill Sans"/>
              <a:buChar char="■"/>
              <a:defRPr sz="1200">
                <a:latin typeface="Gill Sans"/>
                <a:ea typeface="Gill Sans"/>
                <a:cs typeface="Gill Sans"/>
                <a:sym typeface="Gill Sans"/>
              </a:defRPr>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Font typeface="Oswald"/>
              <a:buNone/>
              <a:defRPr>
                <a:latin typeface="Oswald"/>
                <a:ea typeface="Oswald"/>
                <a:cs typeface="Oswald"/>
                <a:sym typeface="Oswa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Font typeface="Gill Sans"/>
              <a:buChar char="●"/>
              <a:defRPr sz="1200">
                <a:latin typeface="Gill Sans"/>
                <a:ea typeface="Gill Sans"/>
                <a:cs typeface="Gill Sans"/>
                <a:sym typeface="Gill Sans"/>
              </a:defRPr>
            </a:lvl1pPr>
            <a:lvl2pPr indent="-304800" lvl="1" marL="914400">
              <a:spcBef>
                <a:spcPts val="1600"/>
              </a:spcBef>
              <a:spcAft>
                <a:spcPts val="0"/>
              </a:spcAft>
              <a:buSzPts val="1200"/>
              <a:buFont typeface="Gill Sans"/>
              <a:buChar char="○"/>
              <a:defRPr sz="1200">
                <a:latin typeface="Gill Sans"/>
                <a:ea typeface="Gill Sans"/>
                <a:cs typeface="Gill Sans"/>
                <a:sym typeface="Gill Sans"/>
              </a:defRPr>
            </a:lvl2pPr>
            <a:lvl3pPr indent="-304800" lvl="2" marL="1371600">
              <a:spcBef>
                <a:spcPts val="1600"/>
              </a:spcBef>
              <a:spcAft>
                <a:spcPts val="0"/>
              </a:spcAft>
              <a:buSzPts val="1200"/>
              <a:buFont typeface="Gill Sans"/>
              <a:buChar char="■"/>
              <a:defRPr sz="1200">
                <a:latin typeface="Gill Sans"/>
                <a:ea typeface="Gill Sans"/>
                <a:cs typeface="Gill Sans"/>
                <a:sym typeface="Gill Sans"/>
              </a:defRPr>
            </a:lvl3pPr>
            <a:lvl4pPr indent="-304800" lvl="3" marL="1828800">
              <a:spcBef>
                <a:spcPts val="1600"/>
              </a:spcBef>
              <a:spcAft>
                <a:spcPts val="0"/>
              </a:spcAft>
              <a:buSzPts val="1200"/>
              <a:buFont typeface="Gill Sans"/>
              <a:buChar char="●"/>
              <a:defRPr sz="1200">
                <a:latin typeface="Gill Sans"/>
                <a:ea typeface="Gill Sans"/>
                <a:cs typeface="Gill Sans"/>
                <a:sym typeface="Gill Sans"/>
              </a:defRPr>
            </a:lvl4pPr>
            <a:lvl5pPr indent="-304800" lvl="4" marL="2286000">
              <a:spcBef>
                <a:spcPts val="1600"/>
              </a:spcBef>
              <a:spcAft>
                <a:spcPts val="0"/>
              </a:spcAft>
              <a:buSzPts val="1200"/>
              <a:buFont typeface="Gill Sans"/>
              <a:buChar char="○"/>
              <a:defRPr sz="1200">
                <a:latin typeface="Gill Sans"/>
                <a:ea typeface="Gill Sans"/>
                <a:cs typeface="Gill Sans"/>
                <a:sym typeface="Gill Sans"/>
              </a:defRPr>
            </a:lvl5pPr>
            <a:lvl6pPr indent="-304800" lvl="5" marL="2743200">
              <a:spcBef>
                <a:spcPts val="1600"/>
              </a:spcBef>
              <a:spcAft>
                <a:spcPts val="0"/>
              </a:spcAft>
              <a:buSzPts val="1200"/>
              <a:buFont typeface="Gill Sans"/>
              <a:buChar char="■"/>
              <a:defRPr sz="1200">
                <a:latin typeface="Gill Sans"/>
                <a:ea typeface="Gill Sans"/>
                <a:cs typeface="Gill Sans"/>
                <a:sym typeface="Gill Sans"/>
              </a:defRPr>
            </a:lvl6pPr>
            <a:lvl7pPr indent="-304800" lvl="6" marL="3200400">
              <a:spcBef>
                <a:spcPts val="1600"/>
              </a:spcBef>
              <a:spcAft>
                <a:spcPts val="0"/>
              </a:spcAft>
              <a:buSzPts val="1200"/>
              <a:buFont typeface="Gill Sans"/>
              <a:buChar char="●"/>
              <a:defRPr sz="1200">
                <a:latin typeface="Gill Sans"/>
                <a:ea typeface="Gill Sans"/>
                <a:cs typeface="Gill Sans"/>
                <a:sym typeface="Gill Sans"/>
              </a:defRPr>
            </a:lvl7pPr>
            <a:lvl8pPr indent="-304800" lvl="7" marL="3657600">
              <a:spcBef>
                <a:spcPts val="1600"/>
              </a:spcBef>
              <a:spcAft>
                <a:spcPts val="0"/>
              </a:spcAft>
              <a:buSzPts val="1200"/>
              <a:buFont typeface="Gill Sans"/>
              <a:buChar char="○"/>
              <a:defRPr sz="1200">
                <a:latin typeface="Gill Sans"/>
                <a:ea typeface="Gill Sans"/>
                <a:cs typeface="Gill Sans"/>
                <a:sym typeface="Gill Sans"/>
              </a:defRPr>
            </a:lvl8pPr>
            <a:lvl9pPr indent="-304800" lvl="8" marL="4114800">
              <a:spcBef>
                <a:spcPts val="1600"/>
              </a:spcBef>
              <a:spcAft>
                <a:spcPts val="1600"/>
              </a:spcAft>
              <a:buSzPts val="1200"/>
              <a:buFont typeface="Gill Sans"/>
              <a:buChar char="■"/>
              <a:defRPr sz="1200">
                <a:latin typeface="Gill Sans"/>
                <a:ea typeface="Gill Sans"/>
                <a:cs typeface="Gill Sans"/>
                <a:sym typeface="Gill Sans"/>
              </a:defRPr>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Font typeface="Oswald"/>
              <a:buNone/>
              <a:defRPr sz="4800">
                <a:latin typeface="Oswald"/>
                <a:ea typeface="Oswald"/>
                <a:cs typeface="Oswald"/>
                <a:sym typeface="Oswald"/>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Font typeface="Gill Sans"/>
              <a:buNone/>
              <a:defRPr sz="2100">
                <a:latin typeface="Gill Sans"/>
                <a:ea typeface="Gill Sans"/>
                <a:cs typeface="Gill Sans"/>
                <a:sym typeface="Gill Sans"/>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Font typeface="Gill Sans"/>
              <a:buChar char="●"/>
              <a:defRPr>
                <a:latin typeface="Gill Sans"/>
                <a:ea typeface="Gill Sans"/>
                <a:cs typeface="Gill Sans"/>
                <a:sym typeface="Gill Sans"/>
              </a:defRPr>
            </a:lvl1pPr>
            <a:lvl2pPr indent="-317500" lvl="1" marL="914400">
              <a:spcBef>
                <a:spcPts val="1600"/>
              </a:spcBef>
              <a:spcAft>
                <a:spcPts val="0"/>
              </a:spcAft>
              <a:buSzPts val="1400"/>
              <a:buFont typeface="Gill Sans"/>
              <a:buChar char="○"/>
              <a:defRPr>
                <a:latin typeface="Gill Sans"/>
                <a:ea typeface="Gill Sans"/>
                <a:cs typeface="Gill Sans"/>
                <a:sym typeface="Gill Sans"/>
              </a:defRPr>
            </a:lvl2pPr>
            <a:lvl3pPr indent="-317500" lvl="2" marL="1371600">
              <a:spcBef>
                <a:spcPts val="1600"/>
              </a:spcBef>
              <a:spcAft>
                <a:spcPts val="0"/>
              </a:spcAft>
              <a:buSzPts val="1400"/>
              <a:buFont typeface="Gill Sans"/>
              <a:buChar char="■"/>
              <a:defRPr>
                <a:latin typeface="Gill Sans"/>
                <a:ea typeface="Gill Sans"/>
                <a:cs typeface="Gill Sans"/>
                <a:sym typeface="Gill Sans"/>
              </a:defRPr>
            </a:lvl3pPr>
            <a:lvl4pPr indent="-317500" lvl="3" marL="1828800">
              <a:spcBef>
                <a:spcPts val="1600"/>
              </a:spcBef>
              <a:spcAft>
                <a:spcPts val="0"/>
              </a:spcAft>
              <a:buSzPts val="1400"/>
              <a:buFont typeface="Gill Sans"/>
              <a:buChar char="●"/>
              <a:defRPr>
                <a:latin typeface="Gill Sans"/>
                <a:ea typeface="Gill Sans"/>
                <a:cs typeface="Gill Sans"/>
                <a:sym typeface="Gill Sans"/>
              </a:defRPr>
            </a:lvl4pPr>
            <a:lvl5pPr indent="-317500" lvl="4" marL="2286000">
              <a:spcBef>
                <a:spcPts val="1600"/>
              </a:spcBef>
              <a:spcAft>
                <a:spcPts val="0"/>
              </a:spcAft>
              <a:buSzPts val="1400"/>
              <a:buFont typeface="Gill Sans"/>
              <a:buChar char="○"/>
              <a:defRPr>
                <a:latin typeface="Gill Sans"/>
                <a:ea typeface="Gill Sans"/>
                <a:cs typeface="Gill Sans"/>
                <a:sym typeface="Gill Sans"/>
              </a:defRPr>
            </a:lvl5pPr>
            <a:lvl6pPr indent="-317500" lvl="5" marL="2743200">
              <a:spcBef>
                <a:spcPts val="1600"/>
              </a:spcBef>
              <a:spcAft>
                <a:spcPts val="0"/>
              </a:spcAft>
              <a:buSzPts val="1400"/>
              <a:buFont typeface="Gill Sans"/>
              <a:buChar char="■"/>
              <a:defRPr>
                <a:latin typeface="Gill Sans"/>
                <a:ea typeface="Gill Sans"/>
                <a:cs typeface="Gill Sans"/>
                <a:sym typeface="Gill Sans"/>
              </a:defRPr>
            </a:lvl6pPr>
            <a:lvl7pPr indent="-317500" lvl="6" marL="3200400">
              <a:spcBef>
                <a:spcPts val="1600"/>
              </a:spcBef>
              <a:spcAft>
                <a:spcPts val="0"/>
              </a:spcAft>
              <a:buSzPts val="1400"/>
              <a:buFont typeface="Gill Sans"/>
              <a:buChar char="●"/>
              <a:defRPr>
                <a:latin typeface="Gill Sans"/>
                <a:ea typeface="Gill Sans"/>
                <a:cs typeface="Gill Sans"/>
                <a:sym typeface="Gill Sans"/>
              </a:defRPr>
            </a:lvl7pPr>
            <a:lvl8pPr indent="-317500" lvl="7" marL="3657600">
              <a:spcBef>
                <a:spcPts val="1600"/>
              </a:spcBef>
              <a:spcAft>
                <a:spcPts val="0"/>
              </a:spcAft>
              <a:buSzPts val="1400"/>
              <a:buFont typeface="Gill Sans"/>
              <a:buChar char="○"/>
              <a:defRPr>
                <a:latin typeface="Gill Sans"/>
                <a:ea typeface="Gill Sans"/>
                <a:cs typeface="Gill Sans"/>
                <a:sym typeface="Gill Sans"/>
              </a:defRPr>
            </a:lvl8pPr>
            <a:lvl9pPr indent="-317500" lvl="8" marL="4114800">
              <a:spcBef>
                <a:spcPts val="1600"/>
              </a:spcBef>
              <a:spcAft>
                <a:spcPts val="1600"/>
              </a:spcAft>
              <a:buSzPts val="1400"/>
              <a:buFont typeface="Gill Sans"/>
              <a:buChar char="■"/>
              <a:defRPr>
                <a:latin typeface="Gill Sans"/>
                <a:ea typeface="Gill Sans"/>
                <a:cs typeface="Gill Sans"/>
                <a:sym typeface="Gill Sans"/>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Font typeface="Gill Sans"/>
              <a:buNone/>
              <a:defRPr>
                <a:latin typeface="Gill Sans"/>
                <a:ea typeface="Gill Sans"/>
                <a:cs typeface="Gill Sans"/>
                <a:sym typeface="Gill Sans"/>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Font typeface="Gill Sans"/>
              <a:buChar char="●"/>
              <a:defRPr sz="1800">
                <a:solidFill>
                  <a:schemeClr val="dk2"/>
                </a:solidFill>
                <a:latin typeface="Gill Sans"/>
                <a:ea typeface="Gill Sans"/>
                <a:cs typeface="Gill Sans"/>
                <a:sym typeface="Gill Sans"/>
              </a:defRPr>
            </a:lvl1pPr>
            <a:lvl2pPr indent="-317500" lvl="1" marL="914400">
              <a:lnSpc>
                <a:spcPct val="115000"/>
              </a:lnSpc>
              <a:spcBef>
                <a:spcPts val="1600"/>
              </a:spcBef>
              <a:spcAft>
                <a:spcPts val="0"/>
              </a:spcAft>
              <a:buClr>
                <a:schemeClr val="dk2"/>
              </a:buClr>
              <a:buSzPts val="1400"/>
              <a:buFont typeface="Gill Sans"/>
              <a:buChar char="○"/>
              <a:defRPr>
                <a:solidFill>
                  <a:schemeClr val="dk2"/>
                </a:solidFill>
                <a:latin typeface="Gill Sans"/>
                <a:ea typeface="Gill Sans"/>
                <a:cs typeface="Gill Sans"/>
                <a:sym typeface="Gill Sans"/>
              </a:defRPr>
            </a:lvl2pPr>
            <a:lvl3pPr indent="-317500" lvl="2" marL="1371600">
              <a:lnSpc>
                <a:spcPct val="115000"/>
              </a:lnSpc>
              <a:spcBef>
                <a:spcPts val="1600"/>
              </a:spcBef>
              <a:spcAft>
                <a:spcPts val="0"/>
              </a:spcAft>
              <a:buClr>
                <a:schemeClr val="dk2"/>
              </a:buClr>
              <a:buSzPts val="1400"/>
              <a:buFont typeface="Gill Sans"/>
              <a:buChar char="■"/>
              <a:defRPr>
                <a:solidFill>
                  <a:schemeClr val="dk2"/>
                </a:solidFill>
                <a:latin typeface="Gill Sans"/>
                <a:ea typeface="Gill Sans"/>
                <a:cs typeface="Gill Sans"/>
                <a:sym typeface="Gill Sans"/>
              </a:defRPr>
            </a:lvl3pPr>
            <a:lvl4pPr indent="-317500" lvl="3" marL="1828800">
              <a:lnSpc>
                <a:spcPct val="115000"/>
              </a:lnSpc>
              <a:spcBef>
                <a:spcPts val="1600"/>
              </a:spcBef>
              <a:spcAft>
                <a:spcPts val="0"/>
              </a:spcAft>
              <a:buClr>
                <a:schemeClr val="dk2"/>
              </a:buClr>
              <a:buSzPts val="1400"/>
              <a:buFont typeface="Gill Sans"/>
              <a:buChar char="●"/>
              <a:defRPr>
                <a:solidFill>
                  <a:schemeClr val="dk2"/>
                </a:solidFill>
                <a:latin typeface="Gill Sans"/>
                <a:ea typeface="Gill Sans"/>
                <a:cs typeface="Gill Sans"/>
                <a:sym typeface="Gill Sans"/>
              </a:defRPr>
            </a:lvl4pPr>
            <a:lvl5pPr indent="-317500" lvl="4" marL="2286000">
              <a:lnSpc>
                <a:spcPct val="115000"/>
              </a:lnSpc>
              <a:spcBef>
                <a:spcPts val="1600"/>
              </a:spcBef>
              <a:spcAft>
                <a:spcPts val="0"/>
              </a:spcAft>
              <a:buClr>
                <a:schemeClr val="dk2"/>
              </a:buClr>
              <a:buSzPts val="1400"/>
              <a:buFont typeface="Gill Sans"/>
              <a:buChar char="○"/>
              <a:defRPr>
                <a:solidFill>
                  <a:schemeClr val="dk2"/>
                </a:solidFill>
                <a:latin typeface="Gill Sans"/>
                <a:ea typeface="Gill Sans"/>
                <a:cs typeface="Gill Sans"/>
                <a:sym typeface="Gill Sans"/>
              </a:defRPr>
            </a:lvl5pPr>
            <a:lvl6pPr indent="-317500" lvl="5" marL="2743200">
              <a:lnSpc>
                <a:spcPct val="115000"/>
              </a:lnSpc>
              <a:spcBef>
                <a:spcPts val="1600"/>
              </a:spcBef>
              <a:spcAft>
                <a:spcPts val="0"/>
              </a:spcAft>
              <a:buClr>
                <a:schemeClr val="dk2"/>
              </a:buClr>
              <a:buSzPts val="1400"/>
              <a:buFont typeface="Gill Sans"/>
              <a:buChar char="■"/>
              <a:defRPr>
                <a:solidFill>
                  <a:schemeClr val="dk2"/>
                </a:solidFill>
                <a:latin typeface="Gill Sans"/>
                <a:ea typeface="Gill Sans"/>
                <a:cs typeface="Gill Sans"/>
                <a:sym typeface="Gill Sans"/>
              </a:defRPr>
            </a:lvl6pPr>
            <a:lvl7pPr indent="-317500" lvl="6" marL="3200400">
              <a:lnSpc>
                <a:spcPct val="115000"/>
              </a:lnSpc>
              <a:spcBef>
                <a:spcPts val="1600"/>
              </a:spcBef>
              <a:spcAft>
                <a:spcPts val="0"/>
              </a:spcAft>
              <a:buClr>
                <a:schemeClr val="dk2"/>
              </a:buClr>
              <a:buSzPts val="1400"/>
              <a:buFont typeface="Gill Sans"/>
              <a:buChar char="●"/>
              <a:defRPr>
                <a:solidFill>
                  <a:schemeClr val="dk2"/>
                </a:solidFill>
                <a:latin typeface="Gill Sans"/>
                <a:ea typeface="Gill Sans"/>
                <a:cs typeface="Gill Sans"/>
                <a:sym typeface="Gill Sans"/>
              </a:defRPr>
            </a:lvl7pPr>
            <a:lvl8pPr indent="-317500" lvl="7" marL="3657600">
              <a:lnSpc>
                <a:spcPct val="115000"/>
              </a:lnSpc>
              <a:spcBef>
                <a:spcPts val="1600"/>
              </a:spcBef>
              <a:spcAft>
                <a:spcPts val="0"/>
              </a:spcAft>
              <a:buClr>
                <a:schemeClr val="dk2"/>
              </a:buClr>
              <a:buSzPts val="1400"/>
              <a:buFont typeface="Gill Sans"/>
              <a:buChar char="○"/>
              <a:defRPr>
                <a:solidFill>
                  <a:schemeClr val="dk2"/>
                </a:solidFill>
                <a:latin typeface="Gill Sans"/>
                <a:ea typeface="Gill Sans"/>
                <a:cs typeface="Gill Sans"/>
                <a:sym typeface="Gill Sans"/>
              </a:defRPr>
            </a:lvl8pPr>
            <a:lvl9pPr indent="-317500" lvl="8" marL="4114800">
              <a:lnSpc>
                <a:spcPct val="115000"/>
              </a:lnSpc>
              <a:spcBef>
                <a:spcPts val="1600"/>
              </a:spcBef>
              <a:spcAft>
                <a:spcPts val="1600"/>
              </a:spcAft>
              <a:buClr>
                <a:schemeClr val="dk2"/>
              </a:buClr>
              <a:buSzPts val="1400"/>
              <a:buFont typeface="Gill Sans"/>
              <a:buChar char="■"/>
              <a:defRPr>
                <a:solidFill>
                  <a:schemeClr val="dk2"/>
                </a:solidFill>
                <a:latin typeface="Gill Sans"/>
                <a:ea typeface="Gill Sans"/>
                <a:cs typeface="Gill Sans"/>
                <a:sym typeface="Gill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Gill Sans"/>
                <a:ea typeface="Gill Sans"/>
                <a:cs typeface="Gill Sans"/>
                <a:sym typeface="Gill Sans"/>
              </a:defRPr>
            </a:lvl1pPr>
            <a:lvl2pPr lvl="1" algn="r">
              <a:buNone/>
              <a:defRPr sz="1000">
                <a:solidFill>
                  <a:schemeClr val="dk2"/>
                </a:solidFill>
                <a:latin typeface="Gill Sans"/>
                <a:ea typeface="Gill Sans"/>
                <a:cs typeface="Gill Sans"/>
                <a:sym typeface="Gill Sans"/>
              </a:defRPr>
            </a:lvl2pPr>
            <a:lvl3pPr lvl="2" algn="r">
              <a:buNone/>
              <a:defRPr sz="1000">
                <a:solidFill>
                  <a:schemeClr val="dk2"/>
                </a:solidFill>
                <a:latin typeface="Gill Sans"/>
                <a:ea typeface="Gill Sans"/>
                <a:cs typeface="Gill Sans"/>
                <a:sym typeface="Gill Sans"/>
              </a:defRPr>
            </a:lvl3pPr>
            <a:lvl4pPr lvl="3" algn="r">
              <a:buNone/>
              <a:defRPr sz="1000">
                <a:solidFill>
                  <a:schemeClr val="dk2"/>
                </a:solidFill>
                <a:latin typeface="Gill Sans"/>
                <a:ea typeface="Gill Sans"/>
                <a:cs typeface="Gill Sans"/>
                <a:sym typeface="Gill Sans"/>
              </a:defRPr>
            </a:lvl4pPr>
            <a:lvl5pPr lvl="4" algn="r">
              <a:buNone/>
              <a:defRPr sz="1000">
                <a:solidFill>
                  <a:schemeClr val="dk2"/>
                </a:solidFill>
                <a:latin typeface="Gill Sans"/>
                <a:ea typeface="Gill Sans"/>
                <a:cs typeface="Gill Sans"/>
                <a:sym typeface="Gill Sans"/>
              </a:defRPr>
            </a:lvl5pPr>
            <a:lvl6pPr lvl="5" algn="r">
              <a:buNone/>
              <a:defRPr sz="1000">
                <a:solidFill>
                  <a:schemeClr val="dk2"/>
                </a:solidFill>
                <a:latin typeface="Gill Sans"/>
                <a:ea typeface="Gill Sans"/>
                <a:cs typeface="Gill Sans"/>
                <a:sym typeface="Gill Sans"/>
              </a:defRPr>
            </a:lvl6pPr>
            <a:lvl7pPr lvl="6" algn="r">
              <a:buNone/>
              <a:defRPr sz="1000">
                <a:solidFill>
                  <a:schemeClr val="dk2"/>
                </a:solidFill>
                <a:latin typeface="Gill Sans"/>
                <a:ea typeface="Gill Sans"/>
                <a:cs typeface="Gill Sans"/>
                <a:sym typeface="Gill Sans"/>
              </a:defRPr>
            </a:lvl7pPr>
            <a:lvl8pPr lvl="7" algn="r">
              <a:buNone/>
              <a:defRPr sz="1000">
                <a:solidFill>
                  <a:schemeClr val="dk2"/>
                </a:solidFill>
                <a:latin typeface="Gill Sans"/>
                <a:ea typeface="Gill Sans"/>
                <a:cs typeface="Gill Sans"/>
                <a:sym typeface="Gill Sans"/>
              </a:defRPr>
            </a:lvl8pPr>
            <a:lvl9pPr lvl="8" algn="r">
              <a:buNone/>
              <a:defRPr sz="1000">
                <a:solidFill>
                  <a:schemeClr val="dk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64.jp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1.png"/><Relationship Id="rId4" Type="http://schemas.openxmlformats.org/officeDocument/2006/relationships/image" Target="../media/image14.jpg"/><Relationship Id="rId5" Type="http://schemas.openxmlformats.org/officeDocument/2006/relationships/image" Target="../media/image1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3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1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image" Target="../media/image5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 Id="rId3" Type="http://schemas.openxmlformats.org/officeDocument/2006/relationships/image" Target="../media/image5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 Id="rId3" Type="http://schemas.openxmlformats.org/officeDocument/2006/relationships/image" Target="../media/image5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hyperlink" Target="http://www.youtube.com/watch?v=8MImmQvqCSg" TargetMode="Externa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5.png"/><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5.pn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9.png"/><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5.xml"/><Relationship Id="rId3" Type="http://schemas.openxmlformats.org/officeDocument/2006/relationships/image" Target="../media/image4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 Id="rId3" Type="http://schemas.openxmlformats.org/officeDocument/2006/relationships/image" Target="../media/image2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8.xml"/><Relationship Id="rId3" Type="http://schemas.openxmlformats.org/officeDocument/2006/relationships/image" Target="../media/image65.jpg"/><Relationship Id="rId4" Type="http://schemas.openxmlformats.org/officeDocument/2006/relationships/image" Target="../media/image6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9.xml"/><Relationship Id="rId3" Type="http://schemas.openxmlformats.org/officeDocument/2006/relationships/image" Target="../media/image3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4.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0.xml"/><Relationship Id="rId3" Type="http://schemas.openxmlformats.org/officeDocument/2006/relationships/image" Target="../media/image45.png"/><Relationship Id="rId4" Type="http://schemas.openxmlformats.org/officeDocument/2006/relationships/image" Target="../media/image34.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1.xml"/><Relationship Id="rId3" Type="http://schemas.openxmlformats.org/officeDocument/2006/relationships/image" Target="../media/image5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2.xml"/><Relationship Id="rId3" Type="http://schemas.openxmlformats.org/officeDocument/2006/relationships/image" Target="../media/image6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3.xml"/><Relationship Id="rId3" Type="http://schemas.openxmlformats.org/officeDocument/2006/relationships/image" Target="../media/image6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4.xml"/><Relationship Id="rId3" Type="http://schemas.openxmlformats.org/officeDocument/2006/relationships/image" Target="../media/image66.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image" Target="../media/image31.png"/><Relationship Id="rId4" Type="http://schemas.openxmlformats.org/officeDocument/2006/relationships/image" Target="../media/image2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 Id="rId3" Type="http://schemas.openxmlformats.org/officeDocument/2006/relationships/image" Target="../media/image2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2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hyperlink" Target="http://www.youtube.com/watch?v=tzWd1AWEsZM" TargetMode="External"/><Relationship Id="rId4" Type="http://schemas.openxmlformats.org/officeDocument/2006/relationships/image" Target="../media/image38.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27.png"/><Relationship Id="rId4" Type="http://schemas.openxmlformats.org/officeDocument/2006/relationships/image" Target="../media/image2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2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3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 Id="rId3" Type="http://schemas.openxmlformats.org/officeDocument/2006/relationships/image" Target="../media/image2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 Id="rId3" Type="http://schemas.openxmlformats.org/officeDocument/2006/relationships/image" Target="../media/image2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 Id="rId3"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 Id="rId3" Type="http://schemas.openxmlformats.org/officeDocument/2006/relationships/image" Target="../media/image6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 Id="rId3" Type="http://schemas.openxmlformats.org/officeDocument/2006/relationships/image" Target="../media/image6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 Id="rId3" Type="http://schemas.openxmlformats.org/officeDocument/2006/relationships/image" Target="../media/image6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3.xml"/><Relationship Id="rId3" Type="http://schemas.openxmlformats.org/officeDocument/2006/relationships/image" Target="../media/image6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 Id="rId3" Type="http://schemas.openxmlformats.org/officeDocument/2006/relationships/image" Target="../media/image3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 Id="rId3" Type="http://schemas.openxmlformats.org/officeDocument/2006/relationships/image" Target="../media/image3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6.xml"/><Relationship Id="rId3" Type="http://schemas.openxmlformats.org/officeDocument/2006/relationships/image" Target="../media/image3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3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8.xml"/><Relationship Id="rId3" Type="http://schemas.openxmlformats.org/officeDocument/2006/relationships/image" Target="../media/image3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9.xml"/><Relationship Id="rId3"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0.xml"/><Relationship Id="rId3" Type="http://schemas.openxmlformats.org/officeDocument/2006/relationships/image" Target="../media/image4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 Id="rId3" Type="http://schemas.openxmlformats.org/officeDocument/2006/relationships/image" Target="../media/image4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2.xml"/><Relationship Id="rId3" Type="http://schemas.openxmlformats.org/officeDocument/2006/relationships/image" Target="../media/image39.png"/><Relationship Id="rId4" Type="http://schemas.openxmlformats.org/officeDocument/2006/relationships/image" Target="../media/image4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3.xml"/><Relationship Id="rId3" Type="http://schemas.openxmlformats.org/officeDocument/2006/relationships/image" Target="../media/image5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4.xml"/><Relationship Id="rId3" Type="http://schemas.openxmlformats.org/officeDocument/2006/relationships/image" Target="../media/image5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5.xml"/><Relationship Id="rId3" Type="http://schemas.openxmlformats.org/officeDocument/2006/relationships/image" Target="../media/image49.png"/><Relationship Id="rId4" Type="http://schemas.openxmlformats.org/officeDocument/2006/relationships/image" Target="../media/image4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6.xml"/><Relationship Id="rId3" Type="http://schemas.openxmlformats.org/officeDocument/2006/relationships/image" Target="../media/image6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7.xml"/><Relationship Id="rId3" Type="http://schemas.openxmlformats.org/officeDocument/2006/relationships/image" Target="../media/image6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8.xml"/><Relationship Id="rId3" Type="http://schemas.openxmlformats.org/officeDocument/2006/relationships/image" Target="../media/image5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9.xml"/><Relationship Id="rId3" Type="http://schemas.openxmlformats.org/officeDocument/2006/relationships/image" Target="../media/image5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0.xml"/><Relationship Id="rId3" Type="http://schemas.openxmlformats.org/officeDocument/2006/relationships/image" Target="../media/image5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67.png"/><Relationship Id="rId4" Type="http://schemas.openxmlformats.org/officeDocument/2006/relationships/image" Target="../media/image5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69.png"/><Relationship Id="rId4" Type="http://schemas.openxmlformats.org/officeDocument/2006/relationships/image" Target="../media/image7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Solving (Stellar) Flows:</a:t>
            </a:r>
            <a:endParaRPr/>
          </a:p>
          <a:p>
            <a:pPr indent="0" lvl="0" marL="0" rtl="0" algn="ctr">
              <a:spcBef>
                <a:spcPts val="0"/>
              </a:spcBef>
              <a:spcAft>
                <a:spcPts val="0"/>
              </a:spcAft>
              <a:buNone/>
            </a:pPr>
            <a:r>
              <a:rPr lang="en"/>
              <a:t>Methods, Software, and Results</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Jeff Oishi (Bates/MIT)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dedalus-project.org</a:t>
            </a:r>
            <a:endParaRPr/>
          </a:p>
        </p:txBody>
      </p:sp>
      <p:sp>
        <p:nvSpPr>
          <p:cNvPr id="115" name="Google Shape;115;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Not an “MHD” code</a:t>
            </a:r>
            <a:r>
              <a:rPr lang="en"/>
              <a:t> </a:t>
            </a:r>
            <a:r>
              <a:rPr i="1" lang="en"/>
              <a:t>Arbitrary</a:t>
            </a:r>
            <a:r>
              <a:rPr lang="en"/>
              <a:t> smooth PDE solution with spectral accuracy</a:t>
            </a:r>
            <a:endParaRPr/>
          </a:p>
          <a:p>
            <a:pPr indent="0" lvl="0" marL="0" rtl="0" algn="l">
              <a:spcBef>
                <a:spcPts val="1600"/>
              </a:spcBef>
              <a:spcAft>
                <a:spcPts val="0"/>
              </a:spcAft>
              <a:buNone/>
            </a:pPr>
            <a:r>
              <a:rPr b="1" lang="en"/>
              <a:t>Completely open source</a:t>
            </a:r>
            <a:r>
              <a:rPr lang="en"/>
              <a:t> GPL licensed, developed on bitbucket, friendly community</a:t>
            </a:r>
            <a:endParaRPr/>
          </a:p>
          <a:p>
            <a:pPr indent="0" lvl="0" marL="0" rtl="0" algn="l">
              <a:spcBef>
                <a:spcPts val="1600"/>
              </a:spcBef>
              <a:spcAft>
                <a:spcPts val="1600"/>
              </a:spcAft>
              <a:buNone/>
            </a:pPr>
            <a:r>
              <a:t/>
            </a:r>
            <a:endParaRPr/>
          </a:p>
        </p:txBody>
      </p:sp>
      <p:pic>
        <p:nvPicPr>
          <p:cNvPr descr="dedalus-site.png" id="116" name="Google Shape;116;p22"/>
          <p:cNvPicPr preferRelativeResize="0"/>
          <p:nvPr/>
        </p:nvPicPr>
        <p:blipFill>
          <a:blip r:embed="rId3">
            <a:alphaModFix/>
          </a:blip>
          <a:stretch>
            <a:fillRect/>
          </a:stretch>
        </p:blipFill>
        <p:spPr>
          <a:xfrm>
            <a:off x="0" y="2917553"/>
            <a:ext cx="9143997" cy="296864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pic>
        <p:nvPicPr>
          <p:cNvPr id="121" name="Google Shape;121;p23"/>
          <p:cNvPicPr preferRelativeResize="0"/>
          <p:nvPr/>
        </p:nvPicPr>
        <p:blipFill>
          <a:blip r:embed="rId3">
            <a:alphaModFix/>
          </a:blip>
          <a:stretch>
            <a:fillRect/>
          </a:stretch>
        </p:blipFill>
        <p:spPr>
          <a:xfrm>
            <a:off x="2343700" y="950075"/>
            <a:ext cx="5467800" cy="3791301"/>
          </a:xfrm>
          <a:prstGeom prst="rect">
            <a:avLst/>
          </a:prstGeom>
          <a:noFill/>
          <a:ln>
            <a:noFill/>
          </a:ln>
        </p:spPr>
      </p:pic>
      <p:sp>
        <p:nvSpPr>
          <p:cNvPr id="122" name="Google Shape;122;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Dedalus Project</a:t>
            </a:r>
            <a:endParaRPr/>
          </a:p>
        </p:txBody>
      </p:sp>
      <p:sp>
        <p:nvSpPr>
          <p:cNvPr id="123" name="Google Shape;123;p23"/>
          <p:cNvSpPr txBox="1"/>
          <p:nvPr/>
        </p:nvSpPr>
        <p:spPr>
          <a:xfrm>
            <a:off x="1146050" y="4850325"/>
            <a:ext cx="1457700" cy="33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3"/>
          <p:cNvSpPr txBox="1"/>
          <p:nvPr/>
        </p:nvSpPr>
        <p:spPr>
          <a:xfrm>
            <a:off x="764450" y="3046750"/>
            <a:ext cx="2796300" cy="61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Gill Sans"/>
                <a:ea typeface="Gill Sans"/>
                <a:cs typeface="Gill Sans"/>
                <a:sym typeface="Gill Sans"/>
              </a:rPr>
              <a:t>Daniel Lecoanet </a:t>
            </a:r>
            <a:endParaRPr sz="1800">
              <a:latin typeface="Gill Sans"/>
              <a:ea typeface="Gill Sans"/>
              <a:cs typeface="Gill Sans"/>
              <a:sym typeface="Gill Sans"/>
            </a:endParaRPr>
          </a:p>
          <a:p>
            <a:pPr indent="0" lvl="0" marL="0" rtl="0" algn="l">
              <a:spcBef>
                <a:spcPts val="0"/>
              </a:spcBef>
              <a:spcAft>
                <a:spcPts val="0"/>
              </a:spcAft>
              <a:buNone/>
            </a:pPr>
            <a:r>
              <a:rPr lang="en" sz="1800">
                <a:latin typeface="Gill Sans"/>
                <a:ea typeface="Gill Sans"/>
                <a:cs typeface="Gill Sans"/>
                <a:sym typeface="Gill Sans"/>
              </a:rPr>
              <a:t>(Princeton)</a:t>
            </a:r>
            <a:endParaRPr sz="1800">
              <a:latin typeface="Gill Sans"/>
              <a:ea typeface="Gill Sans"/>
              <a:cs typeface="Gill Sans"/>
              <a:sym typeface="Gill Sans"/>
            </a:endParaRPr>
          </a:p>
        </p:txBody>
      </p:sp>
      <p:sp>
        <p:nvSpPr>
          <p:cNvPr id="125" name="Google Shape;125;p23"/>
          <p:cNvSpPr txBox="1"/>
          <p:nvPr/>
        </p:nvSpPr>
        <p:spPr>
          <a:xfrm>
            <a:off x="4055350" y="4625650"/>
            <a:ext cx="2044500" cy="61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Gill Sans"/>
                <a:ea typeface="Gill Sans"/>
                <a:cs typeface="Gill Sans"/>
                <a:sym typeface="Gill Sans"/>
              </a:rPr>
              <a:t>Geoff Vasil (Sydney)</a:t>
            </a:r>
            <a:endParaRPr sz="1800">
              <a:latin typeface="Gill Sans"/>
              <a:ea typeface="Gill Sans"/>
              <a:cs typeface="Gill Sans"/>
              <a:sym typeface="Gill Sans"/>
            </a:endParaRPr>
          </a:p>
        </p:txBody>
      </p:sp>
      <p:sp>
        <p:nvSpPr>
          <p:cNvPr id="126" name="Google Shape;126;p23"/>
          <p:cNvSpPr txBox="1"/>
          <p:nvPr/>
        </p:nvSpPr>
        <p:spPr>
          <a:xfrm>
            <a:off x="6099850" y="4625650"/>
            <a:ext cx="2796300" cy="61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1"/>
                </a:solidFill>
                <a:latin typeface="Gill Sans"/>
                <a:ea typeface="Gill Sans"/>
                <a:cs typeface="Gill Sans"/>
                <a:sym typeface="Gill Sans"/>
              </a:rPr>
              <a:t>Keaton Burns (Flatiron)</a:t>
            </a:r>
            <a:endParaRPr sz="1800">
              <a:solidFill>
                <a:schemeClr val="accent1"/>
              </a:solidFill>
              <a:latin typeface="Gill Sans"/>
              <a:ea typeface="Gill Sans"/>
              <a:cs typeface="Gill Sans"/>
              <a:sym typeface="Gill Sans"/>
            </a:endParaRPr>
          </a:p>
        </p:txBody>
      </p:sp>
      <p:sp>
        <p:nvSpPr>
          <p:cNvPr id="127" name="Google Shape;127;p23"/>
          <p:cNvSpPr txBox="1"/>
          <p:nvPr/>
        </p:nvSpPr>
        <p:spPr>
          <a:xfrm>
            <a:off x="7856125" y="3046750"/>
            <a:ext cx="2796300" cy="61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Gill Sans"/>
                <a:ea typeface="Gill Sans"/>
                <a:cs typeface="Gill Sans"/>
                <a:sym typeface="Gill Sans"/>
              </a:rPr>
              <a:t>Ben Brown</a:t>
            </a:r>
            <a:endParaRPr sz="1800">
              <a:latin typeface="Gill Sans"/>
              <a:ea typeface="Gill Sans"/>
              <a:cs typeface="Gill Sans"/>
              <a:sym typeface="Gill Sans"/>
            </a:endParaRPr>
          </a:p>
          <a:p>
            <a:pPr indent="0" lvl="0" marL="0" rtl="0" algn="l">
              <a:spcBef>
                <a:spcPts val="0"/>
              </a:spcBef>
              <a:spcAft>
                <a:spcPts val="0"/>
              </a:spcAft>
              <a:buNone/>
            </a:pPr>
            <a:r>
              <a:rPr lang="en" sz="1800">
                <a:latin typeface="Gill Sans"/>
                <a:ea typeface="Gill Sans"/>
                <a:cs typeface="Gill Sans"/>
                <a:sym typeface="Gill Sans"/>
              </a:rPr>
              <a:t>(Colorado)</a:t>
            </a:r>
            <a:endParaRPr sz="1800">
              <a:latin typeface="Gill Sans"/>
              <a:ea typeface="Gill Sans"/>
              <a:cs typeface="Gill Sans"/>
              <a:sym typeface="Gill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Chebyshev Bases → Sparse Matrices </a:t>
            </a:r>
            <a:endParaRPr/>
          </a:p>
        </p:txBody>
      </p:sp>
      <p:pic>
        <p:nvPicPr>
          <p:cNvPr id="133" name="Google Shape;133;p24"/>
          <p:cNvPicPr preferRelativeResize="0"/>
          <p:nvPr/>
        </p:nvPicPr>
        <p:blipFill>
          <a:blip r:embed="rId3">
            <a:alphaModFix/>
          </a:blip>
          <a:stretch>
            <a:fillRect/>
          </a:stretch>
        </p:blipFill>
        <p:spPr>
          <a:xfrm>
            <a:off x="152400" y="2729775"/>
            <a:ext cx="8839199" cy="2398509"/>
          </a:xfrm>
          <a:prstGeom prst="rect">
            <a:avLst/>
          </a:prstGeom>
          <a:noFill/>
          <a:ln>
            <a:noFill/>
          </a:ln>
        </p:spPr>
      </p:pic>
      <p:pic>
        <p:nvPicPr>
          <p:cNvPr id="134" name="Google Shape;134;p24"/>
          <p:cNvPicPr preferRelativeResize="0"/>
          <p:nvPr/>
        </p:nvPicPr>
        <p:blipFill>
          <a:blip r:embed="rId4">
            <a:alphaModFix/>
          </a:blip>
          <a:stretch>
            <a:fillRect/>
          </a:stretch>
        </p:blipFill>
        <p:spPr>
          <a:xfrm>
            <a:off x="152400" y="1615775"/>
            <a:ext cx="8839199" cy="955975"/>
          </a:xfrm>
          <a:prstGeom prst="rect">
            <a:avLst/>
          </a:prstGeom>
          <a:noFill/>
          <a:ln>
            <a:noFill/>
          </a:ln>
        </p:spPr>
      </p:pic>
      <p:sp>
        <p:nvSpPr>
          <p:cNvPr id="135" name="Google Shape;135;p24"/>
          <p:cNvSpPr/>
          <p:nvPr/>
        </p:nvSpPr>
        <p:spPr>
          <a:xfrm>
            <a:off x="6161200" y="559475"/>
            <a:ext cx="2631300" cy="724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4"/>
          <p:cNvSpPr txBox="1"/>
          <p:nvPr/>
        </p:nvSpPr>
        <p:spPr>
          <a:xfrm>
            <a:off x="7302700" y="1173650"/>
            <a:ext cx="348300" cy="28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Gill Sans"/>
                <a:ea typeface="Gill Sans"/>
                <a:cs typeface="Gill Sans"/>
                <a:sym typeface="Gill Sans"/>
              </a:rPr>
              <a:t>x</a:t>
            </a:r>
            <a:endParaRPr sz="2400">
              <a:latin typeface="Gill Sans"/>
              <a:ea typeface="Gill Sans"/>
              <a:cs typeface="Gill Sans"/>
              <a:sym typeface="Gill Sans"/>
            </a:endParaRPr>
          </a:p>
        </p:txBody>
      </p:sp>
      <p:sp>
        <p:nvSpPr>
          <p:cNvPr id="137" name="Google Shape;137;p24"/>
          <p:cNvSpPr txBox="1"/>
          <p:nvPr/>
        </p:nvSpPr>
        <p:spPr>
          <a:xfrm>
            <a:off x="5703925" y="659300"/>
            <a:ext cx="348300" cy="28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Gill Sans"/>
                <a:ea typeface="Gill Sans"/>
                <a:cs typeface="Gill Sans"/>
                <a:sym typeface="Gill Sans"/>
              </a:rPr>
              <a:t>y</a:t>
            </a:r>
            <a:endParaRPr sz="2400">
              <a:latin typeface="Gill Sans"/>
              <a:ea typeface="Gill Sans"/>
              <a:cs typeface="Gill Sans"/>
              <a:sym typeface="Gill Sans"/>
            </a:endParaRPr>
          </a:p>
        </p:txBody>
      </p:sp>
      <p:cxnSp>
        <p:nvCxnSpPr>
          <p:cNvPr id="138" name="Google Shape;138;p24"/>
          <p:cNvCxnSpPr/>
          <p:nvPr/>
        </p:nvCxnSpPr>
        <p:spPr>
          <a:xfrm>
            <a:off x="6161200" y="550325"/>
            <a:ext cx="2631300" cy="0"/>
          </a:xfrm>
          <a:prstGeom prst="straightConnector1">
            <a:avLst/>
          </a:prstGeom>
          <a:noFill/>
          <a:ln cap="flat" cmpd="sng" w="38100">
            <a:solidFill>
              <a:schemeClr val="dk2"/>
            </a:solidFill>
            <a:prstDash val="solid"/>
            <a:round/>
            <a:headEnd len="med" w="med" type="none"/>
            <a:tailEnd len="med" w="med" type="none"/>
          </a:ln>
        </p:spPr>
      </p:cxnSp>
      <p:cxnSp>
        <p:nvCxnSpPr>
          <p:cNvPr id="139" name="Google Shape;139;p24"/>
          <p:cNvCxnSpPr/>
          <p:nvPr/>
        </p:nvCxnSpPr>
        <p:spPr>
          <a:xfrm>
            <a:off x="6161200" y="1283675"/>
            <a:ext cx="2631300" cy="0"/>
          </a:xfrm>
          <a:prstGeom prst="straightConnector1">
            <a:avLst/>
          </a:prstGeom>
          <a:noFill/>
          <a:ln cap="flat" cmpd="sng" w="38100">
            <a:solidFill>
              <a:schemeClr val="dk2"/>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Chebyshev Bases → Sparse Matrices </a:t>
            </a:r>
            <a:endParaRPr/>
          </a:p>
        </p:txBody>
      </p:sp>
      <p:pic>
        <p:nvPicPr>
          <p:cNvPr id="145" name="Google Shape;145;p25"/>
          <p:cNvPicPr preferRelativeResize="0"/>
          <p:nvPr/>
        </p:nvPicPr>
        <p:blipFill>
          <a:blip r:embed="rId3">
            <a:alphaModFix/>
          </a:blip>
          <a:stretch>
            <a:fillRect/>
          </a:stretch>
        </p:blipFill>
        <p:spPr>
          <a:xfrm>
            <a:off x="170725" y="1151775"/>
            <a:ext cx="3838880" cy="3820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Dedalus Approach</a:t>
            </a:r>
            <a:endParaRPr/>
          </a:p>
        </p:txBody>
      </p:sp>
      <p:pic>
        <p:nvPicPr>
          <p:cNvPr id="151" name="Google Shape;151;p26"/>
          <p:cNvPicPr preferRelativeResize="0"/>
          <p:nvPr/>
        </p:nvPicPr>
        <p:blipFill>
          <a:blip r:embed="rId3">
            <a:alphaModFix/>
          </a:blip>
          <a:stretch>
            <a:fillRect/>
          </a:stretch>
        </p:blipFill>
        <p:spPr>
          <a:xfrm>
            <a:off x="1721688" y="1170125"/>
            <a:ext cx="5700625" cy="3820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Dedalus Approach</a:t>
            </a:r>
            <a:endParaRPr/>
          </a:p>
        </p:txBody>
      </p:sp>
      <p:pic>
        <p:nvPicPr>
          <p:cNvPr id="157" name="Google Shape;157;p27"/>
          <p:cNvPicPr preferRelativeResize="0"/>
          <p:nvPr/>
        </p:nvPicPr>
        <p:blipFill>
          <a:blip r:embed="rId3">
            <a:alphaModFix/>
          </a:blip>
          <a:stretch>
            <a:fillRect/>
          </a:stretch>
        </p:blipFill>
        <p:spPr>
          <a:xfrm>
            <a:off x="1721688" y="1170125"/>
            <a:ext cx="5700625" cy="3820975"/>
          </a:xfrm>
          <a:prstGeom prst="rect">
            <a:avLst/>
          </a:prstGeom>
          <a:noFill/>
          <a:ln>
            <a:noFill/>
          </a:ln>
        </p:spPr>
      </p:pic>
      <p:sp>
        <p:nvSpPr>
          <p:cNvPr id="158" name="Google Shape;158;p27"/>
          <p:cNvSpPr/>
          <p:nvPr/>
        </p:nvSpPr>
        <p:spPr>
          <a:xfrm>
            <a:off x="2090425" y="3117475"/>
            <a:ext cx="641700" cy="6417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7"/>
          <p:cNvSpPr/>
          <p:nvPr/>
        </p:nvSpPr>
        <p:spPr>
          <a:xfrm>
            <a:off x="3801475" y="3117475"/>
            <a:ext cx="641700" cy="6417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7"/>
          <p:cNvSpPr txBox="1"/>
          <p:nvPr/>
        </p:nvSpPr>
        <p:spPr>
          <a:xfrm>
            <a:off x="424600" y="2961325"/>
            <a:ext cx="1320300" cy="40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ill Sans"/>
                <a:ea typeface="Gill Sans"/>
                <a:cs typeface="Gill Sans"/>
                <a:sym typeface="Gill Sans"/>
              </a:rPr>
              <a:t>Sparse Matrices</a:t>
            </a:r>
            <a:endParaRPr>
              <a:latin typeface="Gill Sans"/>
              <a:ea typeface="Gill Sans"/>
              <a:cs typeface="Gill Sans"/>
              <a:sym typeface="Gill Sans"/>
            </a:endParaRPr>
          </a:p>
        </p:txBody>
      </p:sp>
      <p:cxnSp>
        <p:nvCxnSpPr>
          <p:cNvPr id="161" name="Google Shape;161;p27"/>
          <p:cNvCxnSpPr>
            <a:stCxn id="162" idx="2"/>
            <a:endCxn id="158" idx="1"/>
          </p:cNvCxnSpPr>
          <p:nvPr/>
        </p:nvCxnSpPr>
        <p:spPr>
          <a:xfrm>
            <a:off x="816001" y="2961320"/>
            <a:ext cx="1368300" cy="250200"/>
          </a:xfrm>
          <a:prstGeom prst="straightConnector1">
            <a:avLst/>
          </a:prstGeom>
          <a:noFill/>
          <a:ln cap="flat" cmpd="sng" w="9525">
            <a:solidFill>
              <a:schemeClr val="dk2"/>
            </a:solidFill>
            <a:prstDash val="solid"/>
            <a:round/>
            <a:headEnd len="med" w="med" type="none"/>
            <a:tailEnd len="med" w="med" type="none"/>
          </a:ln>
        </p:spPr>
      </p:cxnSp>
      <p:cxnSp>
        <p:nvCxnSpPr>
          <p:cNvPr id="163" name="Google Shape;163;p27"/>
          <p:cNvCxnSpPr>
            <a:stCxn id="162" idx="2"/>
            <a:endCxn id="159" idx="1"/>
          </p:cNvCxnSpPr>
          <p:nvPr/>
        </p:nvCxnSpPr>
        <p:spPr>
          <a:xfrm>
            <a:off x="816001" y="2961320"/>
            <a:ext cx="3079500" cy="250200"/>
          </a:xfrm>
          <a:prstGeom prst="straightConnector1">
            <a:avLst/>
          </a:prstGeom>
          <a:noFill/>
          <a:ln cap="flat" cmpd="sng" w="9525">
            <a:solidFill>
              <a:schemeClr val="dk2"/>
            </a:solidFill>
            <a:prstDash val="solid"/>
            <a:round/>
            <a:headEnd len="med" w="med" type="none"/>
            <a:tailEnd len="med" w="med" type="none"/>
          </a:ln>
        </p:spPr>
      </p:cxnSp>
      <p:pic>
        <p:nvPicPr>
          <p:cNvPr id="162" name="Google Shape;162;p27"/>
          <p:cNvPicPr preferRelativeResize="0"/>
          <p:nvPr/>
        </p:nvPicPr>
        <p:blipFill>
          <a:blip r:embed="rId4">
            <a:alphaModFix/>
          </a:blip>
          <a:stretch>
            <a:fillRect/>
          </a:stretch>
        </p:blipFill>
        <p:spPr>
          <a:xfrm>
            <a:off x="424600" y="2182175"/>
            <a:ext cx="782801" cy="77914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Equations entered as </a:t>
            </a:r>
            <a:r>
              <a:rPr b="1" lang="en"/>
              <a:t>plain text</a:t>
            </a:r>
            <a:endParaRPr/>
          </a:p>
        </p:txBody>
      </p:sp>
      <p:pic>
        <p:nvPicPr>
          <p:cNvPr id="169" name="Google Shape;169;p28"/>
          <p:cNvPicPr preferRelativeResize="0"/>
          <p:nvPr/>
        </p:nvPicPr>
        <p:blipFill>
          <a:blip r:embed="rId3">
            <a:alphaModFix/>
          </a:blip>
          <a:stretch>
            <a:fillRect/>
          </a:stretch>
        </p:blipFill>
        <p:spPr>
          <a:xfrm>
            <a:off x="304800" y="1170125"/>
            <a:ext cx="7277442" cy="382097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Stars transport angular momentum</a:t>
            </a:r>
            <a:endParaRPr/>
          </a:p>
        </p:txBody>
      </p:sp>
      <p:grpSp>
        <p:nvGrpSpPr>
          <p:cNvPr id="175" name="Google Shape;175;p29"/>
          <p:cNvGrpSpPr/>
          <p:nvPr/>
        </p:nvGrpSpPr>
        <p:grpSpPr>
          <a:xfrm>
            <a:off x="1782275" y="941525"/>
            <a:ext cx="3275700" cy="3924600"/>
            <a:chOff x="334475" y="1017725"/>
            <a:chExt cx="3275700" cy="3924600"/>
          </a:xfrm>
        </p:grpSpPr>
        <p:sp>
          <p:nvSpPr>
            <p:cNvPr id="176" name="Google Shape;176;p29"/>
            <p:cNvSpPr/>
            <p:nvPr/>
          </p:nvSpPr>
          <p:spPr>
            <a:xfrm>
              <a:off x="334475" y="1666625"/>
              <a:ext cx="3275700" cy="3275700"/>
            </a:xfrm>
            <a:prstGeom prst="ellipse">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7" name="Google Shape;177;p29"/>
            <p:cNvGrpSpPr/>
            <p:nvPr/>
          </p:nvGrpSpPr>
          <p:grpSpPr>
            <a:xfrm>
              <a:off x="1821175" y="1017725"/>
              <a:ext cx="962100" cy="908100"/>
              <a:chOff x="1078275" y="1670925"/>
              <a:chExt cx="962100" cy="908100"/>
            </a:xfrm>
          </p:grpSpPr>
          <p:cxnSp>
            <p:nvCxnSpPr>
              <p:cNvPr id="178" name="Google Shape;178;p29"/>
              <p:cNvCxnSpPr/>
              <p:nvPr/>
            </p:nvCxnSpPr>
            <p:spPr>
              <a:xfrm rot="10800000">
                <a:off x="1234425" y="1752150"/>
                <a:ext cx="0" cy="765300"/>
              </a:xfrm>
              <a:prstGeom prst="straightConnector1">
                <a:avLst/>
              </a:prstGeom>
              <a:noFill/>
              <a:ln cap="flat" cmpd="sng" w="19050">
                <a:solidFill>
                  <a:schemeClr val="dk2"/>
                </a:solidFill>
                <a:prstDash val="solid"/>
                <a:round/>
                <a:headEnd len="med" w="med" type="none"/>
                <a:tailEnd len="med" w="med" type="triangle"/>
              </a:ln>
            </p:spPr>
          </p:cxnSp>
          <p:sp>
            <p:nvSpPr>
              <p:cNvPr id="179" name="Google Shape;179;p29"/>
              <p:cNvSpPr/>
              <p:nvPr/>
            </p:nvSpPr>
            <p:spPr>
              <a:xfrm>
                <a:off x="1078275" y="2003625"/>
                <a:ext cx="312300" cy="242700"/>
              </a:xfrm>
              <a:prstGeom prst="arc">
                <a:avLst>
                  <a:gd fmla="val 17276094" name="adj1"/>
                  <a:gd fmla="val 10187766" name="adj2"/>
                </a:avLst>
              </a:prstGeom>
              <a:noFill/>
              <a:ln cap="flat" cmpd="sng" w="9525">
                <a:solidFill>
                  <a:schemeClr val="dk2"/>
                </a:solidFill>
                <a:prstDash val="solid"/>
                <a:round/>
                <a:headEnd len="sm" w="sm" type="triangl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9"/>
              <p:cNvSpPr txBox="1"/>
              <p:nvPr/>
            </p:nvSpPr>
            <p:spPr>
              <a:xfrm>
                <a:off x="1390575" y="1670925"/>
                <a:ext cx="649800" cy="9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Gill Sans"/>
                    <a:ea typeface="Gill Sans"/>
                    <a:cs typeface="Gill Sans"/>
                    <a:sym typeface="Gill Sans"/>
                  </a:rPr>
                  <a:t>Ω(r)</a:t>
                </a:r>
                <a:endParaRPr/>
              </a:p>
            </p:txBody>
          </p:sp>
        </p:grpSp>
        <p:sp>
          <p:nvSpPr>
            <p:cNvPr id="181" name="Google Shape;181;p29"/>
            <p:cNvSpPr/>
            <p:nvPr/>
          </p:nvSpPr>
          <p:spPr>
            <a:xfrm>
              <a:off x="1023125" y="2355275"/>
              <a:ext cx="1898400" cy="1898400"/>
            </a:xfrm>
            <a:prstGeom prst="ellipse">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9"/>
            <p:cNvSpPr txBox="1"/>
            <p:nvPr/>
          </p:nvSpPr>
          <p:spPr>
            <a:xfrm>
              <a:off x="2150825" y="2431000"/>
              <a:ext cx="594900" cy="29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Ω</a:t>
              </a:r>
              <a:r>
                <a:rPr baseline="-25000" lang="en"/>
                <a:t>1</a:t>
              </a:r>
              <a:endParaRPr baseline="-25000"/>
            </a:p>
          </p:txBody>
        </p:sp>
        <p:sp>
          <p:nvSpPr>
            <p:cNvPr id="183" name="Google Shape;183;p29"/>
            <p:cNvSpPr txBox="1"/>
            <p:nvPr/>
          </p:nvSpPr>
          <p:spPr>
            <a:xfrm>
              <a:off x="2326625" y="1695650"/>
              <a:ext cx="594900" cy="29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Ω</a:t>
              </a:r>
              <a:r>
                <a:rPr baseline="-25000" lang="en"/>
                <a:t>2</a:t>
              </a:r>
              <a:endParaRPr baseline="-25000"/>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Stars transport angular momentum</a:t>
            </a:r>
            <a:endParaRPr/>
          </a:p>
        </p:txBody>
      </p:sp>
      <p:grpSp>
        <p:nvGrpSpPr>
          <p:cNvPr id="189" name="Google Shape;189;p30"/>
          <p:cNvGrpSpPr/>
          <p:nvPr/>
        </p:nvGrpSpPr>
        <p:grpSpPr>
          <a:xfrm>
            <a:off x="1782275" y="941525"/>
            <a:ext cx="3275700" cy="3924600"/>
            <a:chOff x="334475" y="1017725"/>
            <a:chExt cx="3275700" cy="3924600"/>
          </a:xfrm>
        </p:grpSpPr>
        <p:sp>
          <p:nvSpPr>
            <p:cNvPr id="190" name="Google Shape;190;p30"/>
            <p:cNvSpPr/>
            <p:nvPr/>
          </p:nvSpPr>
          <p:spPr>
            <a:xfrm>
              <a:off x="334475" y="1666625"/>
              <a:ext cx="3275700" cy="3275700"/>
            </a:xfrm>
            <a:prstGeom prst="ellipse">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1" name="Google Shape;191;p30"/>
            <p:cNvGrpSpPr/>
            <p:nvPr/>
          </p:nvGrpSpPr>
          <p:grpSpPr>
            <a:xfrm>
              <a:off x="1821175" y="1017725"/>
              <a:ext cx="962100" cy="908100"/>
              <a:chOff x="1078275" y="1670925"/>
              <a:chExt cx="962100" cy="908100"/>
            </a:xfrm>
          </p:grpSpPr>
          <p:cxnSp>
            <p:nvCxnSpPr>
              <p:cNvPr id="192" name="Google Shape;192;p30"/>
              <p:cNvCxnSpPr/>
              <p:nvPr/>
            </p:nvCxnSpPr>
            <p:spPr>
              <a:xfrm rot="10800000">
                <a:off x="1234425" y="1752150"/>
                <a:ext cx="0" cy="765300"/>
              </a:xfrm>
              <a:prstGeom prst="straightConnector1">
                <a:avLst/>
              </a:prstGeom>
              <a:noFill/>
              <a:ln cap="flat" cmpd="sng" w="19050">
                <a:solidFill>
                  <a:schemeClr val="dk2"/>
                </a:solidFill>
                <a:prstDash val="solid"/>
                <a:round/>
                <a:headEnd len="med" w="med" type="none"/>
                <a:tailEnd len="med" w="med" type="triangle"/>
              </a:ln>
            </p:spPr>
          </p:cxnSp>
          <p:sp>
            <p:nvSpPr>
              <p:cNvPr id="193" name="Google Shape;193;p30"/>
              <p:cNvSpPr/>
              <p:nvPr/>
            </p:nvSpPr>
            <p:spPr>
              <a:xfrm>
                <a:off x="1078275" y="2003625"/>
                <a:ext cx="312300" cy="242700"/>
              </a:xfrm>
              <a:prstGeom prst="arc">
                <a:avLst>
                  <a:gd fmla="val 17276094" name="adj1"/>
                  <a:gd fmla="val 10187766" name="adj2"/>
                </a:avLst>
              </a:prstGeom>
              <a:noFill/>
              <a:ln cap="flat" cmpd="sng" w="9525">
                <a:solidFill>
                  <a:schemeClr val="dk2"/>
                </a:solidFill>
                <a:prstDash val="solid"/>
                <a:round/>
                <a:headEnd len="sm" w="sm" type="triangl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30"/>
              <p:cNvSpPr txBox="1"/>
              <p:nvPr/>
            </p:nvSpPr>
            <p:spPr>
              <a:xfrm>
                <a:off x="1390575" y="1670925"/>
                <a:ext cx="649800" cy="9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Gill Sans"/>
                    <a:ea typeface="Gill Sans"/>
                    <a:cs typeface="Gill Sans"/>
                    <a:sym typeface="Gill Sans"/>
                  </a:rPr>
                  <a:t>Ω(r)</a:t>
                </a:r>
                <a:endParaRPr/>
              </a:p>
            </p:txBody>
          </p:sp>
        </p:grpSp>
        <p:sp>
          <p:nvSpPr>
            <p:cNvPr id="195" name="Google Shape;195;p30"/>
            <p:cNvSpPr/>
            <p:nvPr/>
          </p:nvSpPr>
          <p:spPr>
            <a:xfrm>
              <a:off x="1023125" y="2355275"/>
              <a:ext cx="1898400" cy="1898400"/>
            </a:xfrm>
            <a:prstGeom prst="ellipse">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0"/>
            <p:cNvSpPr txBox="1"/>
            <p:nvPr/>
          </p:nvSpPr>
          <p:spPr>
            <a:xfrm>
              <a:off x="2150825" y="2431000"/>
              <a:ext cx="594900" cy="29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Ω</a:t>
              </a:r>
              <a:r>
                <a:rPr baseline="-25000" lang="en"/>
                <a:t>1</a:t>
              </a:r>
              <a:endParaRPr baseline="-25000"/>
            </a:p>
          </p:txBody>
        </p:sp>
        <p:sp>
          <p:nvSpPr>
            <p:cNvPr id="197" name="Google Shape;197;p30"/>
            <p:cNvSpPr txBox="1"/>
            <p:nvPr/>
          </p:nvSpPr>
          <p:spPr>
            <a:xfrm>
              <a:off x="2326625" y="1695650"/>
              <a:ext cx="594900" cy="29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Ω</a:t>
              </a:r>
              <a:r>
                <a:rPr baseline="-25000" lang="en"/>
                <a:t>2</a:t>
              </a:r>
              <a:endParaRPr baseline="-25000"/>
            </a:p>
          </p:txBody>
        </p:sp>
      </p:grpSp>
      <p:sp>
        <p:nvSpPr>
          <p:cNvPr id="198" name="Google Shape;198;p30"/>
          <p:cNvSpPr txBox="1"/>
          <p:nvPr/>
        </p:nvSpPr>
        <p:spPr>
          <a:xfrm>
            <a:off x="5582875" y="1885475"/>
            <a:ext cx="2736600" cy="10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Gill Sans"/>
                <a:ea typeface="Gill Sans"/>
                <a:cs typeface="Gill Sans"/>
                <a:sym typeface="Gill Sans"/>
              </a:rPr>
              <a:t>As Ω</a:t>
            </a:r>
            <a:r>
              <a:rPr baseline="-25000" lang="en" sz="1800">
                <a:latin typeface="Gill Sans"/>
                <a:ea typeface="Gill Sans"/>
                <a:cs typeface="Gill Sans"/>
                <a:sym typeface="Gill Sans"/>
              </a:rPr>
              <a:t>1</a:t>
            </a:r>
            <a:r>
              <a:rPr lang="en" sz="1800">
                <a:latin typeface="Gill Sans"/>
                <a:ea typeface="Gill Sans"/>
                <a:cs typeface="Gill Sans"/>
                <a:sym typeface="Gill Sans"/>
              </a:rPr>
              <a:t> decreases, </a:t>
            </a:r>
            <a:r>
              <a:rPr lang="en" sz="1800">
                <a:solidFill>
                  <a:schemeClr val="dk1"/>
                </a:solidFill>
                <a:latin typeface="Gill Sans"/>
                <a:ea typeface="Gill Sans"/>
                <a:cs typeface="Gill Sans"/>
                <a:sym typeface="Gill Sans"/>
              </a:rPr>
              <a:t>Ω</a:t>
            </a:r>
            <a:r>
              <a:rPr baseline="-25000" lang="en" sz="1800">
                <a:solidFill>
                  <a:schemeClr val="dk1"/>
                </a:solidFill>
                <a:latin typeface="Gill Sans"/>
                <a:ea typeface="Gill Sans"/>
                <a:cs typeface="Gill Sans"/>
                <a:sym typeface="Gill Sans"/>
              </a:rPr>
              <a:t>2</a:t>
            </a:r>
            <a:r>
              <a:rPr lang="en" sz="1800">
                <a:solidFill>
                  <a:schemeClr val="dk1"/>
                </a:solidFill>
                <a:latin typeface="Gill Sans"/>
                <a:ea typeface="Gill Sans"/>
                <a:cs typeface="Gill Sans"/>
                <a:sym typeface="Gill Sans"/>
              </a:rPr>
              <a:t> increases → approaching solid body rotation</a:t>
            </a:r>
            <a:endParaRPr sz="1800">
              <a:latin typeface="Gill Sans"/>
              <a:ea typeface="Gill Sans"/>
              <a:cs typeface="Gill Sans"/>
              <a:sym typeface="Gill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Stars transport angular momentum</a:t>
            </a:r>
            <a:endParaRPr/>
          </a:p>
        </p:txBody>
      </p:sp>
      <p:grpSp>
        <p:nvGrpSpPr>
          <p:cNvPr id="204" name="Google Shape;204;p31"/>
          <p:cNvGrpSpPr/>
          <p:nvPr/>
        </p:nvGrpSpPr>
        <p:grpSpPr>
          <a:xfrm>
            <a:off x="1782275" y="941525"/>
            <a:ext cx="3275700" cy="3924600"/>
            <a:chOff x="334475" y="1017725"/>
            <a:chExt cx="3275700" cy="3924600"/>
          </a:xfrm>
        </p:grpSpPr>
        <p:sp>
          <p:nvSpPr>
            <p:cNvPr id="205" name="Google Shape;205;p31"/>
            <p:cNvSpPr/>
            <p:nvPr/>
          </p:nvSpPr>
          <p:spPr>
            <a:xfrm>
              <a:off x="334475" y="1666625"/>
              <a:ext cx="3275700" cy="3275700"/>
            </a:xfrm>
            <a:prstGeom prst="ellipse">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6" name="Google Shape;206;p31"/>
            <p:cNvGrpSpPr/>
            <p:nvPr/>
          </p:nvGrpSpPr>
          <p:grpSpPr>
            <a:xfrm>
              <a:off x="1821175" y="1017725"/>
              <a:ext cx="962100" cy="908100"/>
              <a:chOff x="1078275" y="1670925"/>
              <a:chExt cx="962100" cy="908100"/>
            </a:xfrm>
          </p:grpSpPr>
          <p:cxnSp>
            <p:nvCxnSpPr>
              <p:cNvPr id="207" name="Google Shape;207;p31"/>
              <p:cNvCxnSpPr/>
              <p:nvPr/>
            </p:nvCxnSpPr>
            <p:spPr>
              <a:xfrm rot="10800000">
                <a:off x="1234425" y="1752150"/>
                <a:ext cx="0" cy="765300"/>
              </a:xfrm>
              <a:prstGeom prst="straightConnector1">
                <a:avLst/>
              </a:prstGeom>
              <a:noFill/>
              <a:ln cap="flat" cmpd="sng" w="19050">
                <a:solidFill>
                  <a:schemeClr val="dk2"/>
                </a:solidFill>
                <a:prstDash val="solid"/>
                <a:round/>
                <a:headEnd len="med" w="med" type="none"/>
                <a:tailEnd len="med" w="med" type="triangle"/>
              </a:ln>
            </p:spPr>
          </p:cxnSp>
          <p:sp>
            <p:nvSpPr>
              <p:cNvPr id="208" name="Google Shape;208;p31"/>
              <p:cNvSpPr/>
              <p:nvPr/>
            </p:nvSpPr>
            <p:spPr>
              <a:xfrm>
                <a:off x="1078275" y="2003625"/>
                <a:ext cx="312300" cy="242700"/>
              </a:xfrm>
              <a:prstGeom prst="arc">
                <a:avLst>
                  <a:gd fmla="val 17276094" name="adj1"/>
                  <a:gd fmla="val 10187766" name="adj2"/>
                </a:avLst>
              </a:prstGeom>
              <a:noFill/>
              <a:ln cap="flat" cmpd="sng" w="9525">
                <a:solidFill>
                  <a:schemeClr val="dk2"/>
                </a:solidFill>
                <a:prstDash val="solid"/>
                <a:round/>
                <a:headEnd len="sm" w="sm" type="triangl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1"/>
              <p:cNvSpPr txBox="1"/>
              <p:nvPr/>
            </p:nvSpPr>
            <p:spPr>
              <a:xfrm>
                <a:off x="1390575" y="1670925"/>
                <a:ext cx="649800" cy="9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Gill Sans"/>
                    <a:ea typeface="Gill Sans"/>
                    <a:cs typeface="Gill Sans"/>
                    <a:sym typeface="Gill Sans"/>
                  </a:rPr>
                  <a:t>Ω(r)</a:t>
                </a:r>
                <a:endParaRPr/>
              </a:p>
            </p:txBody>
          </p:sp>
        </p:grpSp>
        <p:sp>
          <p:nvSpPr>
            <p:cNvPr id="210" name="Google Shape;210;p31"/>
            <p:cNvSpPr/>
            <p:nvPr/>
          </p:nvSpPr>
          <p:spPr>
            <a:xfrm>
              <a:off x="1023125" y="2355275"/>
              <a:ext cx="1898400" cy="1898400"/>
            </a:xfrm>
            <a:prstGeom prst="ellipse">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1"/>
            <p:cNvSpPr txBox="1"/>
            <p:nvPr/>
          </p:nvSpPr>
          <p:spPr>
            <a:xfrm>
              <a:off x="2150825" y="2431000"/>
              <a:ext cx="594900" cy="29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Ω</a:t>
              </a:r>
              <a:r>
                <a:rPr baseline="-25000" lang="en"/>
                <a:t>1</a:t>
              </a:r>
              <a:endParaRPr baseline="-25000"/>
            </a:p>
          </p:txBody>
        </p:sp>
        <p:sp>
          <p:nvSpPr>
            <p:cNvPr id="212" name="Google Shape;212;p31"/>
            <p:cNvSpPr txBox="1"/>
            <p:nvPr/>
          </p:nvSpPr>
          <p:spPr>
            <a:xfrm>
              <a:off x="2326625" y="1695650"/>
              <a:ext cx="594900" cy="29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Ω</a:t>
              </a:r>
              <a:r>
                <a:rPr baseline="-25000" lang="en"/>
                <a:t>2</a:t>
              </a:r>
              <a:endParaRPr baseline="-25000"/>
            </a:p>
          </p:txBody>
        </p:sp>
      </p:grpSp>
      <p:sp>
        <p:nvSpPr>
          <p:cNvPr id="213" name="Google Shape;213;p31"/>
          <p:cNvSpPr txBox="1"/>
          <p:nvPr/>
        </p:nvSpPr>
        <p:spPr>
          <a:xfrm>
            <a:off x="5582875" y="1885475"/>
            <a:ext cx="2736600" cy="23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Gill Sans"/>
                <a:ea typeface="Gill Sans"/>
                <a:cs typeface="Gill Sans"/>
                <a:sym typeface="Gill Sans"/>
              </a:rPr>
              <a:t>As Ω</a:t>
            </a:r>
            <a:r>
              <a:rPr baseline="-25000" lang="en" sz="1800">
                <a:latin typeface="Gill Sans"/>
                <a:ea typeface="Gill Sans"/>
                <a:cs typeface="Gill Sans"/>
                <a:sym typeface="Gill Sans"/>
              </a:rPr>
              <a:t>1</a:t>
            </a:r>
            <a:r>
              <a:rPr lang="en" sz="1800">
                <a:latin typeface="Gill Sans"/>
                <a:ea typeface="Gill Sans"/>
                <a:cs typeface="Gill Sans"/>
                <a:sym typeface="Gill Sans"/>
              </a:rPr>
              <a:t> decreases, </a:t>
            </a:r>
            <a:r>
              <a:rPr lang="en" sz="1800">
                <a:solidFill>
                  <a:schemeClr val="dk1"/>
                </a:solidFill>
                <a:latin typeface="Gill Sans"/>
                <a:ea typeface="Gill Sans"/>
                <a:cs typeface="Gill Sans"/>
                <a:sym typeface="Gill Sans"/>
              </a:rPr>
              <a:t>Ω</a:t>
            </a:r>
            <a:r>
              <a:rPr baseline="-25000" lang="en" sz="1800">
                <a:solidFill>
                  <a:schemeClr val="dk1"/>
                </a:solidFill>
                <a:latin typeface="Gill Sans"/>
                <a:ea typeface="Gill Sans"/>
                <a:cs typeface="Gill Sans"/>
                <a:sym typeface="Gill Sans"/>
              </a:rPr>
              <a:t>2</a:t>
            </a:r>
            <a:r>
              <a:rPr lang="en" sz="1800">
                <a:solidFill>
                  <a:schemeClr val="dk1"/>
                </a:solidFill>
                <a:latin typeface="Gill Sans"/>
                <a:ea typeface="Gill Sans"/>
                <a:cs typeface="Gill Sans"/>
                <a:sym typeface="Gill Sans"/>
              </a:rPr>
              <a:t> increases → approaching solid body rotation</a:t>
            </a:r>
            <a:endParaRPr sz="1800">
              <a:solidFill>
                <a:schemeClr val="dk1"/>
              </a:solidFill>
              <a:latin typeface="Gill Sans"/>
              <a:ea typeface="Gill Sans"/>
              <a:cs typeface="Gill Sans"/>
              <a:sym typeface="Gill Sans"/>
            </a:endParaRPr>
          </a:p>
          <a:p>
            <a:pPr indent="0" lvl="0" marL="0" rtl="0" algn="l">
              <a:spcBef>
                <a:spcPts val="0"/>
              </a:spcBef>
              <a:spcAft>
                <a:spcPts val="0"/>
              </a:spcAft>
              <a:buNone/>
            </a:pPr>
            <a:r>
              <a:t/>
            </a:r>
            <a:endParaRPr sz="1800">
              <a:solidFill>
                <a:schemeClr val="dk1"/>
              </a:solidFill>
              <a:latin typeface="Gill Sans"/>
              <a:ea typeface="Gill Sans"/>
              <a:cs typeface="Gill Sans"/>
              <a:sym typeface="Gill Sans"/>
            </a:endParaRPr>
          </a:p>
          <a:p>
            <a:pPr indent="0" lvl="0" marL="0" rtl="0" algn="l">
              <a:spcBef>
                <a:spcPts val="0"/>
              </a:spcBef>
              <a:spcAft>
                <a:spcPts val="0"/>
              </a:spcAft>
              <a:buNone/>
            </a:pPr>
            <a:r>
              <a:rPr b="1" lang="en" sz="1800">
                <a:solidFill>
                  <a:schemeClr val="dk1"/>
                </a:solidFill>
                <a:latin typeface="Gill Sans"/>
                <a:ea typeface="Gill Sans"/>
                <a:cs typeface="Gill Sans"/>
                <a:sym typeface="Gill Sans"/>
              </a:rPr>
              <a:t>But how?</a:t>
            </a:r>
            <a:endParaRPr b="1" sz="1800">
              <a:solidFill>
                <a:schemeClr val="dk1"/>
              </a:solidFill>
              <a:latin typeface="Gill Sans"/>
              <a:ea typeface="Gill Sans"/>
              <a:cs typeface="Gill Sans"/>
              <a:sym typeface="Gill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Google Shape;60;p14"/>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Some motivating problems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32"/>
          <p:cNvSpPr/>
          <p:nvPr/>
        </p:nvSpPr>
        <p:spPr>
          <a:xfrm>
            <a:off x="1772150" y="1585350"/>
            <a:ext cx="3275700" cy="3275700"/>
          </a:xfrm>
          <a:prstGeom prst="ellipse">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Magnetorotational instability</a:t>
            </a:r>
            <a:endParaRPr/>
          </a:p>
        </p:txBody>
      </p:sp>
      <p:cxnSp>
        <p:nvCxnSpPr>
          <p:cNvPr id="220" name="Google Shape;220;p32"/>
          <p:cNvCxnSpPr/>
          <p:nvPr/>
        </p:nvCxnSpPr>
        <p:spPr>
          <a:xfrm flipH="1" rot="-5400000">
            <a:off x="2775850" y="3243050"/>
            <a:ext cx="2584800" cy="600"/>
          </a:xfrm>
          <a:prstGeom prst="curvedConnector3">
            <a:avLst>
              <a:gd fmla="val 51006" name="adj1"/>
            </a:avLst>
          </a:prstGeom>
          <a:noFill/>
          <a:ln cap="flat" cmpd="sng" w="9525">
            <a:solidFill>
              <a:schemeClr val="dk2"/>
            </a:solidFill>
            <a:prstDash val="solid"/>
            <a:round/>
            <a:headEnd len="med" w="med" type="none"/>
            <a:tailEnd len="med" w="med" type="none"/>
          </a:ln>
        </p:spPr>
      </p:cxnSp>
      <p:cxnSp>
        <p:nvCxnSpPr>
          <p:cNvPr id="221" name="Google Shape;221;p32"/>
          <p:cNvCxnSpPr/>
          <p:nvPr/>
        </p:nvCxnSpPr>
        <p:spPr>
          <a:xfrm flipH="1" rot="-5400000">
            <a:off x="2928250" y="3243050"/>
            <a:ext cx="2584800" cy="600"/>
          </a:xfrm>
          <a:prstGeom prst="curvedConnector3">
            <a:avLst>
              <a:gd fmla="val 51006" name="adj1"/>
            </a:avLst>
          </a:prstGeom>
          <a:noFill/>
          <a:ln cap="flat" cmpd="sng" w="9525">
            <a:solidFill>
              <a:schemeClr val="dk2"/>
            </a:solidFill>
            <a:prstDash val="solid"/>
            <a:round/>
            <a:headEnd len="med" w="med" type="none"/>
            <a:tailEnd len="med" w="med" type="none"/>
          </a:ln>
        </p:spPr>
      </p:cxnSp>
      <p:cxnSp>
        <p:nvCxnSpPr>
          <p:cNvPr id="222" name="Google Shape;222;p32"/>
          <p:cNvCxnSpPr/>
          <p:nvPr/>
        </p:nvCxnSpPr>
        <p:spPr>
          <a:xfrm flipH="1" rot="-5400000">
            <a:off x="3080650" y="3243050"/>
            <a:ext cx="2584800" cy="600"/>
          </a:xfrm>
          <a:prstGeom prst="curvedConnector3">
            <a:avLst>
              <a:gd fmla="val 51006" name="adj1"/>
            </a:avLst>
          </a:prstGeom>
          <a:noFill/>
          <a:ln cap="flat" cmpd="sng" w="9525">
            <a:solidFill>
              <a:schemeClr val="dk2"/>
            </a:solidFill>
            <a:prstDash val="solid"/>
            <a:round/>
            <a:headEnd len="med" w="med" type="none"/>
            <a:tailEnd len="med" w="med" type="none"/>
          </a:ln>
        </p:spPr>
      </p:cxnSp>
      <p:cxnSp>
        <p:nvCxnSpPr>
          <p:cNvPr id="223" name="Google Shape;223;p32"/>
          <p:cNvCxnSpPr/>
          <p:nvPr/>
        </p:nvCxnSpPr>
        <p:spPr>
          <a:xfrm flipH="1" rot="-5400000">
            <a:off x="3233050" y="3243050"/>
            <a:ext cx="2584800" cy="600"/>
          </a:xfrm>
          <a:prstGeom prst="curvedConnector3">
            <a:avLst>
              <a:gd fmla="val 51006" name="adj1"/>
            </a:avLst>
          </a:prstGeom>
          <a:noFill/>
          <a:ln cap="flat" cmpd="sng" w="9525">
            <a:solidFill>
              <a:schemeClr val="dk2"/>
            </a:solidFill>
            <a:prstDash val="solid"/>
            <a:round/>
            <a:headEnd len="med" w="med" type="none"/>
            <a:tailEnd len="med" w="med" type="none"/>
          </a:ln>
        </p:spPr>
      </p:cxnSp>
      <p:sp>
        <p:nvSpPr>
          <p:cNvPr id="224" name="Google Shape;224;p32"/>
          <p:cNvSpPr txBox="1"/>
          <p:nvPr/>
        </p:nvSpPr>
        <p:spPr>
          <a:xfrm>
            <a:off x="3538875" y="1890150"/>
            <a:ext cx="459000" cy="3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Gill Sans"/>
                <a:ea typeface="Gill Sans"/>
                <a:cs typeface="Gill Sans"/>
                <a:sym typeface="Gill Sans"/>
              </a:rPr>
              <a:t>B</a:t>
            </a:r>
            <a:endParaRPr sz="2400">
              <a:latin typeface="Gill Sans"/>
              <a:ea typeface="Gill Sans"/>
              <a:cs typeface="Gill Sans"/>
              <a:sym typeface="Gill Sans"/>
            </a:endParaRPr>
          </a:p>
        </p:txBody>
      </p:sp>
      <p:cxnSp>
        <p:nvCxnSpPr>
          <p:cNvPr id="225" name="Google Shape;225;p32"/>
          <p:cNvCxnSpPr/>
          <p:nvPr/>
        </p:nvCxnSpPr>
        <p:spPr>
          <a:xfrm>
            <a:off x="4829950" y="3184800"/>
            <a:ext cx="737400" cy="0"/>
          </a:xfrm>
          <a:prstGeom prst="straightConnector1">
            <a:avLst/>
          </a:prstGeom>
          <a:noFill/>
          <a:ln cap="flat" cmpd="sng" w="38100">
            <a:solidFill>
              <a:schemeClr val="dk2"/>
            </a:solidFill>
            <a:prstDash val="solid"/>
            <a:round/>
            <a:headEnd len="med" w="med" type="none"/>
            <a:tailEnd len="med" w="med" type="triangle"/>
          </a:ln>
        </p:spPr>
      </p:cxnSp>
      <p:sp>
        <p:nvSpPr>
          <p:cNvPr id="226" name="Google Shape;226;p32"/>
          <p:cNvSpPr txBox="1"/>
          <p:nvPr/>
        </p:nvSpPr>
        <p:spPr>
          <a:xfrm>
            <a:off x="4735825" y="2724750"/>
            <a:ext cx="1188300" cy="1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Gill Sans"/>
                <a:ea typeface="Gill Sans"/>
                <a:cs typeface="Gill Sans"/>
                <a:sym typeface="Gill Sans"/>
              </a:rPr>
              <a:t>Ω(r)∝r</a:t>
            </a:r>
            <a:r>
              <a:rPr baseline="30000" lang="en" sz="1800">
                <a:latin typeface="Gill Sans"/>
                <a:ea typeface="Gill Sans"/>
                <a:cs typeface="Gill Sans"/>
                <a:sym typeface="Gill Sans"/>
              </a:rPr>
              <a:t>-m</a:t>
            </a:r>
            <a:endParaRPr baseline="30000" sz="1800">
              <a:latin typeface="Gill Sans"/>
              <a:ea typeface="Gill Sans"/>
              <a:cs typeface="Gill Sans"/>
              <a:sym typeface="Gill Sans"/>
            </a:endParaRPr>
          </a:p>
        </p:txBody>
      </p:sp>
      <p:grpSp>
        <p:nvGrpSpPr>
          <p:cNvPr id="227" name="Google Shape;227;p32"/>
          <p:cNvGrpSpPr/>
          <p:nvPr/>
        </p:nvGrpSpPr>
        <p:grpSpPr>
          <a:xfrm>
            <a:off x="3258850" y="936450"/>
            <a:ext cx="962100" cy="908100"/>
            <a:chOff x="1078275" y="1670925"/>
            <a:chExt cx="962100" cy="908100"/>
          </a:xfrm>
        </p:grpSpPr>
        <p:cxnSp>
          <p:nvCxnSpPr>
            <p:cNvPr id="228" name="Google Shape;228;p32"/>
            <p:cNvCxnSpPr/>
            <p:nvPr/>
          </p:nvCxnSpPr>
          <p:spPr>
            <a:xfrm rot="10800000">
              <a:off x="1234425" y="1752150"/>
              <a:ext cx="0" cy="765300"/>
            </a:xfrm>
            <a:prstGeom prst="straightConnector1">
              <a:avLst/>
            </a:prstGeom>
            <a:noFill/>
            <a:ln cap="flat" cmpd="sng" w="19050">
              <a:solidFill>
                <a:schemeClr val="dk2"/>
              </a:solidFill>
              <a:prstDash val="solid"/>
              <a:round/>
              <a:headEnd len="med" w="med" type="none"/>
              <a:tailEnd len="med" w="med" type="triangle"/>
            </a:ln>
          </p:spPr>
        </p:cxnSp>
        <p:sp>
          <p:nvSpPr>
            <p:cNvPr id="229" name="Google Shape;229;p32"/>
            <p:cNvSpPr/>
            <p:nvPr/>
          </p:nvSpPr>
          <p:spPr>
            <a:xfrm>
              <a:off x="1078275" y="2003625"/>
              <a:ext cx="312300" cy="242700"/>
            </a:xfrm>
            <a:prstGeom prst="arc">
              <a:avLst>
                <a:gd fmla="val 17276094" name="adj1"/>
                <a:gd fmla="val 10187766" name="adj2"/>
              </a:avLst>
            </a:prstGeom>
            <a:noFill/>
            <a:ln cap="flat" cmpd="sng" w="9525">
              <a:solidFill>
                <a:schemeClr val="dk2"/>
              </a:solidFill>
              <a:prstDash val="solid"/>
              <a:round/>
              <a:headEnd len="sm" w="sm" type="triangl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2"/>
            <p:cNvSpPr txBox="1"/>
            <p:nvPr/>
          </p:nvSpPr>
          <p:spPr>
            <a:xfrm>
              <a:off x="1390575" y="1670925"/>
              <a:ext cx="649800" cy="9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Gill Sans"/>
                  <a:ea typeface="Gill Sans"/>
                  <a:cs typeface="Gill Sans"/>
                  <a:sym typeface="Gill Sans"/>
                </a:rPr>
                <a:t>Ω(r)</a:t>
              </a: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33"/>
          <p:cNvSpPr/>
          <p:nvPr/>
        </p:nvSpPr>
        <p:spPr>
          <a:xfrm>
            <a:off x="1772150" y="1585350"/>
            <a:ext cx="3275700" cy="3275700"/>
          </a:xfrm>
          <a:prstGeom prst="ellipse">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Magnetorotational instability</a:t>
            </a:r>
            <a:endParaRPr/>
          </a:p>
        </p:txBody>
      </p:sp>
      <p:cxnSp>
        <p:nvCxnSpPr>
          <p:cNvPr id="237" name="Google Shape;237;p33"/>
          <p:cNvCxnSpPr/>
          <p:nvPr/>
        </p:nvCxnSpPr>
        <p:spPr>
          <a:xfrm>
            <a:off x="4829950" y="3184800"/>
            <a:ext cx="737400" cy="0"/>
          </a:xfrm>
          <a:prstGeom prst="straightConnector1">
            <a:avLst/>
          </a:prstGeom>
          <a:noFill/>
          <a:ln cap="flat" cmpd="sng" w="38100">
            <a:solidFill>
              <a:schemeClr val="dk2"/>
            </a:solidFill>
            <a:prstDash val="solid"/>
            <a:round/>
            <a:headEnd len="med" w="med" type="none"/>
            <a:tailEnd len="med" w="med" type="triangle"/>
          </a:ln>
        </p:spPr>
      </p:cxnSp>
      <p:sp>
        <p:nvSpPr>
          <p:cNvPr id="238" name="Google Shape;238;p33"/>
          <p:cNvSpPr txBox="1"/>
          <p:nvPr/>
        </p:nvSpPr>
        <p:spPr>
          <a:xfrm>
            <a:off x="4735825" y="2724750"/>
            <a:ext cx="1188300" cy="1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Gill Sans"/>
                <a:ea typeface="Gill Sans"/>
                <a:cs typeface="Gill Sans"/>
                <a:sym typeface="Gill Sans"/>
              </a:rPr>
              <a:t>Ω(r)∝r</a:t>
            </a:r>
            <a:r>
              <a:rPr baseline="30000" lang="en" sz="1800">
                <a:latin typeface="Gill Sans"/>
                <a:ea typeface="Gill Sans"/>
                <a:cs typeface="Gill Sans"/>
                <a:sym typeface="Gill Sans"/>
              </a:rPr>
              <a:t>-m</a:t>
            </a:r>
            <a:endParaRPr baseline="30000" sz="1800">
              <a:latin typeface="Gill Sans"/>
              <a:ea typeface="Gill Sans"/>
              <a:cs typeface="Gill Sans"/>
              <a:sym typeface="Gill Sans"/>
            </a:endParaRPr>
          </a:p>
        </p:txBody>
      </p:sp>
      <p:grpSp>
        <p:nvGrpSpPr>
          <p:cNvPr id="239" name="Google Shape;239;p33"/>
          <p:cNvGrpSpPr/>
          <p:nvPr/>
        </p:nvGrpSpPr>
        <p:grpSpPr>
          <a:xfrm>
            <a:off x="3258850" y="936450"/>
            <a:ext cx="962100" cy="908100"/>
            <a:chOff x="1078275" y="1670925"/>
            <a:chExt cx="962100" cy="908100"/>
          </a:xfrm>
        </p:grpSpPr>
        <p:cxnSp>
          <p:nvCxnSpPr>
            <p:cNvPr id="240" name="Google Shape;240;p33"/>
            <p:cNvCxnSpPr/>
            <p:nvPr/>
          </p:nvCxnSpPr>
          <p:spPr>
            <a:xfrm rot="10800000">
              <a:off x="1234425" y="1752150"/>
              <a:ext cx="0" cy="765300"/>
            </a:xfrm>
            <a:prstGeom prst="straightConnector1">
              <a:avLst/>
            </a:prstGeom>
            <a:noFill/>
            <a:ln cap="flat" cmpd="sng" w="19050">
              <a:solidFill>
                <a:schemeClr val="dk2"/>
              </a:solidFill>
              <a:prstDash val="solid"/>
              <a:round/>
              <a:headEnd len="med" w="med" type="none"/>
              <a:tailEnd len="med" w="med" type="triangle"/>
            </a:ln>
          </p:spPr>
        </p:cxnSp>
        <p:sp>
          <p:nvSpPr>
            <p:cNvPr id="241" name="Google Shape;241;p33"/>
            <p:cNvSpPr/>
            <p:nvPr/>
          </p:nvSpPr>
          <p:spPr>
            <a:xfrm>
              <a:off x="1078275" y="2003625"/>
              <a:ext cx="312300" cy="242700"/>
            </a:xfrm>
            <a:prstGeom prst="arc">
              <a:avLst>
                <a:gd fmla="val 17276094" name="adj1"/>
                <a:gd fmla="val 10187766" name="adj2"/>
              </a:avLst>
            </a:prstGeom>
            <a:noFill/>
            <a:ln cap="flat" cmpd="sng" w="9525">
              <a:solidFill>
                <a:schemeClr val="dk2"/>
              </a:solidFill>
              <a:prstDash val="solid"/>
              <a:round/>
              <a:headEnd len="sm" w="sm" type="triangl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3"/>
            <p:cNvSpPr txBox="1"/>
            <p:nvPr/>
          </p:nvSpPr>
          <p:spPr>
            <a:xfrm>
              <a:off x="1390575" y="1670925"/>
              <a:ext cx="649800" cy="9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Gill Sans"/>
                  <a:ea typeface="Gill Sans"/>
                  <a:cs typeface="Gill Sans"/>
                  <a:sym typeface="Gill Sans"/>
                </a:rPr>
                <a:t>Ω(r)</a:t>
              </a:r>
              <a:endParaRPr/>
            </a:p>
          </p:txBody>
        </p:sp>
      </p:grpSp>
      <p:sp>
        <p:nvSpPr>
          <p:cNvPr id="243" name="Google Shape;243;p33"/>
          <p:cNvSpPr txBox="1"/>
          <p:nvPr/>
        </p:nvSpPr>
        <p:spPr>
          <a:xfrm>
            <a:off x="3616000" y="2083825"/>
            <a:ext cx="459000" cy="3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Gill Sans"/>
                <a:ea typeface="Gill Sans"/>
                <a:cs typeface="Gill Sans"/>
                <a:sym typeface="Gill Sans"/>
              </a:rPr>
              <a:t>B</a:t>
            </a:r>
            <a:endParaRPr sz="2400">
              <a:latin typeface="Gill Sans"/>
              <a:ea typeface="Gill Sans"/>
              <a:cs typeface="Gill Sans"/>
              <a:sym typeface="Gill Sans"/>
            </a:endParaRPr>
          </a:p>
        </p:txBody>
      </p:sp>
      <p:sp>
        <p:nvSpPr>
          <p:cNvPr id="244" name="Google Shape;244;p33"/>
          <p:cNvSpPr/>
          <p:nvPr/>
        </p:nvSpPr>
        <p:spPr>
          <a:xfrm>
            <a:off x="4188400" y="2083950"/>
            <a:ext cx="511150" cy="2124944"/>
          </a:xfrm>
          <a:custGeom>
            <a:rect b="b" l="l" r="r" t="t"/>
            <a:pathLst>
              <a:path extrusionOk="0" h="103391" w="20446">
                <a:moveTo>
                  <a:pt x="1477" y="0"/>
                </a:moveTo>
                <a:cubicBezTo>
                  <a:pt x="1477" y="7460"/>
                  <a:pt x="-1674" y="34146"/>
                  <a:pt x="1477" y="44757"/>
                </a:cubicBezTo>
                <a:cubicBezTo>
                  <a:pt x="4629" y="55368"/>
                  <a:pt x="19910" y="58970"/>
                  <a:pt x="20386" y="63666"/>
                </a:cubicBezTo>
                <a:cubicBezTo>
                  <a:pt x="20862" y="68362"/>
                  <a:pt x="7659" y="66312"/>
                  <a:pt x="4334" y="72933"/>
                </a:cubicBezTo>
                <a:cubicBezTo>
                  <a:pt x="1009" y="79554"/>
                  <a:pt x="1086" y="98315"/>
                  <a:pt x="436" y="103391"/>
                </a:cubicBezTo>
              </a:path>
            </a:pathLst>
          </a:custGeom>
          <a:noFill/>
          <a:ln cap="flat" cmpd="sng" w="9525">
            <a:solidFill>
              <a:schemeClr val="dk2"/>
            </a:solidFill>
            <a:prstDash val="solid"/>
            <a:round/>
            <a:headEnd len="med" w="med" type="none"/>
            <a:tailEnd len="med" w="med" type="none"/>
          </a:ln>
        </p:spPr>
      </p:sp>
      <p:sp>
        <p:nvSpPr>
          <p:cNvPr id="245" name="Google Shape;245;p33"/>
          <p:cNvSpPr/>
          <p:nvPr/>
        </p:nvSpPr>
        <p:spPr>
          <a:xfrm>
            <a:off x="4231825" y="3059725"/>
            <a:ext cx="173400" cy="1734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3"/>
          <p:cNvSpPr/>
          <p:nvPr/>
        </p:nvSpPr>
        <p:spPr>
          <a:xfrm>
            <a:off x="4562425" y="3291775"/>
            <a:ext cx="173400" cy="173400"/>
          </a:xfrm>
          <a:prstGeom prst="ellipse">
            <a:avLst/>
          </a:prstGeom>
          <a:solidFill>
            <a:srgbClr val="CC412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angular momentum transport mechanism: local transport</a:t>
            </a:r>
            <a:endParaRPr/>
          </a:p>
        </p:txBody>
      </p:sp>
      <p:pic>
        <p:nvPicPr>
          <p:cNvPr descr="rho_test.jpg" id="252" name="Google Shape;252;p34"/>
          <p:cNvPicPr preferRelativeResize="0"/>
          <p:nvPr/>
        </p:nvPicPr>
        <p:blipFill>
          <a:blip r:embed="rId3">
            <a:alphaModFix/>
          </a:blip>
          <a:stretch>
            <a:fillRect/>
          </a:stretch>
        </p:blipFill>
        <p:spPr>
          <a:xfrm>
            <a:off x="311700" y="1625900"/>
            <a:ext cx="3632499" cy="1891699"/>
          </a:xfrm>
          <a:prstGeom prst="rect">
            <a:avLst/>
          </a:prstGeom>
          <a:noFill/>
          <a:ln>
            <a:noFill/>
          </a:ln>
        </p:spPr>
      </p:pic>
      <p:sp>
        <p:nvSpPr>
          <p:cNvPr id="253" name="Google Shape;253;p34"/>
          <p:cNvSpPr txBox="1"/>
          <p:nvPr/>
        </p:nvSpPr>
        <p:spPr>
          <a:xfrm>
            <a:off x="546450" y="1266350"/>
            <a:ext cx="3027000" cy="40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Gill Sans"/>
                <a:ea typeface="Gill Sans"/>
                <a:cs typeface="Gill Sans"/>
                <a:sym typeface="Gill Sans"/>
              </a:rPr>
              <a:t>By analogy with convection...</a:t>
            </a:r>
            <a:endParaRPr sz="1800">
              <a:latin typeface="Gill Sans"/>
              <a:ea typeface="Gill Sans"/>
              <a:cs typeface="Gill Sans"/>
              <a:sym typeface="Gill Sans"/>
            </a:endParaRPr>
          </a:p>
        </p:txBody>
      </p:sp>
      <p:cxnSp>
        <p:nvCxnSpPr>
          <p:cNvPr id="254" name="Google Shape;254;p34"/>
          <p:cNvCxnSpPr/>
          <p:nvPr/>
        </p:nvCxnSpPr>
        <p:spPr>
          <a:xfrm>
            <a:off x="4154700" y="1847500"/>
            <a:ext cx="0" cy="1223100"/>
          </a:xfrm>
          <a:prstGeom prst="straightConnector1">
            <a:avLst/>
          </a:prstGeom>
          <a:noFill/>
          <a:ln cap="flat" cmpd="sng" w="38100">
            <a:solidFill>
              <a:srgbClr val="980000"/>
            </a:solidFill>
            <a:prstDash val="solid"/>
            <a:round/>
            <a:headEnd len="med" w="med" type="none"/>
            <a:tailEnd len="med" w="med" type="triangle"/>
          </a:ln>
        </p:spPr>
      </p:cxnSp>
      <p:sp>
        <p:nvSpPr>
          <p:cNvPr id="255" name="Google Shape;255;p34"/>
          <p:cNvSpPr txBox="1"/>
          <p:nvPr/>
        </p:nvSpPr>
        <p:spPr>
          <a:xfrm>
            <a:off x="4241425" y="1916875"/>
            <a:ext cx="1214400" cy="2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4"/>
          <p:cNvSpPr txBox="1"/>
          <p:nvPr/>
        </p:nvSpPr>
        <p:spPr>
          <a:xfrm>
            <a:off x="4432300" y="1847500"/>
            <a:ext cx="1431000" cy="2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80000"/>
                </a:solidFill>
                <a:latin typeface="Gill Sans"/>
                <a:ea typeface="Gill Sans"/>
                <a:cs typeface="Gill Sans"/>
                <a:sym typeface="Gill Sans"/>
              </a:rPr>
              <a:t>Cold</a:t>
            </a:r>
            <a:r>
              <a:rPr lang="en">
                <a:latin typeface="Gill Sans"/>
                <a:ea typeface="Gill Sans"/>
                <a:cs typeface="Gill Sans"/>
                <a:sym typeface="Gill Sans"/>
              </a:rPr>
              <a:t>, dense gas falls</a:t>
            </a:r>
            <a:endParaRPr>
              <a:latin typeface="Gill Sans"/>
              <a:ea typeface="Gill Sans"/>
              <a:cs typeface="Gill Sans"/>
              <a:sym typeface="Gill Sans"/>
            </a:endParaRPr>
          </a:p>
        </p:txBody>
      </p:sp>
      <p:cxnSp>
        <p:nvCxnSpPr>
          <p:cNvPr id="257" name="Google Shape;257;p34"/>
          <p:cNvCxnSpPr/>
          <p:nvPr/>
        </p:nvCxnSpPr>
        <p:spPr>
          <a:xfrm rot="10800000">
            <a:off x="4369700" y="1847500"/>
            <a:ext cx="0" cy="1223100"/>
          </a:xfrm>
          <a:prstGeom prst="straightConnector1">
            <a:avLst/>
          </a:prstGeom>
          <a:noFill/>
          <a:ln cap="flat" cmpd="sng" w="38100">
            <a:solidFill>
              <a:srgbClr val="4A86E8"/>
            </a:solidFill>
            <a:prstDash val="solid"/>
            <a:round/>
            <a:headEnd len="med" w="med" type="none"/>
            <a:tailEnd len="med" w="med" type="triangle"/>
          </a:ln>
        </p:spPr>
      </p:cxnSp>
      <p:sp>
        <p:nvSpPr>
          <p:cNvPr id="258" name="Google Shape;258;p34"/>
          <p:cNvSpPr txBox="1"/>
          <p:nvPr/>
        </p:nvSpPr>
        <p:spPr>
          <a:xfrm>
            <a:off x="4432300" y="2550050"/>
            <a:ext cx="1431000" cy="2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4A86E8"/>
                </a:solidFill>
                <a:latin typeface="Gill Sans"/>
                <a:ea typeface="Gill Sans"/>
                <a:cs typeface="Gill Sans"/>
                <a:sym typeface="Gill Sans"/>
              </a:rPr>
              <a:t>Hot</a:t>
            </a:r>
            <a:r>
              <a:rPr lang="en">
                <a:latin typeface="Gill Sans"/>
                <a:ea typeface="Gill Sans"/>
                <a:cs typeface="Gill Sans"/>
                <a:sym typeface="Gill Sans"/>
              </a:rPr>
              <a:t>, rarefied gas rises</a:t>
            </a:r>
            <a:endParaRPr>
              <a:latin typeface="Gill Sans"/>
              <a:ea typeface="Gill Sans"/>
              <a:cs typeface="Gill Sans"/>
              <a:sym typeface="Gill Sans"/>
            </a:endParaRPr>
          </a:p>
        </p:txBody>
      </p:sp>
      <p:sp>
        <p:nvSpPr>
          <p:cNvPr id="259" name="Google Shape;259;p34"/>
          <p:cNvSpPr txBox="1"/>
          <p:nvPr/>
        </p:nvSpPr>
        <p:spPr>
          <a:xfrm>
            <a:off x="546450" y="3517600"/>
            <a:ext cx="1682700" cy="46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latin typeface="Gill Sans"/>
                <a:ea typeface="Gill Sans"/>
                <a:cs typeface="Gill Sans"/>
                <a:sym typeface="Gill Sans"/>
              </a:rPr>
              <a:t>Simulation: D. Lecoanet </a:t>
            </a:r>
            <a:endParaRPr sz="900">
              <a:latin typeface="Gill Sans"/>
              <a:ea typeface="Gill Sans"/>
              <a:cs typeface="Gill Sans"/>
              <a:sym typeface="Gill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accretion mechanism: local transport</a:t>
            </a:r>
            <a:endParaRPr/>
          </a:p>
        </p:txBody>
      </p:sp>
      <p:pic>
        <p:nvPicPr>
          <p:cNvPr descr="rho_test.jpg" id="265" name="Google Shape;265;p35"/>
          <p:cNvPicPr preferRelativeResize="0"/>
          <p:nvPr/>
        </p:nvPicPr>
        <p:blipFill>
          <a:blip r:embed="rId3">
            <a:alphaModFix/>
          </a:blip>
          <a:stretch>
            <a:fillRect/>
          </a:stretch>
        </p:blipFill>
        <p:spPr>
          <a:xfrm>
            <a:off x="311700" y="1625900"/>
            <a:ext cx="3632499" cy="1891699"/>
          </a:xfrm>
          <a:prstGeom prst="rect">
            <a:avLst/>
          </a:prstGeom>
          <a:noFill/>
          <a:ln>
            <a:noFill/>
          </a:ln>
        </p:spPr>
      </p:pic>
      <p:sp>
        <p:nvSpPr>
          <p:cNvPr id="266" name="Google Shape;266;p35"/>
          <p:cNvSpPr txBox="1"/>
          <p:nvPr/>
        </p:nvSpPr>
        <p:spPr>
          <a:xfrm>
            <a:off x="546450" y="1266350"/>
            <a:ext cx="3027000" cy="40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Gill Sans"/>
                <a:ea typeface="Gill Sans"/>
                <a:cs typeface="Gill Sans"/>
                <a:sym typeface="Gill Sans"/>
              </a:rPr>
              <a:t>By analogy with convection...</a:t>
            </a:r>
            <a:endParaRPr sz="1800">
              <a:latin typeface="Gill Sans"/>
              <a:ea typeface="Gill Sans"/>
              <a:cs typeface="Gill Sans"/>
              <a:sym typeface="Gill Sans"/>
            </a:endParaRPr>
          </a:p>
        </p:txBody>
      </p:sp>
      <p:cxnSp>
        <p:nvCxnSpPr>
          <p:cNvPr id="267" name="Google Shape;267;p35"/>
          <p:cNvCxnSpPr/>
          <p:nvPr/>
        </p:nvCxnSpPr>
        <p:spPr>
          <a:xfrm>
            <a:off x="4154700" y="1847500"/>
            <a:ext cx="0" cy="1223100"/>
          </a:xfrm>
          <a:prstGeom prst="straightConnector1">
            <a:avLst/>
          </a:prstGeom>
          <a:noFill/>
          <a:ln cap="flat" cmpd="sng" w="38100">
            <a:solidFill>
              <a:srgbClr val="980000"/>
            </a:solidFill>
            <a:prstDash val="solid"/>
            <a:round/>
            <a:headEnd len="med" w="med" type="none"/>
            <a:tailEnd len="med" w="med" type="triangle"/>
          </a:ln>
        </p:spPr>
      </p:cxnSp>
      <p:sp>
        <p:nvSpPr>
          <p:cNvPr id="268" name="Google Shape;268;p35"/>
          <p:cNvSpPr txBox="1"/>
          <p:nvPr/>
        </p:nvSpPr>
        <p:spPr>
          <a:xfrm>
            <a:off x="4241425" y="1916875"/>
            <a:ext cx="1214400" cy="2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5"/>
          <p:cNvSpPr txBox="1"/>
          <p:nvPr/>
        </p:nvSpPr>
        <p:spPr>
          <a:xfrm>
            <a:off x="4432300" y="1847500"/>
            <a:ext cx="1431000" cy="2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80000"/>
                </a:solidFill>
                <a:latin typeface="Gill Sans"/>
                <a:ea typeface="Gill Sans"/>
                <a:cs typeface="Gill Sans"/>
                <a:sym typeface="Gill Sans"/>
              </a:rPr>
              <a:t>Cold</a:t>
            </a:r>
            <a:r>
              <a:rPr lang="en">
                <a:latin typeface="Gill Sans"/>
                <a:ea typeface="Gill Sans"/>
                <a:cs typeface="Gill Sans"/>
                <a:sym typeface="Gill Sans"/>
              </a:rPr>
              <a:t>, dense gas falls</a:t>
            </a:r>
            <a:endParaRPr>
              <a:latin typeface="Gill Sans"/>
              <a:ea typeface="Gill Sans"/>
              <a:cs typeface="Gill Sans"/>
              <a:sym typeface="Gill Sans"/>
            </a:endParaRPr>
          </a:p>
        </p:txBody>
      </p:sp>
      <p:cxnSp>
        <p:nvCxnSpPr>
          <p:cNvPr id="270" name="Google Shape;270;p35"/>
          <p:cNvCxnSpPr/>
          <p:nvPr/>
        </p:nvCxnSpPr>
        <p:spPr>
          <a:xfrm rot="10800000">
            <a:off x="4369700" y="1847500"/>
            <a:ext cx="0" cy="1223100"/>
          </a:xfrm>
          <a:prstGeom prst="straightConnector1">
            <a:avLst/>
          </a:prstGeom>
          <a:noFill/>
          <a:ln cap="flat" cmpd="sng" w="38100">
            <a:solidFill>
              <a:srgbClr val="4A86E8"/>
            </a:solidFill>
            <a:prstDash val="solid"/>
            <a:round/>
            <a:headEnd len="med" w="med" type="none"/>
            <a:tailEnd len="med" w="med" type="triangle"/>
          </a:ln>
        </p:spPr>
      </p:cxnSp>
      <p:sp>
        <p:nvSpPr>
          <p:cNvPr id="271" name="Google Shape;271;p35"/>
          <p:cNvSpPr txBox="1"/>
          <p:nvPr/>
        </p:nvSpPr>
        <p:spPr>
          <a:xfrm>
            <a:off x="4432300" y="2550050"/>
            <a:ext cx="1431000" cy="2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4A86E8"/>
                </a:solidFill>
                <a:latin typeface="Gill Sans"/>
                <a:ea typeface="Gill Sans"/>
                <a:cs typeface="Gill Sans"/>
                <a:sym typeface="Gill Sans"/>
              </a:rPr>
              <a:t>Hot</a:t>
            </a:r>
            <a:r>
              <a:rPr lang="en">
                <a:latin typeface="Gill Sans"/>
                <a:ea typeface="Gill Sans"/>
                <a:cs typeface="Gill Sans"/>
                <a:sym typeface="Gill Sans"/>
              </a:rPr>
              <a:t>, rarefied gas rises</a:t>
            </a:r>
            <a:endParaRPr>
              <a:latin typeface="Gill Sans"/>
              <a:ea typeface="Gill Sans"/>
              <a:cs typeface="Gill Sans"/>
              <a:sym typeface="Gill Sans"/>
            </a:endParaRPr>
          </a:p>
        </p:txBody>
      </p:sp>
      <p:sp>
        <p:nvSpPr>
          <p:cNvPr id="272" name="Google Shape;272;p35"/>
          <p:cNvSpPr txBox="1"/>
          <p:nvPr/>
        </p:nvSpPr>
        <p:spPr>
          <a:xfrm>
            <a:off x="546450" y="3517600"/>
            <a:ext cx="1682700" cy="2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latin typeface="Gill Sans"/>
                <a:ea typeface="Gill Sans"/>
                <a:cs typeface="Gill Sans"/>
                <a:sym typeface="Gill Sans"/>
              </a:rPr>
              <a:t>Simulation: D. Lecoanet </a:t>
            </a:r>
            <a:endParaRPr sz="900">
              <a:latin typeface="Gill Sans"/>
              <a:ea typeface="Gill Sans"/>
              <a:cs typeface="Gill Sans"/>
              <a:sym typeface="Gill Sans"/>
            </a:endParaRPr>
          </a:p>
          <a:p>
            <a:pPr indent="0" lvl="0" marL="0" rtl="0" algn="l">
              <a:spcBef>
                <a:spcPts val="0"/>
              </a:spcBef>
              <a:spcAft>
                <a:spcPts val="0"/>
              </a:spcAft>
              <a:buNone/>
            </a:pPr>
            <a:r>
              <a:t/>
            </a:r>
            <a:endParaRPr sz="900">
              <a:latin typeface="Gill Sans"/>
              <a:ea typeface="Gill Sans"/>
              <a:cs typeface="Gill Sans"/>
              <a:sym typeface="Gill Sans"/>
            </a:endParaRPr>
          </a:p>
        </p:txBody>
      </p:sp>
      <p:sp>
        <p:nvSpPr>
          <p:cNvPr id="273" name="Google Shape;273;p35"/>
          <p:cNvSpPr/>
          <p:nvPr/>
        </p:nvSpPr>
        <p:spPr>
          <a:xfrm>
            <a:off x="453950" y="2177150"/>
            <a:ext cx="3348000" cy="9888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4" name="Google Shape;274;p35"/>
          <p:cNvCxnSpPr>
            <a:endCxn id="273" idx="5"/>
          </p:cNvCxnSpPr>
          <p:nvPr/>
        </p:nvCxnSpPr>
        <p:spPr>
          <a:xfrm rot="10800000">
            <a:off x="3311647" y="3021144"/>
            <a:ext cx="1016400" cy="968700"/>
          </a:xfrm>
          <a:prstGeom prst="straightConnector1">
            <a:avLst/>
          </a:prstGeom>
          <a:noFill/>
          <a:ln cap="flat" cmpd="sng" w="38100">
            <a:solidFill>
              <a:schemeClr val="dk2"/>
            </a:solidFill>
            <a:prstDash val="solid"/>
            <a:round/>
            <a:headEnd len="med" w="med" type="none"/>
            <a:tailEnd len="med" w="med" type="triangle"/>
          </a:ln>
        </p:spPr>
      </p:cxnSp>
      <p:sp>
        <p:nvSpPr>
          <p:cNvPr id="275" name="Google Shape;275;p35"/>
          <p:cNvSpPr txBox="1"/>
          <p:nvPr/>
        </p:nvSpPr>
        <p:spPr>
          <a:xfrm>
            <a:off x="4328050" y="3760600"/>
            <a:ext cx="22551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ill Sans"/>
                <a:ea typeface="Gill Sans"/>
                <a:cs typeface="Gill Sans"/>
                <a:sym typeface="Gill Sans"/>
              </a:rPr>
              <a:t>Local heat transport mediated by </a:t>
            </a:r>
            <a:r>
              <a:rPr b="1" lang="en">
                <a:latin typeface="Gill Sans"/>
                <a:ea typeface="Gill Sans"/>
                <a:cs typeface="Gill Sans"/>
                <a:sym typeface="Gill Sans"/>
              </a:rPr>
              <a:t>turbulence</a:t>
            </a:r>
            <a:endParaRPr b="1">
              <a:latin typeface="Gill Sans"/>
              <a:ea typeface="Gill Sans"/>
              <a:cs typeface="Gill Sans"/>
              <a:sym typeface="Gill Sans"/>
            </a:endParaRPr>
          </a:p>
        </p:txBody>
      </p:sp>
      <p:cxnSp>
        <p:nvCxnSpPr>
          <p:cNvPr id="276" name="Google Shape;276;p35"/>
          <p:cNvCxnSpPr/>
          <p:nvPr/>
        </p:nvCxnSpPr>
        <p:spPr>
          <a:xfrm>
            <a:off x="5924125" y="2428625"/>
            <a:ext cx="720000" cy="0"/>
          </a:xfrm>
          <a:prstGeom prst="straightConnector1">
            <a:avLst/>
          </a:prstGeom>
          <a:noFill/>
          <a:ln cap="flat" cmpd="sng" w="38100">
            <a:solidFill>
              <a:schemeClr val="dk2"/>
            </a:solidFill>
            <a:prstDash val="solid"/>
            <a:round/>
            <a:headEnd len="med" w="med" type="none"/>
            <a:tailEnd len="med" w="med" type="triangle"/>
          </a:ln>
        </p:spPr>
      </p:cxnSp>
      <p:sp>
        <p:nvSpPr>
          <p:cNvPr id="277" name="Google Shape;277;p35"/>
          <p:cNvSpPr txBox="1"/>
          <p:nvPr/>
        </p:nvSpPr>
        <p:spPr>
          <a:xfrm>
            <a:off x="6822350" y="2142275"/>
            <a:ext cx="22551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Gill Sans"/>
                <a:ea typeface="Gill Sans"/>
                <a:cs typeface="Gill Sans"/>
                <a:sym typeface="Gill Sans"/>
              </a:rPr>
              <a:t>Net effect:</a:t>
            </a:r>
            <a:r>
              <a:rPr lang="en">
                <a:latin typeface="Gill Sans"/>
                <a:ea typeface="Gill Sans"/>
                <a:cs typeface="Gill Sans"/>
                <a:sym typeface="Gill Sans"/>
              </a:rPr>
              <a:t> heat transfered upwards</a:t>
            </a:r>
            <a:endParaRPr b="1">
              <a:latin typeface="Gill Sans"/>
              <a:ea typeface="Gill Sans"/>
              <a:cs typeface="Gill Sans"/>
              <a:sym typeface="Gill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3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So how does the MRI work?</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Traditional Investigation: Linear analysis</a:t>
            </a:r>
            <a:endParaRPr/>
          </a:p>
          <a:p>
            <a:pPr indent="0" lvl="0" marL="0" rtl="0" algn="l">
              <a:spcBef>
                <a:spcPts val="0"/>
              </a:spcBef>
              <a:spcAft>
                <a:spcPts val="0"/>
              </a:spcAft>
              <a:buNone/>
            </a:pPr>
            <a:r>
              <a:t/>
            </a:r>
            <a:endParaRPr/>
          </a:p>
        </p:txBody>
      </p:sp>
      <p:pic>
        <p:nvPicPr>
          <p:cNvPr descr="widegap_orders1_2_Pm16E-7.pdf.jpg" id="288" name="Google Shape;288;p37"/>
          <p:cNvPicPr preferRelativeResize="0"/>
          <p:nvPr/>
        </p:nvPicPr>
        <p:blipFill>
          <a:blip r:embed="rId3">
            <a:alphaModFix/>
          </a:blip>
          <a:stretch>
            <a:fillRect/>
          </a:stretch>
        </p:blipFill>
        <p:spPr>
          <a:xfrm>
            <a:off x="-255887" y="1072350"/>
            <a:ext cx="6061974" cy="5392899"/>
          </a:xfrm>
          <a:prstGeom prst="rect">
            <a:avLst/>
          </a:prstGeom>
          <a:noFill/>
          <a:ln>
            <a:noFill/>
          </a:ln>
        </p:spPr>
      </p:pic>
      <p:pic>
        <p:nvPicPr>
          <p:cNvPr descr="widegap_paramspace_crit_params_Pm_16E-7.png" id="289" name="Google Shape;289;p37"/>
          <p:cNvPicPr preferRelativeResize="0"/>
          <p:nvPr/>
        </p:nvPicPr>
        <p:blipFill>
          <a:blip r:embed="rId4">
            <a:alphaModFix/>
          </a:blip>
          <a:stretch>
            <a:fillRect/>
          </a:stretch>
        </p:blipFill>
        <p:spPr>
          <a:xfrm>
            <a:off x="5323020" y="1170125"/>
            <a:ext cx="3820974" cy="3820974"/>
          </a:xfrm>
          <a:prstGeom prst="rect">
            <a:avLst/>
          </a:prstGeom>
          <a:noFill/>
          <a:ln>
            <a:noFill/>
          </a:ln>
        </p:spPr>
      </p:pic>
      <p:sp>
        <p:nvSpPr>
          <p:cNvPr id="290" name="Google Shape;290;p37"/>
          <p:cNvSpPr txBox="1"/>
          <p:nvPr/>
        </p:nvSpPr>
        <p:spPr>
          <a:xfrm>
            <a:off x="267200" y="2504950"/>
            <a:ext cx="5055900" cy="3064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Gill Sans"/>
                <a:ea typeface="Gill Sans"/>
                <a:cs typeface="Gill Sans"/>
                <a:sym typeface="Gill Sans"/>
              </a:rPr>
              <a:t>Provides eigenmodes and growth rates</a:t>
            </a:r>
            <a:endParaRPr sz="1800">
              <a:solidFill>
                <a:schemeClr val="dk2"/>
              </a:solidFill>
              <a:latin typeface="Gill Sans"/>
              <a:ea typeface="Gill Sans"/>
              <a:cs typeface="Gill Sans"/>
              <a:sym typeface="Gill Sans"/>
            </a:endParaRPr>
          </a:p>
          <a:p>
            <a:pPr indent="0" lvl="0" marL="0" rtl="0" algn="l">
              <a:spcBef>
                <a:spcPts val="0"/>
              </a:spcBef>
              <a:spcAft>
                <a:spcPts val="0"/>
              </a:spcAft>
              <a:buNone/>
            </a:pPr>
            <a:r>
              <a:t/>
            </a:r>
            <a:endParaRPr sz="1800">
              <a:solidFill>
                <a:schemeClr val="dk2"/>
              </a:solidFill>
              <a:latin typeface="Gill Sans"/>
              <a:ea typeface="Gill Sans"/>
              <a:cs typeface="Gill Sans"/>
              <a:sym typeface="Gill Sans"/>
            </a:endParaRPr>
          </a:p>
          <a:p>
            <a:pPr indent="0" lvl="0" marL="0" rtl="0" algn="l">
              <a:spcBef>
                <a:spcPts val="0"/>
              </a:spcBef>
              <a:spcAft>
                <a:spcPts val="0"/>
              </a:spcAft>
              <a:buNone/>
            </a:pPr>
            <a:r>
              <a:rPr lang="en" sz="1800">
                <a:solidFill>
                  <a:schemeClr val="dk2"/>
                </a:solidFill>
                <a:latin typeface="Gill Sans"/>
                <a:ea typeface="Gill Sans"/>
                <a:cs typeface="Gill Sans"/>
                <a:sym typeface="Gill Sans"/>
              </a:rPr>
              <a:t>Shortcoming: </a:t>
            </a:r>
            <a:r>
              <a:rPr lang="en" sz="1800">
                <a:solidFill>
                  <a:schemeClr val="accent5"/>
                </a:solidFill>
                <a:latin typeface="Gill Sans"/>
                <a:ea typeface="Gill Sans"/>
                <a:cs typeface="Gill Sans"/>
                <a:sym typeface="Gill Sans"/>
              </a:rPr>
              <a:t>which pattern</a:t>
            </a:r>
            <a:r>
              <a:rPr lang="en" sz="1800">
                <a:solidFill>
                  <a:schemeClr val="dk2"/>
                </a:solidFill>
                <a:latin typeface="Gill Sans"/>
                <a:ea typeface="Gill Sans"/>
                <a:cs typeface="Gill Sans"/>
                <a:sym typeface="Gill Sans"/>
              </a:rPr>
              <a:t> is selected? At what amplitude does it </a:t>
            </a:r>
            <a:r>
              <a:rPr lang="en" sz="1800">
                <a:solidFill>
                  <a:schemeClr val="accent4"/>
                </a:solidFill>
                <a:latin typeface="Gill Sans"/>
                <a:ea typeface="Gill Sans"/>
                <a:cs typeface="Gill Sans"/>
                <a:sym typeface="Gill Sans"/>
              </a:rPr>
              <a:t>saturate</a:t>
            </a:r>
            <a:r>
              <a:rPr lang="en" sz="1800">
                <a:solidFill>
                  <a:schemeClr val="dk2"/>
                </a:solidFill>
                <a:latin typeface="Gill Sans"/>
                <a:ea typeface="Gill Sans"/>
                <a:cs typeface="Gill Sans"/>
                <a:sym typeface="Gill Sans"/>
              </a:rPr>
              <a:t>?</a:t>
            </a:r>
            <a:endParaRPr sz="1800">
              <a:solidFill>
                <a:schemeClr val="dk2"/>
              </a:solidFill>
              <a:latin typeface="Gill Sans"/>
              <a:ea typeface="Gill Sans"/>
              <a:cs typeface="Gill Sans"/>
              <a:sym typeface="Gill Sans"/>
            </a:endParaRPr>
          </a:p>
        </p:txBody>
      </p:sp>
      <p:sp>
        <p:nvSpPr>
          <p:cNvPr id="291" name="Google Shape;291;p37"/>
          <p:cNvSpPr/>
          <p:nvPr/>
        </p:nvSpPr>
        <p:spPr>
          <a:xfrm>
            <a:off x="5160200" y="4876300"/>
            <a:ext cx="542700" cy="309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Traditional Investigation: Numerical Simulation</a:t>
            </a:r>
            <a:endParaRPr/>
          </a:p>
        </p:txBody>
      </p:sp>
      <p:pic>
        <p:nvPicPr>
          <p:cNvPr descr="MRI_sim.png" id="297" name="Google Shape;297;p38"/>
          <p:cNvPicPr preferRelativeResize="0"/>
          <p:nvPr/>
        </p:nvPicPr>
        <p:blipFill>
          <a:blip r:embed="rId3">
            <a:alphaModFix/>
          </a:blip>
          <a:stretch>
            <a:fillRect/>
          </a:stretch>
        </p:blipFill>
        <p:spPr>
          <a:xfrm>
            <a:off x="7147296" y="0"/>
            <a:ext cx="1685009" cy="5143499"/>
          </a:xfrm>
          <a:prstGeom prst="rect">
            <a:avLst/>
          </a:prstGeom>
          <a:noFill/>
          <a:ln>
            <a:noFill/>
          </a:ln>
        </p:spPr>
      </p:pic>
      <p:sp>
        <p:nvSpPr>
          <p:cNvPr id="298" name="Google Shape;298;p38"/>
          <p:cNvSpPr/>
          <p:nvPr/>
        </p:nvSpPr>
        <p:spPr>
          <a:xfrm>
            <a:off x="8751750" y="34700"/>
            <a:ext cx="234300" cy="4789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8"/>
          <p:cNvSpPr/>
          <p:nvPr/>
        </p:nvSpPr>
        <p:spPr>
          <a:xfrm>
            <a:off x="8656350" y="86725"/>
            <a:ext cx="234300" cy="199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8"/>
          <p:cNvSpPr txBox="1"/>
          <p:nvPr/>
        </p:nvSpPr>
        <p:spPr>
          <a:xfrm>
            <a:off x="5377700" y="4709825"/>
            <a:ext cx="2046900" cy="30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ill Sans"/>
                <a:ea typeface="Gill Sans"/>
                <a:cs typeface="Gill Sans"/>
                <a:sym typeface="Gill Sans"/>
              </a:rPr>
              <a:t>Oishi &amp; Mac Low (2009)</a:t>
            </a:r>
            <a:endParaRPr>
              <a:latin typeface="Gill Sans"/>
              <a:ea typeface="Gill Sans"/>
              <a:cs typeface="Gill Sans"/>
              <a:sym typeface="Gill Sans"/>
            </a:endParaRPr>
          </a:p>
        </p:txBody>
      </p:sp>
      <p:sp>
        <p:nvSpPr>
          <p:cNvPr id="301" name="Google Shape;301;p38"/>
          <p:cNvSpPr/>
          <p:nvPr/>
        </p:nvSpPr>
        <p:spPr>
          <a:xfrm>
            <a:off x="7748650" y="609875"/>
            <a:ext cx="671400" cy="1995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Shortcoming: limited by computing power to unphysical parameters</a:t>
            </a:r>
            <a:endParaRPr/>
          </a:p>
          <a:p>
            <a:pPr indent="0" lvl="0" marL="0" rtl="0" algn="l">
              <a:spcBef>
                <a:spcPts val="1600"/>
              </a:spcBef>
              <a:spcAft>
                <a:spcPts val="0"/>
              </a:spcAft>
              <a:buNone/>
            </a:pPr>
            <a:r>
              <a:rPr lang="en"/>
              <a:t>Re = UL/ν ∼ 100-1000 (simulation)</a:t>
            </a:r>
            <a:endParaRPr/>
          </a:p>
          <a:p>
            <a:pPr indent="0" lvl="0" marL="0" rtl="0" algn="l">
              <a:spcBef>
                <a:spcPts val="1600"/>
              </a:spcBef>
              <a:spcAft>
                <a:spcPts val="0"/>
              </a:spcAft>
              <a:buNone/>
            </a:pPr>
            <a:r>
              <a:rPr lang="en"/>
              <a:t>Re ∼ 10</a:t>
            </a:r>
            <a:r>
              <a:rPr baseline="30000" lang="en"/>
              <a:t>12</a:t>
            </a:r>
            <a:r>
              <a:rPr lang="en"/>
              <a:t> (disk)</a:t>
            </a:r>
            <a:endParaRPr/>
          </a:p>
          <a:p>
            <a:pPr indent="0" lvl="0" marL="0" rtl="0" algn="l">
              <a:spcBef>
                <a:spcPts val="1600"/>
              </a:spcBef>
              <a:spcAft>
                <a:spcPts val="1600"/>
              </a:spcAft>
              <a:buNone/>
            </a:pPr>
            <a:r>
              <a:rPr lang="en"/>
              <a:t>Pm = Rm/Re = ν/η ∼ 10</a:t>
            </a:r>
            <a:r>
              <a:rPr baseline="30000" lang="en"/>
              <a:t>-8</a:t>
            </a:r>
            <a:r>
              <a:rPr lang="en"/>
              <a:t> - 0.1 (disks)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3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Pattern Formation Approach</a:t>
            </a:r>
            <a:endParaRPr/>
          </a:p>
        </p:txBody>
      </p:sp>
      <p:pic>
        <p:nvPicPr>
          <p:cNvPr descr="Io_over_Jupiter_from_Voyager_1.png" id="308" name="Google Shape;308;p39"/>
          <p:cNvPicPr preferRelativeResize="0"/>
          <p:nvPr/>
        </p:nvPicPr>
        <p:blipFill>
          <a:blip r:embed="rId3">
            <a:alphaModFix/>
          </a:blip>
          <a:stretch>
            <a:fillRect/>
          </a:stretch>
        </p:blipFill>
        <p:spPr>
          <a:xfrm>
            <a:off x="1123575" y="3145050"/>
            <a:ext cx="2167352" cy="1846053"/>
          </a:xfrm>
          <a:prstGeom prst="rect">
            <a:avLst/>
          </a:prstGeom>
          <a:noFill/>
          <a:ln cap="flat" cmpd="sng" w="19050">
            <a:solidFill>
              <a:srgbClr val="999999"/>
            </a:solidFill>
            <a:prstDash val="solid"/>
            <a:round/>
            <a:headEnd len="sm" w="sm" type="none"/>
            <a:tailEnd len="sm" w="sm" type="none"/>
          </a:ln>
        </p:spPr>
      </p:pic>
      <p:pic>
        <p:nvPicPr>
          <p:cNvPr descr="2596178633_888d6c2481_b.jpg" id="309" name="Google Shape;309;p39"/>
          <p:cNvPicPr preferRelativeResize="0"/>
          <p:nvPr/>
        </p:nvPicPr>
        <p:blipFill rotWithShape="1">
          <a:blip r:embed="rId4">
            <a:alphaModFix/>
          </a:blip>
          <a:srcRect b="0" l="21923" r="0" t="0"/>
          <a:stretch/>
        </p:blipFill>
        <p:spPr>
          <a:xfrm>
            <a:off x="3648976" y="3145050"/>
            <a:ext cx="2167350" cy="1846050"/>
          </a:xfrm>
          <a:prstGeom prst="rect">
            <a:avLst/>
          </a:prstGeom>
          <a:noFill/>
          <a:ln cap="flat" cmpd="sng" w="19050">
            <a:solidFill>
              <a:srgbClr val="999999"/>
            </a:solidFill>
            <a:prstDash val="solid"/>
            <a:round/>
            <a:headEnd len="sm" w="sm" type="none"/>
            <a:tailEnd len="sm" w="sm" type="none"/>
          </a:ln>
        </p:spPr>
      </p:pic>
      <p:sp>
        <p:nvSpPr>
          <p:cNvPr id="310" name="Google Shape;310;p39"/>
          <p:cNvSpPr txBox="1"/>
          <p:nvPr/>
        </p:nvSpPr>
        <p:spPr>
          <a:xfrm>
            <a:off x="5273600" y="4545025"/>
            <a:ext cx="347100" cy="6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9"/>
          <p:cNvSpPr txBox="1"/>
          <p:nvPr/>
        </p:nvSpPr>
        <p:spPr>
          <a:xfrm>
            <a:off x="3668400" y="4904350"/>
            <a:ext cx="9714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Gill Sans"/>
                <a:ea typeface="Gill Sans"/>
                <a:cs typeface="Gill Sans"/>
                <a:sym typeface="Gill Sans"/>
              </a:rPr>
              <a:t>Image: M. Baird</a:t>
            </a:r>
            <a:endParaRPr sz="800">
              <a:latin typeface="Gill Sans"/>
              <a:ea typeface="Gill Sans"/>
              <a:cs typeface="Gill Sans"/>
              <a:sym typeface="Gill Sans"/>
            </a:endParaRPr>
          </a:p>
        </p:txBody>
      </p:sp>
      <p:sp>
        <p:nvSpPr>
          <p:cNvPr id="312" name="Google Shape;312;p39"/>
          <p:cNvSpPr txBox="1"/>
          <p:nvPr/>
        </p:nvSpPr>
        <p:spPr>
          <a:xfrm>
            <a:off x="1143000" y="4904350"/>
            <a:ext cx="9714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Gill Sans"/>
                <a:ea typeface="Gill Sans"/>
                <a:cs typeface="Gill Sans"/>
                <a:sym typeface="Gill Sans"/>
              </a:rPr>
              <a:t>Image: NASA</a:t>
            </a:r>
            <a:endParaRPr sz="800">
              <a:latin typeface="Gill Sans"/>
              <a:ea typeface="Gill Sans"/>
              <a:cs typeface="Gill Sans"/>
              <a:sym typeface="Gill Sans"/>
            </a:endParaRPr>
          </a:p>
        </p:txBody>
      </p:sp>
      <p:pic>
        <p:nvPicPr>
          <p:cNvPr descr="Mag_combo.jpg" id="313" name="Google Shape;313;p39"/>
          <p:cNvPicPr preferRelativeResize="0"/>
          <p:nvPr/>
        </p:nvPicPr>
        <p:blipFill>
          <a:blip r:embed="rId5">
            <a:alphaModFix/>
          </a:blip>
          <a:stretch>
            <a:fillRect/>
          </a:stretch>
        </p:blipFill>
        <p:spPr>
          <a:xfrm>
            <a:off x="6174375" y="3145050"/>
            <a:ext cx="1846049" cy="1846049"/>
          </a:xfrm>
          <a:prstGeom prst="rect">
            <a:avLst/>
          </a:prstGeom>
          <a:noFill/>
          <a:ln cap="flat" cmpd="sng" w="19050">
            <a:solidFill>
              <a:srgbClr val="999999"/>
            </a:solidFill>
            <a:prstDash val="solid"/>
            <a:round/>
            <a:headEnd len="sm" w="sm" type="none"/>
            <a:tailEnd len="sm" w="sm" type="none"/>
          </a:ln>
        </p:spPr>
      </p:pic>
      <p:sp>
        <p:nvSpPr>
          <p:cNvPr id="314" name="Google Shape;314;p39"/>
          <p:cNvSpPr txBox="1"/>
          <p:nvPr/>
        </p:nvSpPr>
        <p:spPr>
          <a:xfrm>
            <a:off x="6174375" y="4904350"/>
            <a:ext cx="971400" cy="1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Gill Sans"/>
                <a:ea typeface="Gill Sans"/>
                <a:cs typeface="Gill Sans"/>
                <a:sym typeface="Gill Sans"/>
              </a:rPr>
              <a:t>Image: NASA</a:t>
            </a:r>
            <a:endParaRPr sz="800">
              <a:latin typeface="Gill Sans"/>
              <a:ea typeface="Gill Sans"/>
              <a:cs typeface="Gill Sans"/>
              <a:sym typeface="Gill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Pattern Formation</a:t>
            </a:r>
            <a:endParaRPr/>
          </a:p>
        </p:txBody>
      </p:sp>
      <p:sp>
        <p:nvSpPr>
          <p:cNvPr id="320" name="Google Shape;320;p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Goal: Derive an </a:t>
            </a:r>
            <a:r>
              <a:rPr lang="en">
                <a:solidFill>
                  <a:schemeClr val="accent5"/>
                </a:solidFill>
              </a:rPr>
              <a:t>Amplitude equation </a:t>
            </a:r>
            <a:r>
              <a:rPr lang="en"/>
              <a:t>to describe leading-order nonlinearities</a:t>
            </a:r>
            <a:endParaRPr/>
          </a:p>
          <a:p>
            <a:pPr indent="0" lvl="0" marL="0" rtl="0" algn="l">
              <a:spcBef>
                <a:spcPts val="1600"/>
              </a:spcBef>
              <a:spcAft>
                <a:spcPts val="160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Google Shape;325;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Multiple Scales Analysis</a:t>
            </a:r>
            <a:endParaRPr/>
          </a:p>
        </p:txBody>
      </p:sp>
      <p:sp>
        <p:nvSpPr>
          <p:cNvPr id="326" name="Google Shape;326;p4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Take state vector V to be of the form</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descr="ansatz.png" id="327" name="Google Shape;327;p41"/>
          <p:cNvPicPr preferRelativeResize="0"/>
          <p:nvPr/>
        </p:nvPicPr>
        <p:blipFill>
          <a:blip r:embed="rId3">
            <a:alphaModFix/>
          </a:blip>
          <a:stretch>
            <a:fillRect/>
          </a:stretch>
        </p:blipFill>
        <p:spPr>
          <a:xfrm>
            <a:off x="0" y="1574800"/>
            <a:ext cx="9144000" cy="2571750"/>
          </a:xfrm>
          <a:prstGeom prst="rect">
            <a:avLst/>
          </a:prstGeom>
          <a:noFill/>
          <a:ln>
            <a:noFill/>
          </a:ln>
        </p:spPr>
      </p:pic>
      <p:sp>
        <p:nvSpPr>
          <p:cNvPr id="328" name="Google Shape;328;p41"/>
          <p:cNvSpPr txBox="1"/>
          <p:nvPr/>
        </p:nvSpPr>
        <p:spPr>
          <a:xfrm>
            <a:off x="3313350" y="4631750"/>
            <a:ext cx="4995900" cy="5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41"/>
          <p:cNvSpPr txBox="1"/>
          <p:nvPr/>
        </p:nvSpPr>
        <p:spPr>
          <a:xfrm>
            <a:off x="1769425" y="2866175"/>
            <a:ext cx="1318500" cy="194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600">
              <a:latin typeface="Gill Sans"/>
              <a:ea typeface="Gill Sans"/>
              <a:cs typeface="Gill Sans"/>
              <a:sym typeface="Gill Sans"/>
            </a:endParaRPr>
          </a:p>
        </p:txBody>
      </p:sp>
      <p:sp>
        <p:nvSpPr>
          <p:cNvPr id="330" name="Google Shape;330;p41"/>
          <p:cNvSpPr txBox="1"/>
          <p:nvPr/>
        </p:nvSpPr>
        <p:spPr>
          <a:xfrm>
            <a:off x="1825825" y="3729725"/>
            <a:ext cx="1205700" cy="30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1"/>
                </a:solidFill>
                <a:latin typeface="Gill Sans"/>
                <a:ea typeface="Gill Sans"/>
                <a:cs typeface="Gill Sans"/>
                <a:sym typeface="Gill Sans"/>
              </a:rPr>
              <a:t>Amplitude</a:t>
            </a:r>
            <a:endParaRPr sz="1800">
              <a:solidFill>
                <a:schemeClr val="accent1"/>
              </a:solidFill>
              <a:latin typeface="Gill Sans"/>
              <a:ea typeface="Gill Sans"/>
              <a:cs typeface="Gill Sans"/>
              <a:sym typeface="Gill Sans"/>
            </a:endParaRPr>
          </a:p>
        </p:txBody>
      </p:sp>
      <p:sp>
        <p:nvSpPr>
          <p:cNvPr id="331" name="Google Shape;331;p41"/>
          <p:cNvSpPr/>
          <p:nvPr/>
        </p:nvSpPr>
        <p:spPr>
          <a:xfrm>
            <a:off x="3031525" y="2445775"/>
            <a:ext cx="830100" cy="829800"/>
          </a:xfrm>
          <a:prstGeom prst="ellipse">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41"/>
          <p:cNvSpPr/>
          <p:nvPr/>
        </p:nvSpPr>
        <p:spPr>
          <a:xfrm>
            <a:off x="8309250" y="2411075"/>
            <a:ext cx="455100" cy="455100"/>
          </a:xfrm>
          <a:prstGeom prst="ellipse">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41"/>
          <p:cNvSpPr txBox="1"/>
          <p:nvPr/>
        </p:nvSpPr>
        <p:spPr>
          <a:xfrm>
            <a:off x="3967925" y="1828175"/>
            <a:ext cx="1808700" cy="40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5"/>
                </a:solidFill>
                <a:latin typeface="Gill Sans"/>
                <a:ea typeface="Gill Sans"/>
                <a:cs typeface="Gill Sans"/>
                <a:sym typeface="Gill Sans"/>
              </a:rPr>
              <a:t>Slow</a:t>
            </a:r>
            <a:r>
              <a:rPr lang="en" sz="1800">
                <a:latin typeface="Gill Sans"/>
                <a:ea typeface="Gill Sans"/>
                <a:cs typeface="Gill Sans"/>
                <a:sym typeface="Gill Sans"/>
              </a:rPr>
              <a:t> spatial scale</a:t>
            </a:r>
            <a:endParaRPr sz="1800">
              <a:latin typeface="Gill Sans"/>
              <a:ea typeface="Gill Sans"/>
              <a:cs typeface="Gill Sans"/>
              <a:sym typeface="Gill Sans"/>
            </a:endParaRPr>
          </a:p>
        </p:txBody>
      </p:sp>
      <p:sp>
        <p:nvSpPr>
          <p:cNvPr id="334" name="Google Shape;334;p41"/>
          <p:cNvSpPr txBox="1"/>
          <p:nvPr/>
        </p:nvSpPr>
        <p:spPr>
          <a:xfrm>
            <a:off x="7056800" y="1828175"/>
            <a:ext cx="1808700" cy="40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5"/>
                </a:solidFill>
                <a:latin typeface="Gill Sans"/>
                <a:ea typeface="Gill Sans"/>
                <a:cs typeface="Gill Sans"/>
                <a:sym typeface="Gill Sans"/>
              </a:rPr>
              <a:t>Fast</a:t>
            </a:r>
            <a:r>
              <a:rPr lang="en" sz="1800">
                <a:latin typeface="Gill Sans"/>
                <a:ea typeface="Gill Sans"/>
                <a:cs typeface="Gill Sans"/>
                <a:sym typeface="Gill Sans"/>
              </a:rPr>
              <a:t> spatial scale</a:t>
            </a:r>
            <a:endParaRPr sz="1800">
              <a:latin typeface="Gill Sans"/>
              <a:ea typeface="Gill Sans"/>
              <a:cs typeface="Gill Sans"/>
              <a:sym typeface="Gill Sans"/>
            </a:endParaRPr>
          </a:p>
        </p:txBody>
      </p:sp>
      <p:cxnSp>
        <p:nvCxnSpPr>
          <p:cNvPr id="335" name="Google Shape;335;p41"/>
          <p:cNvCxnSpPr/>
          <p:nvPr/>
        </p:nvCxnSpPr>
        <p:spPr>
          <a:xfrm flipH="1">
            <a:off x="3660275" y="2194450"/>
            <a:ext cx="598500" cy="208200"/>
          </a:xfrm>
          <a:prstGeom prst="straightConnector1">
            <a:avLst/>
          </a:prstGeom>
          <a:noFill/>
          <a:ln cap="flat" cmpd="sng" w="28575">
            <a:solidFill>
              <a:schemeClr val="dk2"/>
            </a:solidFill>
            <a:prstDash val="solid"/>
            <a:round/>
            <a:headEnd len="med" w="med" type="none"/>
            <a:tailEnd len="med" w="med" type="triangle"/>
          </a:ln>
        </p:spPr>
      </p:cxnSp>
      <p:cxnSp>
        <p:nvCxnSpPr>
          <p:cNvPr id="336" name="Google Shape;336;p41"/>
          <p:cNvCxnSpPr>
            <a:endCxn id="332" idx="1"/>
          </p:cNvCxnSpPr>
          <p:nvPr/>
        </p:nvCxnSpPr>
        <p:spPr>
          <a:xfrm>
            <a:off x="7468098" y="2237723"/>
            <a:ext cx="907800" cy="24000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sp>
        <p:nvSpPr>
          <p:cNvPr id="65" name="Google Shape;65;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Sun</a:t>
            </a:r>
            <a:endParaRPr/>
          </a:p>
        </p:txBody>
      </p:sp>
      <p:pic>
        <p:nvPicPr>
          <p:cNvPr id="66" name="Google Shape;66;p15"/>
          <p:cNvPicPr preferRelativeResize="0"/>
          <p:nvPr/>
        </p:nvPicPr>
        <p:blipFill>
          <a:blip r:embed="rId3">
            <a:alphaModFix/>
          </a:blip>
          <a:stretch>
            <a:fillRect/>
          </a:stretch>
        </p:blipFill>
        <p:spPr>
          <a:xfrm>
            <a:off x="1849013" y="0"/>
            <a:ext cx="7274783" cy="51435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sp>
        <p:nvSpPr>
          <p:cNvPr id="341" name="Google Shape;341;p4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Stability diagram</a:t>
            </a:r>
            <a:endParaRPr/>
          </a:p>
        </p:txBody>
      </p:sp>
      <p:pic>
        <p:nvPicPr>
          <p:cNvPr descr="stability_diagram.png" id="342" name="Google Shape;342;p42"/>
          <p:cNvPicPr preferRelativeResize="0"/>
          <p:nvPr/>
        </p:nvPicPr>
        <p:blipFill>
          <a:blip r:embed="rId3">
            <a:alphaModFix/>
          </a:blip>
          <a:stretch>
            <a:fillRect/>
          </a:stretch>
        </p:blipFill>
        <p:spPr>
          <a:xfrm>
            <a:off x="152400" y="152400"/>
            <a:ext cx="6150278" cy="3925775"/>
          </a:xfrm>
          <a:prstGeom prst="rect">
            <a:avLst/>
          </a:prstGeom>
          <a:noFill/>
          <a:ln>
            <a:noFill/>
          </a:ln>
        </p:spPr>
      </p:pic>
      <p:sp>
        <p:nvSpPr>
          <p:cNvPr id="343" name="Google Shape;343;p42"/>
          <p:cNvSpPr txBox="1"/>
          <p:nvPr/>
        </p:nvSpPr>
        <p:spPr>
          <a:xfrm>
            <a:off x="6036900" y="1170950"/>
            <a:ext cx="2055600" cy="5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∝e</a:t>
            </a:r>
            <a:r>
              <a:rPr baseline="30000" lang="en"/>
              <a:t>σt</a:t>
            </a:r>
            <a:r>
              <a:rPr lang="en"/>
              <a:t>, σ = γ + iω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Google Shape;348;p4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Pick a Rm, and then tune the system from stable...</a:t>
            </a:r>
            <a:endParaRPr/>
          </a:p>
        </p:txBody>
      </p:sp>
      <p:pic>
        <p:nvPicPr>
          <p:cNvPr descr="stability_fixed_rm_marginal.png" id="349" name="Google Shape;349;p43"/>
          <p:cNvPicPr preferRelativeResize="0"/>
          <p:nvPr/>
        </p:nvPicPr>
        <p:blipFill>
          <a:blip r:embed="rId3">
            <a:alphaModFix/>
          </a:blip>
          <a:stretch>
            <a:fillRect/>
          </a:stretch>
        </p:blipFill>
        <p:spPr>
          <a:xfrm>
            <a:off x="152400" y="152400"/>
            <a:ext cx="6132100" cy="392577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Google Shape;354;p4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Pick a Rm, and then tune the system from stable...to unstable</a:t>
            </a:r>
            <a:endParaRPr/>
          </a:p>
        </p:txBody>
      </p:sp>
      <p:pic>
        <p:nvPicPr>
          <p:cNvPr descr="stability_fixed_rm_unstable.png" id="355" name="Google Shape;355;p44"/>
          <p:cNvPicPr preferRelativeResize="0"/>
          <p:nvPr/>
        </p:nvPicPr>
        <p:blipFill>
          <a:blip r:embed="rId3">
            <a:alphaModFix/>
          </a:blip>
          <a:stretch>
            <a:fillRect/>
          </a:stretch>
        </p:blipFill>
        <p:spPr>
          <a:xfrm>
            <a:off x="152400" y="152400"/>
            <a:ext cx="5956349" cy="39257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sp>
        <p:nvSpPr>
          <p:cNvPr id="360" name="Google Shape;360;p45"/>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Pick a Rm, and then tune the system from stable...to unstable</a:t>
            </a:r>
            <a:endParaRPr/>
          </a:p>
        </p:txBody>
      </p:sp>
      <p:pic>
        <p:nvPicPr>
          <p:cNvPr descr="stability_fixed_rm_unstable.png" id="361" name="Google Shape;361;p45"/>
          <p:cNvPicPr preferRelativeResize="0"/>
          <p:nvPr/>
        </p:nvPicPr>
        <p:blipFill>
          <a:blip r:embed="rId3">
            <a:alphaModFix/>
          </a:blip>
          <a:stretch>
            <a:fillRect/>
          </a:stretch>
        </p:blipFill>
        <p:spPr>
          <a:xfrm>
            <a:off x="152400" y="152400"/>
            <a:ext cx="5956349" cy="3925775"/>
          </a:xfrm>
          <a:prstGeom prst="rect">
            <a:avLst/>
          </a:prstGeom>
          <a:noFill/>
          <a:ln>
            <a:noFill/>
          </a:ln>
        </p:spPr>
      </p:pic>
      <p:cxnSp>
        <p:nvCxnSpPr>
          <p:cNvPr id="362" name="Google Shape;362;p45"/>
          <p:cNvCxnSpPr/>
          <p:nvPr/>
        </p:nvCxnSpPr>
        <p:spPr>
          <a:xfrm>
            <a:off x="2645475" y="1925550"/>
            <a:ext cx="1379100" cy="0"/>
          </a:xfrm>
          <a:prstGeom prst="straightConnector1">
            <a:avLst/>
          </a:prstGeom>
          <a:noFill/>
          <a:ln cap="flat" cmpd="sng" w="19050">
            <a:solidFill>
              <a:schemeClr val="dk2"/>
            </a:solidFill>
            <a:prstDash val="solid"/>
            <a:round/>
            <a:headEnd len="med" w="med" type="oval"/>
            <a:tailEnd len="med" w="med" type="oval"/>
          </a:ln>
        </p:spPr>
      </p:cxnSp>
      <p:cxnSp>
        <p:nvCxnSpPr>
          <p:cNvPr id="363" name="Google Shape;363;p45"/>
          <p:cNvCxnSpPr/>
          <p:nvPr/>
        </p:nvCxnSpPr>
        <p:spPr>
          <a:xfrm rot="10800000">
            <a:off x="3599725" y="1986400"/>
            <a:ext cx="2029500" cy="1049400"/>
          </a:xfrm>
          <a:prstGeom prst="straightConnector1">
            <a:avLst/>
          </a:prstGeom>
          <a:noFill/>
          <a:ln cap="flat" cmpd="sng" w="28575">
            <a:solidFill>
              <a:schemeClr val="dk2"/>
            </a:solidFill>
            <a:prstDash val="solid"/>
            <a:round/>
            <a:headEnd len="med" w="med" type="none"/>
            <a:tailEnd len="med" w="med" type="triangle"/>
          </a:ln>
        </p:spPr>
      </p:cxnSp>
      <p:sp>
        <p:nvSpPr>
          <p:cNvPr id="364" name="Google Shape;364;p45"/>
          <p:cNvSpPr txBox="1"/>
          <p:nvPr/>
        </p:nvSpPr>
        <p:spPr>
          <a:xfrm>
            <a:off x="5585850" y="2888350"/>
            <a:ext cx="3165900" cy="40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Gill Sans"/>
                <a:ea typeface="Gill Sans"/>
                <a:cs typeface="Gill Sans"/>
                <a:sym typeface="Gill Sans"/>
              </a:rPr>
              <a:t>O(ε) band of </a:t>
            </a:r>
            <a:r>
              <a:rPr lang="en" sz="1800">
                <a:solidFill>
                  <a:schemeClr val="dk1"/>
                </a:solidFill>
                <a:latin typeface="Gill Sans"/>
                <a:ea typeface="Gill Sans"/>
                <a:cs typeface="Gill Sans"/>
                <a:sym typeface="Gill Sans"/>
              </a:rPr>
              <a:t>unstable modes</a:t>
            </a:r>
            <a:endParaRPr sz="1800">
              <a:latin typeface="Gill Sans"/>
              <a:ea typeface="Gill Sans"/>
              <a:cs typeface="Gill Sans"/>
              <a:sym typeface="Gill Sans"/>
            </a:endParaRPr>
          </a:p>
          <a:p>
            <a:pPr indent="0" lvl="0" marL="0" rtl="0" algn="l">
              <a:spcBef>
                <a:spcPts val="0"/>
              </a:spcBef>
              <a:spcAft>
                <a:spcPts val="0"/>
              </a:spcAft>
              <a:buNone/>
            </a:pPr>
            <a:r>
              <a:rPr i="1" lang="en" sz="1800">
                <a:latin typeface="Gill Sans"/>
                <a:ea typeface="Gill Sans"/>
                <a:cs typeface="Gill Sans"/>
                <a:sym typeface="Gill Sans"/>
              </a:rPr>
              <a:t>Not just a </a:t>
            </a:r>
            <a:r>
              <a:rPr i="1" lang="en" sz="1800">
                <a:solidFill>
                  <a:schemeClr val="accent5"/>
                </a:solidFill>
                <a:latin typeface="Gill Sans"/>
                <a:ea typeface="Gill Sans"/>
                <a:cs typeface="Gill Sans"/>
                <a:sym typeface="Gill Sans"/>
              </a:rPr>
              <a:t>single wave</a:t>
            </a:r>
            <a:r>
              <a:rPr i="1" lang="en" sz="1800">
                <a:latin typeface="Gill Sans"/>
                <a:ea typeface="Gill Sans"/>
                <a:cs typeface="Gill Sans"/>
                <a:sym typeface="Gill Sans"/>
              </a:rPr>
              <a:t>!</a:t>
            </a:r>
            <a:endParaRPr i="1" sz="1800">
              <a:latin typeface="Gill Sans"/>
              <a:ea typeface="Gill Sans"/>
              <a:cs typeface="Gill Sans"/>
              <a:sym typeface="Gill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Google Shape;369;p46"/>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Pick a Rm, and then tune the system from stable...to unstable</a:t>
            </a:r>
            <a:endParaRPr/>
          </a:p>
        </p:txBody>
      </p:sp>
      <p:pic>
        <p:nvPicPr>
          <p:cNvPr descr="stability_fixed_rm_unstable.png" id="370" name="Google Shape;370;p46"/>
          <p:cNvPicPr preferRelativeResize="0"/>
          <p:nvPr/>
        </p:nvPicPr>
        <p:blipFill>
          <a:blip r:embed="rId3">
            <a:alphaModFix/>
          </a:blip>
          <a:stretch>
            <a:fillRect/>
          </a:stretch>
        </p:blipFill>
        <p:spPr>
          <a:xfrm>
            <a:off x="152400" y="152400"/>
            <a:ext cx="5956349" cy="3925775"/>
          </a:xfrm>
          <a:prstGeom prst="rect">
            <a:avLst/>
          </a:prstGeom>
          <a:noFill/>
          <a:ln>
            <a:noFill/>
          </a:ln>
        </p:spPr>
      </p:pic>
      <p:cxnSp>
        <p:nvCxnSpPr>
          <p:cNvPr id="371" name="Google Shape;371;p46"/>
          <p:cNvCxnSpPr/>
          <p:nvPr/>
        </p:nvCxnSpPr>
        <p:spPr>
          <a:xfrm>
            <a:off x="2645475" y="1925550"/>
            <a:ext cx="1379100" cy="0"/>
          </a:xfrm>
          <a:prstGeom prst="straightConnector1">
            <a:avLst/>
          </a:prstGeom>
          <a:noFill/>
          <a:ln cap="flat" cmpd="sng" w="19050">
            <a:solidFill>
              <a:schemeClr val="dk2"/>
            </a:solidFill>
            <a:prstDash val="solid"/>
            <a:round/>
            <a:headEnd len="med" w="med" type="oval"/>
            <a:tailEnd len="med" w="med" type="oval"/>
          </a:ln>
        </p:spPr>
      </p:cxnSp>
      <p:cxnSp>
        <p:nvCxnSpPr>
          <p:cNvPr id="372" name="Google Shape;372;p46"/>
          <p:cNvCxnSpPr/>
          <p:nvPr/>
        </p:nvCxnSpPr>
        <p:spPr>
          <a:xfrm rot="10800000">
            <a:off x="3599725" y="1986400"/>
            <a:ext cx="2029500" cy="1049400"/>
          </a:xfrm>
          <a:prstGeom prst="straightConnector1">
            <a:avLst/>
          </a:prstGeom>
          <a:noFill/>
          <a:ln cap="flat" cmpd="sng" w="28575">
            <a:solidFill>
              <a:schemeClr val="dk2"/>
            </a:solidFill>
            <a:prstDash val="solid"/>
            <a:round/>
            <a:headEnd len="med" w="med" type="none"/>
            <a:tailEnd len="med" w="med" type="triangle"/>
          </a:ln>
        </p:spPr>
      </p:cxnSp>
      <p:sp>
        <p:nvSpPr>
          <p:cNvPr id="373" name="Google Shape;373;p46"/>
          <p:cNvSpPr txBox="1"/>
          <p:nvPr/>
        </p:nvSpPr>
        <p:spPr>
          <a:xfrm>
            <a:off x="5585850" y="2888350"/>
            <a:ext cx="2975100" cy="68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Gill Sans"/>
                <a:ea typeface="Gill Sans"/>
                <a:cs typeface="Gill Sans"/>
                <a:sym typeface="Gill Sans"/>
              </a:rPr>
              <a:t>O(ε) band of unstable modes</a:t>
            </a:r>
            <a:endParaRPr sz="1800">
              <a:latin typeface="Gill Sans"/>
              <a:ea typeface="Gill Sans"/>
              <a:cs typeface="Gill Sans"/>
              <a:sym typeface="Gill Sans"/>
            </a:endParaRPr>
          </a:p>
          <a:p>
            <a:pPr indent="0" lvl="0" marL="0" rtl="0" algn="l">
              <a:spcBef>
                <a:spcPts val="0"/>
              </a:spcBef>
              <a:spcAft>
                <a:spcPts val="0"/>
              </a:spcAft>
              <a:buNone/>
            </a:pPr>
            <a:r>
              <a:rPr i="1" lang="en" sz="1800">
                <a:latin typeface="Gill Sans"/>
                <a:ea typeface="Gill Sans"/>
                <a:cs typeface="Gill Sans"/>
                <a:sym typeface="Gill Sans"/>
              </a:rPr>
              <a:t>Not just a </a:t>
            </a:r>
            <a:r>
              <a:rPr i="1" lang="en" sz="1800">
                <a:solidFill>
                  <a:schemeClr val="accent5"/>
                </a:solidFill>
                <a:latin typeface="Gill Sans"/>
                <a:ea typeface="Gill Sans"/>
                <a:cs typeface="Gill Sans"/>
                <a:sym typeface="Gill Sans"/>
              </a:rPr>
              <a:t>single wave</a:t>
            </a:r>
            <a:r>
              <a:rPr i="1" lang="en" sz="1800">
                <a:latin typeface="Gill Sans"/>
                <a:ea typeface="Gill Sans"/>
                <a:cs typeface="Gill Sans"/>
                <a:sym typeface="Gill Sans"/>
              </a:rPr>
              <a:t>!</a:t>
            </a:r>
            <a:endParaRPr i="1" sz="1800">
              <a:latin typeface="Gill Sans"/>
              <a:ea typeface="Gill Sans"/>
              <a:cs typeface="Gill Sans"/>
              <a:sym typeface="Gill Sans"/>
            </a:endParaRPr>
          </a:p>
        </p:txBody>
      </p:sp>
      <p:cxnSp>
        <p:nvCxnSpPr>
          <p:cNvPr id="374" name="Google Shape;374;p46"/>
          <p:cNvCxnSpPr/>
          <p:nvPr/>
        </p:nvCxnSpPr>
        <p:spPr>
          <a:xfrm flipH="1" rot="10800000">
            <a:off x="7073400" y="2385250"/>
            <a:ext cx="4200" cy="503100"/>
          </a:xfrm>
          <a:prstGeom prst="straightConnector1">
            <a:avLst/>
          </a:prstGeom>
          <a:noFill/>
          <a:ln cap="flat" cmpd="sng" w="28575">
            <a:solidFill>
              <a:schemeClr val="dk2"/>
            </a:solidFill>
            <a:prstDash val="solid"/>
            <a:round/>
            <a:headEnd len="med" w="med" type="none"/>
            <a:tailEnd len="med" w="med" type="triangle"/>
          </a:ln>
        </p:spPr>
      </p:cxnSp>
      <p:sp>
        <p:nvSpPr>
          <p:cNvPr id="375" name="Google Shape;375;p46"/>
          <p:cNvSpPr txBox="1"/>
          <p:nvPr/>
        </p:nvSpPr>
        <p:spPr>
          <a:xfrm>
            <a:off x="5585850" y="1706025"/>
            <a:ext cx="3105300" cy="37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Gill Sans"/>
                <a:ea typeface="Gill Sans"/>
                <a:cs typeface="Gill Sans"/>
                <a:sym typeface="Gill Sans"/>
              </a:rPr>
              <a:t>Calculate </a:t>
            </a:r>
            <a:r>
              <a:rPr lang="en" sz="1800">
                <a:solidFill>
                  <a:schemeClr val="accent5"/>
                </a:solidFill>
                <a:latin typeface="Gill Sans"/>
                <a:ea typeface="Gill Sans"/>
                <a:cs typeface="Gill Sans"/>
                <a:sym typeface="Gill Sans"/>
              </a:rPr>
              <a:t>nonlinear interaction</a:t>
            </a:r>
            <a:r>
              <a:rPr lang="en" sz="1800">
                <a:latin typeface="Gill Sans"/>
                <a:ea typeface="Gill Sans"/>
                <a:cs typeface="Gill Sans"/>
                <a:sym typeface="Gill Sans"/>
              </a:rPr>
              <a:t> of all modes in band</a:t>
            </a:r>
            <a:endParaRPr sz="1800">
              <a:latin typeface="Gill Sans"/>
              <a:ea typeface="Gill Sans"/>
              <a:cs typeface="Gill Sans"/>
              <a:sym typeface="Gill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Google Shape;380;p47"/>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Multiple scales </a:t>
            </a:r>
            <a:endParaRPr/>
          </a:p>
        </p:txBody>
      </p:sp>
      <p:pic>
        <p:nvPicPr>
          <p:cNvPr descr="multiple_scales.png" id="381" name="Google Shape;381;p47"/>
          <p:cNvPicPr preferRelativeResize="0"/>
          <p:nvPr/>
        </p:nvPicPr>
        <p:blipFill>
          <a:blip r:embed="rId3">
            <a:alphaModFix/>
          </a:blip>
          <a:stretch>
            <a:fillRect/>
          </a:stretch>
        </p:blipFill>
        <p:spPr>
          <a:xfrm>
            <a:off x="152400" y="152400"/>
            <a:ext cx="6224481" cy="3925774"/>
          </a:xfrm>
          <a:prstGeom prst="rect">
            <a:avLst/>
          </a:prstGeom>
          <a:noFill/>
          <a:ln>
            <a:noFill/>
          </a:ln>
        </p:spPr>
      </p:pic>
      <p:sp>
        <p:nvSpPr>
          <p:cNvPr id="382" name="Google Shape;382;p47"/>
          <p:cNvSpPr/>
          <p:nvPr/>
        </p:nvSpPr>
        <p:spPr>
          <a:xfrm>
            <a:off x="173475" y="2081675"/>
            <a:ext cx="1917000" cy="815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Google Shape;387;p48"/>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Multiple scales </a:t>
            </a:r>
            <a:endParaRPr/>
          </a:p>
        </p:txBody>
      </p:sp>
      <p:pic>
        <p:nvPicPr>
          <p:cNvPr descr="multiple_scales.png" id="388" name="Google Shape;388;p48"/>
          <p:cNvPicPr preferRelativeResize="0"/>
          <p:nvPr/>
        </p:nvPicPr>
        <p:blipFill>
          <a:blip r:embed="rId3">
            <a:alphaModFix/>
          </a:blip>
          <a:stretch>
            <a:fillRect/>
          </a:stretch>
        </p:blipFill>
        <p:spPr>
          <a:xfrm>
            <a:off x="152400" y="152400"/>
            <a:ext cx="6224481" cy="392577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Google Shape;393;p49"/>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3"/>
                </a:solidFill>
              </a:rPr>
              <a:t>Narrow Gap</a:t>
            </a:r>
            <a:r>
              <a:rPr lang="en"/>
              <a:t> Geometry</a:t>
            </a:r>
            <a:endParaRPr/>
          </a:p>
        </p:txBody>
      </p:sp>
      <p:pic>
        <p:nvPicPr>
          <p:cNvPr descr="setup_diagram-eps-converted-to.pdf.jpg" id="394" name="Google Shape;394;p49"/>
          <p:cNvPicPr preferRelativeResize="0"/>
          <p:nvPr/>
        </p:nvPicPr>
        <p:blipFill>
          <a:blip r:embed="rId3">
            <a:alphaModFix/>
          </a:blip>
          <a:stretch>
            <a:fillRect/>
          </a:stretch>
        </p:blipFill>
        <p:spPr>
          <a:xfrm>
            <a:off x="152400" y="152400"/>
            <a:ext cx="5234777" cy="3925776"/>
          </a:xfrm>
          <a:prstGeom prst="rect">
            <a:avLst/>
          </a:prstGeom>
          <a:noFill/>
          <a:ln>
            <a:noFill/>
          </a:ln>
        </p:spPr>
      </p:pic>
      <p:sp>
        <p:nvSpPr>
          <p:cNvPr id="395" name="Google Shape;395;p49"/>
          <p:cNvSpPr txBox="1"/>
          <p:nvPr/>
        </p:nvSpPr>
        <p:spPr>
          <a:xfrm>
            <a:off x="6028225" y="1136250"/>
            <a:ext cx="2472000" cy="6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1"/>
                </a:solidFill>
                <a:latin typeface="Oswald"/>
                <a:ea typeface="Oswald"/>
                <a:cs typeface="Oswald"/>
                <a:sym typeface="Oswald"/>
              </a:rPr>
              <a:t>L/R &lt;&lt; 1→R</a:t>
            </a:r>
            <a:r>
              <a:rPr baseline="-25000" lang="en" sz="2400">
                <a:solidFill>
                  <a:schemeClr val="dk1"/>
                </a:solidFill>
                <a:latin typeface="Oswald"/>
                <a:ea typeface="Oswald"/>
                <a:cs typeface="Oswald"/>
                <a:sym typeface="Oswald"/>
              </a:rPr>
              <a:t>i </a:t>
            </a:r>
            <a:r>
              <a:rPr lang="en" sz="2400">
                <a:solidFill>
                  <a:schemeClr val="dk1"/>
                </a:solidFill>
                <a:latin typeface="Oswald"/>
                <a:ea typeface="Oswald"/>
                <a:cs typeface="Oswald"/>
                <a:sym typeface="Oswald"/>
              </a:rPr>
              <a:t>~ R</a:t>
            </a:r>
            <a:r>
              <a:rPr baseline="-25000" lang="en" sz="2400">
                <a:solidFill>
                  <a:schemeClr val="dk1"/>
                </a:solidFill>
                <a:latin typeface="Oswald"/>
                <a:ea typeface="Oswald"/>
                <a:cs typeface="Oswald"/>
                <a:sym typeface="Oswald"/>
              </a:rPr>
              <a:t>o</a:t>
            </a:r>
            <a:endParaRPr baseline="-25000" sz="2400">
              <a:solidFill>
                <a:schemeClr val="dk1"/>
              </a:solidFill>
              <a:latin typeface="Oswald"/>
              <a:ea typeface="Oswald"/>
              <a:cs typeface="Oswald"/>
              <a:sym typeface="Oswa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sp>
        <p:nvSpPr>
          <p:cNvPr id="400" name="Google Shape;400;p5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5"/>
                </a:solidFill>
              </a:rPr>
              <a:t>Narrow Gap</a:t>
            </a:r>
            <a:r>
              <a:rPr lang="en"/>
              <a:t> Geometry</a:t>
            </a:r>
            <a:endParaRPr/>
          </a:p>
        </p:txBody>
      </p:sp>
      <p:pic>
        <p:nvPicPr>
          <p:cNvPr descr="setup_diagram-eps-converted-to.pdf.jpg" id="401" name="Google Shape;401;p50"/>
          <p:cNvPicPr preferRelativeResize="0"/>
          <p:nvPr/>
        </p:nvPicPr>
        <p:blipFill>
          <a:blip r:embed="rId3">
            <a:alphaModFix/>
          </a:blip>
          <a:stretch>
            <a:fillRect/>
          </a:stretch>
        </p:blipFill>
        <p:spPr>
          <a:xfrm>
            <a:off x="152400" y="152400"/>
            <a:ext cx="5234777" cy="3925776"/>
          </a:xfrm>
          <a:prstGeom prst="rect">
            <a:avLst/>
          </a:prstGeom>
          <a:noFill/>
          <a:ln>
            <a:noFill/>
          </a:ln>
        </p:spPr>
      </p:pic>
      <p:sp>
        <p:nvSpPr>
          <p:cNvPr id="402" name="Google Shape;402;p50"/>
          <p:cNvSpPr txBox="1"/>
          <p:nvPr/>
        </p:nvSpPr>
        <p:spPr>
          <a:xfrm>
            <a:off x="6028225" y="1136250"/>
            <a:ext cx="2472000" cy="266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1"/>
                </a:solidFill>
                <a:latin typeface="Oswald"/>
                <a:ea typeface="Oswald"/>
                <a:cs typeface="Oswald"/>
                <a:sym typeface="Oswald"/>
              </a:rPr>
              <a:t>L/R &lt;&lt; 1→R</a:t>
            </a:r>
            <a:r>
              <a:rPr baseline="-25000" lang="en" sz="2400">
                <a:solidFill>
                  <a:schemeClr val="dk1"/>
                </a:solidFill>
                <a:latin typeface="Oswald"/>
                <a:ea typeface="Oswald"/>
                <a:cs typeface="Oswald"/>
                <a:sym typeface="Oswald"/>
              </a:rPr>
              <a:t>i </a:t>
            </a:r>
            <a:r>
              <a:rPr lang="en" sz="2400">
                <a:solidFill>
                  <a:schemeClr val="dk1"/>
                </a:solidFill>
                <a:latin typeface="Oswald"/>
                <a:ea typeface="Oswald"/>
                <a:cs typeface="Oswald"/>
                <a:sym typeface="Oswald"/>
              </a:rPr>
              <a:t>~ R</a:t>
            </a:r>
            <a:r>
              <a:rPr baseline="-25000" lang="en" sz="2400">
                <a:solidFill>
                  <a:schemeClr val="dk1"/>
                </a:solidFill>
                <a:latin typeface="Oswald"/>
                <a:ea typeface="Oswald"/>
                <a:cs typeface="Oswald"/>
                <a:sym typeface="Oswald"/>
              </a:rPr>
              <a:t>o</a:t>
            </a:r>
            <a:endParaRPr baseline="-25000" sz="2400">
              <a:solidFill>
                <a:schemeClr val="dk1"/>
              </a:solidFill>
              <a:latin typeface="Oswald"/>
              <a:ea typeface="Oswald"/>
              <a:cs typeface="Oswald"/>
              <a:sym typeface="Oswald"/>
            </a:endParaRPr>
          </a:p>
          <a:p>
            <a:pPr indent="0" lvl="0" marL="0" rtl="0" algn="l">
              <a:spcBef>
                <a:spcPts val="0"/>
              </a:spcBef>
              <a:spcAft>
                <a:spcPts val="0"/>
              </a:spcAft>
              <a:buNone/>
            </a:pPr>
            <a:r>
              <a:t/>
            </a:r>
            <a:endParaRPr sz="2400">
              <a:solidFill>
                <a:schemeClr val="dk1"/>
              </a:solidFill>
              <a:latin typeface="Oswald"/>
              <a:ea typeface="Oswald"/>
              <a:cs typeface="Oswald"/>
              <a:sym typeface="Oswald"/>
            </a:endParaRPr>
          </a:p>
          <a:p>
            <a:pPr indent="0" lvl="0" marL="0" rtl="0" algn="l">
              <a:spcBef>
                <a:spcPts val="0"/>
              </a:spcBef>
              <a:spcAft>
                <a:spcPts val="0"/>
              </a:spcAft>
              <a:buNone/>
            </a:pPr>
            <a:r>
              <a:rPr lang="en" sz="2400">
                <a:solidFill>
                  <a:schemeClr val="accent5"/>
                </a:solidFill>
                <a:latin typeface="Oswald"/>
                <a:ea typeface="Oswald"/>
                <a:cs typeface="Oswald"/>
                <a:sym typeface="Oswald"/>
              </a:rPr>
              <a:t>Formally identical</a:t>
            </a:r>
            <a:r>
              <a:rPr lang="en" sz="2400">
                <a:solidFill>
                  <a:schemeClr val="dk1"/>
                </a:solidFill>
                <a:latin typeface="Oswald"/>
                <a:ea typeface="Oswald"/>
                <a:cs typeface="Oswald"/>
                <a:sym typeface="Oswald"/>
              </a:rPr>
              <a:t> to shearing box, except with walls</a:t>
            </a:r>
            <a:endParaRPr sz="2400">
              <a:solidFill>
                <a:schemeClr val="dk1"/>
              </a:solidFill>
              <a:latin typeface="Oswald"/>
              <a:ea typeface="Oswald"/>
              <a:cs typeface="Oswald"/>
              <a:sym typeface="Oswald"/>
            </a:endParaRPr>
          </a:p>
        </p:txBody>
      </p:sp>
      <p:sp>
        <p:nvSpPr>
          <p:cNvPr id="403" name="Google Shape;403;p50"/>
          <p:cNvSpPr txBox="1"/>
          <p:nvPr/>
        </p:nvSpPr>
        <p:spPr>
          <a:xfrm>
            <a:off x="6531300" y="1526575"/>
            <a:ext cx="4995900" cy="5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7" name="Shape 407"/>
        <p:cNvGrpSpPr/>
        <p:nvPr/>
      </p:nvGrpSpPr>
      <p:grpSpPr>
        <a:xfrm>
          <a:off x="0" y="0"/>
          <a:ext cx="0" cy="0"/>
          <a:chOff x="0" y="0"/>
          <a:chExt cx="0" cy="0"/>
        </a:xfrm>
      </p:grpSpPr>
      <p:sp>
        <p:nvSpPr>
          <p:cNvPr id="408" name="Google Shape;408;p51"/>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5"/>
                </a:solidFill>
              </a:rPr>
              <a:t>Wide Gap</a:t>
            </a:r>
            <a:r>
              <a:rPr lang="en"/>
              <a:t> Geometry</a:t>
            </a:r>
            <a:endParaRPr/>
          </a:p>
        </p:txBody>
      </p:sp>
      <p:pic>
        <p:nvPicPr>
          <p:cNvPr descr="setup_diagram-eps-converted-to.pdf.jpg" id="409" name="Google Shape;409;p51"/>
          <p:cNvPicPr preferRelativeResize="0"/>
          <p:nvPr/>
        </p:nvPicPr>
        <p:blipFill>
          <a:blip r:embed="rId3">
            <a:alphaModFix/>
          </a:blip>
          <a:stretch>
            <a:fillRect/>
          </a:stretch>
        </p:blipFill>
        <p:spPr>
          <a:xfrm>
            <a:off x="152400" y="152400"/>
            <a:ext cx="5234777" cy="3925776"/>
          </a:xfrm>
          <a:prstGeom prst="rect">
            <a:avLst/>
          </a:prstGeom>
          <a:noFill/>
          <a:ln>
            <a:noFill/>
          </a:ln>
        </p:spPr>
      </p:pic>
      <p:sp>
        <p:nvSpPr>
          <p:cNvPr id="410" name="Google Shape;410;p51"/>
          <p:cNvSpPr txBox="1"/>
          <p:nvPr/>
        </p:nvSpPr>
        <p:spPr>
          <a:xfrm>
            <a:off x="6028225" y="1136250"/>
            <a:ext cx="2784300" cy="25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1"/>
                </a:solidFill>
                <a:latin typeface="Oswald"/>
                <a:ea typeface="Oswald"/>
                <a:cs typeface="Oswald"/>
                <a:sym typeface="Oswald"/>
              </a:rPr>
              <a:t>L/R</a:t>
            </a:r>
            <a:r>
              <a:rPr baseline="-25000" lang="en" sz="2400">
                <a:solidFill>
                  <a:schemeClr val="dk1"/>
                </a:solidFill>
                <a:latin typeface="Oswald"/>
                <a:ea typeface="Oswald"/>
                <a:cs typeface="Oswald"/>
                <a:sym typeface="Oswald"/>
              </a:rPr>
              <a:t>i</a:t>
            </a:r>
            <a:r>
              <a:rPr lang="en" sz="2400">
                <a:solidFill>
                  <a:schemeClr val="dk1"/>
                </a:solidFill>
                <a:latin typeface="Oswald"/>
                <a:ea typeface="Oswald"/>
                <a:cs typeface="Oswald"/>
                <a:sym typeface="Oswald"/>
              </a:rPr>
              <a:t> &gt; 1</a:t>
            </a:r>
            <a:endParaRPr sz="2400">
              <a:solidFill>
                <a:schemeClr val="dk1"/>
              </a:solidFill>
              <a:latin typeface="Oswald"/>
              <a:ea typeface="Oswald"/>
              <a:cs typeface="Oswald"/>
              <a:sym typeface="Oswald"/>
            </a:endParaRPr>
          </a:p>
          <a:p>
            <a:pPr indent="0" lvl="0" marL="0" rtl="0" algn="l">
              <a:spcBef>
                <a:spcPts val="0"/>
              </a:spcBef>
              <a:spcAft>
                <a:spcPts val="0"/>
              </a:spcAft>
              <a:buNone/>
            </a:pPr>
            <a:r>
              <a:t/>
            </a:r>
            <a:endParaRPr sz="2400">
              <a:solidFill>
                <a:schemeClr val="dk1"/>
              </a:solidFill>
              <a:latin typeface="Oswald"/>
              <a:ea typeface="Oswald"/>
              <a:cs typeface="Oswald"/>
              <a:sym typeface="Oswald"/>
            </a:endParaRPr>
          </a:p>
          <a:p>
            <a:pPr indent="0" lvl="0" marL="0" rtl="0" algn="l">
              <a:spcBef>
                <a:spcPts val="0"/>
              </a:spcBef>
              <a:spcAft>
                <a:spcPts val="0"/>
              </a:spcAft>
              <a:buNone/>
            </a:pPr>
            <a:r>
              <a:rPr lang="en" sz="2400">
                <a:solidFill>
                  <a:schemeClr val="dk1"/>
                </a:solidFill>
                <a:latin typeface="Oswald"/>
                <a:ea typeface="Oswald"/>
                <a:cs typeface="Oswald"/>
                <a:sym typeface="Oswald"/>
              </a:rPr>
              <a:t>Retains </a:t>
            </a:r>
            <a:r>
              <a:rPr lang="en" sz="2400">
                <a:solidFill>
                  <a:schemeClr val="accent5"/>
                </a:solidFill>
                <a:latin typeface="Oswald"/>
                <a:ea typeface="Oswald"/>
                <a:cs typeface="Oswald"/>
                <a:sym typeface="Oswald"/>
              </a:rPr>
              <a:t>curvature</a:t>
            </a:r>
            <a:r>
              <a:rPr lang="en" sz="2400">
                <a:solidFill>
                  <a:schemeClr val="dk1"/>
                </a:solidFill>
                <a:latin typeface="Oswald"/>
                <a:ea typeface="Oswald"/>
                <a:cs typeface="Oswald"/>
                <a:sym typeface="Oswald"/>
              </a:rPr>
              <a:t> terms</a:t>
            </a:r>
            <a:endParaRPr sz="2400">
              <a:solidFill>
                <a:schemeClr val="dk1"/>
              </a:solidFill>
              <a:latin typeface="Oswald"/>
              <a:ea typeface="Oswald"/>
              <a:cs typeface="Oswald"/>
              <a:sym typeface="Oswald"/>
            </a:endParaRPr>
          </a:p>
          <a:p>
            <a:pPr indent="0" lvl="0" marL="0" rtl="0" algn="l">
              <a:spcBef>
                <a:spcPts val="0"/>
              </a:spcBef>
              <a:spcAft>
                <a:spcPts val="0"/>
              </a:spcAft>
              <a:buNone/>
            </a:pPr>
            <a:r>
              <a:t/>
            </a:r>
            <a:endParaRPr sz="2400">
              <a:solidFill>
                <a:schemeClr val="dk1"/>
              </a:solidFill>
              <a:latin typeface="Oswald"/>
              <a:ea typeface="Oswald"/>
              <a:cs typeface="Oswald"/>
              <a:sym typeface="Oswald"/>
            </a:endParaRPr>
          </a:p>
          <a:p>
            <a:pPr indent="0" lvl="0" marL="0" rtl="0" algn="l">
              <a:spcBef>
                <a:spcPts val="0"/>
              </a:spcBef>
              <a:spcAft>
                <a:spcPts val="0"/>
              </a:spcAft>
              <a:buNone/>
            </a:pPr>
            <a:r>
              <a:rPr lang="en" sz="2400">
                <a:solidFill>
                  <a:schemeClr val="dk1"/>
                </a:solidFill>
                <a:latin typeface="Oswald"/>
                <a:ea typeface="Oswald"/>
                <a:cs typeface="Oswald"/>
                <a:sym typeface="Oswald"/>
              </a:rPr>
              <a:t>But must be </a:t>
            </a:r>
            <a:r>
              <a:rPr lang="en" sz="2400">
                <a:solidFill>
                  <a:schemeClr val="accent5"/>
                </a:solidFill>
                <a:latin typeface="Oswald"/>
                <a:ea typeface="Oswald"/>
                <a:cs typeface="Oswald"/>
                <a:sym typeface="Oswald"/>
              </a:rPr>
              <a:t>quasi</a:t>
            </a:r>
            <a:r>
              <a:rPr lang="en" sz="2400">
                <a:solidFill>
                  <a:schemeClr val="dk1"/>
                </a:solidFill>
                <a:latin typeface="Oswald"/>
                <a:ea typeface="Oswald"/>
                <a:cs typeface="Oswald"/>
                <a:sym typeface="Oswald"/>
              </a:rPr>
              <a:t>-Keplerian</a:t>
            </a:r>
            <a:endParaRPr sz="2400">
              <a:solidFill>
                <a:schemeClr val="dk1"/>
              </a:solidFill>
              <a:latin typeface="Oswald"/>
              <a:ea typeface="Oswald"/>
              <a:cs typeface="Oswald"/>
              <a:sym typeface="Oswald"/>
            </a:endParaRPr>
          </a:p>
        </p:txBody>
      </p:sp>
      <p:sp>
        <p:nvSpPr>
          <p:cNvPr id="411" name="Google Shape;411;p51"/>
          <p:cNvSpPr txBox="1"/>
          <p:nvPr/>
        </p:nvSpPr>
        <p:spPr>
          <a:xfrm>
            <a:off x="4111325" y="3495500"/>
            <a:ext cx="199500" cy="199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R</a:t>
            </a:r>
            <a:endParaRPr b="1" sz="1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Sun</a:t>
            </a:r>
            <a:endParaRPr/>
          </a:p>
        </p:txBody>
      </p:sp>
      <p:pic>
        <p:nvPicPr>
          <p:cNvPr descr="The sun is always changing and NASA's Solar Dynamics Observatory is always watching. Launched on Feb. 11, 2010, SDO keeps a 24-hour eye on the entire disk of the sun, with a prime view of the graceful dance of solar material coursing through the sun's atmosphere, the corona. SDO's sixth year in orbit was no exception. This video shows that entire sixth year -- from Jan. 1, 2015, to Jan. 28, 2016, as one time-lapse sequence. At full quality on YouTube, this video is ultra-high definition 3840x2160 and 29.97 frames per second. Each frame represents 2 hours. A downloadable version has a frame rate of 59.94 with each frame representing 1 hour.  See below for the link.&#10;&#10;SDO's Atmospheric Imaging Assembly (AIA) captures a shot of the sun every 12 seconds in 10 different wavelengths. The images shown here are based on a wavelength of 171 angstroms, which is in the extreme ultraviolet range and shows solar material at around 600,000 kelvins (about 1,079,540 degrees F). In this wavelength it is easy to see the sun's 25-day rotation.&#10;&#10;During the course of the video, the sun subtly increases and decreases in apparent size. This is because the distance between the SDO spacecraft and the sun varies over time. The image is, however, remarkably consistent and stable despite the fact that SDO orbits Earth at 6,876 mph, and Earth orbits the sun at 67,062 mph.&#10;&#10;Scientists study these images to better understand the complex electromagnetic system causing the constant movement on the sun, which can ultimately have an effect closer to Earth, too: Flares and another type of solar explosion called coronal mass ejections can sometimes disrupt technology in space. Moreover, studying our closest star is one way of learning about other stars in the galaxy. NASA's Goddard Space Flight Center in Greenbelt, Maryland, built, operates and manages the SDO spacecraft for NASA's Science Mission Directorate in Washington, D.C.&#10;&#10;Credit: NASA's Goddard Space Flight Center/Wiessinger&#10;Music: &quot;Tides,&quot; a track available from Killer Tracks&#10;&#10;Learn more about SDO and see more imagery: http://www.nasa.gov/sdo and http://sdo.gsfc.nasa.gov/&#10;&#10;This video is public domain. It can be downloaded at its full quality and frame rate at: https://svs.gsfc.nasa.gov/cgi-bin/details.cgi?aid=12144" id="72" name="Google Shape;72;p16" title="SDO: Year 6 Ultra-HD">
            <a:hlinkClick r:id="rId3"/>
          </p:cNvPr>
          <p:cNvPicPr preferRelativeResize="0"/>
          <p:nvPr/>
        </p:nvPicPr>
        <p:blipFill>
          <a:blip r:embed="rId4">
            <a:alphaModFix/>
          </a:blip>
          <a:stretch>
            <a:fillRect/>
          </a:stretch>
        </p:blipFill>
        <p:spPr>
          <a:xfrm>
            <a:off x="2286000" y="0"/>
            <a:ext cx="6858000" cy="5143500"/>
          </a:xfrm>
          <a:prstGeom prst="rect">
            <a:avLst/>
          </a:prstGeom>
          <a:noFill/>
          <a:ln>
            <a:noFill/>
          </a:ln>
        </p:spPr>
      </p:pic>
      <p:sp>
        <p:nvSpPr>
          <p:cNvPr id="73" name="Google Shape;73;p16"/>
          <p:cNvSpPr txBox="1"/>
          <p:nvPr/>
        </p:nvSpPr>
        <p:spPr>
          <a:xfrm>
            <a:off x="1045200" y="4795200"/>
            <a:ext cx="1800000" cy="34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ill Sans"/>
                <a:ea typeface="Gill Sans"/>
                <a:cs typeface="Gill Sans"/>
                <a:sym typeface="Gill Sans"/>
              </a:rPr>
              <a:t>NASA SDO</a:t>
            </a:r>
            <a:endParaRPr>
              <a:latin typeface="Gill Sans"/>
              <a:ea typeface="Gill Sans"/>
              <a:cs typeface="Gill Sans"/>
              <a:sym typeface="Gill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sp>
        <p:nvSpPr>
          <p:cNvPr id="416" name="Google Shape;416;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Equations: Streamfunction &amp; Vector Potential form</a:t>
            </a:r>
            <a:endParaRPr/>
          </a:p>
        </p:txBody>
      </p:sp>
      <p:pic>
        <p:nvPicPr>
          <p:cNvPr descr="momentum_eqs.png" id="417" name="Google Shape;417;p52"/>
          <p:cNvPicPr preferRelativeResize="0"/>
          <p:nvPr/>
        </p:nvPicPr>
        <p:blipFill>
          <a:blip r:embed="rId3">
            <a:alphaModFix/>
          </a:blip>
          <a:stretch>
            <a:fillRect/>
          </a:stretch>
        </p:blipFill>
        <p:spPr>
          <a:xfrm>
            <a:off x="152400" y="1170125"/>
            <a:ext cx="8839202" cy="2045469"/>
          </a:xfrm>
          <a:prstGeom prst="rect">
            <a:avLst/>
          </a:prstGeom>
          <a:noFill/>
          <a:ln>
            <a:noFill/>
          </a:ln>
        </p:spPr>
      </p:pic>
      <p:pic>
        <p:nvPicPr>
          <p:cNvPr descr="induction_eqn.png" id="418" name="Google Shape;418;p52"/>
          <p:cNvPicPr preferRelativeResize="0"/>
          <p:nvPr/>
        </p:nvPicPr>
        <p:blipFill>
          <a:blip r:embed="rId4">
            <a:alphaModFix/>
          </a:blip>
          <a:stretch>
            <a:fillRect/>
          </a:stretch>
        </p:blipFill>
        <p:spPr>
          <a:xfrm>
            <a:off x="152400" y="3367994"/>
            <a:ext cx="8555287" cy="162310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2" name="Shape 422"/>
        <p:cNvGrpSpPr/>
        <p:nvPr/>
      </p:nvGrpSpPr>
      <p:grpSpPr>
        <a:xfrm>
          <a:off x="0" y="0"/>
          <a:ext cx="0" cy="0"/>
          <a:chOff x="0" y="0"/>
          <a:chExt cx="0" cy="0"/>
        </a:xfrm>
      </p:grpSpPr>
      <p:sp>
        <p:nvSpPr>
          <p:cNvPr id="423" name="Google Shape;423;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Equations: Streamfunction &amp; Vector Potential form</a:t>
            </a:r>
            <a:endParaRPr/>
          </a:p>
        </p:txBody>
      </p:sp>
      <p:pic>
        <p:nvPicPr>
          <p:cNvPr descr="momentum_eqs.png" id="424" name="Google Shape;424;p53"/>
          <p:cNvPicPr preferRelativeResize="0"/>
          <p:nvPr/>
        </p:nvPicPr>
        <p:blipFill>
          <a:blip r:embed="rId3">
            <a:alphaModFix/>
          </a:blip>
          <a:stretch>
            <a:fillRect/>
          </a:stretch>
        </p:blipFill>
        <p:spPr>
          <a:xfrm>
            <a:off x="152400" y="1170125"/>
            <a:ext cx="8839202" cy="2045469"/>
          </a:xfrm>
          <a:prstGeom prst="rect">
            <a:avLst/>
          </a:prstGeom>
          <a:noFill/>
          <a:ln>
            <a:noFill/>
          </a:ln>
        </p:spPr>
      </p:pic>
      <p:pic>
        <p:nvPicPr>
          <p:cNvPr descr="induction_eqn.png" id="425" name="Google Shape;425;p53"/>
          <p:cNvPicPr preferRelativeResize="0"/>
          <p:nvPr/>
        </p:nvPicPr>
        <p:blipFill>
          <a:blip r:embed="rId4">
            <a:alphaModFix/>
          </a:blip>
          <a:stretch>
            <a:fillRect/>
          </a:stretch>
        </p:blipFill>
        <p:spPr>
          <a:xfrm>
            <a:off x="152400" y="3367994"/>
            <a:ext cx="8555287" cy="1623106"/>
          </a:xfrm>
          <a:prstGeom prst="rect">
            <a:avLst/>
          </a:prstGeom>
          <a:noFill/>
          <a:ln>
            <a:noFill/>
          </a:ln>
        </p:spPr>
      </p:pic>
      <p:sp>
        <p:nvSpPr>
          <p:cNvPr id="426" name="Google Shape;426;p53"/>
          <p:cNvSpPr/>
          <p:nvPr/>
        </p:nvSpPr>
        <p:spPr>
          <a:xfrm>
            <a:off x="7590325" y="1283475"/>
            <a:ext cx="1364700" cy="714600"/>
          </a:xfrm>
          <a:prstGeom prst="rect">
            <a:avLst/>
          </a:prstGeom>
          <a:noFill/>
          <a:ln cap="flat" cmpd="sng" w="2857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53"/>
          <p:cNvSpPr/>
          <p:nvPr/>
        </p:nvSpPr>
        <p:spPr>
          <a:xfrm>
            <a:off x="7515575" y="2289800"/>
            <a:ext cx="1439400" cy="714600"/>
          </a:xfrm>
          <a:prstGeom prst="rect">
            <a:avLst/>
          </a:prstGeom>
          <a:noFill/>
          <a:ln cap="flat" cmpd="sng" w="2857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53"/>
          <p:cNvSpPr txBox="1"/>
          <p:nvPr/>
        </p:nvSpPr>
        <p:spPr>
          <a:xfrm>
            <a:off x="7515575" y="667375"/>
            <a:ext cx="1439400" cy="5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6B26B"/>
                </a:solidFill>
                <a:latin typeface="Gill Sans"/>
                <a:ea typeface="Gill Sans"/>
                <a:cs typeface="Gill Sans"/>
                <a:sym typeface="Gill Sans"/>
              </a:rPr>
              <a:t>Viscous dissipation</a:t>
            </a:r>
            <a:endParaRPr sz="1800">
              <a:solidFill>
                <a:srgbClr val="F6B26B"/>
              </a:solidFill>
              <a:latin typeface="Gill Sans"/>
              <a:ea typeface="Gill Sans"/>
              <a:cs typeface="Gill Sans"/>
              <a:sym typeface="Gill Sans"/>
            </a:endParaRPr>
          </a:p>
        </p:txBody>
      </p:sp>
      <p:sp>
        <p:nvSpPr>
          <p:cNvPr id="429" name="Google Shape;429;p53"/>
          <p:cNvSpPr/>
          <p:nvPr/>
        </p:nvSpPr>
        <p:spPr>
          <a:xfrm>
            <a:off x="3634000" y="3368000"/>
            <a:ext cx="1560900" cy="714600"/>
          </a:xfrm>
          <a:prstGeom prst="rect">
            <a:avLst/>
          </a:prstGeom>
          <a:noFill/>
          <a:ln cap="flat" cmpd="sng" w="2857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53"/>
          <p:cNvSpPr/>
          <p:nvPr/>
        </p:nvSpPr>
        <p:spPr>
          <a:xfrm>
            <a:off x="7210500" y="4276500"/>
            <a:ext cx="1439400" cy="714600"/>
          </a:xfrm>
          <a:prstGeom prst="rect">
            <a:avLst/>
          </a:prstGeom>
          <a:noFill/>
          <a:ln cap="flat" cmpd="sng" w="2857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53"/>
          <p:cNvSpPr txBox="1"/>
          <p:nvPr/>
        </p:nvSpPr>
        <p:spPr>
          <a:xfrm>
            <a:off x="3567875" y="3033525"/>
            <a:ext cx="2060700" cy="5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6B26B"/>
                </a:solidFill>
                <a:latin typeface="Gill Sans"/>
                <a:ea typeface="Gill Sans"/>
                <a:cs typeface="Gill Sans"/>
                <a:sym typeface="Gill Sans"/>
              </a:rPr>
              <a:t>Resistive dissipation</a:t>
            </a:r>
            <a:endParaRPr sz="1800">
              <a:solidFill>
                <a:srgbClr val="F6B26B"/>
              </a:solidFill>
              <a:latin typeface="Gill Sans"/>
              <a:ea typeface="Gill Sans"/>
              <a:cs typeface="Gill Sans"/>
              <a:sym typeface="Gill Sans"/>
            </a:endParaRPr>
          </a:p>
        </p:txBody>
      </p:sp>
      <p:sp>
        <p:nvSpPr>
          <p:cNvPr id="432" name="Google Shape;432;p53"/>
          <p:cNvSpPr/>
          <p:nvPr/>
        </p:nvSpPr>
        <p:spPr>
          <a:xfrm>
            <a:off x="2634675" y="2289813"/>
            <a:ext cx="1759200" cy="714600"/>
          </a:xfrm>
          <a:prstGeom prst="rect">
            <a:avLst/>
          </a:prstGeom>
          <a:noFill/>
          <a:ln cap="flat" cmpd="sng" w="28575">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53"/>
          <p:cNvSpPr/>
          <p:nvPr/>
        </p:nvSpPr>
        <p:spPr>
          <a:xfrm>
            <a:off x="2277825" y="4276500"/>
            <a:ext cx="1439400" cy="714600"/>
          </a:xfrm>
          <a:prstGeom prst="rect">
            <a:avLst/>
          </a:prstGeom>
          <a:noFill/>
          <a:ln cap="flat" cmpd="sng" w="28575">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53"/>
          <p:cNvSpPr txBox="1"/>
          <p:nvPr/>
        </p:nvSpPr>
        <p:spPr>
          <a:xfrm>
            <a:off x="2634725" y="1917525"/>
            <a:ext cx="1439400" cy="34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6D9EEB"/>
                </a:solidFill>
                <a:latin typeface="Gill Sans"/>
                <a:ea typeface="Gill Sans"/>
                <a:cs typeface="Gill Sans"/>
                <a:sym typeface="Gill Sans"/>
              </a:rPr>
              <a:t>Shear</a:t>
            </a:r>
            <a:endParaRPr sz="1800">
              <a:solidFill>
                <a:srgbClr val="6D9EEB"/>
              </a:solidFill>
              <a:latin typeface="Gill Sans"/>
              <a:ea typeface="Gill Sans"/>
              <a:cs typeface="Gill Sans"/>
              <a:sym typeface="Gill Sans"/>
            </a:endParaRPr>
          </a:p>
        </p:txBody>
      </p:sp>
      <p:sp>
        <p:nvSpPr>
          <p:cNvPr id="435" name="Google Shape;435;p53"/>
          <p:cNvSpPr/>
          <p:nvPr/>
        </p:nvSpPr>
        <p:spPr>
          <a:xfrm>
            <a:off x="4110825" y="1283500"/>
            <a:ext cx="3442800" cy="714600"/>
          </a:xfrm>
          <a:prstGeom prst="rect">
            <a:avLst/>
          </a:prstGeom>
          <a:noFill/>
          <a:ln cap="flat" cmpd="sng" w="28575">
            <a:solidFill>
              <a:srgbClr val="CC412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53"/>
          <p:cNvSpPr/>
          <p:nvPr/>
        </p:nvSpPr>
        <p:spPr>
          <a:xfrm>
            <a:off x="4429275" y="2289825"/>
            <a:ext cx="3045000" cy="714600"/>
          </a:xfrm>
          <a:prstGeom prst="rect">
            <a:avLst/>
          </a:prstGeom>
          <a:noFill/>
          <a:ln cap="flat" cmpd="sng" w="28575">
            <a:solidFill>
              <a:srgbClr val="CC412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53"/>
          <p:cNvSpPr/>
          <p:nvPr/>
        </p:nvSpPr>
        <p:spPr>
          <a:xfrm>
            <a:off x="3758388" y="4276525"/>
            <a:ext cx="3422100" cy="714600"/>
          </a:xfrm>
          <a:prstGeom prst="rect">
            <a:avLst/>
          </a:prstGeom>
          <a:noFill/>
          <a:ln cap="flat" cmpd="sng" w="28575">
            <a:solidFill>
              <a:srgbClr val="CC412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53"/>
          <p:cNvSpPr txBox="1"/>
          <p:nvPr/>
        </p:nvSpPr>
        <p:spPr>
          <a:xfrm>
            <a:off x="4110825" y="940300"/>
            <a:ext cx="1439400" cy="34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CC4125"/>
                </a:solidFill>
                <a:latin typeface="Gill Sans"/>
                <a:ea typeface="Gill Sans"/>
                <a:cs typeface="Gill Sans"/>
                <a:sym typeface="Gill Sans"/>
              </a:rPr>
              <a:t>Non-linear</a:t>
            </a:r>
            <a:endParaRPr sz="1800">
              <a:solidFill>
                <a:srgbClr val="CC4125"/>
              </a:solidFill>
              <a:latin typeface="Gill Sans"/>
              <a:ea typeface="Gill Sans"/>
              <a:cs typeface="Gill Sans"/>
              <a:sym typeface="Gill Sans"/>
            </a:endParaRPr>
          </a:p>
        </p:txBody>
      </p:sp>
      <p:sp>
        <p:nvSpPr>
          <p:cNvPr id="439" name="Google Shape;439;p53"/>
          <p:cNvSpPr/>
          <p:nvPr/>
        </p:nvSpPr>
        <p:spPr>
          <a:xfrm>
            <a:off x="2105450" y="3368000"/>
            <a:ext cx="1494900" cy="714600"/>
          </a:xfrm>
          <a:prstGeom prst="rect">
            <a:avLst/>
          </a:prstGeom>
          <a:noFill/>
          <a:ln cap="flat" cmpd="sng" w="28575">
            <a:solidFill>
              <a:srgbClr val="CC412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sp>
        <p:nvSpPr>
          <p:cNvPr id="444" name="Google Shape;444;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Expand Solution Vector in perturbation series</a:t>
            </a:r>
            <a:endParaRPr/>
          </a:p>
        </p:txBody>
      </p:sp>
      <p:pic>
        <p:nvPicPr>
          <p:cNvPr descr="pert_series.png" id="445" name="Google Shape;445;p54"/>
          <p:cNvPicPr preferRelativeResize="0"/>
          <p:nvPr/>
        </p:nvPicPr>
        <p:blipFill>
          <a:blip r:embed="rId3">
            <a:alphaModFix/>
          </a:blip>
          <a:stretch>
            <a:fillRect/>
          </a:stretch>
        </p:blipFill>
        <p:spPr>
          <a:xfrm>
            <a:off x="152400" y="3497050"/>
            <a:ext cx="8839201" cy="1492778"/>
          </a:xfrm>
          <a:prstGeom prst="rect">
            <a:avLst/>
          </a:prstGeom>
          <a:noFill/>
          <a:ln>
            <a:noFill/>
          </a:ln>
        </p:spPr>
      </p:pic>
      <p:sp>
        <p:nvSpPr>
          <p:cNvPr id="446" name="Google Shape;446;p54"/>
          <p:cNvSpPr txBox="1"/>
          <p:nvPr/>
        </p:nvSpPr>
        <p:spPr>
          <a:xfrm>
            <a:off x="4718500" y="2680175"/>
            <a:ext cx="4995900" cy="5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descr="state_vector.png" id="447" name="Google Shape;447;p54"/>
          <p:cNvPicPr preferRelativeResize="0"/>
          <p:nvPr/>
        </p:nvPicPr>
        <p:blipFill>
          <a:blip r:embed="rId4">
            <a:alphaModFix/>
          </a:blip>
          <a:stretch>
            <a:fillRect/>
          </a:stretch>
        </p:blipFill>
        <p:spPr>
          <a:xfrm>
            <a:off x="311700" y="1267925"/>
            <a:ext cx="3120450" cy="2229125"/>
          </a:xfrm>
          <a:prstGeom prst="rect">
            <a:avLst/>
          </a:prstGeom>
          <a:noFill/>
          <a:ln>
            <a:noFill/>
          </a:ln>
        </p:spPr>
      </p:pic>
      <p:sp>
        <p:nvSpPr>
          <p:cNvPr id="448" name="Google Shape;448;p54"/>
          <p:cNvSpPr txBox="1"/>
          <p:nvPr/>
        </p:nvSpPr>
        <p:spPr>
          <a:xfrm>
            <a:off x="1309725" y="5126150"/>
            <a:ext cx="4995900" cy="5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2" name="Shape 452"/>
        <p:cNvGrpSpPr/>
        <p:nvPr/>
      </p:nvGrpSpPr>
      <p:grpSpPr>
        <a:xfrm>
          <a:off x="0" y="0"/>
          <a:ext cx="0" cy="0"/>
          <a:chOff x="0" y="0"/>
          <a:chExt cx="0" cy="0"/>
        </a:xfrm>
      </p:grpSpPr>
      <p:pic>
        <p:nvPicPr>
          <p:cNvPr descr="equations_long.png" id="453" name="Google Shape;453;p55"/>
          <p:cNvPicPr preferRelativeResize="0"/>
          <p:nvPr/>
        </p:nvPicPr>
        <p:blipFill>
          <a:blip r:embed="rId3">
            <a:alphaModFix amt="41000"/>
          </a:blip>
          <a:stretch>
            <a:fillRect/>
          </a:stretch>
        </p:blipFill>
        <p:spPr>
          <a:xfrm>
            <a:off x="1415550" y="0"/>
            <a:ext cx="6312911" cy="5143500"/>
          </a:xfrm>
          <a:prstGeom prst="rect">
            <a:avLst/>
          </a:prstGeom>
          <a:noFill/>
          <a:ln>
            <a:noFill/>
          </a:ln>
        </p:spPr>
      </p:pic>
      <p:sp>
        <p:nvSpPr>
          <p:cNvPr id="454" name="Google Shape;454;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a bit of math...</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8" name="Shape 458"/>
        <p:cNvGrpSpPr/>
        <p:nvPr/>
      </p:nvGrpSpPr>
      <p:grpSpPr>
        <a:xfrm>
          <a:off x="0" y="0"/>
          <a:ext cx="0" cy="0"/>
          <a:chOff x="0" y="0"/>
          <a:chExt cx="0" cy="0"/>
        </a:xfrm>
      </p:grpSpPr>
      <p:sp>
        <p:nvSpPr>
          <p:cNvPr id="459" name="Google Shape;459;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derive Amplitude equation</a:t>
            </a:r>
            <a:endParaRPr/>
          </a:p>
        </p:txBody>
      </p:sp>
      <p:pic>
        <p:nvPicPr>
          <p:cNvPr descr="amplitude_eqn.png" id="460" name="Google Shape;460;p56"/>
          <p:cNvPicPr preferRelativeResize="0"/>
          <p:nvPr/>
        </p:nvPicPr>
        <p:blipFill>
          <a:blip r:embed="rId3">
            <a:alphaModFix/>
          </a:blip>
          <a:stretch>
            <a:fillRect/>
          </a:stretch>
        </p:blipFill>
        <p:spPr>
          <a:xfrm>
            <a:off x="152400" y="1170125"/>
            <a:ext cx="7743492" cy="3820975"/>
          </a:xfrm>
          <a:prstGeom prst="rect">
            <a:avLst/>
          </a:prstGeom>
          <a:noFill/>
          <a:ln>
            <a:noFill/>
          </a:ln>
        </p:spPr>
      </p:pic>
      <p:sp>
        <p:nvSpPr>
          <p:cNvPr id="461" name="Google Shape;461;p56"/>
          <p:cNvSpPr txBox="1"/>
          <p:nvPr/>
        </p:nvSpPr>
        <p:spPr>
          <a:xfrm>
            <a:off x="311700" y="2775250"/>
            <a:ext cx="4488300" cy="170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Gill Sans"/>
                <a:ea typeface="Gill Sans"/>
                <a:cs typeface="Gill Sans"/>
                <a:sym typeface="Gill Sans"/>
              </a:rPr>
              <a:t>This is the famous </a:t>
            </a:r>
            <a:r>
              <a:rPr lang="en" sz="1800">
                <a:solidFill>
                  <a:schemeClr val="accent5"/>
                </a:solidFill>
                <a:latin typeface="Gill Sans"/>
                <a:ea typeface="Gill Sans"/>
                <a:cs typeface="Gill Sans"/>
                <a:sym typeface="Gill Sans"/>
              </a:rPr>
              <a:t>Ginzburg-Landau</a:t>
            </a:r>
            <a:r>
              <a:rPr lang="en" sz="1800">
                <a:latin typeface="Gill Sans"/>
                <a:ea typeface="Gill Sans"/>
                <a:cs typeface="Gill Sans"/>
                <a:sym typeface="Gill Sans"/>
              </a:rPr>
              <a:t> equation!</a:t>
            </a:r>
            <a:endParaRPr sz="1800">
              <a:latin typeface="Gill Sans"/>
              <a:ea typeface="Gill Sans"/>
              <a:cs typeface="Gill Sans"/>
              <a:sym typeface="Gill Sans"/>
            </a:endParaRPr>
          </a:p>
          <a:p>
            <a:pPr indent="0" lvl="0" marL="0" rtl="0" algn="l">
              <a:spcBef>
                <a:spcPts val="0"/>
              </a:spcBef>
              <a:spcAft>
                <a:spcPts val="0"/>
              </a:spcAft>
              <a:buNone/>
            </a:pPr>
            <a:r>
              <a:t/>
            </a:r>
            <a:endParaRPr sz="1800">
              <a:latin typeface="Gill Sans"/>
              <a:ea typeface="Gill Sans"/>
              <a:cs typeface="Gill Sans"/>
              <a:sym typeface="Gill Sans"/>
            </a:endParaRPr>
          </a:p>
          <a:p>
            <a:pPr indent="0" lvl="0" marL="0" rtl="0" algn="l">
              <a:spcBef>
                <a:spcPts val="0"/>
              </a:spcBef>
              <a:spcAft>
                <a:spcPts val="0"/>
              </a:spcAft>
              <a:buNone/>
            </a:pPr>
            <a:r>
              <a:rPr lang="en" sz="1800">
                <a:latin typeface="Gill Sans"/>
                <a:ea typeface="Gill Sans"/>
                <a:cs typeface="Gill Sans"/>
                <a:sym typeface="Gill Sans"/>
              </a:rPr>
              <a:t>Multiple scales gives us h, c, b coefficients.</a:t>
            </a:r>
            <a:endParaRPr sz="1800">
              <a:latin typeface="Gill Sans"/>
              <a:ea typeface="Gill Sans"/>
              <a:cs typeface="Gill Sans"/>
              <a:sym typeface="Gill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5" name="Shape 465"/>
        <p:cNvGrpSpPr/>
        <p:nvPr/>
      </p:nvGrpSpPr>
      <p:grpSpPr>
        <a:xfrm>
          <a:off x="0" y="0"/>
          <a:ext cx="0" cy="0"/>
          <a:chOff x="0" y="0"/>
          <a:chExt cx="0" cy="0"/>
        </a:xfrm>
      </p:grpSpPr>
      <p:sp>
        <p:nvSpPr>
          <p:cNvPr id="466" name="Google Shape;466;p57"/>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Plug GL into Dedalus...MRI is </a:t>
            </a:r>
            <a:r>
              <a:rPr b="1" lang="en"/>
              <a:t>Eckhaus </a:t>
            </a:r>
            <a:r>
              <a:rPr lang="en"/>
              <a:t>unstable!</a:t>
            </a:r>
            <a:endParaRPr/>
          </a:p>
        </p:txBody>
      </p:sp>
      <p:pic>
        <p:nvPicPr>
          <p:cNvPr descr="IVP_plot_thingap_AA_phase_2lambdacrit_10.pdf.jpg" id="467" name="Google Shape;467;p57"/>
          <p:cNvPicPr preferRelativeResize="0"/>
          <p:nvPr/>
        </p:nvPicPr>
        <p:blipFill>
          <a:blip r:embed="rId3">
            <a:alphaModFix/>
          </a:blip>
          <a:stretch>
            <a:fillRect/>
          </a:stretch>
        </p:blipFill>
        <p:spPr>
          <a:xfrm>
            <a:off x="152400" y="152400"/>
            <a:ext cx="6542955" cy="3925773"/>
          </a:xfrm>
          <a:prstGeom prst="rect">
            <a:avLst/>
          </a:prstGeom>
          <a:noFill/>
          <a:ln>
            <a:noFill/>
          </a:ln>
        </p:spPr>
      </p:pic>
      <p:cxnSp>
        <p:nvCxnSpPr>
          <p:cNvPr id="468" name="Google Shape;468;p57"/>
          <p:cNvCxnSpPr/>
          <p:nvPr/>
        </p:nvCxnSpPr>
        <p:spPr>
          <a:xfrm>
            <a:off x="563775" y="874075"/>
            <a:ext cx="0" cy="1743300"/>
          </a:xfrm>
          <a:prstGeom prst="straightConnector1">
            <a:avLst/>
          </a:prstGeom>
          <a:noFill/>
          <a:ln cap="flat" cmpd="sng" w="38100">
            <a:solidFill>
              <a:schemeClr val="dk2"/>
            </a:solidFill>
            <a:prstDash val="solid"/>
            <a:round/>
            <a:headEnd len="med" w="med" type="none"/>
            <a:tailEnd len="med" w="med" type="triangle"/>
          </a:ln>
        </p:spPr>
      </p:cxnSp>
      <p:sp>
        <p:nvSpPr>
          <p:cNvPr id="469" name="Google Shape;469;p57"/>
          <p:cNvSpPr txBox="1"/>
          <p:nvPr/>
        </p:nvSpPr>
        <p:spPr>
          <a:xfrm>
            <a:off x="311700" y="537775"/>
            <a:ext cx="615900" cy="26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time</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3" name="Shape 473"/>
        <p:cNvGrpSpPr/>
        <p:nvPr/>
      </p:nvGrpSpPr>
      <p:grpSpPr>
        <a:xfrm>
          <a:off x="0" y="0"/>
          <a:ext cx="0" cy="0"/>
          <a:chOff x="0" y="0"/>
          <a:chExt cx="0" cy="0"/>
        </a:xfrm>
      </p:grpSpPr>
      <p:sp>
        <p:nvSpPr>
          <p:cNvPr id="474" name="Google Shape;474;p5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Saturation Mechanism</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8" name="Shape 478"/>
        <p:cNvGrpSpPr/>
        <p:nvPr/>
      </p:nvGrpSpPr>
      <p:grpSpPr>
        <a:xfrm>
          <a:off x="0" y="0"/>
          <a:ext cx="0" cy="0"/>
          <a:chOff x="0" y="0"/>
          <a:chExt cx="0" cy="0"/>
        </a:xfrm>
      </p:grpSpPr>
      <p:sp>
        <p:nvSpPr>
          <p:cNvPr id="479" name="Google Shape;479;p59"/>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Leading-order Nonlinear term is </a:t>
            </a:r>
            <a:r>
              <a:rPr b="1" lang="en"/>
              <a:t>very</a:t>
            </a:r>
            <a:r>
              <a:rPr lang="en"/>
              <a:t> similar</a:t>
            </a:r>
            <a:endParaRPr/>
          </a:p>
        </p:txBody>
      </p:sp>
      <p:pic>
        <p:nvPicPr>
          <p:cNvPr descr="widegap_thingap_comparison_zoombox-eps-converted-to.pdf.jpg" id="480" name="Google Shape;480;p59"/>
          <p:cNvPicPr preferRelativeResize="0"/>
          <p:nvPr/>
        </p:nvPicPr>
        <p:blipFill>
          <a:blip r:embed="rId3">
            <a:alphaModFix/>
          </a:blip>
          <a:stretch>
            <a:fillRect/>
          </a:stretch>
        </p:blipFill>
        <p:spPr>
          <a:xfrm>
            <a:off x="152400" y="152400"/>
            <a:ext cx="8839194" cy="339969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4" name="Shape 484"/>
        <p:cNvGrpSpPr/>
        <p:nvPr/>
      </p:nvGrpSpPr>
      <p:grpSpPr>
        <a:xfrm>
          <a:off x="0" y="0"/>
          <a:ext cx="0" cy="0"/>
          <a:chOff x="0" y="0"/>
          <a:chExt cx="0" cy="0"/>
        </a:xfrm>
      </p:grpSpPr>
      <p:sp>
        <p:nvSpPr>
          <p:cNvPr id="485" name="Google Shape;485;p6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Saturation in thin gap</a:t>
            </a:r>
            <a:endParaRPr/>
          </a:p>
        </p:txBody>
      </p:sp>
      <p:pic>
        <p:nvPicPr>
          <p:cNvPr descr="thingap_saturation_mechanism_plots_velocity_slice60.pdf.jpg" id="486" name="Google Shape;486;p60"/>
          <p:cNvPicPr preferRelativeResize="0"/>
          <p:nvPr/>
        </p:nvPicPr>
        <p:blipFill>
          <a:blip r:embed="rId3">
            <a:alphaModFix/>
          </a:blip>
          <a:stretch>
            <a:fillRect/>
          </a:stretch>
        </p:blipFill>
        <p:spPr>
          <a:xfrm>
            <a:off x="152400" y="152400"/>
            <a:ext cx="3925776" cy="3925776"/>
          </a:xfrm>
          <a:prstGeom prst="rect">
            <a:avLst/>
          </a:prstGeom>
          <a:noFill/>
          <a:ln>
            <a:noFill/>
          </a:ln>
        </p:spPr>
      </p:pic>
      <p:pic>
        <p:nvPicPr>
          <p:cNvPr descr="thingap_saturation_mechanism_plots_Bfield_slice60.pdf.jpg" id="487" name="Google Shape;487;p60"/>
          <p:cNvPicPr preferRelativeResize="0"/>
          <p:nvPr/>
        </p:nvPicPr>
        <p:blipFill>
          <a:blip r:embed="rId4">
            <a:alphaModFix/>
          </a:blip>
          <a:stretch>
            <a:fillRect/>
          </a:stretch>
        </p:blipFill>
        <p:spPr>
          <a:xfrm>
            <a:off x="4230576" y="152400"/>
            <a:ext cx="3925776" cy="392577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1" name="Shape 491"/>
        <p:cNvGrpSpPr/>
        <p:nvPr/>
      </p:nvGrpSpPr>
      <p:grpSpPr>
        <a:xfrm>
          <a:off x="0" y="0"/>
          <a:ext cx="0" cy="0"/>
          <a:chOff x="0" y="0"/>
          <a:chExt cx="0" cy="0"/>
        </a:xfrm>
      </p:grpSpPr>
      <p:sp>
        <p:nvSpPr>
          <p:cNvPr id="492" name="Google Shape;492;p61"/>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Narrow gap multiple scales velocity fields </a:t>
            </a:r>
            <a:endParaRPr/>
          </a:p>
        </p:txBody>
      </p:sp>
      <p:pic>
        <p:nvPicPr>
          <p:cNvPr descr="thingap_streamfuncs_velocity_Pm_1E-3-eps-converted-to.pdf.jpg" id="493" name="Google Shape;493;p61"/>
          <p:cNvPicPr preferRelativeResize="0"/>
          <p:nvPr/>
        </p:nvPicPr>
        <p:blipFill>
          <a:blip r:embed="rId3">
            <a:alphaModFix/>
          </a:blip>
          <a:stretch>
            <a:fillRect/>
          </a:stretch>
        </p:blipFill>
        <p:spPr>
          <a:xfrm>
            <a:off x="74350" y="603425"/>
            <a:ext cx="8839200" cy="353568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sp>
        <p:nvSpPr>
          <p:cNvPr id="78" name="Google Shape;78;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Solar Cycle: 11 year pattern driven by </a:t>
            </a:r>
            <a:r>
              <a:rPr lang="en">
                <a:solidFill>
                  <a:schemeClr val="accent1"/>
                </a:solidFill>
              </a:rPr>
              <a:t>Magnetic Field</a:t>
            </a:r>
            <a:endParaRPr>
              <a:solidFill>
                <a:schemeClr val="accent1"/>
              </a:solidFill>
            </a:endParaRPr>
          </a:p>
        </p:txBody>
      </p:sp>
      <p:pic>
        <p:nvPicPr>
          <p:cNvPr id="79" name="Google Shape;79;p17"/>
          <p:cNvPicPr preferRelativeResize="0"/>
          <p:nvPr/>
        </p:nvPicPr>
        <p:blipFill>
          <a:blip r:embed="rId3">
            <a:alphaModFix/>
          </a:blip>
          <a:stretch>
            <a:fillRect/>
          </a:stretch>
        </p:blipFill>
        <p:spPr>
          <a:xfrm>
            <a:off x="1362263" y="1160950"/>
            <a:ext cx="6419487" cy="382097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7" name="Shape 497"/>
        <p:cNvGrpSpPr/>
        <p:nvPr/>
      </p:nvGrpSpPr>
      <p:grpSpPr>
        <a:xfrm>
          <a:off x="0" y="0"/>
          <a:ext cx="0" cy="0"/>
          <a:chOff x="0" y="0"/>
          <a:chExt cx="0" cy="0"/>
        </a:xfrm>
      </p:grpSpPr>
      <p:sp>
        <p:nvSpPr>
          <p:cNvPr id="498" name="Google Shape;498;p6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Narrow gap Numerical Simulation</a:t>
            </a:r>
            <a:endParaRPr/>
          </a:p>
        </p:txBody>
      </p:sp>
      <p:pic>
        <p:nvPicPr>
          <p:cNvPr descr="write_004417(1).png" id="499" name="Google Shape;499;p62"/>
          <p:cNvPicPr preferRelativeResize="0"/>
          <p:nvPr/>
        </p:nvPicPr>
        <p:blipFill>
          <a:blip r:embed="rId3">
            <a:alphaModFix/>
          </a:blip>
          <a:stretch>
            <a:fillRect/>
          </a:stretch>
        </p:blipFill>
        <p:spPr>
          <a:xfrm>
            <a:off x="234200" y="450677"/>
            <a:ext cx="6534303" cy="3665573"/>
          </a:xfrm>
          <a:prstGeom prst="rect">
            <a:avLst/>
          </a:prstGeom>
          <a:noFill/>
          <a:ln>
            <a:noFill/>
          </a:ln>
        </p:spPr>
      </p:pic>
      <p:pic>
        <p:nvPicPr>
          <p:cNvPr descr="thingap_streamfuncs_velocity_Pm_1E-3-eps-converted-to.pdf.jpg" id="500" name="Google Shape;500;p62"/>
          <p:cNvPicPr preferRelativeResize="0"/>
          <p:nvPr/>
        </p:nvPicPr>
        <p:blipFill rotWithShape="1">
          <a:blip r:embed="rId4">
            <a:alphaModFix/>
          </a:blip>
          <a:srcRect b="0" l="67400" r="0" t="0"/>
          <a:stretch/>
        </p:blipFill>
        <p:spPr>
          <a:xfrm>
            <a:off x="6798675" y="988825"/>
            <a:ext cx="2345325" cy="28776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4" name="Shape 504"/>
        <p:cNvGrpSpPr/>
        <p:nvPr/>
      </p:nvGrpSpPr>
      <p:grpSpPr>
        <a:xfrm>
          <a:off x="0" y="0"/>
          <a:ext cx="0" cy="0"/>
          <a:chOff x="0" y="0"/>
          <a:chExt cx="0" cy="0"/>
        </a:xfrm>
      </p:grpSpPr>
      <p:sp>
        <p:nvSpPr>
          <p:cNvPr id="505" name="Google Shape;505;p6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Wide gap saturated state</a:t>
            </a:r>
            <a:endParaRPr/>
          </a:p>
        </p:txBody>
      </p:sp>
      <p:pic>
        <p:nvPicPr>
          <p:cNvPr descr="widegap_vel_Bfield_streamfuncs_512_final_wider-eps-converted-to.pdf.jpg" id="506" name="Google Shape;506;p63"/>
          <p:cNvPicPr preferRelativeResize="0"/>
          <p:nvPr/>
        </p:nvPicPr>
        <p:blipFill>
          <a:blip r:embed="rId3">
            <a:alphaModFix/>
          </a:blip>
          <a:stretch>
            <a:fillRect/>
          </a:stretch>
        </p:blipFill>
        <p:spPr>
          <a:xfrm>
            <a:off x="152400" y="152400"/>
            <a:ext cx="7851546" cy="3925773"/>
          </a:xfrm>
          <a:prstGeom prst="rect">
            <a:avLst/>
          </a:prstGeom>
          <a:noFill/>
          <a:ln>
            <a:noFill/>
          </a:ln>
        </p:spPr>
      </p:pic>
      <p:sp>
        <p:nvSpPr>
          <p:cNvPr id="507" name="Google Shape;507;p63"/>
          <p:cNvSpPr/>
          <p:nvPr/>
        </p:nvSpPr>
        <p:spPr>
          <a:xfrm>
            <a:off x="728575" y="3824775"/>
            <a:ext cx="971475" cy="322765"/>
          </a:xfrm>
          <a:custGeom>
            <a:rect b="b" l="l" r="r" t="t"/>
            <a:pathLst>
              <a:path extrusionOk="0" h="23183" w="38859">
                <a:moveTo>
                  <a:pt x="0" y="0"/>
                </a:moveTo>
                <a:cubicBezTo>
                  <a:pt x="3412" y="3864"/>
                  <a:pt x="13994" y="23183"/>
                  <a:pt x="20470" y="23183"/>
                </a:cubicBezTo>
                <a:cubicBezTo>
                  <a:pt x="26947" y="23183"/>
                  <a:pt x="35794" y="3864"/>
                  <a:pt x="38859" y="0"/>
                </a:cubicBezTo>
              </a:path>
            </a:pathLst>
          </a:custGeom>
          <a:noFill/>
          <a:ln cap="flat" cmpd="sng" w="28575">
            <a:solidFill>
              <a:schemeClr val="dk2"/>
            </a:solidFill>
            <a:prstDash val="solid"/>
            <a:round/>
            <a:headEnd len="med" w="med" type="stealth"/>
            <a:tailEnd len="med" w="med" type="none"/>
          </a:ln>
        </p:spPr>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1" name="Shape 511"/>
        <p:cNvGrpSpPr/>
        <p:nvPr/>
      </p:nvGrpSpPr>
      <p:grpSpPr>
        <a:xfrm>
          <a:off x="0" y="0"/>
          <a:ext cx="0" cy="0"/>
          <a:chOff x="0" y="0"/>
          <a:chExt cx="0" cy="0"/>
        </a:xfrm>
      </p:grpSpPr>
      <p:sp>
        <p:nvSpPr>
          <p:cNvPr id="512" name="Google Shape;512;p6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Wide gap scaling with Pm</a:t>
            </a:r>
            <a:endParaRPr/>
          </a:p>
        </p:txBody>
      </p:sp>
      <p:pic>
        <p:nvPicPr>
          <p:cNvPr descr="widegap_coeffs_satampscaling_fivepoints-eps-converted-to.pdf.jpg" id="513" name="Google Shape;513;p64"/>
          <p:cNvPicPr preferRelativeResize="0"/>
          <p:nvPr/>
        </p:nvPicPr>
        <p:blipFill>
          <a:blip r:embed="rId3">
            <a:alphaModFix/>
          </a:blip>
          <a:stretch>
            <a:fillRect/>
          </a:stretch>
        </p:blipFill>
        <p:spPr>
          <a:xfrm>
            <a:off x="152400" y="152400"/>
            <a:ext cx="2944332" cy="392577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7" name="Shape 517"/>
        <p:cNvGrpSpPr/>
        <p:nvPr/>
      </p:nvGrpSpPr>
      <p:grpSpPr>
        <a:xfrm>
          <a:off x="0" y="0"/>
          <a:ext cx="0" cy="0"/>
          <a:chOff x="0" y="0"/>
          <a:chExt cx="0" cy="0"/>
        </a:xfrm>
      </p:grpSpPr>
      <p:sp>
        <p:nvSpPr>
          <p:cNvPr id="518" name="Google Shape;518;p65"/>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Wide gap scaling with Pm</a:t>
            </a:r>
            <a:endParaRPr/>
          </a:p>
        </p:txBody>
      </p:sp>
      <p:pic>
        <p:nvPicPr>
          <p:cNvPr descr="widegap_coeffs_satampscaling_fivepoints-eps-converted-to.pdf.jpg" id="519" name="Google Shape;519;p65"/>
          <p:cNvPicPr preferRelativeResize="0"/>
          <p:nvPr/>
        </p:nvPicPr>
        <p:blipFill>
          <a:blip r:embed="rId3">
            <a:alphaModFix/>
          </a:blip>
          <a:stretch>
            <a:fillRect/>
          </a:stretch>
        </p:blipFill>
        <p:spPr>
          <a:xfrm>
            <a:off x="152400" y="152400"/>
            <a:ext cx="2944332" cy="3925776"/>
          </a:xfrm>
          <a:prstGeom prst="rect">
            <a:avLst/>
          </a:prstGeom>
          <a:noFill/>
          <a:ln>
            <a:noFill/>
          </a:ln>
        </p:spPr>
      </p:pic>
      <p:sp>
        <p:nvSpPr>
          <p:cNvPr id="520" name="Google Shape;520;p65"/>
          <p:cNvSpPr/>
          <p:nvPr/>
        </p:nvSpPr>
        <p:spPr>
          <a:xfrm>
            <a:off x="268875" y="3625600"/>
            <a:ext cx="2220600" cy="182100"/>
          </a:xfrm>
          <a:prstGeom prst="rect">
            <a:avLst/>
          </a:prstGeom>
          <a:solidFill>
            <a:srgbClr val="999999">
              <a:alpha val="2769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21" name="Google Shape;521;p65"/>
          <p:cNvCxnSpPr>
            <a:endCxn id="520" idx="3"/>
          </p:cNvCxnSpPr>
          <p:nvPr/>
        </p:nvCxnSpPr>
        <p:spPr>
          <a:xfrm flipH="1">
            <a:off x="2489475" y="2775550"/>
            <a:ext cx="1778100" cy="941100"/>
          </a:xfrm>
          <a:prstGeom prst="straightConnector1">
            <a:avLst/>
          </a:prstGeom>
          <a:noFill/>
          <a:ln cap="flat" cmpd="sng" w="28575">
            <a:solidFill>
              <a:schemeClr val="dk2"/>
            </a:solidFill>
            <a:prstDash val="solid"/>
            <a:round/>
            <a:headEnd len="med" w="med" type="none"/>
            <a:tailEnd len="med" w="med" type="triangle"/>
          </a:ln>
        </p:spPr>
      </p:cxnSp>
      <p:sp>
        <p:nvSpPr>
          <p:cNvPr id="522" name="Google Shape;522;p65"/>
          <p:cNvSpPr txBox="1"/>
          <p:nvPr/>
        </p:nvSpPr>
        <p:spPr>
          <a:xfrm>
            <a:off x="4224075" y="2472000"/>
            <a:ext cx="3330600" cy="94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Gill Sans"/>
                <a:ea typeface="Gill Sans"/>
                <a:cs typeface="Gill Sans"/>
                <a:sym typeface="Gill Sans"/>
              </a:rPr>
              <a:t>Parameters entirely inaccessible to simulation!</a:t>
            </a:r>
            <a:endParaRPr sz="1800">
              <a:latin typeface="Gill Sans"/>
              <a:ea typeface="Gill Sans"/>
              <a:cs typeface="Gill Sans"/>
              <a:sym typeface="Gill Sans"/>
            </a:endParaRPr>
          </a:p>
        </p:txBody>
      </p:sp>
      <p:sp>
        <p:nvSpPr>
          <p:cNvPr id="523" name="Google Shape;523;p65"/>
          <p:cNvSpPr/>
          <p:nvPr/>
        </p:nvSpPr>
        <p:spPr>
          <a:xfrm>
            <a:off x="640000" y="3278650"/>
            <a:ext cx="182100" cy="182100"/>
          </a:xfrm>
          <a:prstGeom prst="ellipse">
            <a:avLst/>
          </a:prstGeom>
          <a:no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7" name="Shape 527"/>
        <p:cNvGrpSpPr/>
        <p:nvPr/>
      </p:nvGrpSpPr>
      <p:grpSpPr>
        <a:xfrm>
          <a:off x="0" y="0"/>
          <a:ext cx="0" cy="0"/>
          <a:chOff x="0" y="0"/>
          <a:chExt cx="0" cy="0"/>
        </a:xfrm>
      </p:grpSpPr>
      <p:sp>
        <p:nvSpPr>
          <p:cNvPr id="528" name="Google Shape;528;p66"/>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Wide gap Angular Momentum Transport</a:t>
            </a:r>
            <a:endParaRPr/>
          </a:p>
        </p:txBody>
      </p:sp>
      <p:pic>
        <p:nvPicPr>
          <p:cNvPr descr="widegap_totalstress_intstress-eps-converted-to.pdf.jpg" id="529" name="Google Shape;529;p66"/>
          <p:cNvPicPr preferRelativeResize="0"/>
          <p:nvPr/>
        </p:nvPicPr>
        <p:blipFill>
          <a:blip r:embed="rId3">
            <a:alphaModFix/>
          </a:blip>
          <a:stretch>
            <a:fillRect/>
          </a:stretch>
        </p:blipFill>
        <p:spPr>
          <a:xfrm>
            <a:off x="311700" y="135050"/>
            <a:ext cx="2528700" cy="4045920"/>
          </a:xfrm>
          <a:prstGeom prst="rect">
            <a:avLst/>
          </a:prstGeom>
          <a:noFill/>
          <a:ln>
            <a:noFill/>
          </a:ln>
        </p:spPr>
      </p:pic>
      <p:sp>
        <p:nvSpPr>
          <p:cNvPr id="530" name="Google Shape;530;p66"/>
          <p:cNvSpPr txBox="1"/>
          <p:nvPr/>
        </p:nvSpPr>
        <p:spPr>
          <a:xfrm>
            <a:off x="4380225" y="1370450"/>
            <a:ext cx="3608100" cy="121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1"/>
                </a:solidFill>
                <a:latin typeface="Gill Sans"/>
                <a:ea typeface="Gill Sans"/>
                <a:cs typeface="Gill Sans"/>
                <a:sym typeface="Gill Sans"/>
              </a:rPr>
              <a:t>Asymmetry</a:t>
            </a:r>
            <a:r>
              <a:rPr lang="en" sz="1800">
                <a:latin typeface="Gill Sans"/>
                <a:ea typeface="Gill Sans"/>
                <a:cs typeface="Gill Sans"/>
                <a:sym typeface="Gill Sans"/>
              </a:rPr>
              <a:t> in positive &amp; negative leads to transport!</a:t>
            </a:r>
            <a:endParaRPr sz="1800">
              <a:latin typeface="Gill Sans"/>
              <a:ea typeface="Gill Sans"/>
              <a:cs typeface="Gill Sans"/>
              <a:sym typeface="Gill Sans"/>
            </a:endParaRPr>
          </a:p>
          <a:p>
            <a:pPr indent="0" lvl="0" marL="0" rtl="0" algn="l">
              <a:spcBef>
                <a:spcPts val="0"/>
              </a:spcBef>
              <a:spcAft>
                <a:spcPts val="0"/>
              </a:spcAft>
              <a:buNone/>
            </a:pPr>
            <a:r>
              <a:t/>
            </a:r>
            <a:endParaRPr sz="1800">
              <a:latin typeface="Gill Sans"/>
              <a:ea typeface="Gill Sans"/>
              <a:cs typeface="Gill Sans"/>
              <a:sym typeface="Gill Sans"/>
            </a:endParaRPr>
          </a:p>
          <a:p>
            <a:pPr indent="0" lvl="0" marL="0" rtl="0" algn="l">
              <a:spcBef>
                <a:spcPts val="0"/>
              </a:spcBef>
              <a:spcAft>
                <a:spcPts val="0"/>
              </a:spcAft>
              <a:buNone/>
            </a:pPr>
            <a:r>
              <a:rPr lang="en" sz="1800">
                <a:solidFill>
                  <a:schemeClr val="accent5"/>
                </a:solidFill>
                <a:latin typeface="Gill Sans"/>
                <a:ea typeface="Gill Sans"/>
                <a:cs typeface="Gill Sans"/>
                <a:sym typeface="Gill Sans"/>
              </a:rPr>
              <a:t>Predictions</a:t>
            </a:r>
            <a:r>
              <a:rPr lang="en" sz="1800">
                <a:latin typeface="Gill Sans"/>
                <a:ea typeface="Gill Sans"/>
                <a:cs typeface="Gill Sans"/>
                <a:sym typeface="Gill Sans"/>
              </a:rPr>
              <a:t> for Princeton MRIX</a:t>
            </a:r>
            <a:endParaRPr sz="1800">
              <a:latin typeface="Gill Sans"/>
              <a:ea typeface="Gill Sans"/>
              <a:cs typeface="Gill Sans"/>
              <a:sym typeface="Gill Sans"/>
            </a:endParaRPr>
          </a:p>
        </p:txBody>
      </p:sp>
      <p:cxnSp>
        <p:nvCxnSpPr>
          <p:cNvPr id="531" name="Google Shape;531;p66"/>
          <p:cNvCxnSpPr/>
          <p:nvPr/>
        </p:nvCxnSpPr>
        <p:spPr>
          <a:xfrm rot="10800000">
            <a:off x="1656775" y="598575"/>
            <a:ext cx="2636700" cy="1058100"/>
          </a:xfrm>
          <a:prstGeom prst="straightConnector1">
            <a:avLst/>
          </a:prstGeom>
          <a:noFill/>
          <a:ln cap="flat" cmpd="sng" w="28575">
            <a:solidFill>
              <a:schemeClr val="dk2"/>
            </a:solidFill>
            <a:prstDash val="solid"/>
            <a:round/>
            <a:headEnd len="med" w="med" type="none"/>
            <a:tailEnd len="med" w="med" type="triangle"/>
          </a:ln>
        </p:spPr>
      </p:cxnSp>
      <p:cxnSp>
        <p:nvCxnSpPr>
          <p:cNvPr id="532" name="Google Shape;532;p66"/>
          <p:cNvCxnSpPr/>
          <p:nvPr/>
        </p:nvCxnSpPr>
        <p:spPr>
          <a:xfrm flipH="1">
            <a:off x="1804075" y="1656675"/>
            <a:ext cx="2492700" cy="18210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6" name="Shape 536"/>
        <p:cNvGrpSpPr/>
        <p:nvPr/>
      </p:nvGrpSpPr>
      <p:grpSpPr>
        <a:xfrm>
          <a:off x="0" y="0"/>
          <a:ext cx="0" cy="0"/>
          <a:chOff x="0" y="0"/>
          <a:chExt cx="0" cy="0"/>
        </a:xfrm>
      </p:grpSpPr>
      <p:sp>
        <p:nvSpPr>
          <p:cNvPr id="537" name="Google Shape;537;p67"/>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Statistics: Understanding Dynamics, Searching for </a:t>
            </a:r>
            <a:r>
              <a:rPr lang="en">
                <a:solidFill>
                  <a:schemeClr val="accent1"/>
                </a:solidFill>
              </a:rPr>
              <a:t>Extreme Events</a:t>
            </a:r>
            <a:endParaRPr>
              <a:solidFill>
                <a:schemeClr val="accent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1" name="Shape 541"/>
        <p:cNvGrpSpPr/>
        <p:nvPr/>
      </p:nvGrpSpPr>
      <p:grpSpPr>
        <a:xfrm>
          <a:off x="0" y="0"/>
          <a:ext cx="0" cy="0"/>
          <a:chOff x="0" y="0"/>
          <a:chExt cx="0" cy="0"/>
        </a:xfrm>
      </p:grpSpPr>
      <p:sp>
        <p:nvSpPr>
          <p:cNvPr id="542" name="Google Shape;542;p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Collaborators</a:t>
            </a:r>
            <a:endParaRPr/>
          </a:p>
        </p:txBody>
      </p:sp>
      <p:pic>
        <p:nvPicPr>
          <p:cNvPr id="543" name="Google Shape;543;p68"/>
          <p:cNvPicPr preferRelativeResize="0"/>
          <p:nvPr/>
        </p:nvPicPr>
        <p:blipFill>
          <a:blip r:embed="rId3">
            <a:alphaModFix/>
          </a:blip>
          <a:stretch>
            <a:fillRect/>
          </a:stretch>
        </p:blipFill>
        <p:spPr>
          <a:xfrm>
            <a:off x="152400" y="1170125"/>
            <a:ext cx="3171825" cy="3171825"/>
          </a:xfrm>
          <a:prstGeom prst="rect">
            <a:avLst/>
          </a:prstGeom>
          <a:noFill/>
          <a:ln>
            <a:noFill/>
          </a:ln>
        </p:spPr>
      </p:pic>
      <p:sp>
        <p:nvSpPr>
          <p:cNvPr id="544" name="Google Shape;544;p68"/>
          <p:cNvSpPr txBox="1"/>
          <p:nvPr/>
        </p:nvSpPr>
        <p:spPr>
          <a:xfrm>
            <a:off x="152400" y="4401075"/>
            <a:ext cx="2356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ill Sans"/>
                <a:ea typeface="Gill Sans"/>
                <a:cs typeface="Gill Sans"/>
                <a:sym typeface="Gill Sans"/>
              </a:rPr>
              <a:t>Steve Tobias (Leeds)</a:t>
            </a:r>
            <a:endParaRPr>
              <a:latin typeface="Gill Sans"/>
              <a:ea typeface="Gill Sans"/>
              <a:cs typeface="Gill Sans"/>
              <a:sym typeface="Gill Sans"/>
            </a:endParaRPr>
          </a:p>
        </p:txBody>
      </p:sp>
      <p:pic>
        <p:nvPicPr>
          <p:cNvPr id="545" name="Google Shape;545;p68"/>
          <p:cNvPicPr preferRelativeResize="0"/>
          <p:nvPr/>
        </p:nvPicPr>
        <p:blipFill>
          <a:blip r:embed="rId4">
            <a:alphaModFix/>
          </a:blip>
          <a:stretch>
            <a:fillRect/>
          </a:stretch>
        </p:blipFill>
        <p:spPr>
          <a:xfrm>
            <a:off x="5071925" y="1170125"/>
            <a:ext cx="3171825" cy="3171825"/>
          </a:xfrm>
          <a:prstGeom prst="rect">
            <a:avLst/>
          </a:prstGeom>
          <a:noFill/>
          <a:ln>
            <a:noFill/>
          </a:ln>
        </p:spPr>
      </p:pic>
      <p:sp>
        <p:nvSpPr>
          <p:cNvPr id="546" name="Google Shape;546;p68"/>
          <p:cNvSpPr txBox="1"/>
          <p:nvPr/>
        </p:nvSpPr>
        <p:spPr>
          <a:xfrm>
            <a:off x="5071925" y="4401075"/>
            <a:ext cx="2356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ill Sans"/>
                <a:ea typeface="Gill Sans"/>
                <a:cs typeface="Gill Sans"/>
                <a:sym typeface="Gill Sans"/>
              </a:rPr>
              <a:t>Brad Marston (Brown)</a:t>
            </a:r>
            <a:endParaRPr>
              <a:latin typeface="Gill Sans"/>
              <a:ea typeface="Gill Sans"/>
              <a:cs typeface="Gill Sans"/>
              <a:sym typeface="Gill Sans"/>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0" name="Shape 550"/>
        <p:cNvGrpSpPr/>
        <p:nvPr/>
      </p:nvGrpSpPr>
      <p:grpSpPr>
        <a:xfrm>
          <a:off x="0" y="0"/>
          <a:ext cx="0" cy="0"/>
          <a:chOff x="0" y="0"/>
          <a:chExt cx="0" cy="0"/>
        </a:xfrm>
      </p:grpSpPr>
      <p:sp>
        <p:nvSpPr>
          <p:cNvPr id="551" name="Google Shape;551;p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Classic Example: Rogue Waves</a:t>
            </a:r>
            <a:endParaRPr/>
          </a:p>
        </p:txBody>
      </p:sp>
      <p:pic>
        <p:nvPicPr>
          <p:cNvPr id="552" name="Google Shape;552;p69"/>
          <p:cNvPicPr preferRelativeResize="0"/>
          <p:nvPr/>
        </p:nvPicPr>
        <p:blipFill>
          <a:blip r:embed="rId3">
            <a:alphaModFix/>
          </a:blip>
          <a:stretch>
            <a:fillRect/>
          </a:stretch>
        </p:blipFill>
        <p:spPr>
          <a:xfrm>
            <a:off x="152400" y="1170125"/>
            <a:ext cx="8839200" cy="2941796"/>
          </a:xfrm>
          <a:prstGeom prst="rect">
            <a:avLst/>
          </a:prstGeom>
          <a:noFill/>
          <a:ln>
            <a:noFill/>
          </a:ln>
        </p:spPr>
      </p:pic>
      <p:sp>
        <p:nvSpPr>
          <p:cNvPr id="553" name="Google Shape;553;p69"/>
          <p:cNvSpPr txBox="1"/>
          <p:nvPr/>
        </p:nvSpPr>
        <p:spPr>
          <a:xfrm>
            <a:off x="6482100" y="4153525"/>
            <a:ext cx="2466300" cy="36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ill Sans"/>
                <a:ea typeface="Gill Sans"/>
                <a:cs typeface="Gill Sans"/>
                <a:sym typeface="Gill Sans"/>
              </a:rPr>
              <a:t>Adcock et al (2011, </a:t>
            </a:r>
            <a:r>
              <a:rPr lang="en">
                <a:solidFill>
                  <a:srgbClr val="222222"/>
                </a:solidFill>
                <a:latin typeface="Gill Sans"/>
                <a:ea typeface="Gill Sans"/>
                <a:cs typeface="Gill Sans"/>
                <a:sym typeface="Gill Sans"/>
              </a:rPr>
              <a:t>Proc. R. Soc. London, Ser. A)</a:t>
            </a:r>
            <a:endParaRPr>
              <a:latin typeface="Gill Sans"/>
              <a:ea typeface="Gill Sans"/>
              <a:cs typeface="Gill Sans"/>
              <a:sym typeface="Gill Sans"/>
            </a:endParaRPr>
          </a:p>
        </p:txBody>
      </p:sp>
      <p:sp>
        <p:nvSpPr>
          <p:cNvPr id="554" name="Google Shape;554;p69"/>
          <p:cNvSpPr txBox="1"/>
          <p:nvPr/>
        </p:nvSpPr>
        <p:spPr>
          <a:xfrm>
            <a:off x="3218125" y="1164600"/>
            <a:ext cx="1934700" cy="40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ill Sans"/>
                <a:ea typeface="Gill Sans"/>
                <a:cs typeface="Gill Sans"/>
                <a:sym typeface="Gill Sans"/>
              </a:rPr>
              <a:t>18.5 m wave!</a:t>
            </a:r>
            <a:endParaRPr>
              <a:latin typeface="Gill Sans"/>
              <a:ea typeface="Gill Sans"/>
              <a:cs typeface="Gill Sans"/>
              <a:sym typeface="Gill Sans"/>
            </a:endParaRPr>
          </a:p>
        </p:txBody>
      </p:sp>
      <p:cxnSp>
        <p:nvCxnSpPr>
          <p:cNvPr id="555" name="Google Shape;555;p69"/>
          <p:cNvCxnSpPr>
            <a:stCxn id="554" idx="1"/>
          </p:cNvCxnSpPr>
          <p:nvPr/>
        </p:nvCxnSpPr>
        <p:spPr>
          <a:xfrm flipH="1">
            <a:off x="2759725" y="1366350"/>
            <a:ext cx="458400" cy="825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9" name="Shape 559"/>
        <p:cNvGrpSpPr/>
        <p:nvPr/>
      </p:nvGrpSpPr>
      <p:grpSpPr>
        <a:xfrm>
          <a:off x="0" y="0"/>
          <a:ext cx="0" cy="0"/>
          <a:chOff x="0" y="0"/>
          <a:chExt cx="0" cy="0"/>
        </a:xfrm>
      </p:grpSpPr>
      <p:pic>
        <p:nvPicPr>
          <p:cNvPr id="560" name="Google Shape;560;p70"/>
          <p:cNvPicPr preferRelativeResize="0"/>
          <p:nvPr/>
        </p:nvPicPr>
        <p:blipFill>
          <a:blip r:embed="rId3">
            <a:alphaModFix/>
          </a:blip>
          <a:stretch>
            <a:fillRect/>
          </a:stretch>
        </p:blipFill>
        <p:spPr>
          <a:xfrm>
            <a:off x="1737500" y="1894425"/>
            <a:ext cx="5577345" cy="3820976"/>
          </a:xfrm>
          <a:prstGeom prst="rect">
            <a:avLst/>
          </a:prstGeom>
          <a:noFill/>
          <a:ln>
            <a:noFill/>
          </a:ln>
        </p:spPr>
      </p:pic>
      <p:sp>
        <p:nvSpPr>
          <p:cNvPr id="561" name="Google Shape;561;p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Even on </a:t>
            </a:r>
            <a:r>
              <a:rPr i="1" lang="en"/>
              <a:t>slow manifold</a:t>
            </a:r>
            <a:r>
              <a:rPr lang="en"/>
              <a:t> still need integrate long enough to capture statistics</a:t>
            </a:r>
            <a:endParaRPr/>
          </a:p>
        </p:txBody>
      </p:sp>
      <p:sp>
        <p:nvSpPr>
          <p:cNvPr id="562" name="Google Shape;562;p70"/>
          <p:cNvSpPr/>
          <p:nvPr/>
        </p:nvSpPr>
        <p:spPr>
          <a:xfrm>
            <a:off x="1971200" y="3951825"/>
            <a:ext cx="5198400" cy="1191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70"/>
          <p:cNvSpPr/>
          <p:nvPr/>
        </p:nvSpPr>
        <p:spPr>
          <a:xfrm>
            <a:off x="3633900" y="3820000"/>
            <a:ext cx="5198400" cy="1191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70"/>
          <p:cNvSpPr/>
          <p:nvPr/>
        </p:nvSpPr>
        <p:spPr>
          <a:xfrm>
            <a:off x="6417925" y="1998925"/>
            <a:ext cx="504300" cy="4950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8" name="Shape 568"/>
        <p:cNvGrpSpPr/>
        <p:nvPr/>
      </p:nvGrpSpPr>
      <p:grpSpPr>
        <a:xfrm>
          <a:off x="0" y="0"/>
          <a:ext cx="0" cy="0"/>
          <a:chOff x="0" y="0"/>
          <a:chExt cx="0" cy="0"/>
        </a:xfrm>
      </p:grpSpPr>
      <p:sp>
        <p:nvSpPr>
          <p:cNvPr id="569" name="Google Shape;569;p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newish technique: Direct Statistical Simulation (DSS)</a:t>
            </a:r>
            <a:endParaRPr/>
          </a:p>
        </p:txBody>
      </p:sp>
      <p:sp>
        <p:nvSpPr>
          <p:cNvPr id="570" name="Google Shape;570;p7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571" name="Google Shape;571;p71"/>
          <p:cNvPicPr preferRelativeResize="0"/>
          <p:nvPr/>
        </p:nvPicPr>
        <p:blipFill>
          <a:blip r:embed="rId3">
            <a:alphaModFix/>
          </a:blip>
          <a:stretch>
            <a:fillRect/>
          </a:stretch>
        </p:blipFill>
        <p:spPr>
          <a:xfrm>
            <a:off x="2237074" y="1220800"/>
            <a:ext cx="3867024" cy="3673951"/>
          </a:xfrm>
          <a:prstGeom prst="rect">
            <a:avLst/>
          </a:prstGeom>
          <a:noFill/>
          <a:ln>
            <a:noFill/>
          </a:ln>
        </p:spPr>
      </p:pic>
      <p:cxnSp>
        <p:nvCxnSpPr>
          <p:cNvPr id="572" name="Google Shape;572;p71"/>
          <p:cNvCxnSpPr/>
          <p:nvPr/>
        </p:nvCxnSpPr>
        <p:spPr>
          <a:xfrm>
            <a:off x="4199157" y="2677400"/>
            <a:ext cx="0" cy="733500"/>
          </a:xfrm>
          <a:prstGeom prst="straightConnector1">
            <a:avLst/>
          </a:prstGeom>
          <a:noFill/>
          <a:ln cap="flat" cmpd="sng" w="28575">
            <a:solidFill>
              <a:schemeClr val="accent1"/>
            </a:solidFill>
            <a:prstDash val="solid"/>
            <a:round/>
            <a:headEnd len="med" w="med" type="none"/>
            <a:tailEnd len="med" w="med" type="triangle"/>
          </a:ln>
        </p:spPr>
      </p:cxnSp>
      <p:sp>
        <p:nvSpPr>
          <p:cNvPr id="573" name="Google Shape;573;p71"/>
          <p:cNvSpPr txBox="1"/>
          <p:nvPr/>
        </p:nvSpPr>
        <p:spPr>
          <a:xfrm>
            <a:off x="385175" y="1152475"/>
            <a:ext cx="21729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Gill Sans"/>
                <a:ea typeface="Gill Sans"/>
                <a:cs typeface="Gill Sans"/>
                <a:sym typeface="Gill Sans"/>
              </a:rPr>
              <a:t>Equation of motion</a:t>
            </a:r>
            <a:endParaRPr sz="1800">
              <a:latin typeface="Gill Sans"/>
              <a:ea typeface="Gill Sans"/>
              <a:cs typeface="Gill Sans"/>
              <a:sym typeface="Gill Sans"/>
            </a:endParaRPr>
          </a:p>
        </p:txBody>
      </p:sp>
      <p:sp>
        <p:nvSpPr>
          <p:cNvPr id="574" name="Google Shape;574;p71"/>
          <p:cNvSpPr txBox="1"/>
          <p:nvPr/>
        </p:nvSpPr>
        <p:spPr>
          <a:xfrm>
            <a:off x="385175" y="2104700"/>
            <a:ext cx="21729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Gill Sans"/>
                <a:ea typeface="Gill Sans"/>
                <a:cs typeface="Gill Sans"/>
                <a:sym typeface="Gill Sans"/>
              </a:rPr>
              <a:t>Decompose into mean + fluctuation</a:t>
            </a:r>
            <a:endParaRPr sz="1800">
              <a:latin typeface="Gill Sans"/>
              <a:ea typeface="Gill Sans"/>
              <a:cs typeface="Gill Sans"/>
              <a:sym typeface="Gill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Convection</a:t>
            </a:r>
            <a:endParaRPr/>
          </a:p>
        </p:txBody>
      </p:sp>
      <p:pic>
        <p:nvPicPr>
          <p:cNvPr descr="A Dedalus simulation of Rayleigh Benard Convection at a Rayleigh number of 10^11 on 24576 x 4096 modes" id="85" name="Google Shape;85;p18" title="The Many Scales of Rayleigh Benard Convection">
            <a:hlinkClick r:id="rId3"/>
          </p:cNvPr>
          <p:cNvPicPr preferRelativeResize="0"/>
          <p:nvPr/>
        </p:nvPicPr>
        <p:blipFill>
          <a:blip r:embed="rId4">
            <a:alphaModFix/>
          </a:blip>
          <a:stretch>
            <a:fillRect/>
          </a:stretch>
        </p:blipFill>
        <p:spPr>
          <a:xfrm>
            <a:off x="2286012" y="0"/>
            <a:ext cx="6857989" cy="51435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8" name="Shape 578"/>
        <p:cNvGrpSpPr/>
        <p:nvPr/>
      </p:nvGrpSpPr>
      <p:grpSpPr>
        <a:xfrm>
          <a:off x="0" y="0"/>
          <a:ext cx="0" cy="0"/>
          <a:chOff x="0" y="0"/>
          <a:chExt cx="0" cy="0"/>
        </a:xfrm>
      </p:grpSpPr>
      <p:sp>
        <p:nvSpPr>
          <p:cNvPr id="579" name="Google Shape;579;p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newish technique: Direct Statistical Simulation (DSS)</a:t>
            </a:r>
            <a:endParaRPr/>
          </a:p>
        </p:txBody>
      </p:sp>
      <p:sp>
        <p:nvSpPr>
          <p:cNvPr id="580" name="Google Shape;580;p7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1600"/>
              </a:spcAft>
              <a:buNone/>
            </a:pPr>
            <a:r>
              <a:t/>
            </a:r>
            <a:endParaRPr/>
          </a:p>
        </p:txBody>
      </p:sp>
      <p:sp>
        <p:nvSpPr>
          <p:cNvPr id="581" name="Google Shape;581;p72"/>
          <p:cNvSpPr txBox="1"/>
          <p:nvPr/>
        </p:nvSpPr>
        <p:spPr>
          <a:xfrm>
            <a:off x="3543500" y="3333775"/>
            <a:ext cx="5380500" cy="130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Gill Sans"/>
                <a:ea typeface="Gill Sans"/>
                <a:cs typeface="Gill Sans"/>
                <a:sym typeface="Gill Sans"/>
              </a:rPr>
              <a:t>CE2: most popular choice</a:t>
            </a:r>
            <a:endParaRPr sz="1800">
              <a:latin typeface="Gill Sans"/>
              <a:ea typeface="Gill Sans"/>
              <a:cs typeface="Gill Sans"/>
              <a:sym typeface="Gill Sans"/>
            </a:endParaRPr>
          </a:p>
          <a:p>
            <a:pPr indent="0" lvl="0" marL="0" rtl="0" algn="l">
              <a:spcBef>
                <a:spcPts val="0"/>
              </a:spcBef>
              <a:spcAft>
                <a:spcPts val="0"/>
              </a:spcAft>
              <a:buNone/>
            </a:pPr>
            <a:r>
              <a:t/>
            </a:r>
            <a:endParaRPr sz="1800">
              <a:latin typeface="Gill Sans"/>
              <a:ea typeface="Gill Sans"/>
              <a:cs typeface="Gill Sans"/>
              <a:sym typeface="Gill Sans"/>
            </a:endParaRPr>
          </a:p>
          <a:p>
            <a:pPr indent="0" lvl="0" marL="0" rtl="0" algn="l">
              <a:spcBef>
                <a:spcPts val="0"/>
              </a:spcBef>
              <a:spcAft>
                <a:spcPts val="0"/>
              </a:spcAft>
              <a:buNone/>
            </a:pPr>
            <a:r>
              <a:rPr lang="en" sz="1800">
                <a:latin typeface="Gill Sans"/>
                <a:ea typeface="Gill Sans"/>
                <a:cs typeface="Gill Sans"/>
                <a:sym typeface="Gill Sans"/>
              </a:rPr>
              <a:t>Cumulants are smoother, so need fewer modes</a:t>
            </a:r>
            <a:endParaRPr sz="1800">
              <a:latin typeface="Gill Sans"/>
              <a:ea typeface="Gill Sans"/>
              <a:cs typeface="Gill Sans"/>
              <a:sym typeface="Gill Sans"/>
            </a:endParaRPr>
          </a:p>
          <a:p>
            <a:pPr indent="0" lvl="0" marL="0" rtl="0" algn="l">
              <a:spcBef>
                <a:spcPts val="0"/>
              </a:spcBef>
              <a:spcAft>
                <a:spcPts val="0"/>
              </a:spcAft>
              <a:buNone/>
            </a:pPr>
            <a:r>
              <a:rPr lang="en" sz="1800">
                <a:latin typeface="Gill Sans"/>
                <a:ea typeface="Gill Sans"/>
                <a:cs typeface="Gill Sans"/>
                <a:sym typeface="Gill Sans"/>
              </a:rPr>
              <a:t>But higher dimensional, so cursed.</a:t>
            </a:r>
            <a:endParaRPr sz="1800">
              <a:latin typeface="Gill Sans"/>
              <a:ea typeface="Gill Sans"/>
              <a:cs typeface="Gill Sans"/>
              <a:sym typeface="Gill Sans"/>
            </a:endParaRPr>
          </a:p>
          <a:p>
            <a:pPr indent="0" lvl="0" marL="0" rtl="0" algn="l">
              <a:spcBef>
                <a:spcPts val="0"/>
              </a:spcBef>
              <a:spcAft>
                <a:spcPts val="0"/>
              </a:spcAft>
              <a:buNone/>
            </a:pPr>
            <a:r>
              <a:t/>
            </a:r>
            <a:endParaRPr sz="1800">
              <a:latin typeface="Gill Sans"/>
              <a:ea typeface="Gill Sans"/>
              <a:cs typeface="Gill Sans"/>
              <a:sym typeface="Gill Sans"/>
            </a:endParaRPr>
          </a:p>
          <a:p>
            <a:pPr indent="0" lvl="0" marL="0" rtl="0" algn="l">
              <a:spcBef>
                <a:spcPts val="0"/>
              </a:spcBef>
              <a:spcAft>
                <a:spcPts val="0"/>
              </a:spcAft>
              <a:buNone/>
            </a:pPr>
            <a:r>
              <a:t/>
            </a:r>
            <a:endParaRPr sz="1800">
              <a:latin typeface="Gill Sans"/>
              <a:ea typeface="Gill Sans"/>
              <a:cs typeface="Gill Sans"/>
              <a:sym typeface="Gill Sans"/>
            </a:endParaRPr>
          </a:p>
          <a:p>
            <a:pPr indent="0" lvl="0" marL="0" rtl="0" algn="l">
              <a:spcBef>
                <a:spcPts val="0"/>
              </a:spcBef>
              <a:spcAft>
                <a:spcPts val="0"/>
              </a:spcAft>
              <a:buNone/>
            </a:pPr>
            <a:r>
              <a:t/>
            </a:r>
            <a:endParaRPr sz="1800">
              <a:latin typeface="Gill Sans"/>
              <a:ea typeface="Gill Sans"/>
              <a:cs typeface="Gill Sans"/>
              <a:sym typeface="Gill Sans"/>
            </a:endParaRPr>
          </a:p>
        </p:txBody>
      </p:sp>
      <p:pic>
        <p:nvPicPr>
          <p:cNvPr id="582" name="Google Shape;582;p72"/>
          <p:cNvPicPr preferRelativeResize="0"/>
          <p:nvPr/>
        </p:nvPicPr>
        <p:blipFill>
          <a:blip r:embed="rId3">
            <a:alphaModFix/>
          </a:blip>
          <a:stretch>
            <a:fillRect/>
          </a:stretch>
        </p:blipFill>
        <p:spPr>
          <a:xfrm>
            <a:off x="478572" y="2714422"/>
            <a:ext cx="2117239" cy="2393100"/>
          </a:xfrm>
          <a:prstGeom prst="rect">
            <a:avLst/>
          </a:prstGeom>
          <a:noFill/>
          <a:ln>
            <a:noFill/>
          </a:ln>
        </p:spPr>
      </p:pic>
      <p:pic>
        <p:nvPicPr>
          <p:cNvPr id="583" name="Google Shape;583;p72"/>
          <p:cNvPicPr preferRelativeResize="0"/>
          <p:nvPr/>
        </p:nvPicPr>
        <p:blipFill>
          <a:blip r:embed="rId4">
            <a:alphaModFix/>
          </a:blip>
          <a:stretch>
            <a:fillRect/>
          </a:stretch>
        </p:blipFill>
        <p:spPr>
          <a:xfrm>
            <a:off x="478570" y="1152470"/>
            <a:ext cx="3282325" cy="651575"/>
          </a:xfrm>
          <a:prstGeom prst="rect">
            <a:avLst/>
          </a:prstGeom>
          <a:noFill/>
          <a:ln>
            <a:noFill/>
          </a:ln>
        </p:spPr>
      </p:pic>
      <p:cxnSp>
        <p:nvCxnSpPr>
          <p:cNvPr id="584" name="Google Shape;584;p72"/>
          <p:cNvCxnSpPr/>
          <p:nvPr/>
        </p:nvCxnSpPr>
        <p:spPr>
          <a:xfrm>
            <a:off x="1496400" y="1788050"/>
            <a:ext cx="0" cy="967800"/>
          </a:xfrm>
          <a:prstGeom prst="straightConnector1">
            <a:avLst/>
          </a:prstGeom>
          <a:noFill/>
          <a:ln cap="flat" cmpd="sng" w="28575">
            <a:solidFill>
              <a:schemeClr val="accent1"/>
            </a:solidFill>
            <a:prstDash val="solid"/>
            <a:round/>
            <a:headEnd len="med" w="med" type="none"/>
            <a:tailEnd len="med" w="med" type="triangle"/>
          </a:ln>
        </p:spPr>
      </p:cxn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8" name="Shape 588"/>
        <p:cNvGrpSpPr/>
        <p:nvPr/>
      </p:nvGrpSpPr>
      <p:grpSpPr>
        <a:xfrm>
          <a:off x="0" y="0"/>
          <a:ext cx="0" cy="0"/>
          <a:chOff x="0" y="0"/>
          <a:chExt cx="0" cy="0"/>
        </a:xfrm>
      </p:grpSpPr>
      <p:sp>
        <p:nvSpPr>
          <p:cNvPr id="589" name="Google Shape;589;p7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a:t>
            </a:r>
            <a:endParaRPr/>
          </a:p>
        </p:txBody>
      </p:sp>
      <p:pic>
        <p:nvPicPr>
          <p:cNvPr id="590" name="Google Shape;590;p73"/>
          <p:cNvPicPr preferRelativeResize="0"/>
          <p:nvPr/>
        </p:nvPicPr>
        <p:blipFill>
          <a:blip r:embed="rId3">
            <a:alphaModFix/>
          </a:blip>
          <a:stretch>
            <a:fillRect/>
          </a:stretch>
        </p:blipFill>
        <p:spPr>
          <a:xfrm>
            <a:off x="152400" y="1627325"/>
            <a:ext cx="8839199" cy="323786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4" name="Shape 594"/>
        <p:cNvGrpSpPr/>
        <p:nvPr/>
      </p:nvGrpSpPr>
      <p:grpSpPr>
        <a:xfrm>
          <a:off x="0" y="0"/>
          <a:ext cx="0" cy="0"/>
          <a:chOff x="0" y="0"/>
          <a:chExt cx="0" cy="0"/>
        </a:xfrm>
      </p:grpSpPr>
      <p:sp>
        <p:nvSpPr>
          <p:cNvPr id="595" name="Google Shape;595;p7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 newish technique: Direct Statistical Simulation (DSS)</a:t>
            </a:r>
            <a:endParaRPr/>
          </a:p>
          <a:p>
            <a:pPr indent="0" lvl="0" marL="0" rtl="0" algn="l">
              <a:spcBef>
                <a:spcPts val="0"/>
              </a:spcBef>
              <a:spcAft>
                <a:spcPts val="0"/>
              </a:spcAft>
              <a:buNone/>
            </a:pPr>
            <a:r>
              <a:t/>
            </a:r>
            <a:endParaRPr/>
          </a:p>
        </p:txBody>
      </p:sp>
      <p:sp>
        <p:nvSpPr>
          <p:cNvPr id="596" name="Google Shape;596;p7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Choice of mean to derive cumulants from</a:t>
            </a:r>
            <a:endParaRPr/>
          </a:p>
          <a:p>
            <a:pPr indent="-342900" lvl="0" marL="457200" rtl="0" algn="l">
              <a:spcBef>
                <a:spcPts val="1600"/>
              </a:spcBef>
              <a:spcAft>
                <a:spcPts val="0"/>
              </a:spcAft>
              <a:buSzPts val="1800"/>
              <a:buChar char="●"/>
            </a:pPr>
            <a:r>
              <a:rPr lang="en"/>
              <a:t>Zonal average (typical for spherical systems or fake spherical systems like Busse Annulus)</a:t>
            </a:r>
            <a:endParaRPr/>
          </a:p>
          <a:p>
            <a:pPr indent="-342900" lvl="0" marL="457200" rtl="0" algn="l">
              <a:spcBef>
                <a:spcPts val="0"/>
              </a:spcBef>
              <a:spcAft>
                <a:spcPts val="0"/>
              </a:spcAft>
              <a:buSzPts val="1800"/>
              <a:buChar char="●"/>
            </a:pPr>
            <a:r>
              <a:rPr lang="en"/>
              <a:t>Ensemble average </a:t>
            </a:r>
            <a:endParaRPr/>
          </a:p>
          <a:p>
            <a:pPr indent="-342900" lvl="0" marL="457200" rtl="0" algn="l">
              <a:spcBef>
                <a:spcPts val="0"/>
              </a:spcBef>
              <a:spcAft>
                <a:spcPts val="0"/>
              </a:spcAft>
              <a:buSzPts val="1800"/>
              <a:buChar char="●"/>
            </a:pPr>
            <a:r>
              <a:rPr lang="en"/>
              <a:t>Or anything that satisfies Reynolds rules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0" name="Shape 600"/>
        <p:cNvGrpSpPr/>
        <p:nvPr/>
      </p:nvGrpSpPr>
      <p:grpSpPr>
        <a:xfrm>
          <a:off x="0" y="0"/>
          <a:ext cx="0" cy="0"/>
          <a:chOff x="0" y="0"/>
          <a:chExt cx="0" cy="0"/>
        </a:xfrm>
      </p:grpSpPr>
      <p:sp>
        <p:nvSpPr>
          <p:cNvPr id="601" name="Google Shape;601;p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CE2: Works great close to equilibrium</a:t>
            </a:r>
            <a:endParaRPr/>
          </a:p>
        </p:txBody>
      </p:sp>
      <p:sp>
        <p:nvSpPr>
          <p:cNvPr id="602" name="Google Shape;602;p7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Extensively tested on </a:t>
            </a:r>
            <a:endParaRPr/>
          </a:p>
          <a:p>
            <a:pPr indent="-342900" lvl="0" marL="457200" rtl="0" algn="l">
              <a:spcBef>
                <a:spcPts val="1600"/>
              </a:spcBef>
              <a:spcAft>
                <a:spcPts val="0"/>
              </a:spcAft>
              <a:buSzPts val="1800"/>
              <a:buChar char="●"/>
            </a:pPr>
            <a:r>
              <a:rPr lang="en"/>
              <a:t>Barotropic jet formation (Farrell &amp; Ioannou 2007, 2013; Tobias &amp; Marston 2011)</a:t>
            </a:r>
            <a:endParaRPr/>
          </a:p>
          <a:p>
            <a:pPr indent="-342900" lvl="0" marL="457200" rtl="0" algn="l">
              <a:spcBef>
                <a:spcPts val="0"/>
              </a:spcBef>
              <a:spcAft>
                <a:spcPts val="0"/>
              </a:spcAft>
              <a:buSzPts val="1800"/>
              <a:buChar char="●"/>
            </a:pPr>
            <a:r>
              <a:rPr lang="en"/>
              <a:t>Magnetorotational dynamos (Squire &amp; Bhattacharjee 2015)</a:t>
            </a:r>
            <a:endParaRPr/>
          </a:p>
          <a:p>
            <a:pPr indent="0" lvl="0" marL="0" rtl="0" algn="l">
              <a:spcBef>
                <a:spcPts val="1600"/>
              </a:spcBef>
              <a:spcAft>
                <a:spcPts val="1600"/>
              </a:spcAft>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6" name="Shape 606"/>
        <p:cNvGrpSpPr/>
        <p:nvPr/>
      </p:nvGrpSpPr>
      <p:grpSpPr>
        <a:xfrm>
          <a:off x="0" y="0"/>
          <a:ext cx="0" cy="0"/>
          <a:chOff x="0" y="0"/>
          <a:chExt cx="0" cy="0"/>
        </a:xfrm>
      </p:grpSpPr>
      <p:sp>
        <p:nvSpPr>
          <p:cNvPr id="607" name="Google Shape;607;p7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CE2: Works great close to equilibrium</a:t>
            </a:r>
            <a:endParaRPr/>
          </a:p>
        </p:txBody>
      </p:sp>
      <p:sp>
        <p:nvSpPr>
          <p:cNvPr id="608" name="Google Shape;608;p7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But...as you go further from equilibrium, </a:t>
            </a:r>
            <a:r>
              <a:rPr b="1" lang="en"/>
              <a:t>CE2 ceases to give an accurate picture of the statistics</a:t>
            </a:r>
            <a:endParaRPr b="1"/>
          </a:p>
        </p:txBody>
      </p:sp>
      <p:pic>
        <p:nvPicPr>
          <p:cNvPr id="609" name="Google Shape;609;p76"/>
          <p:cNvPicPr preferRelativeResize="0"/>
          <p:nvPr/>
        </p:nvPicPr>
        <p:blipFill>
          <a:blip r:embed="rId3">
            <a:alphaModFix/>
          </a:blip>
          <a:stretch>
            <a:fillRect/>
          </a:stretch>
        </p:blipFill>
        <p:spPr>
          <a:xfrm>
            <a:off x="405250" y="1936725"/>
            <a:ext cx="8333500" cy="2910103"/>
          </a:xfrm>
          <a:prstGeom prst="rect">
            <a:avLst/>
          </a:prstGeom>
          <a:noFill/>
          <a:ln>
            <a:noFill/>
          </a:ln>
        </p:spPr>
      </p:pic>
      <p:sp>
        <p:nvSpPr>
          <p:cNvPr id="610" name="Google Shape;610;p76"/>
          <p:cNvSpPr txBox="1"/>
          <p:nvPr/>
        </p:nvSpPr>
        <p:spPr>
          <a:xfrm>
            <a:off x="196275" y="2093400"/>
            <a:ext cx="1022100" cy="44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Gill Sans"/>
                <a:ea typeface="Gill Sans"/>
                <a:cs typeface="Gill Sans"/>
                <a:sym typeface="Gill Sans"/>
              </a:rPr>
              <a:t>DNS</a:t>
            </a:r>
            <a:endParaRPr sz="1800">
              <a:latin typeface="Gill Sans"/>
              <a:ea typeface="Gill Sans"/>
              <a:cs typeface="Gill Sans"/>
              <a:sym typeface="Gill Sans"/>
            </a:endParaRPr>
          </a:p>
        </p:txBody>
      </p:sp>
      <p:cxnSp>
        <p:nvCxnSpPr>
          <p:cNvPr id="611" name="Google Shape;611;p76"/>
          <p:cNvCxnSpPr/>
          <p:nvPr/>
        </p:nvCxnSpPr>
        <p:spPr>
          <a:xfrm>
            <a:off x="809550" y="2322350"/>
            <a:ext cx="646200" cy="360000"/>
          </a:xfrm>
          <a:prstGeom prst="straightConnector1">
            <a:avLst/>
          </a:prstGeom>
          <a:noFill/>
          <a:ln cap="flat" cmpd="sng" w="28575">
            <a:solidFill>
              <a:schemeClr val="dk2"/>
            </a:solidFill>
            <a:prstDash val="solid"/>
            <a:round/>
            <a:headEnd len="med" w="med" type="none"/>
            <a:tailEnd len="med" w="med" type="triangle"/>
          </a:ln>
        </p:spPr>
      </p:cxnSp>
      <p:sp>
        <p:nvSpPr>
          <p:cNvPr id="612" name="Google Shape;612;p76"/>
          <p:cNvSpPr txBox="1"/>
          <p:nvPr/>
        </p:nvSpPr>
        <p:spPr>
          <a:xfrm>
            <a:off x="986500" y="2932700"/>
            <a:ext cx="1022100" cy="44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Gill Sans"/>
                <a:ea typeface="Gill Sans"/>
                <a:cs typeface="Gill Sans"/>
                <a:sym typeface="Gill Sans"/>
              </a:rPr>
              <a:t>CE2</a:t>
            </a:r>
            <a:endParaRPr sz="1800">
              <a:latin typeface="Gill Sans"/>
              <a:ea typeface="Gill Sans"/>
              <a:cs typeface="Gill Sans"/>
              <a:sym typeface="Gill Sans"/>
            </a:endParaRPr>
          </a:p>
        </p:txBody>
      </p:sp>
      <p:cxnSp>
        <p:nvCxnSpPr>
          <p:cNvPr id="613" name="Google Shape;613;p76"/>
          <p:cNvCxnSpPr/>
          <p:nvPr/>
        </p:nvCxnSpPr>
        <p:spPr>
          <a:xfrm flipH="1" rot="10800000">
            <a:off x="1529150" y="3164675"/>
            <a:ext cx="760500" cy="8100"/>
          </a:xfrm>
          <a:prstGeom prst="straightConnector1">
            <a:avLst/>
          </a:prstGeom>
          <a:noFill/>
          <a:ln cap="flat" cmpd="sng" w="28575">
            <a:solidFill>
              <a:schemeClr val="dk2"/>
            </a:solidFill>
            <a:prstDash val="solid"/>
            <a:round/>
            <a:headEnd len="med" w="med" type="none"/>
            <a:tailEnd len="med" w="med" type="triangle"/>
          </a:ln>
        </p:spPr>
      </p:cxnSp>
      <p:sp>
        <p:nvSpPr>
          <p:cNvPr id="614" name="Google Shape;614;p76"/>
          <p:cNvSpPr txBox="1"/>
          <p:nvPr/>
        </p:nvSpPr>
        <p:spPr>
          <a:xfrm>
            <a:off x="7852425" y="2398200"/>
            <a:ext cx="1022100" cy="44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Gill Sans"/>
                <a:ea typeface="Gill Sans"/>
                <a:cs typeface="Gill Sans"/>
                <a:sym typeface="Gill Sans"/>
              </a:rPr>
              <a:t>???</a:t>
            </a:r>
            <a:endParaRPr sz="2400">
              <a:latin typeface="Gill Sans"/>
              <a:ea typeface="Gill Sans"/>
              <a:cs typeface="Gill Sans"/>
              <a:sym typeface="Gill Sans"/>
            </a:endParaRPr>
          </a:p>
        </p:txBody>
      </p:sp>
      <p:cxnSp>
        <p:nvCxnSpPr>
          <p:cNvPr id="615" name="Google Shape;615;p76"/>
          <p:cNvCxnSpPr/>
          <p:nvPr/>
        </p:nvCxnSpPr>
        <p:spPr>
          <a:xfrm>
            <a:off x="2126100" y="4930900"/>
            <a:ext cx="5527800" cy="0"/>
          </a:xfrm>
          <a:prstGeom prst="straightConnector1">
            <a:avLst/>
          </a:prstGeom>
          <a:noFill/>
          <a:ln cap="flat" cmpd="sng" w="28575">
            <a:solidFill>
              <a:schemeClr val="dk2"/>
            </a:solidFill>
            <a:prstDash val="solid"/>
            <a:round/>
            <a:headEnd len="med" w="med" type="none"/>
            <a:tailEnd len="med" w="med" type="triangle"/>
          </a:ln>
        </p:spPr>
      </p:cxnSp>
      <p:sp>
        <p:nvSpPr>
          <p:cNvPr id="616" name="Google Shape;616;p76"/>
          <p:cNvSpPr txBox="1"/>
          <p:nvPr/>
        </p:nvSpPr>
        <p:spPr>
          <a:xfrm>
            <a:off x="405250" y="4703625"/>
            <a:ext cx="1810800" cy="44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Gill Sans"/>
                <a:ea typeface="Gill Sans"/>
                <a:cs typeface="Gill Sans"/>
                <a:sym typeface="Gill Sans"/>
              </a:rPr>
              <a:t>Stronger forcing</a:t>
            </a:r>
            <a:endParaRPr sz="1800">
              <a:latin typeface="Gill Sans"/>
              <a:ea typeface="Gill Sans"/>
              <a:cs typeface="Gill Sans"/>
              <a:sym typeface="Gill Sans"/>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0" name="Shape 620"/>
        <p:cNvGrpSpPr/>
        <p:nvPr/>
      </p:nvGrpSpPr>
      <p:grpSpPr>
        <a:xfrm>
          <a:off x="0" y="0"/>
          <a:ext cx="0" cy="0"/>
          <a:chOff x="0" y="0"/>
          <a:chExt cx="0" cy="0"/>
        </a:xfrm>
      </p:grpSpPr>
      <p:sp>
        <p:nvSpPr>
          <p:cNvPr id="621" name="Google Shape;621;p7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to fix this?</a:t>
            </a:r>
            <a:endParaRPr/>
          </a:p>
        </p:txBody>
      </p:sp>
      <p:sp>
        <p:nvSpPr>
          <p:cNvPr id="622" name="Google Shape;622;p7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Go to CE3</a:t>
            </a:r>
            <a:endParaRPr/>
          </a:p>
          <a:p>
            <a:pPr indent="-342900" lvl="0" marL="457200" rtl="0" algn="l">
              <a:spcBef>
                <a:spcPts val="0"/>
              </a:spcBef>
              <a:spcAft>
                <a:spcPts val="0"/>
              </a:spcAft>
              <a:buSzPts val="1800"/>
              <a:buChar char="●"/>
            </a:pPr>
            <a:r>
              <a:rPr lang="en"/>
              <a:t>Change averaging procedure</a:t>
            </a:r>
            <a:endParaRPr/>
          </a:p>
          <a:p>
            <a:pPr indent="-342900" lvl="0" marL="457200" rtl="0" algn="l">
              <a:spcBef>
                <a:spcPts val="0"/>
              </a:spcBef>
              <a:spcAft>
                <a:spcPts val="0"/>
              </a:spcAft>
              <a:buSzPts val="1800"/>
              <a:buChar char="●"/>
            </a:pPr>
            <a:r>
              <a:rPr lang="en"/>
              <a:t>Rethink the notion of “mean” and “eddy” → GQL</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6" name="Shape 626"/>
        <p:cNvGrpSpPr/>
        <p:nvPr/>
      </p:nvGrpSpPr>
      <p:grpSpPr>
        <a:xfrm>
          <a:off x="0" y="0"/>
          <a:ext cx="0" cy="0"/>
          <a:chOff x="0" y="0"/>
          <a:chExt cx="0" cy="0"/>
        </a:xfrm>
      </p:grpSpPr>
      <p:sp>
        <p:nvSpPr>
          <p:cNvPr id="627" name="Google Shape;627;p7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to fix this?</a:t>
            </a:r>
            <a:endParaRPr/>
          </a:p>
        </p:txBody>
      </p:sp>
      <p:sp>
        <p:nvSpPr>
          <p:cNvPr id="628" name="Google Shape;628;p7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Go to CE3</a:t>
            </a:r>
            <a:endParaRPr/>
          </a:p>
          <a:p>
            <a:pPr indent="-342900" lvl="0" marL="457200" rtl="0" algn="l">
              <a:spcBef>
                <a:spcPts val="0"/>
              </a:spcBef>
              <a:spcAft>
                <a:spcPts val="0"/>
              </a:spcAft>
              <a:buSzPts val="1800"/>
              <a:buChar char="●"/>
            </a:pPr>
            <a:r>
              <a:rPr lang="en"/>
              <a:t>Change averaging procedure</a:t>
            </a:r>
            <a:endParaRPr/>
          </a:p>
          <a:p>
            <a:pPr indent="-342900" lvl="0" marL="457200" rtl="0" algn="l">
              <a:spcBef>
                <a:spcPts val="0"/>
              </a:spcBef>
              <a:spcAft>
                <a:spcPts val="0"/>
              </a:spcAft>
              <a:buSzPts val="1800"/>
              <a:buChar char="●"/>
            </a:pPr>
            <a:r>
              <a:rPr b="1" lang="en"/>
              <a:t>Rethink the notion of “mean” and “eddy” → GQL</a:t>
            </a:r>
            <a:endParaRPr b="1"/>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2" name="Shape 632"/>
        <p:cNvGrpSpPr/>
        <p:nvPr/>
      </p:nvGrpSpPr>
      <p:grpSpPr>
        <a:xfrm>
          <a:off x="0" y="0"/>
          <a:ext cx="0" cy="0"/>
          <a:chOff x="0" y="0"/>
          <a:chExt cx="0" cy="0"/>
        </a:xfrm>
      </p:grpSpPr>
      <p:sp>
        <p:nvSpPr>
          <p:cNvPr id="633" name="Google Shape;633;p7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Generalized Quasi-Linear Approximation</a:t>
            </a:r>
            <a:endParaRPr/>
          </a:p>
        </p:txBody>
      </p:sp>
      <p:pic>
        <p:nvPicPr>
          <p:cNvPr id="634" name="Google Shape;634;p79"/>
          <p:cNvPicPr preferRelativeResize="0"/>
          <p:nvPr/>
        </p:nvPicPr>
        <p:blipFill>
          <a:blip r:embed="rId3">
            <a:alphaModFix/>
          </a:blip>
          <a:stretch>
            <a:fillRect/>
          </a:stretch>
        </p:blipFill>
        <p:spPr>
          <a:xfrm>
            <a:off x="152400" y="1170125"/>
            <a:ext cx="8839200" cy="2298943"/>
          </a:xfrm>
          <a:prstGeom prst="rect">
            <a:avLst/>
          </a:prstGeom>
          <a:noFill/>
          <a:ln>
            <a:noFill/>
          </a:ln>
        </p:spPr>
      </p:pic>
      <p:sp>
        <p:nvSpPr>
          <p:cNvPr id="635" name="Google Shape;635;p79"/>
          <p:cNvSpPr txBox="1"/>
          <p:nvPr/>
        </p:nvSpPr>
        <p:spPr>
          <a:xfrm>
            <a:off x="640875" y="3245500"/>
            <a:ext cx="4124700" cy="189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Gill Sans"/>
                <a:ea typeface="Gill Sans"/>
                <a:cs typeface="Gill Sans"/>
                <a:sym typeface="Gill Sans"/>
              </a:rPr>
              <a:t>Λ = 0 → Quasilinear</a:t>
            </a:r>
            <a:endParaRPr sz="3000">
              <a:latin typeface="Gill Sans"/>
              <a:ea typeface="Gill Sans"/>
              <a:cs typeface="Gill Sans"/>
              <a:sym typeface="Gill Sans"/>
            </a:endParaRPr>
          </a:p>
          <a:p>
            <a:pPr indent="0" lvl="0" marL="0" rtl="0" algn="l">
              <a:spcBef>
                <a:spcPts val="0"/>
              </a:spcBef>
              <a:spcAft>
                <a:spcPts val="0"/>
              </a:spcAft>
              <a:buNone/>
            </a:pPr>
            <a:r>
              <a:rPr lang="en" sz="3000">
                <a:solidFill>
                  <a:srgbClr val="D9D9D9"/>
                </a:solidFill>
                <a:latin typeface="Gill Sans"/>
                <a:ea typeface="Gill Sans"/>
                <a:cs typeface="Gill Sans"/>
                <a:sym typeface="Gill Sans"/>
              </a:rPr>
              <a:t>0 &lt; Λ &lt; k</a:t>
            </a:r>
            <a:r>
              <a:rPr baseline="-25000" lang="en" sz="3000">
                <a:solidFill>
                  <a:srgbClr val="D9D9D9"/>
                </a:solidFill>
                <a:latin typeface="Gill Sans"/>
                <a:ea typeface="Gill Sans"/>
                <a:cs typeface="Gill Sans"/>
                <a:sym typeface="Gill Sans"/>
              </a:rPr>
              <a:t>max</a:t>
            </a:r>
            <a:r>
              <a:rPr lang="en" sz="3000">
                <a:solidFill>
                  <a:srgbClr val="D9D9D9"/>
                </a:solidFill>
                <a:latin typeface="Gill Sans"/>
                <a:ea typeface="Gill Sans"/>
                <a:cs typeface="Gill Sans"/>
                <a:sym typeface="Gill Sans"/>
              </a:rPr>
              <a:t> → GQL</a:t>
            </a:r>
            <a:endParaRPr sz="3000">
              <a:solidFill>
                <a:srgbClr val="D9D9D9"/>
              </a:solidFill>
              <a:latin typeface="Gill Sans"/>
              <a:ea typeface="Gill Sans"/>
              <a:cs typeface="Gill Sans"/>
              <a:sym typeface="Gill Sans"/>
            </a:endParaRPr>
          </a:p>
          <a:p>
            <a:pPr indent="0" lvl="0" marL="0" rtl="0" algn="l">
              <a:spcBef>
                <a:spcPts val="0"/>
              </a:spcBef>
              <a:spcAft>
                <a:spcPts val="0"/>
              </a:spcAft>
              <a:buClr>
                <a:schemeClr val="dk1"/>
              </a:buClr>
              <a:buSzPts val="1100"/>
              <a:buFont typeface="Arial"/>
              <a:buNone/>
            </a:pPr>
            <a:r>
              <a:rPr lang="en" sz="3000">
                <a:solidFill>
                  <a:srgbClr val="D9D9D9"/>
                </a:solidFill>
                <a:latin typeface="Gill Sans"/>
                <a:ea typeface="Gill Sans"/>
                <a:cs typeface="Gill Sans"/>
                <a:sym typeface="Gill Sans"/>
              </a:rPr>
              <a:t>Λ = k</a:t>
            </a:r>
            <a:r>
              <a:rPr baseline="-25000" lang="en" sz="3000">
                <a:solidFill>
                  <a:srgbClr val="D9D9D9"/>
                </a:solidFill>
                <a:latin typeface="Gill Sans"/>
                <a:ea typeface="Gill Sans"/>
                <a:cs typeface="Gill Sans"/>
                <a:sym typeface="Gill Sans"/>
              </a:rPr>
              <a:t>max</a:t>
            </a:r>
            <a:r>
              <a:rPr lang="en" sz="3000">
                <a:solidFill>
                  <a:srgbClr val="D9D9D9"/>
                </a:solidFill>
                <a:latin typeface="Gill Sans"/>
                <a:ea typeface="Gill Sans"/>
                <a:cs typeface="Gill Sans"/>
                <a:sym typeface="Gill Sans"/>
              </a:rPr>
              <a:t> → DNS</a:t>
            </a:r>
            <a:endParaRPr sz="3000">
              <a:solidFill>
                <a:srgbClr val="D9D9D9"/>
              </a:solidFill>
              <a:latin typeface="Gill Sans"/>
              <a:ea typeface="Gill Sans"/>
              <a:cs typeface="Gill Sans"/>
              <a:sym typeface="Gill Sans"/>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9" name="Shape 639"/>
        <p:cNvGrpSpPr/>
        <p:nvPr/>
      </p:nvGrpSpPr>
      <p:grpSpPr>
        <a:xfrm>
          <a:off x="0" y="0"/>
          <a:ext cx="0" cy="0"/>
          <a:chOff x="0" y="0"/>
          <a:chExt cx="0" cy="0"/>
        </a:xfrm>
      </p:grpSpPr>
      <p:sp>
        <p:nvSpPr>
          <p:cNvPr id="640" name="Google Shape;640;p8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Generalized Quasi-Linear Approximation</a:t>
            </a:r>
            <a:endParaRPr/>
          </a:p>
        </p:txBody>
      </p:sp>
      <p:pic>
        <p:nvPicPr>
          <p:cNvPr id="641" name="Google Shape;641;p80"/>
          <p:cNvPicPr preferRelativeResize="0"/>
          <p:nvPr/>
        </p:nvPicPr>
        <p:blipFill>
          <a:blip r:embed="rId3">
            <a:alphaModFix/>
          </a:blip>
          <a:stretch>
            <a:fillRect/>
          </a:stretch>
        </p:blipFill>
        <p:spPr>
          <a:xfrm>
            <a:off x="152400" y="1170125"/>
            <a:ext cx="8839200" cy="2298943"/>
          </a:xfrm>
          <a:prstGeom prst="rect">
            <a:avLst/>
          </a:prstGeom>
          <a:noFill/>
          <a:ln>
            <a:noFill/>
          </a:ln>
        </p:spPr>
      </p:pic>
      <p:sp>
        <p:nvSpPr>
          <p:cNvPr id="642" name="Google Shape;642;p80"/>
          <p:cNvSpPr txBox="1"/>
          <p:nvPr/>
        </p:nvSpPr>
        <p:spPr>
          <a:xfrm>
            <a:off x="640875" y="3245500"/>
            <a:ext cx="4124700" cy="189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CCCCCC"/>
                </a:solidFill>
                <a:latin typeface="Gill Sans"/>
                <a:ea typeface="Gill Sans"/>
                <a:cs typeface="Gill Sans"/>
                <a:sym typeface="Gill Sans"/>
              </a:rPr>
              <a:t>Λ = 0 → Quasilinear</a:t>
            </a:r>
            <a:endParaRPr sz="3000">
              <a:solidFill>
                <a:srgbClr val="CCCCCC"/>
              </a:solidFill>
              <a:latin typeface="Gill Sans"/>
              <a:ea typeface="Gill Sans"/>
              <a:cs typeface="Gill Sans"/>
              <a:sym typeface="Gill Sans"/>
            </a:endParaRPr>
          </a:p>
          <a:p>
            <a:pPr indent="0" lvl="0" marL="0" rtl="0" algn="l">
              <a:spcBef>
                <a:spcPts val="0"/>
              </a:spcBef>
              <a:spcAft>
                <a:spcPts val="0"/>
              </a:spcAft>
              <a:buNone/>
            </a:pPr>
            <a:r>
              <a:rPr lang="en" sz="3000">
                <a:latin typeface="Gill Sans"/>
                <a:ea typeface="Gill Sans"/>
                <a:cs typeface="Gill Sans"/>
                <a:sym typeface="Gill Sans"/>
              </a:rPr>
              <a:t>0 &lt; Λ &lt; k</a:t>
            </a:r>
            <a:r>
              <a:rPr baseline="-25000" lang="en" sz="3000">
                <a:latin typeface="Gill Sans"/>
                <a:ea typeface="Gill Sans"/>
                <a:cs typeface="Gill Sans"/>
                <a:sym typeface="Gill Sans"/>
              </a:rPr>
              <a:t>max</a:t>
            </a:r>
            <a:r>
              <a:rPr lang="en" sz="3000">
                <a:latin typeface="Gill Sans"/>
                <a:ea typeface="Gill Sans"/>
                <a:cs typeface="Gill Sans"/>
                <a:sym typeface="Gill Sans"/>
              </a:rPr>
              <a:t> → GQL</a:t>
            </a:r>
            <a:endParaRPr sz="3000">
              <a:latin typeface="Gill Sans"/>
              <a:ea typeface="Gill Sans"/>
              <a:cs typeface="Gill Sans"/>
              <a:sym typeface="Gill Sans"/>
            </a:endParaRPr>
          </a:p>
          <a:p>
            <a:pPr indent="0" lvl="0" marL="0" rtl="0" algn="l">
              <a:spcBef>
                <a:spcPts val="0"/>
              </a:spcBef>
              <a:spcAft>
                <a:spcPts val="0"/>
              </a:spcAft>
              <a:buNone/>
            </a:pPr>
            <a:r>
              <a:rPr lang="en" sz="3000">
                <a:solidFill>
                  <a:srgbClr val="D9D9D9"/>
                </a:solidFill>
                <a:latin typeface="Gill Sans"/>
                <a:ea typeface="Gill Sans"/>
                <a:cs typeface="Gill Sans"/>
                <a:sym typeface="Gill Sans"/>
              </a:rPr>
              <a:t>Λ = k</a:t>
            </a:r>
            <a:r>
              <a:rPr baseline="-25000" lang="en" sz="3000">
                <a:solidFill>
                  <a:srgbClr val="D9D9D9"/>
                </a:solidFill>
                <a:latin typeface="Gill Sans"/>
                <a:ea typeface="Gill Sans"/>
                <a:cs typeface="Gill Sans"/>
                <a:sym typeface="Gill Sans"/>
              </a:rPr>
              <a:t>max</a:t>
            </a:r>
            <a:r>
              <a:rPr lang="en" sz="3000">
                <a:solidFill>
                  <a:srgbClr val="D9D9D9"/>
                </a:solidFill>
                <a:latin typeface="Gill Sans"/>
                <a:ea typeface="Gill Sans"/>
                <a:cs typeface="Gill Sans"/>
                <a:sym typeface="Gill Sans"/>
              </a:rPr>
              <a:t> → DNS</a:t>
            </a:r>
            <a:endParaRPr sz="3000">
              <a:solidFill>
                <a:srgbClr val="D9D9D9"/>
              </a:solidFill>
              <a:latin typeface="Gill Sans"/>
              <a:ea typeface="Gill Sans"/>
              <a:cs typeface="Gill Sans"/>
              <a:sym typeface="Gill Sans"/>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6" name="Shape 646"/>
        <p:cNvGrpSpPr/>
        <p:nvPr/>
      </p:nvGrpSpPr>
      <p:grpSpPr>
        <a:xfrm>
          <a:off x="0" y="0"/>
          <a:ext cx="0" cy="0"/>
          <a:chOff x="0" y="0"/>
          <a:chExt cx="0" cy="0"/>
        </a:xfrm>
      </p:grpSpPr>
      <p:sp>
        <p:nvSpPr>
          <p:cNvPr id="647" name="Google Shape;647;p8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Generalized Quasi-Linear Approximation</a:t>
            </a:r>
            <a:endParaRPr/>
          </a:p>
        </p:txBody>
      </p:sp>
      <p:pic>
        <p:nvPicPr>
          <p:cNvPr id="648" name="Google Shape;648;p81"/>
          <p:cNvPicPr preferRelativeResize="0"/>
          <p:nvPr/>
        </p:nvPicPr>
        <p:blipFill>
          <a:blip r:embed="rId3">
            <a:alphaModFix/>
          </a:blip>
          <a:stretch>
            <a:fillRect/>
          </a:stretch>
        </p:blipFill>
        <p:spPr>
          <a:xfrm>
            <a:off x="152400" y="1170125"/>
            <a:ext cx="8839200" cy="2298943"/>
          </a:xfrm>
          <a:prstGeom prst="rect">
            <a:avLst/>
          </a:prstGeom>
          <a:noFill/>
          <a:ln>
            <a:noFill/>
          </a:ln>
        </p:spPr>
      </p:pic>
      <p:sp>
        <p:nvSpPr>
          <p:cNvPr id="649" name="Google Shape;649;p81"/>
          <p:cNvSpPr txBox="1"/>
          <p:nvPr/>
        </p:nvSpPr>
        <p:spPr>
          <a:xfrm>
            <a:off x="640875" y="3245500"/>
            <a:ext cx="4124700" cy="189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CCCCCC"/>
                </a:solidFill>
                <a:latin typeface="Gill Sans"/>
                <a:ea typeface="Gill Sans"/>
                <a:cs typeface="Gill Sans"/>
                <a:sym typeface="Gill Sans"/>
              </a:rPr>
              <a:t>Λ = 0 → Quasilinear</a:t>
            </a:r>
            <a:endParaRPr sz="3000">
              <a:solidFill>
                <a:srgbClr val="CCCCCC"/>
              </a:solidFill>
              <a:latin typeface="Gill Sans"/>
              <a:ea typeface="Gill Sans"/>
              <a:cs typeface="Gill Sans"/>
              <a:sym typeface="Gill Sans"/>
            </a:endParaRPr>
          </a:p>
          <a:p>
            <a:pPr indent="0" lvl="0" marL="0" rtl="0" algn="l">
              <a:spcBef>
                <a:spcPts val="0"/>
              </a:spcBef>
              <a:spcAft>
                <a:spcPts val="0"/>
              </a:spcAft>
              <a:buNone/>
            </a:pPr>
            <a:r>
              <a:rPr lang="en" sz="3000">
                <a:solidFill>
                  <a:srgbClr val="CCCCCC"/>
                </a:solidFill>
                <a:latin typeface="Gill Sans"/>
                <a:ea typeface="Gill Sans"/>
                <a:cs typeface="Gill Sans"/>
                <a:sym typeface="Gill Sans"/>
              </a:rPr>
              <a:t>0 &lt; Λ &lt; k</a:t>
            </a:r>
            <a:r>
              <a:rPr baseline="-25000" lang="en" sz="3000">
                <a:solidFill>
                  <a:srgbClr val="CCCCCC"/>
                </a:solidFill>
                <a:latin typeface="Gill Sans"/>
                <a:ea typeface="Gill Sans"/>
                <a:cs typeface="Gill Sans"/>
                <a:sym typeface="Gill Sans"/>
              </a:rPr>
              <a:t>max</a:t>
            </a:r>
            <a:r>
              <a:rPr lang="en" sz="3000">
                <a:solidFill>
                  <a:srgbClr val="CCCCCC"/>
                </a:solidFill>
                <a:latin typeface="Gill Sans"/>
                <a:ea typeface="Gill Sans"/>
                <a:cs typeface="Gill Sans"/>
                <a:sym typeface="Gill Sans"/>
              </a:rPr>
              <a:t> → GQL</a:t>
            </a:r>
            <a:endParaRPr sz="3000">
              <a:solidFill>
                <a:srgbClr val="CCCCCC"/>
              </a:solidFill>
              <a:latin typeface="Gill Sans"/>
              <a:ea typeface="Gill Sans"/>
              <a:cs typeface="Gill Sans"/>
              <a:sym typeface="Gill Sans"/>
            </a:endParaRPr>
          </a:p>
          <a:p>
            <a:pPr indent="0" lvl="0" marL="0" rtl="0" algn="l">
              <a:spcBef>
                <a:spcPts val="0"/>
              </a:spcBef>
              <a:spcAft>
                <a:spcPts val="0"/>
              </a:spcAft>
              <a:buNone/>
            </a:pPr>
            <a:r>
              <a:rPr lang="en" sz="3000">
                <a:latin typeface="Gill Sans"/>
                <a:ea typeface="Gill Sans"/>
                <a:cs typeface="Gill Sans"/>
                <a:sym typeface="Gill Sans"/>
              </a:rPr>
              <a:t>Λ = k</a:t>
            </a:r>
            <a:r>
              <a:rPr baseline="-25000" lang="en" sz="3000">
                <a:latin typeface="Gill Sans"/>
                <a:ea typeface="Gill Sans"/>
                <a:cs typeface="Gill Sans"/>
                <a:sym typeface="Gill Sans"/>
              </a:rPr>
              <a:t>max</a:t>
            </a:r>
            <a:r>
              <a:rPr lang="en" sz="3000">
                <a:latin typeface="Gill Sans"/>
                <a:ea typeface="Gill Sans"/>
                <a:cs typeface="Gill Sans"/>
                <a:sym typeface="Gill Sans"/>
              </a:rPr>
              <a:t> → DNS</a:t>
            </a:r>
            <a:endParaRPr sz="3000">
              <a:latin typeface="Gill Sans"/>
              <a:ea typeface="Gill Sans"/>
              <a:cs typeface="Gill Sans"/>
              <a:sym typeface="Gill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pic>
        <p:nvPicPr>
          <p:cNvPr id="90" name="Google Shape;90;p19"/>
          <p:cNvPicPr preferRelativeResize="0"/>
          <p:nvPr/>
        </p:nvPicPr>
        <p:blipFill>
          <a:blip r:embed="rId3">
            <a:alphaModFix/>
          </a:blip>
          <a:stretch>
            <a:fillRect/>
          </a:stretch>
        </p:blipFill>
        <p:spPr>
          <a:xfrm>
            <a:off x="412675" y="1613275"/>
            <a:ext cx="8318652" cy="3563601"/>
          </a:xfrm>
          <a:prstGeom prst="rect">
            <a:avLst/>
          </a:prstGeom>
          <a:noFill/>
          <a:ln>
            <a:noFill/>
          </a:ln>
        </p:spPr>
      </p:pic>
      <p:sp>
        <p:nvSpPr>
          <p:cNvPr id="91" name="Google Shape;91;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Stars (and planets) have </a:t>
            </a:r>
            <a:r>
              <a:rPr i="1" lang="en"/>
              <a:t>Dynamically Generated Magnetic Fields</a:t>
            </a:r>
            <a:endParaRPr i="1"/>
          </a:p>
        </p:txBody>
      </p:sp>
      <p:sp>
        <p:nvSpPr>
          <p:cNvPr id="92" name="Google Shape;92;p19"/>
          <p:cNvSpPr txBox="1"/>
          <p:nvPr/>
        </p:nvSpPr>
        <p:spPr>
          <a:xfrm>
            <a:off x="1555925" y="1601750"/>
            <a:ext cx="1656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ill Sans"/>
                <a:ea typeface="Gill Sans"/>
                <a:cs typeface="Gill Sans"/>
                <a:sym typeface="Gill Sans"/>
              </a:rPr>
              <a:t>Radial velocity u</a:t>
            </a:r>
            <a:r>
              <a:rPr baseline="-25000" lang="en">
                <a:latin typeface="Gill Sans"/>
                <a:ea typeface="Gill Sans"/>
                <a:cs typeface="Gill Sans"/>
                <a:sym typeface="Gill Sans"/>
              </a:rPr>
              <a:t>r</a:t>
            </a:r>
            <a:endParaRPr baseline="-25000">
              <a:latin typeface="Gill Sans"/>
              <a:ea typeface="Gill Sans"/>
              <a:cs typeface="Gill Sans"/>
              <a:sym typeface="Gill Sans"/>
            </a:endParaRPr>
          </a:p>
        </p:txBody>
      </p:sp>
      <p:sp>
        <p:nvSpPr>
          <p:cNvPr id="93" name="Google Shape;93;p19"/>
          <p:cNvSpPr txBox="1"/>
          <p:nvPr/>
        </p:nvSpPr>
        <p:spPr>
          <a:xfrm>
            <a:off x="5671200" y="1601750"/>
            <a:ext cx="2419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ill Sans"/>
                <a:ea typeface="Gill Sans"/>
                <a:cs typeface="Gill Sans"/>
                <a:sym typeface="Gill Sans"/>
              </a:rPr>
              <a:t>Magnetic Fields </a:t>
            </a:r>
            <a:endParaRPr>
              <a:latin typeface="Gill Sans"/>
              <a:ea typeface="Gill Sans"/>
              <a:cs typeface="Gill Sans"/>
              <a:sym typeface="Gill Sans"/>
            </a:endParaRPr>
          </a:p>
          <a:p>
            <a:pPr indent="0" lvl="0" marL="0" rtl="0" algn="l">
              <a:spcBef>
                <a:spcPts val="0"/>
              </a:spcBef>
              <a:spcAft>
                <a:spcPts val="0"/>
              </a:spcAft>
              <a:buNone/>
            </a:pPr>
            <a:r>
              <a:rPr lang="en">
                <a:latin typeface="Gill Sans"/>
                <a:ea typeface="Gill Sans"/>
                <a:cs typeface="Gill Sans"/>
                <a:sym typeface="Gill Sans"/>
              </a:rPr>
              <a:t>(color indicates magnitude)</a:t>
            </a:r>
            <a:endParaRPr baseline="-25000">
              <a:latin typeface="Gill Sans"/>
              <a:ea typeface="Gill Sans"/>
              <a:cs typeface="Gill Sans"/>
              <a:sym typeface="Gill Sans"/>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3" name="Shape 653"/>
        <p:cNvGrpSpPr/>
        <p:nvPr/>
      </p:nvGrpSpPr>
      <p:grpSpPr>
        <a:xfrm>
          <a:off x="0" y="0"/>
          <a:ext cx="0" cy="0"/>
          <a:chOff x="0" y="0"/>
          <a:chExt cx="0" cy="0"/>
        </a:xfrm>
      </p:grpSpPr>
      <p:sp>
        <p:nvSpPr>
          <p:cNvPr id="654" name="Google Shape;654;p8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Generalized Quasi-Linear Approximation</a:t>
            </a:r>
            <a:endParaRPr/>
          </a:p>
        </p:txBody>
      </p:sp>
      <p:pic>
        <p:nvPicPr>
          <p:cNvPr id="655" name="Google Shape;655;p82"/>
          <p:cNvPicPr preferRelativeResize="0"/>
          <p:nvPr/>
        </p:nvPicPr>
        <p:blipFill>
          <a:blip r:embed="rId3">
            <a:alphaModFix/>
          </a:blip>
          <a:stretch>
            <a:fillRect/>
          </a:stretch>
        </p:blipFill>
        <p:spPr>
          <a:xfrm>
            <a:off x="551424" y="1189750"/>
            <a:ext cx="8041149" cy="6030876"/>
          </a:xfrm>
          <a:prstGeom prst="rect">
            <a:avLst/>
          </a:prstGeom>
          <a:noFill/>
          <a:ln>
            <a:noFill/>
          </a:ln>
        </p:spPr>
      </p:pic>
      <p:sp>
        <p:nvSpPr>
          <p:cNvPr id="656" name="Google Shape;656;p82"/>
          <p:cNvSpPr txBox="1"/>
          <p:nvPr/>
        </p:nvSpPr>
        <p:spPr>
          <a:xfrm>
            <a:off x="457925" y="1292000"/>
            <a:ext cx="7735800" cy="9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Gill Sans"/>
                <a:ea typeface="Gill Sans"/>
                <a:cs typeface="Gill Sans"/>
                <a:sym typeface="Gill Sans"/>
              </a:rPr>
              <a:t>Which nonlinear interactions to keep?</a:t>
            </a:r>
            <a:endParaRPr sz="1800">
              <a:latin typeface="Gill Sans"/>
              <a:ea typeface="Gill Sans"/>
              <a:cs typeface="Gill Sans"/>
              <a:sym typeface="Gill Sans"/>
            </a:endParaRPr>
          </a:p>
          <a:p>
            <a:pPr indent="-342900" lvl="0" marL="457200" rtl="0" algn="l">
              <a:spcBef>
                <a:spcPts val="0"/>
              </a:spcBef>
              <a:spcAft>
                <a:spcPts val="0"/>
              </a:spcAft>
              <a:buSzPts val="1800"/>
              <a:buFont typeface="Gill Sans"/>
              <a:buChar char="●"/>
            </a:pPr>
            <a:r>
              <a:rPr lang="en" sz="1800">
                <a:latin typeface="Gill Sans"/>
                <a:ea typeface="Gill Sans"/>
                <a:cs typeface="Gill Sans"/>
                <a:sym typeface="Gill Sans"/>
              </a:rPr>
              <a:t>All triads eliminated in pairs → Quadratic invariants preserved! (e.g. Kraichnan 1985)</a:t>
            </a:r>
            <a:endParaRPr sz="1800">
              <a:latin typeface="Gill Sans"/>
              <a:ea typeface="Gill Sans"/>
              <a:cs typeface="Gill Sans"/>
              <a:sym typeface="Gill Sans"/>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0" name="Shape 660"/>
        <p:cNvGrpSpPr/>
        <p:nvPr/>
      </p:nvGrpSpPr>
      <p:grpSpPr>
        <a:xfrm>
          <a:off x="0" y="0"/>
          <a:ext cx="0" cy="0"/>
          <a:chOff x="0" y="0"/>
          <a:chExt cx="0" cy="0"/>
        </a:xfrm>
      </p:grpSpPr>
      <p:sp>
        <p:nvSpPr>
          <p:cNvPr id="661" name="Google Shape;661;p8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Test Case: The Busse Annulus</a:t>
            </a:r>
            <a:endParaRPr/>
          </a:p>
        </p:txBody>
      </p:sp>
      <p:pic>
        <p:nvPicPr>
          <p:cNvPr id="662" name="Google Shape;662;p83"/>
          <p:cNvPicPr preferRelativeResize="0"/>
          <p:nvPr/>
        </p:nvPicPr>
        <p:blipFill>
          <a:blip r:embed="rId3">
            <a:alphaModFix/>
          </a:blip>
          <a:stretch>
            <a:fillRect/>
          </a:stretch>
        </p:blipFill>
        <p:spPr>
          <a:xfrm>
            <a:off x="152400" y="1170125"/>
            <a:ext cx="5094634" cy="3820975"/>
          </a:xfrm>
          <a:prstGeom prst="rect">
            <a:avLst/>
          </a:prstGeom>
          <a:noFill/>
          <a:ln>
            <a:noFill/>
          </a:ln>
        </p:spPr>
      </p:pic>
      <p:sp>
        <p:nvSpPr>
          <p:cNvPr id="663" name="Google Shape;663;p83"/>
          <p:cNvSpPr txBox="1"/>
          <p:nvPr/>
        </p:nvSpPr>
        <p:spPr>
          <a:xfrm>
            <a:off x="5505750" y="2244875"/>
            <a:ext cx="5573400" cy="65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7" name="Shape 667"/>
        <p:cNvGrpSpPr/>
        <p:nvPr/>
      </p:nvGrpSpPr>
      <p:grpSpPr>
        <a:xfrm>
          <a:off x="0" y="0"/>
          <a:ext cx="0" cy="0"/>
          <a:chOff x="0" y="0"/>
          <a:chExt cx="0" cy="0"/>
        </a:xfrm>
      </p:grpSpPr>
      <p:sp>
        <p:nvSpPr>
          <p:cNvPr id="668" name="Google Shape;668;p8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Busse Annulus</a:t>
            </a:r>
            <a:endParaRPr/>
          </a:p>
        </p:txBody>
      </p:sp>
      <p:pic>
        <p:nvPicPr>
          <p:cNvPr id="669" name="Google Shape;669;p84"/>
          <p:cNvPicPr preferRelativeResize="0"/>
          <p:nvPr/>
        </p:nvPicPr>
        <p:blipFill>
          <a:blip r:embed="rId3">
            <a:alphaModFix/>
          </a:blip>
          <a:stretch>
            <a:fillRect/>
          </a:stretch>
        </p:blipFill>
        <p:spPr>
          <a:xfrm>
            <a:off x="152400" y="1170125"/>
            <a:ext cx="5094634" cy="3820975"/>
          </a:xfrm>
          <a:prstGeom prst="rect">
            <a:avLst/>
          </a:prstGeom>
          <a:noFill/>
          <a:ln>
            <a:noFill/>
          </a:ln>
        </p:spPr>
      </p:pic>
      <p:sp>
        <p:nvSpPr>
          <p:cNvPr id="670" name="Google Shape;670;p84"/>
          <p:cNvSpPr txBox="1"/>
          <p:nvPr/>
        </p:nvSpPr>
        <p:spPr>
          <a:xfrm>
            <a:off x="5505750" y="2244875"/>
            <a:ext cx="5573400" cy="65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671" name="Google Shape;671;p84"/>
          <p:cNvCxnSpPr/>
          <p:nvPr/>
        </p:nvCxnSpPr>
        <p:spPr>
          <a:xfrm>
            <a:off x="5254175" y="1983625"/>
            <a:ext cx="0" cy="2390100"/>
          </a:xfrm>
          <a:prstGeom prst="straightConnector1">
            <a:avLst/>
          </a:prstGeom>
          <a:noFill/>
          <a:ln cap="flat" cmpd="sng" w="28575">
            <a:solidFill>
              <a:schemeClr val="dk2"/>
            </a:solidFill>
            <a:prstDash val="solid"/>
            <a:round/>
            <a:headEnd len="med" w="med" type="none"/>
            <a:tailEnd len="med" w="med" type="triangle"/>
          </a:ln>
        </p:spPr>
      </p:cxnSp>
      <p:sp>
        <p:nvSpPr>
          <p:cNvPr id="672" name="Google Shape;672;p84"/>
          <p:cNvSpPr txBox="1"/>
          <p:nvPr/>
        </p:nvSpPr>
        <p:spPr>
          <a:xfrm>
            <a:off x="5312250" y="1863150"/>
            <a:ext cx="3164100" cy="70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Gill Sans"/>
                <a:ea typeface="Gill Sans"/>
                <a:cs typeface="Gill Sans"/>
                <a:sym typeface="Gill Sans"/>
              </a:rPr>
              <a:t>Integrate along L</a:t>
            </a:r>
            <a:r>
              <a:rPr baseline="-25000" lang="en" sz="3000">
                <a:latin typeface="Gill Sans"/>
                <a:ea typeface="Gill Sans"/>
                <a:cs typeface="Gill Sans"/>
                <a:sym typeface="Gill Sans"/>
              </a:rPr>
              <a:t>z</a:t>
            </a:r>
            <a:endParaRPr baseline="-25000" sz="3000">
              <a:latin typeface="Gill Sans"/>
              <a:ea typeface="Gill Sans"/>
              <a:cs typeface="Gill Sans"/>
              <a:sym typeface="Gill Sans"/>
            </a:endParaRPr>
          </a:p>
        </p:txBody>
      </p:sp>
      <p:sp>
        <p:nvSpPr>
          <p:cNvPr id="673" name="Google Shape;673;p84"/>
          <p:cNvSpPr/>
          <p:nvPr/>
        </p:nvSpPr>
        <p:spPr>
          <a:xfrm>
            <a:off x="6405625" y="2689975"/>
            <a:ext cx="696600" cy="2099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84"/>
          <p:cNvSpPr txBox="1"/>
          <p:nvPr/>
        </p:nvSpPr>
        <p:spPr>
          <a:xfrm>
            <a:off x="7141025" y="3414775"/>
            <a:ext cx="522600" cy="65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Gill Sans"/>
                <a:ea typeface="Gill Sans"/>
                <a:cs typeface="Gill Sans"/>
                <a:sym typeface="Gill Sans"/>
              </a:rPr>
              <a:t>x</a:t>
            </a:r>
            <a:endParaRPr sz="1800">
              <a:latin typeface="Gill Sans"/>
              <a:ea typeface="Gill Sans"/>
              <a:cs typeface="Gill Sans"/>
              <a:sym typeface="Gill Sans"/>
            </a:endParaRPr>
          </a:p>
        </p:txBody>
      </p:sp>
      <p:sp>
        <p:nvSpPr>
          <p:cNvPr id="675" name="Google Shape;675;p84"/>
          <p:cNvSpPr txBox="1"/>
          <p:nvPr/>
        </p:nvSpPr>
        <p:spPr>
          <a:xfrm>
            <a:off x="6579625" y="4700225"/>
            <a:ext cx="522600" cy="65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Gill Sans"/>
                <a:ea typeface="Gill Sans"/>
                <a:cs typeface="Gill Sans"/>
                <a:sym typeface="Gill Sans"/>
              </a:rPr>
              <a:t>y</a:t>
            </a:r>
            <a:endParaRPr sz="1800">
              <a:latin typeface="Gill Sans"/>
              <a:ea typeface="Gill Sans"/>
              <a:cs typeface="Gill Sans"/>
              <a:sym typeface="Gill Sans"/>
            </a:endParaRPr>
          </a:p>
        </p:txBody>
      </p:sp>
      <p:cxnSp>
        <p:nvCxnSpPr>
          <p:cNvPr id="676" name="Google Shape;676;p84"/>
          <p:cNvCxnSpPr/>
          <p:nvPr/>
        </p:nvCxnSpPr>
        <p:spPr>
          <a:xfrm rot="10800000">
            <a:off x="5731950" y="3531800"/>
            <a:ext cx="764400" cy="0"/>
          </a:xfrm>
          <a:prstGeom prst="straightConnector1">
            <a:avLst/>
          </a:prstGeom>
          <a:noFill/>
          <a:ln cap="flat" cmpd="sng" w="28575">
            <a:solidFill>
              <a:schemeClr val="dk2"/>
            </a:solidFill>
            <a:prstDash val="solid"/>
            <a:round/>
            <a:headEnd len="med" w="med" type="none"/>
            <a:tailEnd len="med" w="med" type="triangle"/>
          </a:ln>
        </p:spPr>
      </p:cxnSp>
      <p:sp>
        <p:nvSpPr>
          <p:cNvPr id="677" name="Google Shape;677;p84"/>
          <p:cNvSpPr txBox="1"/>
          <p:nvPr/>
        </p:nvSpPr>
        <p:spPr>
          <a:xfrm>
            <a:off x="5596500" y="3133900"/>
            <a:ext cx="1035300" cy="65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Gill Sans"/>
                <a:ea typeface="Gill Sans"/>
                <a:cs typeface="Gill Sans"/>
                <a:sym typeface="Gill Sans"/>
              </a:rPr>
              <a:t>gravity</a:t>
            </a:r>
            <a:endParaRPr sz="1800">
              <a:latin typeface="Gill Sans"/>
              <a:ea typeface="Gill Sans"/>
              <a:cs typeface="Gill Sans"/>
              <a:sym typeface="Gill Sans"/>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1" name="Shape 681"/>
        <p:cNvGrpSpPr/>
        <p:nvPr/>
      </p:nvGrpSpPr>
      <p:grpSpPr>
        <a:xfrm>
          <a:off x="0" y="0"/>
          <a:ext cx="0" cy="0"/>
          <a:chOff x="0" y="0"/>
          <a:chExt cx="0" cy="0"/>
        </a:xfrm>
      </p:grpSpPr>
      <p:sp>
        <p:nvSpPr>
          <p:cNvPr id="682" name="Google Shape;682;p8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Busse Annulus</a:t>
            </a:r>
            <a:endParaRPr/>
          </a:p>
        </p:txBody>
      </p:sp>
      <p:pic>
        <p:nvPicPr>
          <p:cNvPr id="683" name="Google Shape;683;p85"/>
          <p:cNvPicPr preferRelativeResize="0"/>
          <p:nvPr/>
        </p:nvPicPr>
        <p:blipFill>
          <a:blip r:embed="rId3">
            <a:alphaModFix/>
          </a:blip>
          <a:stretch>
            <a:fillRect/>
          </a:stretch>
        </p:blipFill>
        <p:spPr>
          <a:xfrm>
            <a:off x="152400" y="1170125"/>
            <a:ext cx="5094634" cy="3820975"/>
          </a:xfrm>
          <a:prstGeom prst="rect">
            <a:avLst/>
          </a:prstGeom>
          <a:noFill/>
          <a:ln>
            <a:noFill/>
          </a:ln>
        </p:spPr>
      </p:pic>
      <p:sp>
        <p:nvSpPr>
          <p:cNvPr id="684" name="Google Shape;684;p85"/>
          <p:cNvSpPr txBox="1"/>
          <p:nvPr/>
        </p:nvSpPr>
        <p:spPr>
          <a:xfrm>
            <a:off x="5159925" y="1774750"/>
            <a:ext cx="3557700" cy="30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Gill Sans"/>
                <a:ea typeface="Gill Sans"/>
                <a:cs typeface="Gill Sans"/>
                <a:sym typeface="Gill Sans"/>
              </a:rPr>
              <a:t>Parameters</a:t>
            </a:r>
            <a:endParaRPr b="1" sz="1800">
              <a:latin typeface="Gill Sans"/>
              <a:ea typeface="Gill Sans"/>
              <a:cs typeface="Gill Sans"/>
              <a:sym typeface="Gill Sans"/>
            </a:endParaRPr>
          </a:p>
          <a:p>
            <a:pPr indent="0" lvl="0" marL="0" rtl="0" algn="l">
              <a:spcBef>
                <a:spcPts val="0"/>
              </a:spcBef>
              <a:spcAft>
                <a:spcPts val="0"/>
              </a:spcAft>
              <a:buNone/>
            </a:pPr>
            <a:r>
              <a:t/>
            </a:r>
            <a:endParaRPr sz="1800">
              <a:latin typeface="Gill Sans"/>
              <a:ea typeface="Gill Sans"/>
              <a:cs typeface="Gill Sans"/>
              <a:sym typeface="Gill Sans"/>
            </a:endParaRPr>
          </a:p>
          <a:p>
            <a:pPr indent="0" lvl="0" marL="0" rtl="0" algn="l">
              <a:spcBef>
                <a:spcPts val="0"/>
              </a:spcBef>
              <a:spcAft>
                <a:spcPts val="0"/>
              </a:spcAft>
              <a:buNone/>
            </a:pPr>
            <a:r>
              <a:rPr lang="en" sz="1800">
                <a:latin typeface="Gill Sans"/>
                <a:ea typeface="Gill Sans"/>
                <a:cs typeface="Gill Sans"/>
                <a:sym typeface="Gill Sans"/>
              </a:rPr>
              <a:t>Geometric</a:t>
            </a:r>
            <a:endParaRPr sz="1800">
              <a:latin typeface="Gill Sans"/>
              <a:ea typeface="Gill Sans"/>
              <a:cs typeface="Gill Sans"/>
              <a:sym typeface="Gill Sans"/>
            </a:endParaRPr>
          </a:p>
          <a:p>
            <a:pPr indent="0" lvl="0" marL="0" rtl="0" algn="l">
              <a:spcBef>
                <a:spcPts val="0"/>
              </a:spcBef>
              <a:spcAft>
                <a:spcPts val="0"/>
              </a:spcAft>
              <a:buNone/>
            </a:pPr>
            <a:r>
              <a:rPr lang="en" sz="1800">
                <a:latin typeface="Gill Sans"/>
                <a:ea typeface="Gill Sans"/>
                <a:cs typeface="Gill Sans"/>
                <a:sym typeface="Gill Sans"/>
              </a:rPr>
              <a:t>β = 2 (</a:t>
            </a:r>
            <a:r>
              <a:rPr lang="en" sz="1800">
                <a:solidFill>
                  <a:schemeClr val="dk1"/>
                </a:solidFill>
                <a:latin typeface="Gill Sans"/>
                <a:ea typeface="Gill Sans"/>
                <a:cs typeface="Gill Sans"/>
                <a:sym typeface="Gill Sans"/>
              </a:rPr>
              <a:t>θ</a:t>
            </a:r>
            <a:r>
              <a:rPr baseline="-25000" lang="en" sz="1800">
                <a:solidFill>
                  <a:schemeClr val="dk1"/>
                </a:solidFill>
                <a:latin typeface="Gill Sans"/>
                <a:ea typeface="Gill Sans"/>
                <a:cs typeface="Gill Sans"/>
                <a:sym typeface="Gill Sans"/>
              </a:rPr>
              <a:t>T</a:t>
            </a:r>
            <a:r>
              <a:rPr lang="en" sz="1800">
                <a:solidFill>
                  <a:schemeClr val="dk1"/>
                </a:solidFill>
                <a:latin typeface="Gill Sans"/>
                <a:ea typeface="Gill Sans"/>
                <a:cs typeface="Gill Sans"/>
                <a:sym typeface="Gill Sans"/>
              </a:rPr>
              <a:t> - </a:t>
            </a:r>
            <a:r>
              <a:rPr lang="en" sz="1800">
                <a:latin typeface="Gill Sans"/>
                <a:ea typeface="Gill Sans"/>
                <a:cs typeface="Gill Sans"/>
                <a:sym typeface="Gill Sans"/>
              </a:rPr>
              <a:t>θ</a:t>
            </a:r>
            <a:r>
              <a:rPr baseline="-25000" lang="en" sz="1800">
                <a:latin typeface="Gill Sans"/>
                <a:ea typeface="Gill Sans"/>
                <a:cs typeface="Gill Sans"/>
                <a:sym typeface="Gill Sans"/>
              </a:rPr>
              <a:t>B</a:t>
            </a:r>
            <a:r>
              <a:rPr lang="en" sz="1800">
                <a:latin typeface="Gill Sans"/>
                <a:ea typeface="Gill Sans"/>
                <a:cs typeface="Gill Sans"/>
                <a:sym typeface="Gill Sans"/>
              </a:rPr>
              <a:t>) d / (L</a:t>
            </a:r>
            <a:r>
              <a:rPr baseline="-25000" lang="en" sz="1800">
                <a:latin typeface="Gill Sans"/>
                <a:ea typeface="Gill Sans"/>
                <a:cs typeface="Gill Sans"/>
                <a:sym typeface="Gill Sans"/>
              </a:rPr>
              <a:t>z</a:t>
            </a:r>
            <a:r>
              <a:rPr lang="en" sz="1800">
                <a:latin typeface="Gill Sans"/>
                <a:ea typeface="Gill Sans"/>
                <a:cs typeface="Gill Sans"/>
                <a:sym typeface="Gill Sans"/>
              </a:rPr>
              <a:t> Ek)</a:t>
            </a:r>
            <a:endParaRPr sz="1800">
              <a:latin typeface="Gill Sans"/>
              <a:ea typeface="Gill Sans"/>
              <a:cs typeface="Gill Sans"/>
              <a:sym typeface="Gill Sans"/>
            </a:endParaRPr>
          </a:p>
          <a:p>
            <a:pPr indent="0" lvl="0" marL="0" rtl="0" algn="l">
              <a:spcBef>
                <a:spcPts val="0"/>
              </a:spcBef>
              <a:spcAft>
                <a:spcPts val="0"/>
              </a:spcAft>
              <a:buNone/>
            </a:pPr>
            <a:r>
              <a:rPr lang="en" sz="1800">
                <a:latin typeface="Gill Sans"/>
                <a:ea typeface="Gill Sans"/>
                <a:cs typeface="Gill Sans"/>
                <a:sym typeface="Gill Sans"/>
              </a:rPr>
              <a:t>C = (2d/(|</a:t>
            </a:r>
            <a:r>
              <a:rPr lang="en" sz="1800">
                <a:solidFill>
                  <a:schemeClr val="dk1"/>
                </a:solidFill>
                <a:latin typeface="Gill Sans"/>
                <a:ea typeface="Gill Sans"/>
                <a:cs typeface="Gill Sans"/>
                <a:sym typeface="Gill Sans"/>
              </a:rPr>
              <a:t>θ</a:t>
            </a:r>
            <a:r>
              <a:rPr baseline="-25000" lang="en" sz="1800">
                <a:solidFill>
                  <a:schemeClr val="dk1"/>
                </a:solidFill>
                <a:latin typeface="Gill Sans"/>
                <a:ea typeface="Gill Sans"/>
                <a:cs typeface="Gill Sans"/>
                <a:sym typeface="Gill Sans"/>
              </a:rPr>
              <a:t>T</a:t>
            </a:r>
            <a:r>
              <a:rPr lang="en" sz="1800">
                <a:solidFill>
                  <a:schemeClr val="dk1"/>
                </a:solidFill>
                <a:latin typeface="Gill Sans"/>
                <a:ea typeface="Gill Sans"/>
                <a:cs typeface="Gill Sans"/>
                <a:sym typeface="Gill Sans"/>
              </a:rPr>
              <a:t> - θ</a:t>
            </a:r>
            <a:r>
              <a:rPr baseline="-25000" lang="en" sz="1800">
                <a:solidFill>
                  <a:schemeClr val="dk1"/>
                </a:solidFill>
                <a:latin typeface="Gill Sans"/>
                <a:ea typeface="Gill Sans"/>
                <a:cs typeface="Gill Sans"/>
                <a:sym typeface="Gill Sans"/>
              </a:rPr>
              <a:t>B</a:t>
            </a:r>
            <a:r>
              <a:rPr lang="en" sz="1800">
                <a:solidFill>
                  <a:schemeClr val="dk1"/>
                </a:solidFill>
                <a:latin typeface="Gill Sans"/>
                <a:ea typeface="Gill Sans"/>
                <a:cs typeface="Gill Sans"/>
                <a:sym typeface="Gill Sans"/>
              </a:rPr>
              <a:t>|L</a:t>
            </a:r>
            <a:r>
              <a:rPr baseline="-25000" lang="en" sz="1800">
                <a:solidFill>
                  <a:schemeClr val="dk1"/>
                </a:solidFill>
                <a:latin typeface="Gill Sans"/>
                <a:ea typeface="Gill Sans"/>
                <a:cs typeface="Gill Sans"/>
                <a:sym typeface="Gill Sans"/>
              </a:rPr>
              <a:t>z</a:t>
            </a:r>
            <a:r>
              <a:rPr lang="en" sz="1800">
                <a:solidFill>
                  <a:schemeClr val="dk1"/>
                </a:solidFill>
                <a:latin typeface="Gill Sans"/>
                <a:ea typeface="Gill Sans"/>
                <a:cs typeface="Gill Sans"/>
                <a:sym typeface="Gill Sans"/>
              </a:rPr>
              <a:t>)</a:t>
            </a:r>
            <a:r>
              <a:rPr baseline="30000" lang="en" sz="1800">
                <a:solidFill>
                  <a:schemeClr val="dk1"/>
                </a:solidFill>
                <a:latin typeface="Gill Sans"/>
                <a:ea typeface="Gill Sans"/>
                <a:cs typeface="Gill Sans"/>
                <a:sym typeface="Gill Sans"/>
              </a:rPr>
              <a:t>0.5</a:t>
            </a:r>
            <a:endParaRPr sz="1800">
              <a:solidFill>
                <a:schemeClr val="dk1"/>
              </a:solidFill>
              <a:latin typeface="Gill Sans"/>
              <a:ea typeface="Gill Sans"/>
              <a:cs typeface="Gill Sans"/>
              <a:sym typeface="Gill Sans"/>
            </a:endParaRPr>
          </a:p>
          <a:p>
            <a:pPr indent="0" lvl="0" marL="0" rtl="0" algn="l">
              <a:spcBef>
                <a:spcPts val="0"/>
              </a:spcBef>
              <a:spcAft>
                <a:spcPts val="0"/>
              </a:spcAft>
              <a:buNone/>
            </a:pPr>
            <a:r>
              <a:t/>
            </a:r>
            <a:endParaRPr sz="1800">
              <a:solidFill>
                <a:schemeClr val="dk1"/>
              </a:solidFill>
              <a:latin typeface="Gill Sans"/>
              <a:ea typeface="Gill Sans"/>
              <a:cs typeface="Gill Sans"/>
              <a:sym typeface="Gill Sans"/>
            </a:endParaRPr>
          </a:p>
          <a:p>
            <a:pPr indent="-342900" lvl="0" marL="457200" rtl="0" algn="l">
              <a:spcBef>
                <a:spcPts val="0"/>
              </a:spcBef>
              <a:spcAft>
                <a:spcPts val="0"/>
              </a:spcAft>
              <a:buClr>
                <a:schemeClr val="dk1"/>
              </a:buClr>
              <a:buSzPts val="1800"/>
              <a:buFont typeface="Gill Sans"/>
              <a:buChar char="+"/>
            </a:pPr>
            <a:r>
              <a:rPr lang="en" sz="1800">
                <a:solidFill>
                  <a:schemeClr val="dk1"/>
                </a:solidFill>
                <a:latin typeface="Gill Sans"/>
                <a:ea typeface="Gill Sans"/>
                <a:cs typeface="Gill Sans"/>
                <a:sym typeface="Gill Sans"/>
              </a:rPr>
              <a:t>Ra, Pr</a:t>
            </a:r>
            <a:endParaRPr sz="1800">
              <a:solidFill>
                <a:schemeClr val="dk1"/>
              </a:solidFill>
              <a:latin typeface="Gill Sans"/>
              <a:ea typeface="Gill Sans"/>
              <a:cs typeface="Gill Sans"/>
              <a:sym typeface="Gill Sans"/>
            </a:endParaRPr>
          </a:p>
          <a:p>
            <a:pPr indent="0" lvl="0" marL="0" rtl="0" algn="l">
              <a:spcBef>
                <a:spcPts val="0"/>
              </a:spcBef>
              <a:spcAft>
                <a:spcPts val="0"/>
              </a:spcAft>
              <a:buNone/>
            </a:pPr>
            <a:r>
              <a:t/>
            </a:r>
            <a:endParaRPr sz="1800">
              <a:solidFill>
                <a:schemeClr val="dk1"/>
              </a:solidFill>
              <a:latin typeface="Gill Sans"/>
              <a:ea typeface="Gill Sans"/>
              <a:cs typeface="Gill Sans"/>
              <a:sym typeface="Gill Sans"/>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8" name="Shape 688"/>
        <p:cNvGrpSpPr/>
        <p:nvPr/>
      </p:nvGrpSpPr>
      <p:grpSpPr>
        <a:xfrm>
          <a:off x="0" y="0"/>
          <a:ext cx="0" cy="0"/>
          <a:chOff x="0" y="0"/>
          <a:chExt cx="0" cy="0"/>
        </a:xfrm>
      </p:grpSpPr>
      <p:sp>
        <p:nvSpPr>
          <p:cNvPr id="689" name="Google Shape;689;p8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Equations</a:t>
            </a:r>
            <a:endParaRPr/>
          </a:p>
        </p:txBody>
      </p:sp>
      <p:pic>
        <p:nvPicPr>
          <p:cNvPr id="690" name="Google Shape;690;p86"/>
          <p:cNvPicPr preferRelativeResize="0"/>
          <p:nvPr/>
        </p:nvPicPr>
        <p:blipFill>
          <a:blip r:embed="rId3">
            <a:alphaModFix/>
          </a:blip>
          <a:stretch>
            <a:fillRect/>
          </a:stretch>
        </p:blipFill>
        <p:spPr>
          <a:xfrm>
            <a:off x="152400" y="1932125"/>
            <a:ext cx="8839198" cy="1696842"/>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4" name="Shape 694"/>
        <p:cNvGrpSpPr/>
        <p:nvPr/>
      </p:nvGrpSpPr>
      <p:grpSpPr>
        <a:xfrm>
          <a:off x="0" y="0"/>
          <a:ext cx="0" cy="0"/>
          <a:chOff x="0" y="0"/>
          <a:chExt cx="0" cy="0"/>
        </a:xfrm>
      </p:grpSpPr>
      <p:sp>
        <p:nvSpPr>
          <p:cNvPr id="695" name="Google Shape;695;p8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Equations</a:t>
            </a:r>
            <a:endParaRPr/>
          </a:p>
        </p:txBody>
      </p:sp>
      <p:pic>
        <p:nvPicPr>
          <p:cNvPr id="696" name="Google Shape;696;p87"/>
          <p:cNvPicPr preferRelativeResize="0"/>
          <p:nvPr/>
        </p:nvPicPr>
        <p:blipFill>
          <a:blip r:embed="rId3">
            <a:alphaModFix/>
          </a:blip>
          <a:stretch>
            <a:fillRect/>
          </a:stretch>
        </p:blipFill>
        <p:spPr>
          <a:xfrm>
            <a:off x="152400" y="1932125"/>
            <a:ext cx="8839198" cy="1696842"/>
          </a:xfrm>
          <a:prstGeom prst="rect">
            <a:avLst/>
          </a:prstGeom>
          <a:noFill/>
          <a:ln>
            <a:noFill/>
          </a:ln>
        </p:spPr>
      </p:pic>
      <p:sp>
        <p:nvSpPr>
          <p:cNvPr id="697" name="Google Shape;697;p87"/>
          <p:cNvSpPr txBox="1"/>
          <p:nvPr/>
        </p:nvSpPr>
        <p:spPr>
          <a:xfrm>
            <a:off x="1436950" y="4081975"/>
            <a:ext cx="5619300" cy="86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Gill Sans"/>
                <a:ea typeface="Gill Sans"/>
                <a:cs typeface="Gill Sans"/>
                <a:sym typeface="Gill Sans"/>
              </a:rPr>
              <a:t>Extremely similar to modified Hasagawa-Wakatani equations for tokamaks! Details coming soon...</a:t>
            </a:r>
            <a:endParaRPr sz="1800">
              <a:latin typeface="Gill Sans"/>
              <a:ea typeface="Gill Sans"/>
              <a:cs typeface="Gill Sans"/>
              <a:sym typeface="Gill Sans"/>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1" name="Shape 701"/>
        <p:cNvGrpSpPr/>
        <p:nvPr/>
      </p:nvGrpSpPr>
      <p:grpSpPr>
        <a:xfrm>
          <a:off x="0" y="0"/>
          <a:ext cx="0" cy="0"/>
          <a:chOff x="0" y="0"/>
          <a:chExt cx="0" cy="0"/>
        </a:xfrm>
      </p:grpSpPr>
      <p:sp>
        <p:nvSpPr>
          <p:cNvPr id="702" name="Google Shape;702;p8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Equations after GQL applied</a:t>
            </a:r>
            <a:endParaRPr/>
          </a:p>
        </p:txBody>
      </p:sp>
      <p:pic>
        <p:nvPicPr>
          <p:cNvPr id="703" name="Google Shape;703;p88"/>
          <p:cNvPicPr preferRelativeResize="0"/>
          <p:nvPr/>
        </p:nvPicPr>
        <p:blipFill>
          <a:blip r:embed="rId3">
            <a:alphaModFix/>
          </a:blip>
          <a:stretch>
            <a:fillRect/>
          </a:stretch>
        </p:blipFill>
        <p:spPr>
          <a:xfrm>
            <a:off x="152400" y="1170125"/>
            <a:ext cx="8839201" cy="2428527"/>
          </a:xfrm>
          <a:prstGeom prst="rect">
            <a:avLst/>
          </a:prstGeom>
          <a:noFill/>
          <a:ln>
            <a:noFill/>
          </a:ln>
        </p:spPr>
      </p:pic>
      <p:sp>
        <p:nvSpPr>
          <p:cNvPr id="704" name="Google Shape;704;p88"/>
          <p:cNvSpPr/>
          <p:nvPr/>
        </p:nvSpPr>
        <p:spPr>
          <a:xfrm>
            <a:off x="8257525" y="3114025"/>
            <a:ext cx="698400" cy="427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88"/>
          <p:cNvSpPr/>
          <p:nvPr/>
        </p:nvSpPr>
        <p:spPr>
          <a:xfrm>
            <a:off x="2621050" y="1955525"/>
            <a:ext cx="1166700" cy="3696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88"/>
          <p:cNvSpPr/>
          <p:nvPr/>
        </p:nvSpPr>
        <p:spPr>
          <a:xfrm>
            <a:off x="2621050" y="1376675"/>
            <a:ext cx="1224300" cy="3696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88"/>
          <p:cNvSpPr/>
          <p:nvPr/>
        </p:nvSpPr>
        <p:spPr>
          <a:xfrm>
            <a:off x="1280275" y="1955525"/>
            <a:ext cx="1166700" cy="369600"/>
          </a:xfrm>
          <a:prstGeom prst="rect">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1" name="Shape 711"/>
        <p:cNvGrpSpPr/>
        <p:nvPr/>
      </p:nvGrpSpPr>
      <p:grpSpPr>
        <a:xfrm>
          <a:off x="0" y="0"/>
          <a:ext cx="0" cy="0"/>
          <a:chOff x="0" y="0"/>
          <a:chExt cx="0" cy="0"/>
        </a:xfrm>
      </p:grpSpPr>
      <p:sp>
        <p:nvSpPr>
          <p:cNvPr id="712" name="Google Shape;712;p8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Busse Annulus: 3 Test Cases</a:t>
            </a:r>
            <a:endParaRPr/>
          </a:p>
        </p:txBody>
      </p:sp>
      <p:pic>
        <p:nvPicPr>
          <p:cNvPr id="713" name="Google Shape;713;p89"/>
          <p:cNvPicPr preferRelativeResize="0"/>
          <p:nvPr/>
        </p:nvPicPr>
        <p:blipFill>
          <a:blip r:embed="rId3">
            <a:alphaModFix/>
          </a:blip>
          <a:stretch>
            <a:fillRect/>
          </a:stretch>
        </p:blipFill>
        <p:spPr>
          <a:xfrm>
            <a:off x="1452563" y="1824038"/>
            <a:ext cx="6238875" cy="1495425"/>
          </a:xfrm>
          <a:prstGeom prst="rect">
            <a:avLst/>
          </a:prstGeom>
          <a:noFill/>
          <a:ln>
            <a:noFill/>
          </a:ln>
        </p:spPr>
      </p:pic>
      <p:sp>
        <p:nvSpPr>
          <p:cNvPr id="714" name="Google Shape;714;p89"/>
          <p:cNvSpPr txBox="1"/>
          <p:nvPr/>
        </p:nvSpPr>
        <p:spPr>
          <a:xfrm>
            <a:off x="724300" y="3841775"/>
            <a:ext cx="5886000" cy="6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ill Sans"/>
                <a:ea typeface="Gill Sans"/>
                <a:cs typeface="Gill Sans"/>
                <a:sym typeface="Gill Sans"/>
              </a:rPr>
              <a:t>Tobias, </a:t>
            </a:r>
            <a:r>
              <a:rPr b="1" lang="en">
                <a:latin typeface="Gill Sans"/>
                <a:ea typeface="Gill Sans"/>
                <a:cs typeface="Gill Sans"/>
                <a:sym typeface="Gill Sans"/>
              </a:rPr>
              <a:t>Oishi</a:t>
            </a:r>
            <a:r>
              <a:rPr lang="en">
                <a:latin typeface="Gill Sans"/>
                <a:ea typeface="Gill Sans"/>
                <a:cs typeface="Gill Sans"/>
                <a:sym typeface="Gill Sans"/>
              </a:rPr>
              <a:t>, and Marston, </a:t>
            </a:r>
            <a:r>
              <a:rPr lang="en">
                <a:solidFill>
                  <a:srgbClr val="222222"/>
                </a:solidFill>
                <a:latin typeface="Gill Sans"/>
                <a:ea typeface="Gill Sans"/>
                <a:cs typeface="Gill Sans"/>
                <a:sym typeface="Gill Sans"/>
              </a:rPr>
              <a:t>Proc. R. Soc. London, Ser. A (2018, </a:t>
            </a:r>
            <a:r>
              <a:rPr i="1" lang="en">
                <a:solidFill>
                  <a:srgbClr val="222222"/>
                </a:solidFill>
                <a:latin typeface="Gill Sans"/>
                <a:ea typeface="Gill Sans"/>
                <a:cs typeface="Gill Sans"/>
                <a:sym typeface="Gill Sans"/>
              </a:rPr>
              <a:t>accepted</a:t>
            </a:r>
            <a:r>
              <a:rPr lang="en">
                <a:solidFill>
                  <a:srgbClr val="222222"/>
                </a:solidFill>
                <a:latin typeface="Gill Sans"/>
                <a:ea typeface="Gill Sans"/>
                <a:cs typeface="Gill Sans"/>
                <a:sym typeface="Gill Sans"/>
              </a:rPr>
              <a:t>)</a:t>
            </a:r>
            <a:endParaRPr>
              <a:latin typeface="Gill Sans"/>
              <a:ea typeface="Gill Sans"/>
              <a:cs typeface="Gill Sans"/>
              <a:sym typeface="Gill Sans"/>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8" name="Shape 718"/>
        <p:cNvGrpSpPr/>
        <p:nvPr/>
      </p:nvGrpSpPr>
      <p:grpSpPr>
        <a:xfrm>
          <a:off x="0" y="0"/>
          <a:ext cx="0" cy="0"/>
          <a:chOff x="0" y="0"/>
          <a:chExt cx="0" cy="0"/>
        </a:xfrm>
      </p:grpSpPr>
      <p:sp>
        <p:nvSpPr>
          <p:cNvPr id="719" name="Google Shape;719;p9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DNS Case A: large scale mean flow</a:t>
            </a:r>
            <a:endParaRPr/>
          </a:p>
        </p:txBody>
      </p:sp>
      <p:pic>
        <p:nvPicPr>
          <p:cNvPr id="720" name="Google Shape;720;p90"/>
          <p:cNvPicPr preferRelativeResize="0"/>
          <p:nvPr/>
        </p:nvPicPr>
        <p:blipFill>
          <a:blip r:embed="rId3">
            <a:alphaModFix/>
          </a:blip>
          <a:stretch>
            <a:fillRect/>
          </a:stretch>
        </p:blipFill>
        <p:spPr>
          <a:xfrm>
            <a:off x="152400" y="1170125"/>
            <a:ext cx="8839204" cy="3587956"/>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4" name="Shape 724"/>
        <p:cNvGrpSpPr/>
        <p:nvPr/>
      </p:nvGrpSpPr>
      <p:grpSpPr>
        <a:xfrm>
          <a:off x="0" y="0"/>
          <a:ext cx="0" cy="0"/>
          <a:chOff x="0" y="0"/>
          <a:chExt cx="0" cy="0"/>
        </a:xfrm>
      </p:grpSpPr>
      <p:sp>
        <p:nvSpPr>
          <p:cNvPr id="725" name="Google Shape;725;p9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DNS Case A: large scale mean flow</a:t>
            </a:r>
            <a:endParaRPr/>
          </a:p>
        </p:txBody>
      </p:sp>
      <p:pic>
        <p:nvPicPr>
          <p:cNvPr id="726" name="Google Shape;726;p91"/>
          <p:cNvPicPr preferRelativeResize="0"/>
          <p:nvPr/>
        </p:nvPicPr>
        <p:blipFill>
          <a:blip r:embed="rId3">
            <a:alphaModFix/>
          </a:blip>
          <a:stretch>
            <a:fillRect/>
          </a:stretch>
        </p:blipFill>
        <p:spPr>
          <a:xfrm>
            <a:off x="152400" y="1170125"/>
            <a:ext cx="8839204" cy="3587956"/>
          </a:xfrm>
          <a:prstGeom prst="rect">
            <a:avLst/>
          </a:prstGeom>
          <a:noFill/>
          <a:ln>
            <a:noFill/>
          </a:ln>
        </p:spPr>
      </p:pic>
      <p:cxnSp>
        <p:nvCxnSpPr>
          <p:cNvPr id="727" name="Google Shape;727;p91"/>
          <p:cNvCxnSpPr/>
          <p:nvPr/>
        </p:nvCxnSpPr>
        <p:spPr>
          <a:xfrm>
            <a:off x="1544700" y="1848700"/>
            <a:ext cx="558600" cy="2522400"/>
          </a:xfrm>
          <a:prstGeom prst="straightConnector1">
            <a:avLst/>
          </a:prstGeom>
          <a:noFill/>
          <a:ln cap="flat" cmpd="sng" w="28575">
            <a:solidFill>
              <a:schemeClr val="dk2"/>
            </a:solidFill>
            <a:prstDash val="solid"/>
            <a:round/>
            <a:headEnd len="med" w="med" type="none"/>
            <a:tailEnd len="med" w="med" type="none"/>
          </a:ln>
        </p:spPr>
      </p:cxnSp>
      <p:sp>
        <p:nvSpPr>
          <p:cNvPr id="728" name="Google Shape;728;p91"/>
          <p:cNvSpPr txBox="1"/>
          <p:nvPr/>
        </p:nvSpPr>
        <p:spPr>
          <a:xfrm>
            <a:off x="2473450" y="4668450"/>
            <a:ext cx="3096000" cy="34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ill Sans"/>
                <a:ea typeface="Gill Sans"/>
                <a:cs typeface="Gill Sans"/>
                <a:sym typeface="Gill Sans"/>
              </a:rPr>
              <a:t>Tilt → Reynolds Stress → Mean flow</a:t>
            </a:r>
            <a:endParaRPr>
              <a:latin typeface="Gill Sans"/>
              <a:ea typeface="Gill Sans"/>
              <a:cs typeface="Gill Sans"/>
              <a:sym typeface="Gill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pic>
        <p:nvPicPr>
          <p:cNvPr id="98" name="Google Shape;98;p20"/>
          <p:cNvPicPr preferRelativeResize="0"/>
          <p:nvPr/>
        </p:nvPicPr>
        <p:blipFill>
          <a:blip r:embed="rId3">
            <a:alphaModFix/>
          </a:blip>
          <a:stretch>
            <a:fillRect/>
          </a:stretch>
        </p:blipFill>
        <p:spPr>
          <a:xfrm>
            <a:off x="412675" y="1613275"/>
            <a:ext cx="8318652" cy="3563601"/>
          </a:xfrm>
          <a:prstGeom prst="rect">
            <a:avLst/>
          </a:prstGeom>
          <a:noFill/>
          <a:ln>
            <a:noFill/>
          </a:ln>
        </p:spPr>
      </p:pic>
      <p:sp>
        <p:nvSpPr>
          <p:cNvPr id="99" name="Google Shape;99;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Stars (and planets) have </a:t>
            </a:r>
            <a:r>
              <a:rPr i="1" lang="en"/>
              <a:t>Dynamically Generated Magnetic Fields</a:t>
            </a:r>
            <a:endParaRPr i="1"/>
          </a:p>
        </p:txBody>
      </p:sp>
      <p:sp>
        <p:nvSpPr>
          <p:cNvPr id="100" name="Google Shape;100;p20"/>
          <p:cNvSpPr txBox="1"/>
          <p:nvPr/>
        </p:nvSpPr>
        <p:spPr>
          <a:xfrm>
            <a:off x="1555925" y="1601750"/>
            <a:ext cx="1656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ill Sans"/>
                <a:ea typeface="Gill Sans"/>
                <a:cs typeface="Gill Sans"/>
                <a:sym typeface="Gill Sans"/>
              </a:rPr>
              <a:t>Radial velocity u</a:t>
            </a:r>
            <a:r>
              <a:rPr baseline="-25000" lang="en">
                <a:latin typeface="Gill Sans"/>
                <a:ea typeface="Gill Sans"/>
                <a:cs typeface="Gill Sans"/>
                <a:sym typeface="Gill Sans"/>
              </a:rPr>
              <a:t>r</a:t>
            </a:r>
            <a:endParaRPr baseline="-25000">
              <a:latin typeface="Gill Sans"/>
              <a:ea typeface="Gill Sans"/>
              <a:cs typeface="Gill Sans"/>
              <a:sym typeface="Gill Sans"/>
            </a:endParaRPr>
          </a:p>
        </p:txBody>
      </p:sp>
      <p:sp>
        <p:nvSpPr>
          <p:cNvPr id="101" name="Google Shape;101;p20"/>
          <p:cNvSpPr txBox="1"/>
          <p:nvPr/>
        </p:nvSpPr>
        <p:spPr>
          <a:xfrm>
            <a:off x="5671200" y="1601750"/>
            <a:ext cx="2419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ill Sans"/>
                <a:ea typeface="Gill Sans"/>
                <a:cs typeface="Gill Sans"/>
                <a:sym typeface="Gill Sans"/>
              </a:rPr>
              <a:t>Magnetic Fields </a:t>
            </a:r>
            <a:endParaRPr>
              <a:latin typeface="Gill Sans"/>
              <a:ea typeface="Gill Sans"/>
              <a:cs typeface="Gill Sans"/>
              <a:sym typeface="Gill Sans"/>
            </a:endParaRPr>
          </a:p>
          <a:p>
            <a:pPr indent="0" lvl="0" marL="0" rtl="0" algn="l">
              <a:spcBef>
                <a:spcPts val="0"/>
              </a:spcBef>
              <a:spcAft>
                <a:spcPts val="0"/>
              </a:spcAft>
              <a:buNone/>
            </a:pPr>
            <a:r>
              <a:rPr lang="en">
                <a:latin typeface="Gill Sans"/>
                <a:ea typeface="Gill Sans"/>
                <a:cs typeface="Gill Sans"/>
                <a:sym typeface="Gill Sans"/>
              </a:rPr>
              <a:t>(color indicates magnitude)</a:t>
            </a:r>
            <a:endParaRPr baseline="-25000">
              <a:latin typeface="Gill Sans"/>
              <a:ea typeface="Gill Sans"/>
              <a:cs typeface="Gill Sans"/>
              <a:sym typeface="Gill Sans"/>
            </a:endParaRPr>
          </a:p>
        </p:txBody>
      </p:sp>
      <p:cxnSp>
        <p:nvCxnSpPr>
          <p:cNvPr id="102" name="Google Shape;102;p20"/>
          <p:cNvCxnSpPr>
            <a:stCxn id="103" idx="2"/>
          </p:cNvCxnSpPr>
          <p:nvPr/>
        </p:nvCxnSpPr>
        <p:spPr>
          <a:xfrm flipH="1">
            <a:off x="2434675" y="2073750"/>
            <a:ext cx="1830300" cy="791100"/>
          </a:xfrm>
          <a:prstGeom prst="straightConnector1">
            <a:avLst/>
          </a:prstGeom>
          <a:noFill/>
          <a:ln cap="flat" cmpd="sng" w="19050">
            <a:solidFill>
              <a:schemeClr val="dk1"/>
            </a:solidFill>
            <a:prstDash val="solid"/>
            <a:round/>
            <a:headEnd len="med" w="med" type="none"/>
            <a:tailEnd len="med" w="med" type="triangle"/>
          </a:ln>
        </p:spPr>
      </p:cxnSp>
      <p:cxnSp>
        <p:nvCxnSpPr>
          <p:cNvPr id="104" name="Google Shape;104;p20"/>
          <p:cNvCxnSpPr>
            <a:stCxn id="103" idx="2"/>
          </p:cNvCxnSpPr>
          <p:nvPr/>
        </p:nvCxnSpPr>
        <p:spPr>
          <a:xfrm>
            <a:off x="4264975" y="2073750"/>
            <a:ext cx="2242500" cy="800100"/>
          </a:xfrm>
          <a:prstGeom prst="straightConnector1">
            <a:avLst/>
          </a:prstGeom>
          <a:noFill/>
          <a:ln cap="flat" cmpd="sng" w="19050">
            <a:solidFill>
              <a:schemeClr val="dk1"/>
            </a:solidFill>
            <a:prstDash val="solid"/>
            <a:round/>
            <a:headEnd len="med" w="med" type="none"/>
            <a:tailEnd len="med" w="med" type="triangle"/>
          </a:ln>
        </p:spPr>
      </p:cxnSp>
      <p:sp>
        <p:nvSpPr>
          <p:cNvPr id="103" name="Google Shape;103;p20"/>
          <p:cNvSpPr txBox="1"/>
          <p:nvPr/>
        </p:nvSpPr>
        <p:spPr>
          <a:xfrm>
            <a:off x="3651775" y="1501050"/>
            <a:ext cx="1226400" cy="5727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ill Sans"/>
                <a:ea typeface="Gill Sans"/>
                <a:cs typeface="Gill Sans"/>
                <a:sym typeface="Gill Sans"/>
              </a:rPr>
              <a:t>All the way to center!</a:t>
            </a:r>
            <a:endParaRPr>
              <a:latin typeface="Gill Sans"/>
              <a:ea typeface="Gill Sans"/>
              <a:cs typeface="Gill Sans"/>
              <a:sym typeface="Gill Sans"/>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2" name="Shape 732"/>
        <p:cNvGrpSpPr/>
        <p:nvPr/>
      </p:nvGrpSpPr>
      <p:grpSpPr>
        <a:xfrm>
          <a:off x="0" y="0"/>
          <a:ext cx="0" cy="0"/>
          <a:chOff x="0" y="0"/>
          <a:chExt cx="0" cy="0"/>
        </a:xfrm>
      </p:grpSpPr>
      <p:sp>
        <p:nvSpPr>
          <p:cNvPr id="733" name="Google Shape;733;p9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DNS Case B: Multiple jets</a:t>
            </a:r>
            <a:endParaRPr/>
          </a:p>
        </p:txBody>
      </p:sp>
      <p:pic>
        <p:nvPicPr>
          <p:cNvPr id="734" name="Google Shape;734;p92"/>
          <p:cNvPicPr preferRelativeResize="0"/>
          <p:nvPr/>
        </p:nvPicPr>
        <p:blipFill>
          <a:blip r:embed="rId3">
            <a:alphaModFix/>
          </a:blip>
          <a:stretch>
            <a:fillRect/>
          </a:stretch>
        </p:blipFill>
        <p:spPr>
          <a:xfrm>
            <a:off x="152400" y="1170125"/>
            <a:ext cx="8839201" cy="3612231"/>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8" name="Shape 738"/>
        <p:cNvGrpSpPr/>
        <p:nvPr/>
      </p:nvGrpSpPr>
      <p:grpSpPr>
        <a:xfrm>
          <a:off x="0" y="0"/>
          <a:ext cx="0" cy="0"/>
          <a:chOff x="0" y="0"/>
          <a:chExt cx="0" cy="0"/>
        </a:xfrm>
      </p:grpSpPr>
      <p:sp>
        <p:nvSpPr>
          <p:cNvPr id="739" name="Google Shape;739;p9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DNS Case C: Bursting jets</a:t>
            </a:r>
            <a:endParaRPr/>
          </a:p>
        </p:txBody>
      </p:sp>
      <p:pic>
        <p:nvPicPr>
          <p:cNvPr id="740" name="Google Shape;740;p93"/>
          <p:cNvPicPr preferRelativeResize="0"/>
          <p:nvPr/>
        </p:nvPicPr>
        <p:blipFill>
          <a:blip r:embed="rId3">
            <a:alphaModFix/>
          </a:blip>
          <a:stretch>
            <a:fillRect/>
          </a:stretch>
        </p:blipFill>
        <p:spPr>
          <a:xfrm>
            <a:off x="311688" y="1145475"/>
            <a:ext cx="4652836" cy="3820975"/>
          </a:xfrm>
          <a:prstGeom prst="rect">
            <a:avLst/>
          </a:prstGeom>
          <a:noFill/>
          <a:ln>
            <a:noFill/>
          </a:ln>
        </p:spPr>
      </p:pic>
      <p:sp>
        <p:nvSpPr>
          <p:cNvPr id="741" name="Google Shape;741;p93"/>
          <p:cNvSpPr txBox="1"/>
          <p:nvPr/>
        </p:nvSpPr>
        <p:spPr>
          <a:xfrm>
            <a:off x="5398200" y="1807625"/>
            <a:ext cx="3196200" cy="70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latin typeface="Gill Sans"/>
                <a:ea typeface="Gill Sans"/>
                <a:cs typeface="Gill Sans"/>
                <a:sym typeface="Gill Sans"/>
              </a:rPr>
              <a:t>Shear State</a:t>
            </a:r>
            <a:endParaRPr sz="3600">
              <a:latin typeface="Gill Sans"/>
              <a:ea typeface="Gill Sans"/>
              <a:cs typeface="Gill Sans"/>
              <a:sym typeface="Gill Sans"/>
            </a:endParaRPr>
          </a:p>
        </p:txBody>
      </p:sp>
      <p:sp>
        <p:nvSpPr>
          <p:cNvPr id="742" name="Google Shape;742;p93"/>
          <p:cNvSpPr txBox="1"/>
          <p:nvPr/>
        </p:nvSpPr>
        <p:spPr>
          <a:xfrm>
            <a:off x="5398200" y="3644375"/>
            <a:ext cx="3434100" cy="70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latin typeface="Gill Sans"/>
                <a:ea typeface="Gill Sans"/>
                <a:cs typeface="Gill Sans"/>
                <a:sym typeface="Gill Sans"/>
              </a:rPr>
              <a:t>Convective State</a:t>
            </a:r>
            <a:endParaRPr sz="3600">
              <a:latin typeface="Gill Sans"/>
              <a:ea typeface="Gill Sans"/>
              <a:cs typeface="Gill Sans"/>
              <a:sym typeface="Gill Sans"/>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6" name="Shape 746"/>
        <p:cNvGrpSpPr/>
        <p:nvPr/>
      </p:nvGrpSpPr>
      <p:grpSpPr>
        <a:xfrm>
          <a:off x="0" y="0"/>
          <a:ext cx="0" cy="0"/>
          <a:chOff x="0" y="0"/>
          <a:chExt cx="0" cy="0"/>
        </a:xfrm>
      </p:grpSpPr>
      <p:pic>
        <p:nvPicPr>
          <p:cNvPr id="747" name="Google Shape;747;p94"/>
          <p:cNvPicPr preferRelativeResize="0"/>
          <p:nvPr/>
        </p:nvPicPr>
        <p:blipFill>
          <a:blip r:embed="rId3">
            <a:alphaModFix/>
          </a:blip>
          <a:stretch>
            <a:fillRect/>
          </a:stretch>
        </p:blipFill>
        <p:spPr>
          <a:xfrm>
            <a:off x="5240325" y="1706351"/>
            <a:ext cx="3744398" cy="2544299"/>
          </a:xfrm>
          <a:prstGeom prst="rect">
            <a:avLst/>
          </a:prstGeom>
          <a:noFill/>
          <a:ln>
            <a:noFill/>
          </a:ln>
        </p:spPr>
      </p:pic>
      <p:sp>
        <p:nvSpPr>
          <p:cNvPr id="748" name="Google Shape;748;p9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DNS Case C: Bursting jets</a:t>
            </a:r>
            <a:endParaRPr/>
          </a:p>
        </p:txBody>
      </p:sp>
      <p:pic>
        <p:nvPicPr>
          <p:cNvPr id="749" name="Google Shape;749;p94"/>
          <p:cNvPicPr preferRelativeResize="0"/>
          <p:nvPr/>
        </p:nvPicPr>
        <p:blipFill>
          <a:blip r:embed="rId4">
            <a:alphaModFix/>
          </a:blip>
          <a:stretch>
            <a:fillRect/>
          </a:stretch>
        </p:blipFill>
        <p:spPr>
          <a:xfrm>
            <a:off x="311688" y="1145475"/>
            <a:ext cx="4652836" cy="3820975"/>
          </a:xfrm>
          <a:prstGeom prst="rect">
            <a:avLst/>
          </a:prstGeom>
          <a:noFill/>
          <a:ln>
            <a:noFill/>
          </a:ln>
        </p:spPr>
      </p:pic>
      <p:cxnSp>
        <p:nvCxnSpPr>
          <p:cNvPr id="750" name="Google Shape;750;p94"/>
          <p:cNvCxnSpPr/>
          <p:nvPr/>
        </p:nvCxnSpPr>
        <p:spPr>
          <a:xfrm flipH="1">
            <a:off x="4839475" y="2070550"/>
            <a:ext cx="1142100" cy="1897800"/>
          </a:xfrm>
          <a:prstGeom prst="straightConnector1">
            <a:avLst/>
          </a:prstGeom>
          <a:noFill/>
          <a:ln cap="flat" cmpd="sng" w="28575">
            <a:solidFill>
              <a:schemeClr val="dk2"/>
            </a:solidFill>
            <a:prstDash val="solid"/>
            <a:round/>
            <a:headEnd len="med" w="med" type="none"/>
            <a:tailEnd len="med" w="med" type="triangle"/>
          </a:ln>
        </p:spPr>
      </p:cxnSp>
      <p:cxnSp>
        <p:nvCxnSpPr>
          <p:cNvPr id="751" name="Google Shape;751;p94"/>
          <p:cNvCxnSpPr/>
          <p:nvPr/>
        </p:nvCxnSpPr>
        <p:spPr>
          <a:xfrm rot="10800000">
            <a:off x="4798375" y="2078850"/>
            <a:ext cx="1035300" cy="747600"/>
          </a:xfrm>
          <a:prstGeom prst="straightConnector1">
            <a:avLst/>
          </a:prstGeom>
          <a:noFill/>
          <a:ln cap="flat" cmpd="sng" w="28575">
            <a:solidFill>
              <a:schemeClr val="dk2"/>
            </a:solidFill>
            <a:prstDash val="solid"/>
            <a:round/>
            <a:headEnd len="med" w="med" type="none"/>
            <a:tailEnd len="med" w="med" type="triangle"/>
          </a:ln>
        </p:spPr>
      </p:cxnSp>
      <p:sp>
        <p:nvSpPr>
          <p:cNvPr id="752" name="Google Shape;752;p94"/>
          <p:cNvSpPr txBox="1"/>
          <p:nvPr/>
        </p:nvSpPr>
        <p:spPr>
          <a:xfrm>
            <a:off x="5603625" y="821850"/>
            <a:ext cx="3130500" cy="67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Gill Sans"/>
                <a:ea typeface="Gill Sans"/>
                <a:cs typeface="Gill Sans"/>
                <a:sym typeface="Gill Sans"/>
              </a:rPr>
              <a:t>Relaxation oscillations</a:t>
            </a:r>
            <a:endParaRPr sz="3000">
              <a:latin typeface="Gill Sans"/>
              <a:ea typeface="Gill Sans"/>
              <a:cs typeface="Gill Sans"/>
              <a:sym typeface="Gill Sans"/>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6" name="Shape 756"/>
        <p:cNvGrpSpPr/>
        <p:nvPr/>
      </p:nvGrpSpPr>
      <p:grpSpPr>
        <a:xfrm>
          <a:off x="0" y="0"/>
          <a:ext cx="0" cy="0"/>
          <a:chOff x="0" y="0"/>
          <a:chExt cx="0" cy="0"/>
        </a:xfrm>
      </p:grpSpPr>
      <p:sp>
        <p:nvSpPr>
          <p:cNvPr id="757" name="Google Shape;757;p9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Hovmoller Diagrams: Case A</a:t>
            </a:r>
            <a:endParaRPr/>
          </a:p>
        </p:txBody>
      </p:sp>
      <p:pic>
        <p:nvPicPr>
          <p:cNvPr id="758" name="Google Shape;758;p95"/>
          <p:cNvPicPr preferRelativeResize="0"/>
          <p:nvPr/>
        </p:nvPicPr>
        <p:blipFill>
          <a:blip r:embed="rId3">
            <a:alphaModFix/>
          </a:blip>
          <a:stretch>
            <a:fillRect/>
          </a:stretch>
        </p:blipFill>
        <p:spPr>
          <a:xfrm>
            <a:off x="1685175" y="1017725"/>
            <a:ext cx="5773662" cy="3820975"/>
          </a:xfrm>
          <a:prstGeom prst="rect">
            <a:avLst/>
          </a:prstGeom>
          <a:noFill/>
          <a:ln>
            <a:noFill/>
          </a:ln>
        </p:spPr>
      </p:pic>
      <p:sp>
        <p:nvSpPr>
          <p:cNvPr id="759" name="Google Shape;759;p95"/>
          <p:cNvSpPr txBox="1"/>
          <p:nvPr/>
        </p:nvSpPr>
        <p:spPr>
          <a:xfrm>
            <a:off x="492975" y="1635075"/>
            <a:ext cx="1192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Gill Sans"/>
                <a:ea typeface="Gill Sans"/>
                <a:cs typeface="Gill Sans"/>
                <a:sym typeface="Gill Sans"/>
              </a:rPr>
              <a:t>DNS</a:t>
            </a:r>
            <a:endParaRPr sz="2400">
              <a:latin typeface="Gill Sans"/>
              <a:ea typeface="Gill Sans"/>
              <a:cs typeface="Gill Sans"/>
              <a:sym typeface="Gill Sans"/>
            </a:endParaRPr>
          </a:p>
        </p:txBody>
      </p:sp>
      <p:sp>
        <p:nvSpPr>
          <p:cNvPr id="760" name="Google Shape;760;p95"/>
          <p:cNvSpPr txBox="1"/>
          <p:nvPr/>
        </p:nvSpPr>
        <p:spPr>
          <a:xfrm>
            <a:off x="492975" y="3537575"/>
            <a:ext cx="1192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Gill Sans"/>
                <a:ea typeface="Gill Sans"/>
                <a:cs typeface="Gill Sans"/>
                <a:sym typeface="Gill Sans"/>
              </a:rPr>
              <a:t>Λ = 1</a:t>
            </a:r>
            <a:endParaRPr sz="2400">
              <a:latin typeface="Gill Sans"/>
              <a:ea typeface="Gill Sans"/>
              <a:cs typeface="Gill Sans"/>
              <a:sym typeface="Gill Sans"/>
            </a:endParaRPr>
          </a:p>
        </p:txBody>
      </p:sp>
      <p:sp>
        <p:nvSpPr>
          <p:cNvPr id="761" name="Google Shape;761;p95"/>
          <p:cNvSpPr txBox="1"/>
          <p:nvPr/>
        </p:nvSpPr>
        <p:spPr>
          <a:xfrm>
            <a:off x="7555425" y="1635075"/>
            <a:ext cx="1192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Gill Sans"/>
                <a:ea typeface="Gill Sans"/>
                <a:cs typeface="Gill Sans"/>
                <a:sym typeface="Gill Sans"/>
              </a:rPr>
              <a:t>Λ = 5</a:t>
            </a:r>
            <a:endParaRPr sz="2400">
              <a:latin typeface="Gill Sans"/>
              <a:ea typeface="Gill Sans"/>
              <a:cs typeface="Gill Sans"/>
              <a:sym typeface="Gill Sans"/>
            </a:endParaRPr>
          </a:p>
        </p:txBody>
      </p:sp>
      <p:sp>
        <p:nvSpPr>
          <p:cNvPr id="762" name="Google Shape;762;p95"/>
          <p:cNvSpPr txBox="1"/>
          <p:nvPr/>
        </p:nvSpPr>
        <p:spPr>
          <a:xfrm>
            <a:off x="7555425" y="3537575"/>
            <a:ext cx="1192200" cy="84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Gill Sans"/>
                <a:ea typeface="Gill Sans"/>
                <a:cs typeface="Gill Sans"/>
                <a:sym typeface="Gill Sans"/>
              </a:rPr>
              <a:t>Λ = 0</a:t>
            </a:r>
            <a:endParaRPr sz="2400">
              <a:latin typeface="Gill Sans"/>
              <a:ea typeface="Gill Sans"/>
              <a:cs typeface="Gill Sans"/>
              <a:sym typeface="Gill Sans"/>
            </a:endParaRPr>
          </a:p>
          <a:p>
            <a:pPr indent="0" lvl="0" marL="0" rtl="0" algn="l">
              <a:spcBef>
                <a:spcPts val="0"/>
              </a:spcBef>
              <a:spcAft>
                <a:spcPts val="0"/>
              </a:spcAft>
              <a:buNone/>
            </a:pPr>
            <a:r>
              <a:rPr lang="en" sz="2400">
                <a:latin typeface="Gill Sans"/>
                <a:ea typeface="Gill Sans"/>
                <a:cs typeface="Gill Sans"/>
                <a:sym typeface="Gill Sans"/>
              </a:rPr>
              <a:t>(QL)</a:t>
            </a:r>
            <a:endParaRPr sz="2400">
              <a:latin typeface="Gill Sans"/>
              <a:ea typeface="Gill Sans"/>
              <a:cs typeface="Gill Sans"/>
              <a:sym typeface="Gill Sans"/>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6" name="Shape 766"/>
        <p:cNvGrpSpPr/>
        <p:nvPr/>
      </p:nvGrpSpPr>
      <p:grpSpPr>
        <a:xfrm>
          <a:off x="0" y="0"/>
          <a:ext cx="0" cy="0"/>
          <a:chOff x="0" y="0"/>
          <a:chExt cx="0" cy="0"/>
        </a:xfrm>
      </p:grpSpPr>
      <p:sp>
        <p:nvSpPr>
          <p:cNvPr id="767" name="Google Shape;767;p9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Hovmoller Diagrams: Case B</a:t>
            </a:r>
            <a:endParaRPr/>
          </a:p>
        </p:txBody>
      </p:sp>
      <p:sp>
        <p:nvSpPr>
          <p:cNvPr id="768" name="Google Shape;768;p96"/>
          <p:cNvSpPr txBox="1"/>
          <p:nvPr/>
        </p:nvSpPr>
        <p:spPr>
          <a:xfrm>
            <a:off x="492975" y="1635075"/>
            <a:ext cx="1192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Gill Sans"/>
                <a:ea typeface="Gill Sans"/>
                <a:cs typeface="Gill Sans"/>
                <a:sym typeface="Gill Sans"/>
              </a:rPr>
              <a:t>DNS</a:t>
            </a:r>
            <a:endParaRPr sz="2400">
              <a:latin typeface="Gill Sans"/>
              <a:ea typeface="Gill Sans"/>
              <a:cs typeface="Gill Sans"/>
              <a:sym typeface="Gill Sans"/>
            </a:endParaRPr>
          </a:p>
        </p:txBody>
      </p:sp>
      <p:sp>
        <p:nvSpPr>
          <p:cNvPr id="769" name="Google Shape;769;p96"/>
          <p:cNvSpPr txBox="1"/>
          <p:nvPr/>
        </p:nvSpPr>
        <p:spPr>
          <a:xfrm>
            <a:off x="492975" y="3537575"/>
            <a:ext cx="1192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Gill Sans"/>
                <a:ea typeface="Gill Sans"/>
                <a:cs typeface="Gill Sans"/>
                <a:sym typeface="Gill Sans"/>
              </a:rPr>
              <a:t>Λ = 1</a:t>
            </a:r>
            <a:endParaRPr sz="2400">
              <a:latin typeface="Gill Sans"/>
              <a:ea typeface="Gill Sans"/>
              <a:cs typeface="Gill Sans"/>
              <a:sym typeface="Gill Sans"/>
            </a:endParaRPr>
          </a:p>
        </p:txBody>
      </p:sp>
      <p:sp>
        <p:nvSpPr>
          <p:cNvPr id="770" name="Google Shape;770;p96"/>
          <p:cNvSpPr txBox="1"/>
          <p:nvPr/>
        </p:nvSpPr>
        <p:spPr>
          <a:xfrm>
            <a:off x="7555425" y="1635075"/>
            <a:ext cx="1192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Gill Sans"/>
                <a:ea typeface="Gill Sans"/>
                <a:cs typeface="Gill Sans"/>
                <a:sym typeface="Gill Sans"/>
              </a:rPr>
              <a:t>Λ = 5</a:t>
            </a:r>
            <a:endParaRPr sz="2400">
              <a:latin typeface="Gill Sans"/>
              <a:ea typeface="Gill Sans"/>
              <a:cs typeface="Gill Sans"/>
              <a:sym typeface="Gill Sans"/>
            </a:endParaRPr>
          </a:p>
        </p:txBody>
      </p:sp>
      <p:sp>
        <p:nvSpPr>
          <p:cNvPr id="771" name="Google Shape;771;p96"/>
          <p:cNvSpPr txBox="1"/>
          <p:nvPr/>
        </p:nvSpPr>
        <p:spPr>
          <a:xfrm>
            <a:off x="7555425" y="3537575"/>
            <a:ext cx="1192200" cy="84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Gill Sans"/>
                <a:ea typeface="Gill Sans"/>
                <a:cs typeface="Gill Sans"/>
                <a:sym typeface="Gill Sans"/>
              </a:rPr>
              <a:t>Λ = 0</a:t>
            </a:r>
            <a:endParaRPr sz="2400">
              <a:latin typeface="Gill Sans"/>
              <a:ea typeface="Gill Sans"/>
              <a:cs typeface="Gill Sans"/>
              <a:sym typeface="Gill Sans"/>
            </a:endParaRPr>
          </a:p>
          <a:p>
            <a:pPr indent="0" lvl="0" marL="0" rtl="0" algn="l">
              <a:spcBef>
                <a:spcPts val="0"/>
              </a:spcBef>
              <a:spcAft>
                <a:spcPts val="0"/>
              </a:spcAft>
              <a:buNone/>
            </a:pPr>
            <a:r>
              <a:rPr lang="en" sz="2400">
                <a:latin typeface="Gill Sans"/>
                <a:ea typeface="Gill Sans"/>
                <a:cs typeface="Gill Sans"/>
                <a:sym typeface="Gill Sans"/>
              </a:rPr>
              <a:t>(QL)</a:t>
            </a:r>
            <a:endParaRPr sz="2400">
              <a:latin typeface="Gill Sans"/>
              <a:ea typeface="Gill Sans"/>
              <a:cs typeface="Gill Sans"/>
              <a:sym typeface="Gill Sans"/>
            </a:endParaRPr>
          </a:p>
        </p:txBody>
      </p:sp>
      <p:pic>
        <p:nvPicPr>
          <p:cNvPr id="772" name="Google Shape;772;p96"/>
          <p:cNvPicPr preferRelativeResize="0"/>
          <p:nvPr/>
        </p:nvPicPr>
        <p:blipFill>
          <a:blip r:embed="rId3">
            <a:alphaModFix/>
          </a:blip>
          <a:stretch>
            <a:fillRect/>
          </a:stretch>
        </p:blipFill>
        <p:spPr>
          <a:xfrm>
            <a:off x="1837575" y="1170125"/>
            <a:ext cx="4920655" cy="3820976"/>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6" name="Shape 776"/>
        <p:cNvGrpSpPr/>
        <p:nvPr/>
      </p:nvGrpSpPr>
      <p:grpSpPr>
        <a:xfrm>
          <a:off x="0" y="0"/>
          <a:ext cx="0" cy="0"/>
          <a:chOff x="0" y="0"/>
          <a:chExt cx="0" cy="0"/>
        </a:xfrm>
      </p:grpSpPr>
      <p:sp>
        <p:nvSpPr>
          <p:cNvPr id="777" name="Google Shape;777;p9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Second Cumulant</a:t>
            </a:r>
            <a:endParaRPr/>
          </a:p>
        </p:txBody>
      </p:sp>
      <p:pic>
        <p:nvPicPr>
          <p:cNvPr id="778" name="Google Shape;778;p97"/>
          <p:cNvPicPr preferRelativeResize="0"/>
          <p:nvPr/>
        </p:nvPicPr>
        <p:blipFill>
          <a:blip r:embed="rId3">
            <a:alphaModFix/>
          </a:blip>
          <a:stretch>
            <a:fillRect/>
          </a:stretch>
        </p:blipFill>
        <p:spPr>
          <a:xfrm>
            <a:off x="2524125" y="2200275"/>
            <a:ext cx="4095750" cy="742950"/>
          </a:xfrm>
          <a:prstGeom prst="rect">
            <a:avLst/>
          </a:prstGeom>
          <a:noFill/>
          <a:ln>
            <a:noFill/>
          </a:ln>
        </p:spPr>
      </p:pic>
      <p:pic>
        <p:nvPicPr>
          <p:cNvPr id="779" name="Google Shape;779;p97"/>
          <p:cNvPicPr preferRelativeResize="0"/>
          <p:nvPr/>
        </p:nvPicPr>
        <p:blipFill>
          <a:blip r:embed="rId4">
            <a:alphaModFix/>
          </a:blip>
          <a:stretch>
            <a:fillRect/>
          </a:stretch>
        </p:blipFill>
        <p:spPr>
          <a:xfrm>
            <a:off x="2630600" y="3210300"/>
            <a:ext cx="1219200" cy="40957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3" name="Shape 783"/>
        <p:cNvGrpSpPr/>
        <p:nvPr/>
      </p:nvGrpSpPr>
      <p:grpSpPr>
        <a:xfrm>
          <a:off x="0" y="0"/>
          <a:ext cx="0" cy="0"/>
          <a:chOff x="0" y="0"/>
          <a:chExt cx="0" cy="0"/>
        </a:xfrm>
      </p:grpSpPr>
      <p:sp>
        <p:nvSpPr>
          <p:cNvPr id="784" name="Google Shape;784;p9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Second Cumulants: Case A</a:t>
            </a:r>
            <a:endParaRPr/>
          </a:p>
        </p:txBody>
      </p:sp>
      <p:sp>
        <p:nvSpPr>
          <p:cNvPr id="785" name="Google Shape;785;p98"/>
          <p:cNvSpPr txBox="1"/>
          <p:nvPr/>
        </p:nvSpPr>
        <p:spPr>
          <a:xfrm>
            <a:off x="492975" y="1635075"/>
            <a:ext cx="1192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Gill Sans"/>
                <a:ea typeface="Gill Sans"/>
                <a:cs typeface="Gill Sans"/>
                <a:sym typeface="Gill Sans"/>
              </a:rPr>
              <a:t>DNS</a:t>
            </a:r>
            <a:endParaRPr sz="2400">
              <a:latin typeface="Gill Sans"/>
              <a:ea typeface="Gill Sans"/>
              <a:cs typeface="Gill Sans"/>
              <a:sym typeface="Gill Sans"/>
            </a:endParaRPr>
          </a:p>
        </p:txBody>
      </p:sp>
      <p:sp>
        <p:nvSpPr>
          <p:cNvPr id="786" name="Google Shape;786;p98"/>
          <p:cNvSpPr txBox="1"/>
          <p:nvPr/>
        </p:nvSpPr>
        <p:spPr>
          <a:xfrm>
            <a:off x="492975" y="3537575"/>
            <a:ext cx="1192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Gill Sans"/>
                <a:ea typeface="Gill Sans"/>
                <a:cs typeface="Gill Sans"/>
                <a:sym typeface="Gill Sans"/>
              </a:rPr>
              <a:t>Λ = 1</a:t>
            </a:r>
            <a:endParaRPr sz="2400">
              <a:latin typeface="Gill Sans"/>
              <a:ea typeface="Gill Sans"/>
              <a:cs typeface="Gill Sans"/>
              <a:sym typeface="Gill Sans"/>
            </a:endParaRPr>
          </a:p>
        </p:txBody>
      </p:sp>
      <p:sp>
        <p:nvSpPr>
          <p:cNvPr id="787" name="Google Shape;787;p98"/>
          <p:cNvSpPr txBox="1"/>
          <p:nvPr/>
        </p:nvSpPr>
        <p:spPr>
          <a:xfrm>
            <a:off x="7555425" y="1635075"/>
            <a:ext cx="1192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Gill Sans"/>
                <a:ea typeface="Gill Sans"/>
                <a:cs typeface="Gill Sans"/>
                <a:sym typeface="Gill Sans"/>
              </a:rPr>
              <a:t>Λ = 5</a:t>
            </a:r>
            <a:endParaRPr sz="2400">
              <a:latin typeface="Gill Sans"/>
              <a:ea typeface="Gill Sans"/>
              <a:cs typeface="Gill Sans"/>
              <a:sym typeface="Gill Sans"/>
            </a:endParaRPr>
          </a:p>
        </p:txBody>
      </p:sp>
      <p:sp>
        <p:nvSpPr>
          <p:cNvPr id="788" name="Google Shape;788;p98"/>
          <p:cNvSpPr txBox="1"/>
          <p:nvPr/>
        </p:nvSpPr>
        <p:spPr>
          <a:xfrm>
            <a:off x="7555425" y="3537575"/>
            <a:ext cx="1192200" cy="84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Gill Sans"/>
                <a:ea typeface="Gill Sans"/>
                <a:cs typeface="Gill Sans"/>
                <a:sym typeface="Gill Sans"/>
              </a:rPr>
              <a:t>Λ = 0</a:t>
            </a:r>
            <a:endParaRPr sz="2400">
              <a:latin typeface="Gill Sans"/>
              <a:ea typeface="Gill Sans"/>
              <a:cs typeface="Gill Sans"/>
              <a:sym typeface="Gill Sans"/>
            </a:endParaRPr>
          </a:p>
          <a:p>
            <a:pPr indent="0" lvl="0" marL="0" rtl="0" algn="l">
              <a:spcBef>
                <a:spcPts val="0"/>
              </a:spcBef>
              <a:spcAft>
                <a:spcPts val="0"/>
              </a:spcAft>
              <a:buNone/>
            </a:pPr>
            <a:r>
              <a:rPr lang="en" sz="2400">
                <a:latin typeface="Gill Sans"/>
                <a:ea typeface="Gill Sans"/>
                <a:cs typeface="Gill Sans"/>
                <a:sym typeface="Gill Sans"/>
              </a:rPr>
              <a:t>(QL)</a:t>
            </a:r>
            <a:endParaRPr sz="2400">
              <a:latin typeface="Gill Sans"/>
              <a:ea typeface="Gill Sans"/>
              <a:cs typeface="Gill Sans"/>
              <a:sym typeface="Gill Sans"/>
            </a:endParaRPr>
          </a:p>
        </p:txBody>
      </p:sp>
      <p:pic>
        <p:nvPicPr>
          <p:cNvPr id="789" name="Google Shape;789;p98"/>
          <p:cNvPicPr preferRelativeResize="0"/>
          <p:nvPr/>
        </p:nvPicPr>
        <p:blipFill>
          <a:blip r:embed="rId3">
            <a:alphaModFix/>
          </a:blip>
          <a:stretch>
            <a:fillRect/>
          </a:stretch>
        </p:blipFill>
        <p:spPr>
          <a:xfrm>
            <a:off x="1837575" y="1170125"/>
            <a:ext cx="4611523" cy="3820976"/>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3" name="Shape 793"/>
        <p:cNvGrpSpPr/>
        <p:nvPr/>
      </p:nvGrpSpPr>
      <p:grpSpPr>
        <a:xfrm>
          <a:off x="0" y="0"/>
          <a:ext cx="0" cy="0"/>
          <a:chOff x="0" y="0"/>
          <a:chExt cx="0" cy="0"/>
        </a:xfrm>
      </p:grpSpPr>
      <p:sp>
        <p:nvSpPr>
          <p:cNvPr id="794" name="Google Shape;794;p9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Second Cumulants: Case A</a:t>
            </a:r>
            <a:endParaRPr/>
          </a:p>
        </p:txBody>
      </p:sp>
      <p:sp>
        <p:nvSpPr>
          <p:cNvPr id="795" name="Google Shape;795;p99"/>
          <p:cNvSpPr txBox="1"/>
          <p:nvPr/>
        </p:nvSpPr>
        <p:spPr>
          <a:xfrm>
            <a:off x="492975" y="1635075"/>
            <a:ext cx="1192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Gill Sans"/>
                <a:ea typeface="Gill Sans"/>
                <a:cs typeface="Gill Sans"/>
                <a:sym typeface="Gill Sans"/>
              </a:rPr>
              <a:t>DNS</a:t>
            </a:r>
            <a:endParaRPr sz="2400">
              <a:latin typeface="Gill Sans"/>
              <a:ea typeface="Gill Sans"/>
              <a:cs typeface="Gill Sans"/>
              <a:sym typeface="Gill Sans"/>
            </a:endParaRPr>
          </a:p>
        </p:txBody>
      </p:sp>
      <p:sp>
        <p:nvSpPr>
          <p:cNvPr id="796" name="Google Shape;796;p99"/>
          <p:cNvSpPr txBox="1"/>
          <p:nvPr/>
        </p:nvSpPr>
        <p:spPr>
          <a:xfrm>
            <a:off x="492975" y="3537575"/>
            <a:ext cx="1192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Gill Sans"/>
                <a:ea typeface="Gill Sans"/>
                <a:cs typeface="Gill Sans"/>
                <a:sym typeface="Gill Sans"/>
              </a:rPr>
              <a:t>Λ = 1</a:t>
            </a:r>
            <a:endParaRPr sz="2400">
              <a:latin typeface="Gill Sans"/>
              <a:ea typeface="Gill Sans"/>
              <a:cs typeface="Gill Sans"/>
              <a:sym typeface="Gill Sans"/>
            </a:endParaRPr>
          </a:p>
        </p:txBody>
      </p:sp>
      <p:sp>
        <p:nvSpPr>
          <p:cNvPr id="797" name="Google Shape;797;p99"/>
          <p:cNvSpPr txBox="1"/>
          <p:nvPr/>
        </p:nvSpPr>
        <p:spPr>
          <a:xfrm>
            <a:off x="7555425" y="1635075"/>
            <a:ext cx="1192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Gill Sans"/>
                <a:ea typeface="Gill Sans"/>
                <a:cs typeface="Gill Sans"/>
                <a:sym typeface="Gill Sans"/>
              </a:rPr>
              <a:t>Λ = 5</a:t>
            </a:r>
            <a:endParaRPr sz="2400">
              <a:latin typeface="Gill Sans"/>
              <a:ea typeface="Gill Sans"/>
              <a:cs typeface="Gill Sans"/>
              <a:sym typeface="Gill Sans"/>
            </a:endParaRPr>
          </a:p>
        </p:txBody>
      </p:sp>
      <p:sp>
        <p:nvSpPr>
          <p:cNvPr id="798" name="Google Shape;798;p99"/>
          <p:cNvSpPr txBox="1"/>
          <p:nvPr/>
        </p:nvSpPr>
        <p:spPr>
          <a:xfrm>
            <a:off x="7555425" y="3537575"/>
            <a:ext cx="1192200" cy="84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Gill Sans"/>
                <a:ea typeface="Gill Sans"/>
                <a:cs typeface="Gill Sans"/>
                <a:sym typeface="Gill Sans"/>
              </a:rPr>
              <a:t>Λ = 0</a:t>
            </a:r>
            <a:endParaRPr sz="2400">
              <a:latin typeface="Gill Sans"/>
              <a:ea typeface="Gill Sans"/>
              <a:cs typeface="Gill Sans"/>
              <a:sym typeface="Gill Sans"/>
            </a:endParaRPr>
          </a:p>
          <a:p>
            <a:pPr indent="0" lvl="0" marL="0" rtl="0" algn="l">
              <a:spcBef>
                <a:spcPts val="0"/>
              </a:spcBef>
              <a:spcAft>
                <a:spcPts val="0"/>
              </a:spcAft>
              <a:buNone/>
            </a:pPr>
            <a:r>
              <a:rPr lang="en" sz="2400">
                <a:latin typeface="Gill Sans"/>
                <a:ea typeface="Gill Sans"/>
                <a:cs typeface="Gill Sans"/>
                <a:sym typeface="Gill Sans"/>
              </a:rPr>
              <a:t>(QL)</a:t>
            </a:r>
            <a:endParaRPr sz="2400">
              <a:latin typeface="Gill Sans"/>
              <a:ea typeface="Gill Sans"/>
              <a:cs typeface="Gill Sans"/>
              <a:sym typeface="Gill Sans"/>
            </a:endParaRPr>
          </a:p>
        </p:txBody>
      </p:sp>
      <p:pic>
        <p:nvPicPr>
          <p:cNvPr id="799" name="Google Shape;799;p99"/>
          <p:cNvPicPr preferRelativeResize="0"/>
          <p:nvPr/>
        </p:nvPicPr>
        <p:blipFill>
          <a:blip r:embed="rId3">
            <a:alphaModFix/>
          </a:blip>
          <a:stretch>
            <a:fillRect/>
          </a:stretch>
        </p:blipFill>
        <p:spPr>
          <a:xfrm>
            <a:off x="1837575" y="1170125"/>
            <a:ext cx="4611523" cy="3820976"/>
          </a:xfrm>
          <a:prstGeom prst="rect">
            <a:avLst/>
          </a:prstGeom>
          <a:noFill/>
          <a:ln>
            <a:noFill/>
          </a:ln>
        </p:spPr>
      </p:pic>
      <p:sp>
        <p:nvSpPr>
          <p:cNvPr id="800" name="Google Shape;800;p99"/>
          <p:cNvSpPr/>
          <p:nvPr/>
        </p:nvSpPr>
        <p:spPr>
          <a:xfrm>
            <a:off x="4340850" y="3136875"/>
            <a:ext cx="2014800" cy="9255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99"/>
          <p:cNvSpPr txBox="1"/>
          <p:nvPr/>
        </p:nvSpPr>
        <p:spPr>
          <a:xfrm>
            <a:off x="6675075" y="2457075"/>
            <a:ext cx="1826400" cy="8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ill Sans"/>
                <a:ea typeface="Gill Sans"/>
                <a:cs typeface="Gill Sans"/>
                <a:sym typeface="Gill Sans"/>
              </a:rPr>
              <a:t>QL overpredicts non-local correlations</a:t>
            </a:r>
            <a:endParaRPr>
              <a:latin typeface="Gill Sans"/>
              <a:ea typeface="Gill Sans"/>
              <a:cs typeface="Gill Sans"/>
              <a:sym typeface="Gill Sans"/>
            </a:endParaRPr>
          </a:p>
        </p:txBody>
      </p:sp>
      <p:cxnSp>
        <p:nvCxnSpPr>
          <p:cNvPr id="802" name="Google Shape;802;p99"/>
          <p:cNvCxnSpPr>
            <a:endCxn id="800" idx="7"/>
          </p:cNvCxnSpPr>
          <p:nvPr/>
        </p:nvCxnSpPr>
        <p:spPr>
          <a:xfrm flipH="1">
            <a:off x="6060589" y="2861411"/>
            <a:ext cx="614400" cy="411000"/>
          </a:xfrm>
          <a:prstGeom prst="straightConnector1">
            <a:avLst/>
          </a:prstGeom>
          <a:noFill/>
          <a:ln cap="flat" cmpd="sng" w="28575">
            <a:solidFill>
              <a:schemeClr val="dk2"/>
            </a:solidFill>
            <a:prstDash val="solid"/>
            <a:round/>
            <a:headEnd len="med" w="med" type="none"/>
            <a:tailEnd len="med" w="med" type="none"/>
          </a:ln>
        </p:spPr>
      </p:cxn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6" name="Shape 806"/>
        <p:cNvGrpSpPr/>
        <p:nvPr/>
      </p:nvGrpSpPr>
      <p:grpSpPr>
        <a:xfrm>
          <a:off x="0" y="0"/>
          <a:ext cx="0" cy="0"/>
          <a:chOff x="0" y="0"/>
          <a:chExt cx="0" cy="0"/>
        </a:xfrm>
      </p:grpSpPr>
      <p:sp>
        <p:nvSpPr>
          <p:cNvPr id="807" name="Google Shape;807;p10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Second Cumulants: Case B</a:t>
            </a:r>
            <a:endParaRPr/>
          </a:p>
        </p:txBody>
      </p:sp>
      <p:sp>
        <p:nvSpPr>
          <p:cNvPr id="808" name="Google Shape;808;p100"/>
          <p:cNvSpPr txBox="1"/>
          <p:nvPr/>
        </p:nvSpPr>
        <p:spPr>
          <a:xfrm>
            <a:off x="492975" y="1635075"/>
            <a:ext cx="1192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Gill Sans"/>
                <a:ea typeface="Gill Sans"/>
                <a:cs typeface="Gill Sans"/>
                <a:sym typeface="Gill Sans"/>
              </a:rPr>
              <a:t>DNS</a:t>
            </a:r>
            <a:endParaRPr sz="2400">
              <a:latin typeface="Gill Sans"/>
              <a:ea typeface="Gill Sans"/>
              <a:cs typeface="Gill Sans"/>
              <a:sym typeface="Gill Sans"/>
            </a:endParaRPr>
          </a:p>
        </p:txBody>
      </p:sp>
      <p:sp>
        <p:nvSpPr>
          <p:cNvPr id="809" name="Google Shape;809;p100"/>
          <p:cNvSpPr txBox="1"/>
          <p:nvPr/>
        </p:nvSpPr>
        <p:spPr>
          <a:xfrm>
            <a:off x="492975" y="3537575"/>
            <a:ext cx="1192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Gill Sans"/>
                <a:ea typeface="Gill Sans"/>
                <a:cs typeface="Gill Sans"/>
                <a:sym typeface="Gill Sans"/>
              </a:rPr>
              <a:t>Λ = 1</a:t>
            </a:r>
            <a:endParaRPr sz="2400">
              <a:latin typeface="Gill Sans"/>
              <a:ea typeface="Gill Sans"/>
              <a:cs typeface="Gill Sans"/>
              <a:sym typeface="Gill Sans"/>
            </a:endParaRPr>
          </a:p>
        </p:txBody>
      </p:sp>
      <p:sp>
        <p:nvSpPr>
          <p:cNvPr id="810" name="Google Shape;810;p100"/>
          <p:cNvSpPr txBox="1"/>
          <p:nvPr/>
        </p:nvSpPr>
        <p:spPr>
          <a:xfrm>
            <a:off x="7555425" y="1635075"/>
            <a:ext cx="1192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Gill Sans"/>
                <a:ea typeface="Gill Sans"/>
                <a:cs typeface="Gill Sans"/>
                <a:sym typeface="Gill Sans"/>
              </a:rPr>
              <a:t>Λ = 5</a:t>
            </a:r>
            <a:endParaRPr sz="2400">
              <a:latin typeface="Gill Sans"/>
              <a:ea typeface="Gill Sans"/>
              <a:cs typeface="Gill Sans"/>
              <a:sym typeface="Gill Sans"/>
            </a:endParaRPr>
          </a:p>
        </p:txBody>
      </p:sp>
      <p:sp>
        <p:nvSpPr>
          <p:cNvPr id="811" name="Google Shape;811;p100"/>
          <p:cNvSpPr txBox="1"/>
          <p:nvPr/>
        </p:nvSpPr>
        <p:spPr>
          <a:xfrm>
            <a:off x="7555425" y="3537575"/>
            <a:ext cx="1192200" cy="84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Gill Sans"/>
                <a:ea typeface="Gill Sans"/>
                <a:cs typeface="Gill Sans"/>
                <a:sym typeface="Gill Sans"/>
              </a:rPr>
              <a:t>Λ = 0</a:t>
            </a:r>
            <a:endParaRPr sz="2400">
              <a:latin typeface="Gill Sans"/>
              <a:ea typeface="Gill Sans"/>
              <a:cs typeface="Gill Sans"/>
              <a:sym typeface="Gill Sans"/>
            </a:endParaRPr>
          </a:p>
          <a:p>
            <a:pPr indent="0" lvl="0" marL="0" rtl="0" algn="l">
              <a:spcBef>
                <a:spcPts val="0"/>
              </a:spcBef>
              <a:spcAft>
                <a:spcPts val="0"/>
              </a:spcAft>
              <a:buNone/>
            </a:pPr>
            <a:r>
              <a:rPr lang="en" sz="2400">
                <a:latin typeface="Gill Sans"/>
                <a:ea typeface="Gill Sans"/>
                <a:cs typeface="Gill Sans"/>
                <a:sym typeface="Gill Sans"/>
              </a:rPr>
              <a:t>(QL)</a:t>
            </a:r>
            <a:endParaRPr sz="2400">
              <a:latin typeface="Gill Sans"/>
              <a:ea typeface="Gill Sans"/>
              <a:cs typeface="Gill Sans"/>
              <a:sym typeface="Gill Sans"/>
            </a:endParaRPr>
          </a:p>
        </p:txBody>
      </p:sp>
      <p:pic>
        <p:nvPicPr>
          <p:cNvPr id="812" name="Google Shape;812;p100"/>
          <p:cNvPicPr preferRelativeResize="0"/>
          <p:nvPr/>
        </p:nvPicPr>
        <p:blipFill>
          <a:blip r:embed="rId3">
            <a:alphaModFix/>
          </a:blip>
          <a:stretch>
            <a:fillRect/>
          </a:stretch>
        </p:blipFill>
        <p:spPr>
          <a:xfrm>
            <a:off x="1913775" y="1170125"/>
            <a:ext cx="4609528" cy="3820976"/>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6" name="Shape 816"/>
        <p:cNvGrpSpPr/>
        <p:nvPr/>
      </p:nvGrpSpPr>
      <p:grpSpPr>
        <a:xfrm>
          <a:off x="0" y="0"/>
          <a:ext cx="0" cy="0"/>
          <a:chOff x="0" y="0"/>
          <a:chExt cx="0" cy="0"/>
        </a:xfrm>
      </p:grpSpPr>
      <p:sp>
        <p:nvSpPr>
          <p:cNvPr id="817" name="Google Shape;817;p10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 C: Kinetic Energy Timeseries</a:t>
            </a:r>
            <a:endParaRPr/>
          </a:p>
        </p:txBody>
      </p:sp>
      <p:sp>
        <p:nvSpPr>
          <p:cNvPr id="818" name="Google Shape;818;p101"/>
          <p:cNvSpPr txBox="1"/>
          <p:nvPr/>
        </p:nvSpPr>
        <p:spPr>
          <a:xfrm>
            <a:off x="5376000" y="1588925"/>
            <a:ext cx="3456300" cy="14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Gill Sans"/>
                <a:ea typeface="Gill Sans"/>
                <a:cs typeface="Gill Sans"/>
                <a:sym typeface="Gill Sans"/>
              </a:rPr>
              <a:t>Blue line → DNS</a:t>
            </a:r>
            <a:endParaRPr sz="1800">
              <a:latin typeface="Gill Sans"/>
              <a:ea typeface="Gill Sans"/>
              <a:cs typeface="Gill Sans"/>
              <a:sym typeface="Gill Sans"/>
            </a:endParaRPr>
          </a:p>
          <a:p>
            <a:pPr indent="0" lvl="0" marL="0" rtl="0" algn="l">
              <a:spcBef>
                <a:spcPts val="0"/>
              </a:spcBef>
              <a:spcAft>
                <a:spcPts val="0"/>
              </a:spcAft>
              <a:buClr>
                <a:schemeClr val="dk1"/>
              </a:buClr>
              <a:buSzPts val="1100"/>
              <a:buFont typeface="Arial"/>
              <a:buNone/>
            </a:pPr>
            <a:r>
              <a:rPr lang="en" sz="1800">
                <a:solidFill>
                  <a:schemeClr val="dk1"/>
                </a:solidFill>
                <a:latin typeface="Gill Sans"/>
                <a:ea typeface="Gill Sans"/>
                <a:cs typeface="Gill Sans"/>
                <a:sym typeface="Gill Sans"/>
              </a:rPr>
              <a:t>Gold line → QL</a:t>
            </a:r>
            <a:endParaRPr sz="1800">
              <a:solidFill>
                <a:schemeClr val="dk1"/>
              </a:solidFill>
              <a:latin typeface="Gill Sans"/>
              <a:ea typeface="Gill Sans"/>
              <a:cs typeface="Gill Sans"/>
              <a:sym typeface="Gill Sans"/>
            </a:endParaRPr>
          </a:p>
          <a:p>
            <a:pPr indent="0" lvl="0" marL="0" rtl="0" algn="l">
              <a:spcBef>
                <a:spcPts val="0"/>
              </a:spcBef>
              <a:spcAft>
                <a:spcPts val="0"/>
              </a:spcAft>
              <a:buClr>
                <a:schemeClr val="dk1"/>
              </a:buClr>
              <a:buSzPts val="1100"/>
              <a:buFont typeface="Arial"/>
              <a:buNone/>
            </a:pPr>
            <a:r>
              <a:rPr lang="en" sz="1800">
                <a:solidFill>
                  <a:schemeClr val="dk1"/>
                </a:solidFill>
                <a:latin typeface="Gill Sans"/>
                <a:ea typeface="Gill Sans"/>
                <a:cs typeface="Gill Sans"/>
                <a:sym typeface="Gill Sans"/>
              </a:rPr>
              <a:t>All others → GQL</a:t>
            </a:r>
            <a:endParaRPr sz="1800">
              <a:solidFill>
                <a:schemeClr val="dk1"/>
              </a:solidFill>
              <a:latin typeface="Gill Sans"/>
              <a:ea typeface="Gill Sans"/>
              <a:cs typeface="Gill Sans"/>
              <a:sym typeface="Gill Sans"/>
            </a:endParaRPr>
          </a:p>
          <a:p>
            <a:pPr indent="0" lvl="0" marL="0" rtl="0" algn="l">
              <a:spcBef>
                <a:spcPts val="0"/>
              </a:spcBef>
              <a:spcAft>
                <a:spcPts val="0"/>
              </a:spcAft>
              <a:buNone/>
            </a:pPr>
            <a:r>
              <a:t/>
            </a:r>
            <a:endParaRPr sz="1800">
              <a:latin typeface="Gill Sans"/>
              <a:ea typeface="Gill Sans"/>
              <a:cs typeface="Gill Sans"/>
              <a:sym typeface="Gill Sans"/>
            </a:endParaRPr>
          </a:p>
        </p:txBody>
      </p:sp>
      <p:pic>
        <p:nvPicPr>
          <p:cNvPr id="819" name="Google Shape;819;p101"/>
          <p:cNvPicPr preferRelativeResize="0"/>
          <p:nvPr/>
        </p:nvPicPr>
        <p:blipFill>
          <a:blip r:embed="rId3">
            <a:alphaModFix/>
          </a:blip>
          <a:stretch>
            <a:fillRect/>
          </a:stretch>
        </p:blipFill>
        <p:spPr>
          <a:xfrm>
            <a:off x="152400" y="1170125"/>
            <a:ext cx="5071202" cy="346075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2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Methods</a:t>
            </a:r>
            <a:r>
              <a:rPr lang="en"/>
              <a:t>: The Dedalus Project</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3" name="Shape 823"/>
        <p:cNvGrpSpPr/>
        <p:nvPr/>
      </p:nvGrpSpPr>
      <p:grpSpPr>
        <a:xfrm>
          <a:off x="0" y="0"/>
          <a:ext cx="0" cy="0"/>
          <a:chOff x="0" y="0"/>
          <a:chExt cx="0" cy="0"/>
        </a:xfrm>
      </p:grpSpPr>
      <p:sp>
        <p:nvSpPr>
          <p:cNvPr id="824" name="Google Shape;824;p10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 C: Kinetic Energy Timeseries</a:t>
            </a:r>
            <a:endParaRPr/>
          </a:p>
        </p:txBody>
      </p:sp>
      <p:sp>
        <p:nvSpPr>
          <p:cNvPr id="825" name="Google Shape;825;p102"/>
          <p:cNvSpPr txBox="1"/>
          <p:nvPr/>
        </p:nvSpPr>
        <p:spPr>
          <a:xfrm>
            <a:off x="5376000" y="1588925"/>
            <a:ext cx="3456300" cy="14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Gill Sans"/>
                <a:ea typeface="Gill Sans"/>
                <a:cs typeface="Gill Sans"/>
                <a:sym typeface="Gill Sans"/>
              </a:rPr>
              <a:t>Blue line → DNS</a:t>
            </a:r>
            <a:endParaRPr sz="1800">
              <a:latin typeface="Gill Sans"/>
              <a:ea typeface="Gill Sans"/>
              <a:cs typeface="Gill Sans"/>
              <a:sym typeface="Gill Sans"/>
            </a:endParaRPr>
          </a:p>
          <a:p>
            <a:pPr indent="0" lvl="0" marL="0" rtl="0" algn="l">
              <a:spcBef>
                <a:spcPts val="0"/>
              </a:spcBef>
              <a:spcAft>
                <a:spcPts val="0"/>
              </a:spcAft>
              <a:buNone/>
            </a:pPr>
            <a:r>
              <a:rPr lang="en" sz="1800">
                <a:latin typeface="Gill Sans"/>
                <a:ea typeface="Gill Sans"/>
                <a:cs typeface="Gill Sans"/>
                <a:sym typeface="Gill Sans"/>
              </a:rPr>
              <a:t>Gold line → QL</a:t>
            </a:r>
            <a:endParaRPr sz="1800">
              <a:latin typeface="Gill Sans"/>
              <a:ea typeface="Gill Sans"/>
              <a:cs typeface="Gill Sans"/>
              <a:sym typeface="Gill Sans"/>
            </a:endParaRPr>
          </a:p>
          <a:p>
            <a:pPr indent="0" lvl="0" marL="0" rtl="0" algn="l">
              <a:spcBef>
                <a:spcPts val="0"/>
              </a:spcBef>
              <a:spcAft>
                <a:spcPts val="0"/>
              </a:spcAft>
              <a:buNone/>
            </a:pPr>
            <a:r>
              <a:rPr lang="en" sz="1800">
                <a:latin typeface="Gill Sans"/>
                <a:ea typeface="Gill Sans"/>
                <a:cs typeface="Gill Sans"/>
                <a:sym typeface="Gill Sans"/>
              </a:rPr>
              <a:t>All others → GQL</a:t>
            </a:r>
            <a:endParaRPr sz="1800">
              <a:latin typeface="Gill Sans"/>
              <a:ea typeface="Gill Sans"/>
              <a:cs typeface="Gill Sans"/>
              <a:sym typeface="Gill Sans"/>
            </a:endParaRPr>
          </a:p>
        </p:txBody>
      </p:sp>
      <p:pic>
        <p:nvPicPr>
          <p:cNvPr id="826" name="Google Shape;826;p102"/>
          <p:cNvPicPr preferRelativeResize="0"/>
          <p:nvPr/>
        </p:nvPicPr>
        <p:blipFill>
          <a:blip r:embed="rId3">
            <a:alphaModFix/>
          </a:blip>
          <a:stretch>
            <a:fillRect/>
          </a:stretch>
        </p:blipFill>
        <p:spPr>
          <a:xfrm>
            <a:off x="152400" y="1170125"/>
            <a:ext cx="5071198" cy="3445848"/>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0" name="Shape 830"/>
        <p:cNvGrpSpPr/>
        <p:nvPr/>
      </p:nvGrpSpPr>
      <p:grpSpPr>
        <a:xfrm>
          <a:off x="0" y="0"/>
          <a:ext cx="0" cy="0"/>
          <a:chOff x="0" y="0"/>
          <a:chExt cx="0" cy="0"/>
        </a:xfrm>
      </p:grpSpPr>
      <p:sp>
        <p:nvSpPr>
          <p:cNvPr id="831" name="Google Shape;831;p10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Conclusions: GQL works well for complex dynamics</a:t>
            </a:r>
            <a:endParaRPr/>
          </a:p>
        </p:txBody>
      </p:sp>
      <p:sp>
        <p:nvSpPr>
          <p:cNvPr id="832" name="Google Shape;832;p10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...assuming you have enough modes</a:t>
            </a:r>
            <a:endParaRPr/>
          </a:p>
          <a:p>
            <a:pPr indent="0" lvl="0" marL="0" rtl="0" algn="l">
              <a:spcBef>
                <a:spcPts val="1600"/>
              </a:spcBef>
              <a:spcAft>
                <a:spcPts val="1600"/>
              </a:spcAft>
              <a:buNone/>
            </a:pPr>
            <a:r>
              <a:rPr lang="en"/>
              <a:t>Next step: implement GQL into CE2 for GCE2 formulation</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6" name="Shape 836"/>
        <p:cNvGrpSpPr/>
        <p:nvPr/>
      </p:nvGrpSpPr>
      <p:grpSpPr>
        <a:xfrm>
          <a:off x="0" y="0"/>
          <a:ext cx="0" cy="0"/>
          <a:chOff x="0" y="0"/>
          <a:chExt cx="0" cy="0"/>
        </a:xfrm>
      </p:grpSpPr>
      <p:sp>
        <p:nvSpPr>
          <p:cNvPr id="837" name="Google Shape;837;p10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Appendix</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1" name="Shape 841"/>
        <p:cNvGrpSpPr/>
        <p:nvPr/>
      </p:nvGrpSpPr>
      <p:grpSpPr>
        <a:xfrm>
          <a:off x="0" y="0"/>
          <a:ext cx="0" cy="0"/>
          <a:chOff x="0" y="0"/>
          <a:chExt cx="0" cy="0"/>
        </a:xfrm>
      </p:grpSpPr>
      <p:pic>
        <p:nvPicPr>
          <p:cNvPr descr="setup_diagram.png" id="842" name="Google Shape;842;p105"/>
          <p:cNvPicPr preferRelativeResize="0"/>
          <p:nvPr/>
        </p:nvPicPr>
        <p:blipFill>
          <a:blip r:embed="rId3">
            <a:alphaModFix/>
          </a:blip>
          <a:stretch>
            <a:fillRect/>
          </a:stretch>
        </p:blipFill>
        <p:spPr>
          <a:xfrm>
            <a:off x="0" y="796262"/>
            <a:ext cx="5220900" cy="3915675"/>
          </a:xfrm>
          <a:prstGeom prst="rect">
            <a:avLst/>
          </a:prstGeom>
          <a:noFill/>
          <a:ln>
            <a:noFill/>
          </a:ln>
        </p:spPr>
      </p:pic>
      <p:cxnSp>
        <p:nvCxnSpPr>
          <p:cNvPr id="843" name="Google Shape;843;p105"/>
          <p:cNvCxnSpPr/>
          <p:nvPr/>
        </p:nvCxnSpPr>
        <p:spPr>
          <a:xfrm rot="10800000">
            <a:off x="2748825" y="2515450"/>
            <a:ext cx="795300" cy="4800"/>
          </a:xfrm>
          <a:prstGeom prst="straightConnector1">
            <a:avLst/>
          </a:prstGeom>
          <a:noFill/>
          <a:ln cap="flat" cmpd="sng" w="9525">
            <a:solidFill>
              <a:srgbClr val="595959"/>
            </a:solidFill>
            <a:prstDash val="solid"/>
            <a:round/>
            <a:headEnd len="med" w="med" type="none"/>
            <a:tailEnd len="med" w="med" type="triangle"/>
          </a:ln>
        </p:spPr>
      </p:cxnSp>
      <p:sp>
        <p:nvSpPr>
          <p:cNvPr id="844" name="Google Shape;844;p105"/>
          <p:cNvSpPr txBox="1"/>
          <p:nvPr/>
        </p:nvSpPr>
        <p:spPr>
          <a:xfrm>
            <a:off x="2685900" y="1976725"/>
            <a:ext cx="1169700" cy="4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Gill Sans"/>
                <a:ea typeface="Gill Sans"/>
                <a:cs typeface="Gill Sans"/>
                <a:sym typeface="Gill Sans"/>
              </a:rPr>
              <a:t>Density stratification</a:t>
            </a:r>
            <a:endParaRPr sz="1000">
              <a:latin typeface="Gill Sans"/>
              <a:ea typeface="Gill Sans"/>
              <a:cs typeface="Gill Sans"/>
              <a:sym typeface="Gill Sans"/>
            </a:endParaRPr>
          </a:p>
        </p:txBody>
      </p:sp>
      <p:cxnSp>
        <p:nvCxnSpPr>
          <p:cNvPr id="845" name="Google Shape;845;p105"/>
          <p:cNvCxnSpPr/>
          <p:nvPr/>
        </p:nvCxnSpPr>
        <p:spPr>
          <a:xfrm rot="10800000">
            <a:off x="2748825" y="3277450"/>
            <a:ext cx="795300" cy="4800"/>
          </a:xfrm>
          <a:prstGeom prst="straightConnector1">
            <a:avLst/>
          </a:prstGeom>
          <a:noFill/>
          <a:ln cap="flat" cmpd="sng" w="9525">
            <a:solidFill>
              <a:srgbClr val="595959"/>
            </a:solidFill>
            <a:prstDash val="solid"/>
            <a:round/>
            <a:headEnd len="med" w="med" type="none"/>
            <a:tailEnd len="med" w="med" type="triangle"/>
          </a:ln>
        </p:spPr>
      </p:cxnSp>
      <p:sp>
        <p:nvSpPr>
          <p:cNvPr id="846" name="Google Shape;846;p105"/>
          <p:cNvSpPr/>
          <p:nvPr/>
        </p:nvSpPr>
        <p:spPr>
          <a:xfrm>
            <a:off x="2623425" y="1791613"/>
            <a:ext cx="1046100" cy="2079000"/>
          </a:xfrm>
          <a:prstGeom prst="ellipse">
            <a:avLst/>
          </a:prstGeom>
          <a:noFill/>
          <a:ln cap="flat" cmpd="sng" w="381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105"/>
          <p:cNvSpPr txBox="1"/>
          <p:nvPr/>
        </p:nvSpPr>
        <p:spPr>
          <a:xfrm>
            <a:off x="2748825" y="2760175"/>
            <a:ext cx="1169700" cy="4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pic>
        <p:nvPicPr>
          <p:cNvPr id="848" name="Google Shape;848;p105"/>
          <p:cNvPicPr preferRelativeResize="0"/>
          <p:nvPr/>
        </p:nvPicPr>
        <p:blipFill>
          <a:blip r:embed="rId4">
            <a:alphaModFix/>
          </a:blip>
          <a:stretch>
            <a:fillRect/>
          </a:stretch>
        </p:blipFill>
        <p:spPr>
          <a:xfrm>
            <a:off x="2797625" y="2907350"/>
            <a:ext cx="464875" cy="370100"/>
          </a:xfrm>
          <a:prstGeom prst="rect">
            <a:avLst/>
          </a:prstGeom>
          <a:noFill/>
          <a:ln>
            <a:noFill/>
          </a:ln>
        </p:spPr>
      </p:pic>
      <p:sp>
        <p:nvSpPr>
          <p:cNvPr id="849" name="Google Shape;849;p105"/>
          <p:cNvSpPr txBox="1"/>
          <p:nvPr/>
        </p:nvSpPr>
        <p:spPr>
          <a:xfrm>
            <a:off x="527325" y="4486525"/>
            <a:ext cx="1841400" cy="4149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Gill Sans"/>
                <a:ea typeface="Gill Sans"/>
                <a:cs typeface="Gill Sans"/>
                <a:sym typeface="Gill Sans"/>
              </a:rPr>
              <a:t>New physics</a:t>
            </a:r>
            <a:endParaRPr sz="1800">
              <a:latin typeface="Gill Sans"/>
              <a:ea typeface="Gill Sans"/>
              <a:cs typeface="Gill Sans"/>
              <a:sym typeface="Gill Sans"/>
            </a:endParaRPr>
          </a:p>
        </p:txBody>
      </p:sp>
      <p:cxnSp>
        <p:nvCxnSpPr>
          <p:cNvPr id="850" name="Google Shape;850;p105"/>
          <p:cNvCxnSpPr>
            <a:stCxn id="849" idx="0"/>
            <a:endCxn id="846" idx="2"/>
          </p:cNvCxnSpPr>
          <p:nvPr/>
        </p:nvCxnSpPr>
        <p:spPr>
          <a:xfrm flipH="1" rot="10800000">
            <a:off x="1448025" y="2831125"/>
            <a:ext cx="1175400" cy="1655400"/>
          </a:xfrm>
          <a:prstGeom prst="straightConnector1">
            <a:avLst/>
          </a:prstGeom>
          <a:noFill/>
          <a:ln cap="flat" cmpd="sng" w="28575">
            <a:solidFill>
              <a:schemeClr val="dk2"/>
            </a:solidFill>
            <a:prstDash val="solid"/>
            <a:round/>
            <a:headEnd len="med" w="med" type="none"/>
            <a:tailEnd len="med" w="med" type="triangle"/>
          </a:ln>
        </p:spPr>
      </p:cxnSp>
      <p:sp>
        <p:nvSpPr>
          <p:cNvPr id="851" name="Google Shape;851;p10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Future Directions: stratification &amp; μ gradients</a:t>
            </a:r>
            <a:endParaRPr/>
          </a:p>
        </p:txBody>
      </p:sp>
      <p:sp>
        <p:nvSpPr>
          <p:cNvPr id="852" name="Google Shape;852;p105"/>
          <p:cNvSpPr txBox="1"/>
          <p:nvPr/>
        </p:nvSpPr>
        <p:spPr>
          <a:xfrm>
            <a:off x="4571025" y="1266350"/>
            <a:ext cx="4198200" cy="322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Gill Sans"/>
                <a:ea typeface="Gill Sans"/>
                <a:cs typeface="Gill Sans"/>
                <a:sym typeface="Gill Sans"/>
              </a:rPr>
              <a:t>Application</a:t>
            </a:r>
            <a:r>
              <a:rPr lang="en" sz="1800">
                <a:latin typeface="Gill Sans"/>
                <a:ea typeface="Gill Sans"/>
                <a:cs typeface="Gill Sans"/>
                <a:sym typeface="Gill Sans"/>
              </a:rPr>
              <a:t> Massive &amp; Evolved stellar interiors</a:t>
            </a:r>
            <a:endParaRPr sz="1800">
              <a:latin typeface="Gill Sans"/>
              <a:ea typeface="Gill Sans"/>
              <a:cs typeface="Gill Sans"/>
              <a:sym typeface="Gill Sans"/>
            </a:endParaRPr>
          </a:p>
          <a:p>
            <a:pPr indent="0" lvl="0" marL="0" rtl="0" algn="l">
              <a:spcBef>
                <a:spcPts val="0"/>
              </a:spcBef>
              <a:spcAft>
                <a:spcPts val="0"/>
              </a:spcAft>
              <a:buNone/>
            </a:pPr>
            <a:r>
              <a:t/>
            </a:r>
            <a:endParaRPr sz="1800">
              <a:latin typeface="Gill Sans"/>
              <a:ea typeface="Gill Sans"/>
              <a:cs typeface="Gill Sans"/>
              <a:sym typeface="Gill Sans"/>
            </a:endParaRPr>
          </a:p>
          <a:p>
            <a:pPr indent="0" lvl="0" marL="0" rtl="0" algn="l">
              <a:spcBef>
                <a:spcPts val="0"/>
              </a:spcBef>
              <a:spcAft>
                <a:spcPts val="0"/>
              </a:spcAft>
              <a:buNone/>
            </a:pPr>
            <a:r>
              <a:rPr lang="en" sz="1800">
                <a:latin typeface="Gill Sans"/>
                <a:ea typeface="Gill Sans"/>
                <a:cs typeface="Gill Sans"/>
                <a:sym typeface="Gill Sans"/>
              </a:rPr>
              <a:t>w/Matteo Cantiello (Simons Center)</a:t>
            </a:r>
            <a:endParaRPr sz="1800">
              <a:latin typeface="Gill Sans"/>
              <a:ea typeface="Gill Sans"/>
              <a:cs typeface="Gill Sans"/>
              <a:sym typeface="Gill Sans"/>
            </a:endParaRPr>
          </a:p>
          <a:p>
            <a:pPr indent="0" lvl="0" marL="0" rtl="0" algn="l">
              <a:spcBef>
                <a:spcPts val="0"/>
              </a:spcBef>
              <a:spcAft>
                <a:spcPts val="0"/>
              </a:spcAft>
              <a:buNone/>
            </a:pPr>
            <a:r>
              <a:t/>
            </a:r>
            <a:endParaRPr sz="1800">
              <a:latin typeface="Gill Sans"/>
              <a:ea typeface="Gill Sans"/>
              <a:cs typeface="Gill Sans"/>
              <a:sym typeface="Gill Sans"/>
            </a:endParaRPr>
          </a:p>
          <a:p>
            <a:pPr indent="0" lvl="0" marL="0" rtl="0" algn="l">
              <a:spcBef>
                <a:spcPts val="0"/>
              </a:spcBef>
              <a:spcAft>
                <a:spcPts val="0"/>
              </a:spcAft>
              <a:buNone/>
            </a:pPr>
            <a:r>
              <a:t/>
            </a:r>
            <a:endParaRPr sz="1800">
              <a:latin typeface="Gill Sans"/>
              <a:ea typeface="Gill Sans"/>
              <a:cs typeface="Gill Sans"/>
              <a:sym typeface="Gill Sans"/>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6" name="Shape 856"/>
        <p:cNvGrpSpPr/>
        <p:nvPr/>
      </p:nvGrpSpPr>
      <p:grpSpPr>
        <a:xfrm>
          <a:off x="0" y="0"/>
          <a:ext cx="0" cy="0"/>
          <a:chOff x="0" y="0"/>
          <a:chExt cx="0" cy="0"/>
        </a:xfrm>
      </p:grpSpPr>
      <p:sp>
        <p:nvSpPr>
          <p:cNvPr id="857" name="Google Shape;857;p10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Accretion forms stars &amp; planets!</a:t>
            </a:r>
            <a:endParaRPr/>
          </a:p>
        </p:txBody>
      </p:sp>
      <p:pic>
        <p:nvPicPr>
          <p:cNvPr descr="protoplanetary_observables.png" id="858" name="Google Shape;858;p106"/>
          <p:cNvPicPr preferRelativeResize="0"/>
          <p:nvPr/>
        </p:nvPicPr>
        <p:blipFill>
          <a:blip r:embed="rId3">
            <a:alphaModFix/>
          </a:blip>
          <a:stretch>
            <a:fillRect/>
          </a:stretch>
        </p:blipFill>
        <p:spPr>
          <a:xfrm>
            <a:off x="152400" y="1170125"/>
            <a:ext cx="4481251" cy="3539700"/>
          </a:xfrm>
          <a:prstGeom prst="rect">
            <a:avLst/>
          </a:prstGeom>
          <a:noFill/>
          <a:ln>
            <a:noFill/>
          </a:ln>
        </p:spPr>
      </p:pic>
      <p:pic>
        <p:nvPicPr>
          <p:cNvPr descr="141105_ALMA_HL_01.png" id="859" name="Google Shape;859;p106"/>
          <p:cNvPicPr preferRelativeResize="0"/>
          <p:nvPr/>
        </p:nvPicPr>
        <p:blipFill>
          <a:blip r:embed="rId4">
            <a:alphaModFix/>
          </a:blip>
          <a:stretch>
            <a:fillRect/>
          </a:stretch>
        </p:blipFill>
        <p:spPr>
          <a:xfrm>
            <a:off x="5520876" y="1170125"/>
            <a:ext cx="3539700" cy="3539700"/>
          </a:xfrm>
          <a:prstGeom prst="rect">
            <a:avLst/>
          </a:prstGeom>
          <a:noFill/>
          <a:ln>
            <a:noFill/>
          </a:ln>
        </p:spPr>
      </p:pic>
      <p:sp>
        <p:nvSpPr>
          <p:cNvPr id="860" name="Google Shape;860;p106"/>
          <p:cNvSpPr txBox="1"/>
          <p:nvPr/>
        </p:nvSpPr>
        <p:spPr>
          <a:xfrm>
            <a:off x="5559825" y="4865950"/>
            <a:ext cx="1335600" cy="1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Gill Sans"/>
                <a:ea typeface="Gill Sans"/>
                <a:cs typeface="Gill Sans"/>
                <a:sym typeface="Gill Sans"/>
              </a:rPr>
              <a:t>ALMA (ESO/NAOJ/NRAO)</a:t>
            </a:r>
            <a:endParaRPr sz="800">
              <a:latin typeface="Gill Sans"/>
              <a:ea typeface="Gill Sans"/>
              <a:cs typeface="Gill Sans"/>
              <a:sym typeface="Gill Sans"/>
            </a:endParaRPr>
          </a:p>
        </p:txBody>
      </p:sp>
      <p:sp>
        <p:nvSpPr>
          <p:cNvPr id="861" name="Google Shape;861;p106"/>
          <p:cNvSpPr txBox="1"/>
          <p:nvPr/>
        </p:nvSpPr>
        <p:spPr>
          <a:xfrm>
            <a:off x="225500" y="4862225"/>
            <a:ext cx="1101600" cy="1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Gill Sans"/>
                <a:ea typeface="Gill Sans"/>
                <a:cs typeface="Gill Sans"/>
                <a:sym typeface="Gill Sans"/>
              </a:rPr>
              <a:t>Phil Armitage</a:t>
            </a:r>
            <a:endParaRPr sz="800">
              <a:latin typeface="Gill Sans"/>
              <a:ea typeface="Gill Sans"/>
              <a:cs typeface="Gill Sans"/>
              <a:sym typeface="Gill Sans"/>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5" name="Shape 865"/>
        <p:cNvGrpSpPr/>
        <p:nvPr/>
      </p:nvGrpSpPr>
      <p:grpSpPr>
        <a:xfrm>
          <a:off x="0" y="0"/>
          <a:ext cx="0" cy="0"/>
          <a:chOff x="0" y="0"/>
          <a:chExt cx="0" cy="0"/>
        </a:xfrm>
      </p:grpSpPr>
      <p:sp>
        <p:nvSpPr>
          <p:cNvPr id="866" name="Google Shape;866;p10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Accretion disks: mass goes in, angular momentum goes out</a:t>
            </a:r>
            <a:endParaRPr/>
          </a:p>
        </p:txBody>
      </p:sp>
      <p:sp>
        <p:nvSpPr>
          <p:cNvPr id="867" name="Google Shape;867;p107"/>
          <p:cNvSpPr/>
          <p:nvPr/>
        </p:nvSpPr>
        <p:spPr>
          <a:xfrm>
            <a:off x="909525" y="2517450"/>
            <a:ext cx="649800" cy="572700"/>
          </a:xfrm>
          <a:prstGeom prst="sun">
            <a:avLst>
              <a:gd fmla="val 25000"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107"/>
          <p:cNvSpPr/>
          <p:nvPr/>
        </p:nvSpPr>
        <p:spPr>
          <a:xfrm rot="-5400000">
            <a:off x="3892875" y="-156300"/>
            <a:ext cx="1918500" cy="5920200"/>
          </a:xfrm>
          <a:prstGeom prst="triangle">
            <a:avLst>
              <a:gd fmla="val 50000"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Gill">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