
<file path=[Content_Types].xml><?xml version="1.0" encoding="utf-8"?>
<Types xmlns="http://schemas.openxmlformats.org/package/2006/content-types">
  <Default Extension="jpg" ContentType="image/jpeg"/>
  <Default Extension="emf" ContentType="image/x-emf"/>
  <Default Extension="jpeg" ContentType="image/jpeg"/>
  <Default Extension="xml" ContentType="application/xml"/>
  <Default Extension="vml" ContentType="application/vnd.openxmlformats-officedocument.vmlDrawing"/>
  <Default Extension="bin" ContentType="application/vnd.openxmlformats-officedocument.presentationml.printerSettings"/>
  <Default Extension="wdp" ContentType="image/vnd.ms-photo"/>
  <Default Extension="png" ContentType="image/png"/>
  <Default Extension="rels" ContentType="application/vnd.openxmlformats-package.relationships+xml"/>
  <Default Extension="gif" ContentType="image/gif"/>
  <Default Extension="mov" ContentType="video/unknown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notesSlides/notesSlide9.xml" ContentType="application/vnd.openxmlformats-officedocument.presentationml.notesSlide+xml"/>
  <Override PartName="/ppt/embeddings/oleObject4.bin" ContentType="application/vnd.openxmlformats-officedocument.oleObject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7"/>
  </p:notesMasterIdLst>
  <p:sldIdLst>
    <p:sldId id="270" r:id="rId2"/>
    <p:sldId id="406" r:id="rId3"/>
    <p:sldId id="500" r:id="rId4"/>
    <p:sldId id="337" r:id="rId5"/>
    <p:sldId id="340" r:id="rId6"/>
    <p:sldId id="451" r:id="rId7"/>
    <p:sldId id="552" r:id="rId8"/>
    <p:sldId id="487" r:id="rId9"/>
    <p:sldId id="403" r:id="rId10"/>
    <p:sldId id="404" r:id="rId11"/>
    <p:sldId id="367" r:id="rId12"/>
    <p:sldId id="566" r:id="rId13"/>
    <p:sldId id="573" r:id="rId14"/>
    <p:sldId id="563" r:id="rId15"/>
    <p:sldId id="523" r:id="rId16"/>
    <p:sldId id="546" r:id="rId17"/>
    <p:sldId id="548" r:id="rId18"/>
    <p:sldId id="549" r:id="rId19"/>
    <p:sldId id="554" r:id="rId20"/>
    <p:sldId id="545" r:id="rId21"/>
    <p:sldId id="555" r:id="rId22"/>
    <p:sldId id="505" r:id="rId23"/>
    <p:sldId id="496" r:id="rId24"/>
    <p:sldId id="497" r:id="rId25"/>
    <p:sldId id="560" r:id="rId26"/>
    <p:sldId id="499" r:id="rId27"/>
    <p:sldId id="579" r:id="rId28"/>
    <p:sldId id="414" r:id="rId29"/>
    <p:sldId id="489" r:id="rId30"/>
    <p:sldId id="567" r:id="rId31"/>
    <p:sldId id="568" r:id="rId32"/>
    <p:sldId id="569" r:id="rId33"/>
    <p:sldId id="416" r:id="rId34"/>
    <p:sldId id="412" r:id="rId35"/>
    <p:sldId id="331" r:id="rId36"/>
    <p:sldId id="442" r:id="rId37"/>
    <p:sldId id="443" r:id="rId38"/>
    <p:sldId id="444" r:id="rId39"/>
    <p:sldId id="544" r:id="rId40"/>
    <p:sldId id="502" r:id="rId41"/>
    <p:sldId id="513" r:id="rId42"/>
    <p:sldId id="581" r:id="rId43"/>
    <p:sldId id="514" r:id="rId44"/>
    <p:sldId id="570" r:id="rId45"/>
    <p:sldId id="468" r:id="rId46"/>
  </p:sldIdLst>
  <p:sldSz cx="9144000" cy="6858000" type="screen4x3"/>
  <p:notesSz cx="6858000" cy="9144000"/>
  <p:defaultTextStyle>
    <a:defPPr>
      <a:defRPr lang="en-US"/>
    </a:defPPr>
    <a:lvl1pPr marL="0" algn="l" defTabSz="45716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69" algn="l" defTabSz="45716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37" algn="l" defTabSz="45716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06" algn="l" defTabSz="45716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674" algn="l" defTabSz="45716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843" algn="l" defTabSz="45716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011" algn="l" defTabSz="45716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176" algn="l" defTabSz="45716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344" algn="l" defTabSz="45716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E00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2819" autoAdjust="0"/>
    <p:restoredTop sz="98961" autoAdjust="0"/>
  </p:normalViewPr>
  <p:slideViewPr>
    <p:cSldViewPr snapToObjects="1">
      <p:cViewPr>
        <p:scale>
          <a:sx n="85" d="100"/>
          <a:sy n="85" d="100"/>
        </p:scale>
        <p:origin x="-2312" y="-8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76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slide" Target="slides/slide45.xml"/><Relationship Id="rId47" Type="http://schemas.openxmlformats.org/officeDocument/2006/relationships/notesMaster" Target="notesMasters/notesMaster1.xml"/><Relationship Id="rId48" Type="http://schemas.openxmlformats.org/officeDocument/2006/relationships/printerSettings" Target="printerSettings/printerSettings1.bin"/><Relationship Id="rId49" Type="http://schemas.openxmlformats.org/officeDocument/2006/relationships/presProps" Target="presProp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50" Type="http://schemas.openxmlformats.org/officeDocument/2006/relationships/viewProps" Target="viewProps.xml"/><Relationship Id="rId51" Type="http://schemas.openxmlformats.org/officeDocument/2006/relationships/theme" Target="theme/theme1.xml"/><Relationship Id="rId5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emf"/><Relationship Id="rId2" Type="http://schemas.openxmlformats.org/officeDocument/2006/relationships/image" Target="../media/image42.emf"/><Relationship Id="rId3" Type="http://schemas.openxmlformats.org/officeDocument/2006/relationships/image" Target="../media/image43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0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9638FE-48B6-A048-B93E-35BD48988AA2}" type="datetimeFigureOut">
              <a:rPr lang="en-US" smtClean="0"/>
              <a:pPr/>
              <a:t>3/1/13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FD2DB9-7C10-7C47-AF71-00F083427E1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44587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16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69" algn="l" defTabSz="45716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37" algn="l" defTabSz="45716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506" algn="l" defTabSz="45716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674" algn="l" defTabSz="45716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843" algn="l" defTabSz="45716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011" algn="l" defTabSz="45716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176" algn="l" defTabSz="45716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344" algn="l" defTabSz="45716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700">
                <a:solidFill>
                  <a:schemeClr val="tx1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1pPr>
            <a:lvl2pPr marL="37931725" indent="-37474525" eaLnBrk="0" hangingPunct="0">
              <a:defRPr sz="2700">
                <a:solidFill>
                  <a:schemeClr val="tx1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2pPr>
            <a:lvl3pPr eaLnBrk="0" hangingPunct="0">
              <a:defRPr sz="2700">
                <a:solidFill>
                  <a:schemeClr val="tx1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3pPr>
            <a:lvl4pPr eaLnBrk="0" hangingPunct="0">
              <a:defRPr sz="2700">
                <a:solidFill>
                  <a:schemeClr val="tx1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4pPr>
            <a:lvl5pPr eaLnBrk="0" hangingPunct="0">
              <a:defRPr sz="2700">
                <a:solidFill>
                  <a:schemeClr val="tx1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9pPr>
          </a:lstStyle>
          <a:p>
            <a:pPr eaLnBrk="1" hangingPunct="1"/>
            <a:fld id="{79D68A98-D3EC-3645-B5E9-BAFB8A61F412}" type="slidenum">
              <a:rPr lang="en-US" sz="1200">
                <a:solidFill>
                  <a:srgbClr val="000000"/>
                </a:solidFill>
              </a:rPr>
              <a:pPr eaLnBrk="1" hangingPunct="1"/>
              <a:t>3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4" name="Rectangle 3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EE8BE2E-1265-5347-A7EF-6ACD10488A55}" type="slidenum">
              <a:rPr lang="en-US"/>
              <a:pPr/>
              <a:t>30</a:t>
            </a:fld>
            <a:endParaRPr lang="en-US"/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46083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r>
              <a:rPr lang="en-US" smtClean="0"/>
              <a:t>Second bullet: we can also say that at late times in the reconnection process;</a:t>
            </a:r>
          </a:p>
          <a:p>
            <a:r>
              <a:rPr lang="en-US" smtClean="0"/>
              <a:t>Can get triggetered?</a:t>
            </a:r>
          </a:p>
        </p:txBody>
      </p:sp>
      <p:sp>
        <p:nvSpPr>
          <p:cNvPr id="460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DD9DE02-0DC5-7B42-B04C-AD6E96A58F0D}" type="slidenum">
              <a:rPr lang="en-US" smtClean="0"/>
              <a:pPr/>
              <a:t>33</a:t>
            </a:fld>
            <a:endParaRPr lang="en-US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  <a:p>
            <a:r>
              <a:rPr lang="en-US"/>
              <a:t>----- Meeting Notes (12/2/12 12:46) -----</a:t>
            </a:r>
          </a:p>
          <a:p>
            <a:r>
              <a:rPr lang="en-US"/>
              <a:t>show the extension of the stagnation region in AU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FD2DB9-7C10-7C47-AF71-00F083427E13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373251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7"/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700">
                <a:solidFill>
                  <a:schemeClr val="tx1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1pPr>
            <a:lvl2pPr marL="37931725" indent="-37474525" eaLnBrk="0" hangingPunct="0">
              <a:defRPr sz="2700">
                <a:solidFill>
                  <a:schemeClr val="tx1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2pPr>
            <a:lvl3pPr eaLnBrk="0" hangingPunct="0">
              <a:defRPr sz="2700">
                <a:solidFill>
                  <a:schemeClr val="tx1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3pPr>
            <a:lvl4pPr eaLnBrk="0" hangingPunct="0">
              <a:defRPr sz="2700">
                <a:solidFill>
                  <a:schemeClr val="tx1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4pPr>
            <a:lvl5pPr eaLnBrk="0" hangingPunct="0">
              <a:defRPr sz="2700">
                <a:solidFill>
                  <a:schemeClr val="tx1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9pPr>
          </a:lstStyle>
          <a:p>
            <a:pPr eaLnBrk="1" hangingPunct="1"/>
            <a:fld id="{CFB44F72-3C0E-DC48-A5BE-C908E83DE2D4}" type="slidenum">
              <a:rPr lang="en-US" sz="1200">
                <a:solidFill>
                  <a:srgbClr val="000000"/>
                </a:solidFill>
              </a:rPr>
              <a:pPr eaLnBrk="1" hangingPunct="1"/>
              <a:t>45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145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5412" name="Rectangle 3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E235C6B-36C9-B646-8C17-B3DBB1997B33}" type="slidenum">
              <a:rPr lang="en-US"/>
              <a:pPr/>
              <a:t>5</a:t>
            </a:fld>
            <a:endParaRPr lang="en-US"/>
          </a:p>
        </p:txBody>
      </p:sp>
      <p:sp>
        <p:nvSpPr>
          <p:cNvPr id="53251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solidFill>
            <a:srgbClr val="FFFFFF"/>
          </a:solidFill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43F06AC-8D17-ED40-BD5D-45EB164D1D1E}" type="slidenum">
              <a:rPr lang="en-US"/>
              <a:pPr/>
              <a:t>6</a:t>
            </a:fld>
            <a:endParaRPr lang="en-US"/>
          </a:p>
        </p:txBody>
      </p:sp>
      <p:sp>
        <p:nvSpPr>
          <p:cNvPr id="144691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4469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/>
              <a:t>Graph showing Window of Opportunity for voyager 1 and 2 every 175 years the outer planets are aligned geometrically</a:t>
            </a:r>
          </a:p>
          <a:p>
            <a:r>
              <a:rPr lang="en-US"/>
              <a:t>In such a way as to minimize the trip time and energy required to tour all four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700">
                <a:solidFill>
                  <a:schemeClr val="tx1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1pPr>
            <a:lvl2pPr marL="37931725" indent="-37474525" eaLnBrk="0" hangingPunct="0">
              <a:defRPr sz="2700">
                <a:solidFill>
                  <a:schemeClr val="tx1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2pPr>
            <a:lvl3pPr eaLnBrk="0" hangingPunct="0">
              <a:defRPr sz="2700">
                <a:solidFill>
                  <a:schemeClr val="tx1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3pPr>
            <a:lvl4pPr eaLnBrk="0" hangingPunct="0">
              <a:defRPr sz="2700">
                <a:solidFill>
                  <a:schemeClr val="tx1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4pPr>
            <a:lvl5pPr eaLnBrk="0" hangingPunct="0">
              <a:defRPr sz="2700">
                <a:solidFill>
                  <a:schemeClr val="tx1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9pPr>
          </a:lstStyle>
          <a:p>
            <a:pPr eaLnBrk="1" hangingPunct="1"/>
            <a:fld id="{79D68A98-D3EC-3645-B5E9-BAFB8A61F412}" type="slidenum">
              <a:rPr lang="en-US" sz="1200">
                <a:solidFill>
                  <a:srgbClr val="000000"/>
                </a:solidFill>
              </a:rPr>
              <a:pPr eaLnBrk="1" hangingPunct="1"/>
              <a:t>8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4" name="Rectangle 3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93823B7-1854-C94D-9901-9439C4E20A73}" type="slidenum">
              <a:rPr lang="en-US"/>
              <a:pPr/>
              <a:t>12</a:t>
            </a:fld>
            <a:endParaRPr lang="en-US"/>
          </a:p>
        </p:txBody>
      </p:sp>
      <p:sp>
        <p:nvSpPr>
          <p:cNvPr id="921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4" name="Rectangle 3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700">
                <a:solidFill>
                  <a:schemeClr val="tx1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1pPr>
            <a:lvl2pPr marL="37931725" indent="-37474525" eaLnBrk="0" hangingPunct="0">
              <a:defRPr sz="2700">
                <a:solidFill>
                  <a:schemeClr val="tx1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2pPr>
            <a:lvl3pPr eaLnBrk="0" hangingPunct="0">
              <a:defRPr sz="2700">
                <a:solidFill>
                  <a:schemeClr val="tx1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3pPr>
            <a:lvl4pPr eaLnBrk="0" hangingPunct="0">
              <a:defRPr sz="2700">
                <a:solidFill>
                  <a:schemeClr val="tx1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4pPr>
            <a:lvl5pPr eaLnBrk="0" hangingPunct="0">
              <a:defRPr sz="2700">
                <a:solidFill>
                  <a:schemeClr val="tx1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9pPr>
          </a:lstStyle>
          <a:p>
            <a:pPr eaLnBrk="1" hangingPunct="1"/>
            <a:fld id="{79D68A98-D3EC-3645-B5E9-BAFB8A61F412}" type="slidenum">
              <a:rPr lang="en-US" sz="1200">
                <a:solidFill>
                  <a:srgbClr val="000000"/>
                </a:solidFill>
              </a:rPr>
              <a:pPr eaLnBrk="1" hangingPunct="1"/>
              <a:t>13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4" name="Rectangle 3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  <a:p>
            <a:r>
              <a:rPr lang="en-US"/>
              <a:t>----- Meeting Notes (2/19/13 17:35) -----</a:t>
            </a:r>
          </a:p>
          <a:p>
            <a:r>
              <a:rPr lang="en-US"/>
              <a:t>mention that there are several groups studying time dependent effects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FD2DB9-7C10-7C47-AF71-00F083427E13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68243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1D model gas</a:t>
            </a:r>
            <a:r>
              <a:rPr lang="en-US" baseline="0" dirty="0" smtClean="0"/>
              <a:t> dynamic model spherical symmetric expansion from 1-3D. </a:t>
            </a:r>
            <a:r>
              <a:rPr lang="en-US" baseline="0" dirty="0" err="1" smtClean="0"/>
              <a:t>Charge-exchange+photoionization</a:t>
            </a:r>
            <a:r>
              <a:rPr lang="en-US" baseline="0" dirty="0" smtClean="0"/>
              <a:t> included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FD2DB9-7C10-7C47-AF71-00F083427E13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39956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FFEC595-D34C-3B45-B762-220F2FFFB547}" type="slidenum">
              <a:rPr lang="en-US"/>
              <a:pPr/>
              <a:t>29</a:t>
            </a:fld>
            <a:endParaRPr lang="en-US"/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2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6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8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1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3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09C99-949E-F544-ABD3-6A017C7DCE5D}" type="datetimeFigureOut">
              <a:rPr lang="en-US" smtClean="0"/>
              <a:pPr/>
              <a:t>3/1/13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F4AD5A-E222-734C-B438-76AC16044A3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09C99-949E-F544-ABD3-6A017C7DCE5D}" type="datetimeFigureOut">
              <a:rPr lang="en-US" smtClean="0"/>
              <a:pPr/>
              <a:t>3/1/13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F4AD5A-E222-734C-B438-76AC16044A3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2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09C99-949E-F544-ABD3-6A017C7DCE5D}" type="datetimeFigureOut">
              <a:rPr lang="en-US" smtClean="0"/>
              <a:pPr/>
              <a:t>3/1/13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F4AD5A-E222-734C-B438-76AC16044A3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09C99-949E-F544-ABD3-6A017C7DCE5D}" type="datetimeFigureOut">
              <a:rPr lang="en-US" smtClean="0"/>
              <a:pPr/>
              <a:t>3/1/13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F4AD5A-E222-734C-B438-76AC16044A3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7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5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6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3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0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67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8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01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17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34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09C99-949E-F544-ABD3-6A017C7DCE5D}" type="datetimeFigureOut">
              <a:rPr lang="en-US" smtClean="0"/>
              <a:pPr/>
              <a:t>3/1/13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F4AD5A-E222-734C-B438-76AC16044A3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2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09C99-949E-F544-ABD3-6A017C7DCE5D}" type="datetimeFigureOut">
              <a:rPr lang="en-US" smtClean="0"/>
              <a:pPr/>
              <a:t>3/1/13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F4AD5A-E222-734C-B438-76AC16044A3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69" indent="0">
              <a:buNone/>
              <a:defRPr sz="2000" b="1"/>
            </a:lvl2pPr>
            <a:lvl3pPr marL="914337" indent="0">
              <a:buNone/>
              <a:defRPr sz="1800" b="1"/>
            </a:lvl3pPr>
            <a:lvl4pPr marL="1371506" indent="0">
              <a:buNone/>
              <a:defRPr sz="1600" b="1"/>
            </a:lvl4pPr>
            <a:lvl5pPr marL="1828674" indent="0">
              <a:buNone/>
              <a:defRPr sz="1600" b="1"/>
            </a:lvl5pPr>
            <a:lvl6pPr marL="2285843" indent="0">
              <a:buNone/>
              <a:defRPr sz="1600" b="1"/>
            </a:lvl6pPr>
            <a:lvl7pPr marL="2743011" indent="0">
              <a:buNone/>
              <a:defRPr sz="1600" b="1"/>
            </a:lvl7pPr>
            <a:lvl8pPr marL="3200176" indent="0">
              <a:buNone/>
              <a:defRPr sz="1600" b="1"/>
            </a:lvl8pPr>
            <a:lvl9pPr marL="3657344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2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69" indent="0">
              <a:buNone/>
              <a:defRPr sz="2000" b="1"/>
            </a:lvl2pPr>
            <a:lvl3pPr marL="914337" indent="0">
              <a:buNone/>
              <a:defRPr sz="1800" b="1"/>
            </a:lvl3pPr>
            <a:lvl4pPr marL="1371506" indent="0">
              <a:buNone/>
              <a:defRPr sz="1600" b="1"/>
            </a:lvl4pPr>
            <a:lvl5pPr marL="1828674" indent="0">
              <a:buNone/>
              <a:defRPr sz="1600" b="1"/>
            </a:lvl5pPr>
            <a:lvl6pPr marL="2285843" indent="0">
              <a:buNone/>
              <a:defRPr sz="1600" b="1"/>
            </a:lvl6pPr>
            <a:lvl7pPr marL="2743011" indent="0">
              <a:buNone/>
              <a:defRPr sz="1600" b="1"/>
            </a:lvl7pPr>
            <a:lvl8pPr marL="3200176" indent="0">
              <a:buNone/>
              <a:defRPr sz="1600" b="1"/>
            </a:lvl8pPr>
            <a:lvl9pPr marL="3657344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2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09C99-949E-F544-ABD3-6A017C7DCE5D}" type="datetimeFigureOut">
              <a:rPr lang="en-US" smtClean="0"/>
              <a:pPr/>
              <a:t>3/1/13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F4AD5A-E222-734C-B438-76AC16044A3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09C99-949E-F544-ABD3-6A017C7DCE5D}" type="datetimeFigureOut">
              <a:rPr lang="en-US" smtClean="0"/>
              <a:pPr/>
              <a:t>3/1/13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F4AD5A-E222-734C-B438-76AC16044A3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09C99-949E-F544-ABD3-6A017C7DCE5D}" type="datetimeFigureOut">
              <a:rPr lang="en-US" smtClean="0"/>
              <a:pPr/>
              <a:t>3/1/13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F4AD5A-E222-734C-B438-76AC16044A3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5" y="273053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7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5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69" indent="0">
              <a:buNone/>
              <a:defRPr sz="1200"/>
            </a:lvl2pPr>
            <a:lvl3pPr marL="914337" indent="0">
              <a:buNone/>
              <a:defRPr sz="1000"/>
            </a:lvl3pPr>
            <a:lvl4pPr marL="1371506" indent="0">
              <a:buNone/>
              <a:defRPr sz="900"/>
            </a:lvl4pPr>
            <a:lvl5pPr marL="1828674" indent="0">
              <a:buNone/>
              <a:defRPr sz="900"/>
            </a:lvl5pPr>
            <a:lvl6pPr marL="2285843" indent="0">
              <a:buNone/>
              <a:defRPr sz="900"/>
            </a:lvl6pPr>
            <a:lvl7pPr marL="2743011" indent="0">
              <a:buNone/>
              <a:defRPr sz="900"/>
            </a:lvl7pPr>
            <a:lvl8pPr marL="3200176" indent="0">
              <a:buNone/>
              <a:defRPr sz="900"/>
            </a:lvl8pPr>
            <a:lvl9pPr marL="3657344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09C99-949E-F544-ABD3-6A017C7DCE5D}" type="datetimeFigureOut">
              <a:rPr lang="en-US" smtClean="0"/>
              <a:pPr/>
              <a:t>3/1/13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F4AD5A-E222-734C-B438-76AC16044A3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69" indent="0">
              <a:buNone/>
              <a:defRPr sz="2800"/>
            </a:lvl2pPr>
            <a:lvl3pPr marL="914337" indent="0">
              <a:buNone/>
              <a:defRPr sz="2400"/>
            </a:lvl3pPr>
            <a:lvl4pPr marL="1371506" indent="0">
              <a:buNone/>
              <a:defRPr sz="2000"/>
            </a:lvl4pPr>
            <a:lvl5pPr marL="1828674" indent="0">
              <a:buNone/>
              <a:defRPr sz="2000"/>
            </a:lvl5pPr>
            <a:lvl6pPr marL="2285843" indent="0">
              <a:buNone/>
              <a:defRPr sz="2000"/>
            </a:lvl6pPr>
            <a:lvl7pPr marL="2743011" indent="0">
              <a:buNone/>
              <a:defRPr sz="2000"/>
            </a:lvl7pPr>
            <a:lvl8pPr marL="3200176" indent="0">
              <a:buNone/>
              <a:defRPr sz="2000"/>
            </a:lvl8pPr>
            <a:lvl9pPr marL="3657344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69" indent="0">
              <a:buNone/>
              <a:defRPr sz="1200"/>
            </a:lvl2pPr>
            <a:lvl3pPr marL="914337" indent="0">
              <a:buNone/>
              <a:defRPr sz="1000"/>
            </a:lvl3pPr>
            <a:lvl4pPr marL="1371506" indent="0">
              <a:buNone/>
              <a:defRPr sz="900"/>
            </a:lvl4pPr>
            <a:lvl5pPr marL="1828674" indent="0">
              <a:buNone/>
              <a:defRPr sz="900"/>
            </a:lvl5pPr>
            <a:lvl6pPr marL="2285843" indent="0">
              <a:buNone/>
              <a:defRPr sz="900"/>
            </a:lvl6pPr>
            <a:lvl7pPr marL="2743011" indent="0">
              <a:buNone/>
              <a:defRPr sz="900"/>
            </a:lvl7pPr>
            <a:lvl8pPr marL="3200176" indent="0">
              <a:buNone/>
              <a:defRPr sz="900"/>
            </a:lvl8pPr>
            <a:lvl9pPr marL="3657344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09C99-949E-F544-ABD3-6A017C7DCE5D}" type="datetimeFigureOut">
              <a:rPr lang="en-US" smtClean="0"/>
              <a:pPr/>
              <a:t>3/1/13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F4AD5A-E222-734C-B438-76AC16044A3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36" tIns="45716" rIns="91436" bIns="45716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36" tIns="45716" rIns="91436" bIns="45716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2" y="6356352"/>
            <a:ext cx="2133600" cy="365125"/>
          </a:xfrm>
          <a:prstGeom prst="rect">
            <a:avLst/>
          </a:prstGeom>
        </p:spPr>
        <p:txBody>
          <a:bodyPr vert="horz" lIns="91436" tIns="45716" rIns="91436" bIns="45716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C09C99-949E-F544-ABD3-6A017C7DCE5D}" type="datetimeFigureOut">
              <a:rPr lang="en-US" smtClean="0"/>
              <a:pPr/>
              <a:t>3/1/13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5" y="6356352"/>
            <a:ext cx="2895600" cy="365125"/>
          </a:xfrm>
          <a:prstGeom prst="rect">
            <a:avLst/>
          </a:prstGeom>
        </p:spPr>
        <p:txBody>
          <a:bodyPr vert="horz" lIns="91436" tIns="45716" rIns="91436" bIns="45716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36" tIns="45716" rIns="91436" bIns="45716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F4AD5A-E222-734C-B438-76AC16044A35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169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76" indent="-342876" algn="l" defTabSz="457169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98" indent="-285729" algn="l" defTabSz="457169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21" indent="-228584" algn="l" defTabSz="457169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88" indent="-228584" algn="l" defTabSz="457169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56" indent="-228584" algn="l" defTabSz="457169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25" indent="-228584" algn="l" defTabSz="45716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93" indent="-228584" algn="l" defTabSz="45716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760" indent="-228584" algn="l" defTabSz="45716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927" indent="-228584" algn="l" defTabSz="45716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6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69" algn="l" defTabSz="45716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37" algn="l" defTabSz="45716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06" algn="l" defTabSz="45716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74" algn="l" defTabSz="45716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43" algn="l" defTabSz="45716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11" algn="l" defTabSz="45716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76" algn="l" defTabSz="45716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344" algn="l" defTabSz="45716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Relationship Id="rId3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Relationship Id="rId3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5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png"/><Relationship Id="rId3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emf"/><Relationship Id="rId3" Type="http://schemas.openxmlformats.org/officeDocument/2006/relationships/image" Target="../media/image26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4" Type="http://schemas.microsoft.com/office/2007/relationships/hdphoto" Target="../media/hdphoto1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1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4" Type="http://schemas.openxmlformats.org/officeDocument/2006/relationships/image" Target="../media/image33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4.jpg"/><Relationship Id="rId3" Type="http://schemas.openxmlformats.org/officeDocument/2006/relationships/image" Target="../media/image35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Relationship Id="rId3" Type="http://schemas.openxmlformats.org/officeDocument/2006/relationships/image" Target="../media/image4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4" Type="http://schemas.openxmlformats.org/officeDocument/2006/relationships/oleObject" Target="../embeddings/oleObject1.bin"/><Relationship Id="rId5" Type="http://schemas.openxmlformats.org/officeDocument/2006/relationships/image" Target="../media/image41.emf"/><Relationship Id="rId6" Type="http://schemas.openxmlformats.org/officeDocument/2006/relationships/oleObject" Target="../embeddings/oleObject2.bin"/><Relationship Id="rId7" Type="http://schemas.openxmlformats.org/officeDocument/2006/relationships/image" Target="../media/image42.emf"/><Relationship Id="rId8" Type="http://schemas.openxmlformats.org/officeDocument/2006/relationships/image" Target="../media/image45.png"/><Relationship Id="rId9" Type="http://schemas.openxmlformats.org/officeDocument/2006/relationships/oleObject" Target="../embeddings/oleObject3.bin"/><Relationship Id="rId10" Type="http://schemas.openxmlformats.org/officeDocument/2006/relationships/image" Target="../media/image43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6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47.png"/><Relationship Id="rId1" Type="http://schemas.microsoft.com/office/2007/relationships/media" Target="file://localhost/Desktop%20old%20merav/FallAGU2011Opher/b.mov" TargetMode="External"/><Relationship Id="rId2" Type="http://schemas.openxmlformats.org/officeDocument/2006/relationships/video" Target="file://localhost/Desktop%20old%20merav/FallAGU2011Opher/b.mov" TargetMode="Externa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Relationship Id="rId3" Type="http://schemas.openxmlformats.org/officeDocument/2006/relationships/image" Target="../media/image4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4" Type="http://schemas.openxmlformats.org/officeDocument/2006/relationships/oleObject" Target="../embeddings/oleObject4.bin"/><Relationship Id="rId5" Type="http://schemas.openxmlformats.org/officeDocument/2006/relationships/image" Target="../media/image50.emf"/><Relationship Id="rId6" Type="http://schemas.openxmlformats.org/officeDocument/2006/relationships/image" Target="../media/image51.emf"/><Relationship Id="rId7" Type="http://schemas.openxmlformats.org/officeDocument/2006/relationships/image" Target="../media/image52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53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4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tiff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emf"/><Relationship Id="rId3" Type="http://schemas.openxmlformats.org/officeDocument/2006/relationships/image" Target="../media/image62.tiff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3.em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4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youtube.com/watch?v=dG8OzHTbXGQ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jpeg"/><Relationship Id="rId5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emf"/><Relationship Id="rId4" Type="http://schemas.openxmlformats.org/officeDocument/2006/relationships/image" Target="../media/image63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7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8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69.png"/><Relationship Id="rId5" Type="http://schemas.openxmlformats.org/officeDocument/2006/relationships/image" Target="../media/image70.png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1.jpe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7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gi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over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6850062" cy="6850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2250" y="1524005"/>
            <a:ext cx="8921750" cy="1752600"/>
          </a:xfrm>
        </p:spPr>
        <p:txBody>
          <a:bodyPr>
            <a:normAutofit fontScale="92500" lnSpcReduction="10000"/>
          </a:bodyPr>
          <a:lstStyle/>
          <a:p>
            <a:r>
              <a:rPr lang="en-US" sz="4000" b="1" dirty="0">
                <a:solidFill>
                  <a:srgbClr val="FFE008"/>
                </a:solidFill>
              </a:rPr>
              <a:t>Exploring Plasma Effects at the Edge of the Solar System: Magnetic Reconnection in the Heliosheath and </a:t>
            </a:r>
            <a:r>
              <a:rPr lang="en-US" sz="4000" b="1" dirty="0" err="1">
                <a:solidFill>
                  <a:srgbClr val="FFE008"/>
                </a:solidFill>
              </a:rPr>
              <a:t>Heliopause</a:t>
            </a:r>
            <a:r>
              <a:rPr lang="en-US" sz="4000" b="1" dirty="0">
                <a:solidFill>
                  <a:srgbClr val="FFE008"/>
                </a:solidFill>
              </a:rPr>
              <a:t> </a:t>
            </a:r>
            <a:endParaRPr lang="en-US" sz="4000" dirty="0">
              <a:solidFill>
                <a:srgbClr val="FFE008"/>
              </a:solidFill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5715000" y="5286149"/>
            <a:ext cx="3429000" cy="136570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38100" tIns="38100" rIns="38100" bIns="38100">
            <a:prstTxWarp prst="textNoShape">
              <a:avLst/>
            </a:prstTxWarp>
          </a:bodyPr>
          <a:lstStyle/>
          <a:p>
            <a:r>
              <a:rPr lang="en-US" sz="2400" dirty="0">
                <a:solidFill>
                  <a:schemeClr val="bg1"/>
                </a:solidFill>
                <a:latin typeface="Arial"/>
                <a:cs typeface="Arial"/>
              </a:rPr>
              <a:t>Merav Opher </a:t>
            </a:r>
          </a:p>
          <a:p>
            <a:r>
              <a:rPr lang="en-US" sz="2400" dirty="0">
                <a:solidFill>
                  <a:schemeClr val="bg1"/>
                </a:solidFill>
                <a:latin typeface="Arial"/>
                <a:cs typeface="Arial"/>
              </a:rPr>
              <a:t>Boston </a:t>
            </a:r>
            <a:r>
              <a:rPr lang="en-US" sz="2400" dirty="0" smtClean="0">
                <a:solidFill>
                  <a:schemeClr val="bg1"/>
                </a:solidFill>
                <a:latin typeface="Arial"/>
                <a:cs typeface="Arial"/>
              </a:rPr>
              <a:t>University</a:t>
            </a:r>
          </a:p>
          <a:p>
            <a:r>
              <a:rPr lang="en-US" dirty="0" smtClean="0">
                <a:solidFill>
                  <a:schemeClr val="bg1"/>
                </a:solidFill>
                <a:latin typeface="Arial"/>
                <a:cs typeface="Arial"/>
              </a:rPr>
              <a:t> </a:t>
            </a:r>
          </a:p>
          <a:p>
            <a:r>
              <a:rPr lang="en-US" i="1" dirty="0" smtClean="0">
                <a:solidFill>
                  <a:schemeClr val="bg1"/>
                </a:solidFill>
                <a:latin typeface="Arial"/>
                <a:cs typeface="Arial"/>
              </a:rPr>
              <a:t>MIPSE, February 20, 2012</a:t>
            </a:r>
            <a:endParaRPr lang="en-US" i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10" name="Picture 9" descr="master-logoBU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5401" y="6166302"/>
            <a:ext cx="1549401" cy="69169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153400" y="59690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CRs_V1_TS.png"/>
          <p:cNvPicPr>
            <a:picLocks noChangeAspect="1"/>
          </p:cNvPicPr>
          <p:nvPr/>
        </p:nvPicPr>
        <p:blipFill>
          <a:blip r:embed="rId2"/>
          <a:srcRect l="4001" t="4000" r="14000" b="2667"/>
          <a:stretch>
            <a:fillRect/>
          </a:stretch>
        </p:blipFill>
        <p:spPr>
          <a:xfrm>
            <a:off x="94310" y="884382"/>
            <a:ext cx="4284651" cy="36575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67251" y="667327"/>
            <a:ext cx="3520440" cy="27446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/>
          <p:cNvSpPr/>
          <p:nvPr/>
        </p:nvSpPr>
        <p:spPr>
          <a:xfrm>
            <a:off x="4572000" y="4800602"/>
            <a:ext cx="4572000" cy="858696"/>
          </a:xfrm>
          <a:prstGeom prst="rect">
            <a:avLst/>
          </a:prstGeom>
        </p:spPr>
        <p:txBody>
          <a:bodyPr lIns="82292" tIns="41148" rIns="82292" bIns="41148">
            <a:spAutoFit/>
          </a:bodyPr>
          <a:lstStyle/>
          <a:p>
            <a:r>
              <a:rPr lang="en-US" sz="2500" dirty="0">
                <a:solidFill>
                  <a:schemeClr val="bg1"/>
                </a:solidFill>
              </a:rPr>
              <a:t>No evidence of the source of anomalous cosmic rays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381000" y="0"/>
            <a:ext cx="8229600" cy="6858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Source of Anomalous Cosmic Rays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81000" y="4962375"/>
            <a:ext cx="3736109" cy="8448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28">
              <a:lnSpc>
                <a:spcPct val="90000"/>
              </a:lnSpc>
              <a:spcBef>
                <a:spcPct val="20000"/>
              </a:spcBef>
              <a:buFont typeface="Arial"/>
              <a:buChar char="•"/>
              <a:defRPr/>
            </a:pPr>
            <a:r>
              <a:rPr lang="en-US" kern="0" dirty="0" smtClean="0">
                <a:solidFill>
                  <a:srgbClr val="000000"/>
                </a:solidFill>
                <a:ea typeface="Times New Roman" charset="0"/>
                <a:cs typeface="Times New Roman" charset="0"/>
              </a:rPr>
              <a:t> Voyager</a:t>
            </a:r>
            <a:r>
              <a:rPr lang="en-US" kern="0" dirty="0">
                <a:solidFill>
                  <a:srgbClr val="000000"/>
                </a:solidFill>
                <a:ea typeface="Times New Roman" charset="0"/>
                <a:cs typeface="Times New Roman" charset="0"/>
              </a:rPr>
              <a:t>-1 revealed that anomalous cosmic rays  </a:t>
            </a:r>
            <a:r>
              <a:rPr lang="en-US" dirty="0" smtClean="0">
                <a:solidFill>
                  <a:srgbClr val="000000"/>
                </a:solidFill>
              </a:rPr>
              <a:t>≈ </a:t>
            </a:r>
            <a:r>
              <a:rPr lang="en-US" kern="0" dirty="0" smtClean="0">
                <a:solidFill>
                  <a:srgbClr val="000000"/>
                </a:solidFill>
                <a:ea typeface="Times New Roman" charset="0"/>
                <a:cs typeface="Times New Roman" charset="0"/>
              </a:rPr>
              <a:t>are </a:t>
            </a:r>
            <a:r>
              <a:rPr lang="en-US" kern="0" dirty="0">
                <a:solidFill>
                  <a:srgbClr val="000000"/>
                </a:solidFill>
                <a:ea typeface="Times New Roman" charset="0"/>
                <a:cs typeface="Times New Roman" charset="0"/>
              </a:rPr>
              <a:t>not peaked at the termination shock</a:t>
            </a:r>
            <a:r>
              <a:rPr lang="en-US" kern="0" dirty="0" smtClean="0">
                <a:solidFill>
                  <a:srgbClr val="000000"/>
                </a:solidFill>
                <a:ea typeface="Times New Roman" charset="0"/>
                <a:cs typeface="Times New Roman" charset="0"/>
              </a:rPr>
              <a:t>.</a:t>
            </a:r>
            <a:endParaRPr lang="en-US" kern="0" dirty="0">
              <a:solidFill>
                <a:srgbClr val="000000"/>
              </a:solidFill>
              <a:ea typeface="Times New Roman" charset="0"/>
              <a:cs typeface="Times New Roman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286186" y="3474301"/>
            <a:ext cx="3585341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Several proposed theories:</a:t>
            </a:r>
          </a:p>
          <a:p>
            <a:endParaRPr lang="en-US" dirty="0"/>
          </a:p>
          <a:p>
            <a:pPr marL="285750" indent="-285750">
              <a:buFontTx/>
              <a:buChar char="-"/>
            </a:pPr>
            <a:r>
              <a:rPr lang="en-US" dirty="0" smtClean="0"/>
              <a:t>Termination shock more efficient</a:t>
            </a:r>
          </a:p>
          <a:p>
            <a:r>
              <a:rPr lang="en-US" dirty="0"/>
              <a:t>a</a:t>
            </a:r>
            <a:r>
              <a:rPr lang="en-US" dirty="0" smtClean="0"/>
              <a:t>ccelerator along the flanks</a:t>
            </a:r>
          </a:p>
          <a:p>
            <a:r>
              <a:rPr lang="en-US" dirty="0" smtClean="0"/>
              <a:t>(</a:t>
            </a:r>
            <a:r>
              <a:rPr lang="en-US" dirty="0" err="1" smtClean="0"/>
              <a:t>McComas</a:t>
            </a:r>
            <a:r>
              <a:rPr lang="en-US" dirty="0" smtClean="0"/>
              <a:t> and </a:t>
            </a:r>
            <a:r>
              <a:rPr lang="en-US" dirty="0" err="1" smtClean="0"/>
              <a:t>Schwadron</a:t>
            </a:r>
            <a:r>
              <a:rPr lang="en-US" dirty="0" smtClean="0"/>
              <a:t> ‘06)</a:t>
            </a:r>
          </a:p>
          <a:p>
            <a:endParaRPr lang="en-US" dirty="0"/>
          </a:p>
          <a:p>
            <a:pPr marL="285750" indent="-285750">
              <a:buFontTx/>
              <a:buChar char="-"/>
            </a:pPr>
            <a:r>
              <a:rPr lang="en-US" dirty="0" smtClean="0"/>
              <a:t>Heliosheath Turbulence (Fisk and </a:t>
            </a:r>
            <a:r>
              <a:rPr lang="en-US" dirty="0" err="1" smtClean="0"/>
              <a:t>Gloeckler</a:t>
            </a:r>
            <a:r>
              <a:rPr lang="en-US" dirty="0" smtClean="0"/>
              <a:t> </a:t>
            </a:r>
            <a:r>
              <a:rPr lang="fr-FR" dirty="0" smtClean="0"/>
              <a:t>’</a:t>
            </a:r>
            <a:r>
              <a:rPr lang="en-US" dirty="0" smtClean="0"/>
              <a:t>06)</a:t>
            </a:r>
          </a:p>
          <a:p>
            <a:pPr marL="285750" indent="-285750">
              <a:buFontTx/>
              <a:buChar char="-"/>
            </a:pPr>
            <a:endParaRPr lang="en-US" dirty="0"/>
          </a:p>
          <a:p>
            <a:r>
              <a:rPr lang="en-US" dirty="0" smtClean="0"/>
              <a:t>-  Reconnection in the heliosheath (</a:t>
            </a:r>
            <a:r>
              <a:rPr lang="en-US" dirty="0" err="1" smtClean="0"/>
              <a:t>Lazarian</a:t>
            </a:r>
            <a:r>
              <a:rPr lang="en-US" dirty="0" smtClean="0"/>
              <a:t> and Opher ‘09; Drake et al. ‘10)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2593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5400" y="454513"/>
            <a:ext cx="9144000" cy="1143000"/>
          </a:xfrm>
        </p:spPr>
        <p:txBody>
          <a:bodyPr>
            <a:noAutofit/>
          </a:bodyPr>
          <a:lstStyle/>
          <a:p>
            <a:pPr marL="514320" indent="-514320"/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2400" b="1" dirty="0">
                <a:solidFill>
                  <a:srgbClr val="000000"/>
                </a:solidFill>
              </a:rPr>
              <a:t>Discovery of the Influence of the Interstellar Magnetic Field </a:t>
            </a:r>
            <a:br>
              <a:rPr lang="en-US" sz="2400" b="1" dirty="0">
                <a:solidFill>
                  <a:srgbClr val="000000"/>
                </a:solidFill>
              </a:rPr>
            </a:br>
            <a:r>
              <a:rPr lang="en-US" sz="2400" b="1" dirty="0">
                <a:solidFill>
                  <a:srgbClr val="000000"/>
                </a:solidFill>
              </a:rPr>
              <a:t>on the </a:t>
            </a:r>
            <a:r>
              <a:rPr lang="en-US" sz="2400" b="1" dirty="0" err="1">
                <a:solidFill>
                  <a:srgbClr val="000000"/>
                </a:solidFill>
              </a:rPr>
              <a:t>Heliosphere</a:t>
            </a:r>
            <a:endParaRPr lang="en-US" sz="2400" b="1" dirty="0">
              <a:solidFill>
                <a:srgbClr val="000000"/>
              </a:solidFill>
            </a:endParaRPr>
          </a:p>
        </p:txBody>
      </p:sp>
      <p:sp>
        <p:nvSpPr>
          <p:cNvPr id="8" name="Rectangle 9"/>
          <p:cNvSpPr>
            <a:spLocks/>
          </p:cNvSpPr>
          <p:nvPr/>
        </p:nvSpPr>
        <p:spPr bwMode="auto">
          <a:xfrm>
            <a:off x="990600" y="4888234"/>
            <a:ext cx="2120861" cy="34163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 lIns="91436" tIns="45716" rIns="91436" bIns="45716">
            <a:prstTxWarp prst="textNoShape">
              <a:avLst/>
            </a:prstTxWarp>
            <a:spAutoFit/>
          </a:bodyPr>
          <a:lstStyle/>
          <a:p>
            <a:r>
              <a:rPr lang="en-US" sz="1600" i="1" dirty="0"/>
              <a:t>Opher et al. </a:t>
            </a:r>
            <a:r>
              <a:rPr lang="en-US" sz="1600" i="1" dirty="0" err="1"/>
              <a:t>ApJL</a:t>
            </a:r>
            <a:r>
              <a:rPr lang="en-US" sz="1600" i="1" dirty="0"/>
              <a:t> 2006</a:t>
            </a:r>
          </a:p>
        </p:txBody>
      </p:sp>
      <p:sp>
        <p:nvSpPr>
          <p:cNvPr id="13" name="Rectangle 11"/>
          <p:cNvSpPr>
            <a:spLocks/>
          </p:cNvSpPr>
          <p:nvPr/>
        </p:nvSpPr>
        <p:spPr bwMode="auto">
          <a:xfrm>
            <a:off x="6062507" y="4888234"/>
            <a:ext cx="2734653" cy="34163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 lIns="91436" tIns="45716" rIns="91436" bIns="45716">
            <a:prstTxWarp prst="textNoShape">
              <a:avLst/>
            </a:prstTxWarp>
            <a:spAutoFit/>
          </a:bodyPr>
          <a:lstStyle/>
          <a:p>
            <a:r>
              <a:rPr lang="en-US" sz="1600" i="1" dirty="0" err="1"/>
              <a:t>Schwadron</a:t>
            </a:r>
            <a:r>
              <a:rPr lang="en-US" sz="1600" i="1" dirty="0"/>
              <a:t> et al. Science 2009</a:t>
            </a:r>
            <a:endParaRPr lang="en-US" sz="1200" dirty="0"/>
          </a:p>
        </p:txBody>
      </p:sp>
      <p:pic>
        <p:nvPicPr>
          <p:cNvPr id="14" name="Picture 13" descr="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9800" y="1597513"/>
            <a:ext cx="2740324" cy="3290723"/>
          </a:xfrm>
          <a:prstGeom prst="rect">
            <a:avLst/>
          </a:prstGeom>
        </p:spPr>
      </p:pic>
      <p:pic>
        <p:nvPicPr>
          <p:cNvPr id="10" name="Picture 9" descr="205087main_smashed_heliospherenew"/>
          <p:cNvPicPr>
            <a:picLocks noChangeAspect="1" noChangeArrowheads="1"/>
          </p:cNvPicPr>
          <p:nvPr/>
        </p:nvPicPr>
        <p:blipFill>
          <a:blip r:embed="rId3"/>
          <a:srcRect t="2105" b="2105"/>
          <a:stretch>
            <a:fillRect/>
          </a:stretch>
        </p:blipFill>
        <p:spPr bwMode="auto">
          <a:xfrm>
            <a:off x="685800" y="1597509"/>
            <a:ext cx="3124200" cy="33135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Box 14"/>
          <p:cNvSpPr txBox="1"/>
          <p:nvPr/>
        </p:nvSpPr>
        <p:spPr>
          <a:xfrm>
            <a:off x="295002" y="5486400"/>
            <a:ext cx="8613475" cy="1354209"/>
          </a:xfrm>
          <a:prstGeom prst="rect">
            <a:avLst/>
          </a:prstGeom>
          <a:noFill/>
        </p:spPr>
        <p:txBody>
          <a:bodyPr wrap="square" lIns="91436" tIns="45716" rIns="91436" bIns="45716" rtlCol="0">
            <a:spAutoFit/>
          </a:bodyPr>
          <a:lstStyle/>
          <a:p>
            <a:r>
              <a:rPr lang="en-US" dirty="0" smtClean="0"/>
              <a:t>Also observations [by SOHO/SWAN, Voyager, IBEX, and  Cassini/INCA] indicate the influence of the interstellar magnetic field on the </a:t>
            </a:r>
            <a:r>
              <a:rPr lang="en-US" dirty="0" err="1" smtClean="0"/>
              <a:t>heliosphere</a:t>
            </a:r>
            <a:r>
              <a:rPr lang="en-US" dirty="0" smtClean="0"/>
              <a:t>.</a:t>
            </a:r>
          </a:p>
          <a:p>
            <a:endParaRPr lang="en-US" dirty="0"/>
          </a:p>
          <a:p>
            <a:r>
              <a:rPr lang="en-US" dirty="0" smtClean="0"/>
              <a:t>Time Dependent effects account for a motion of 3 AU only (Richardson et al. Nature 2008)</a:t>
            </a:r>
          </a:p>
          <a:p>
            <a:endParaRPr lang="en-US" sz="1000" dirty="0"/>
          </a:p>
        </p:txBody>
      </p:sp>
      <p:sp>
        <p:nvSpPr>
          <p:cNvPr id="9" name="TextBox 8"/>
          <p:cNvSpPr txBox="1"/>
          <p:nvPr/>
        </p:nvSpPr>
        <p:spPr>
          <a:xfrm>
            <a:off x="2133600" y="135964"/>
            <a:ext cx="4874587" cy="637097"/>
          </a:xfrm>
          <a:prstGeom prst="rect">
            <a:avLst/>
          </a:prstGeom>
          <a:noFill/>
        </p:spPr>
        <p:txBody>
          <a:bodyPr wrap="none" lIns="82292" tIns="41148" rIns="82292" bIns="41148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Asymmetric Heliosphere</a:t>
            </a:r>
          </a:p>
        </p:txBody>
      </p:sp>
    </p:spTree>
    <p:extLst>
      <p:ext uri="{BB962C8B-B14F-4D97-AF65-F5344CB8AC3E}">
        <p14:creationId xmlns:p14="http://schemas.microsoft.com/office/powerpoint/2010/main" val="33553180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5412001">
            <a:off x="226457" y="850821"/>
            <a:ext cx="2756059" cy="310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1139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5381404">
            <a:off x="3159681" y="849400"/>
            <a:ext cx="2800350" cy="31503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1140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5376076">
            <a:off x="6142911" y="799393"/>
            <a:ext cx="2828925" cy="31818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1141" name="Rectangle 4"/>
          <p:cNvSpPr>
            <a:spLocks/>
          </p:cNvSpPr>
          <p:nvPr/>
        </p:nvSpPr>
        <p:spPr bwMode="auto">
          <a:xfrm>
            <a:off x="228600" y="4140141"/>
            <a:ext cx="4278745" cy="1419106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0" tIns="0" rIns="0" bIns="0" anchor="ctr">
            <a:prstTxWarp prst="textNoShape">
              <a:avLst/>
            </a:prstTxWarp>
            <a:spAutoFit/>
          </a:bodyPr>
          <a:lstStyle/>
          <a:p>
            <a:pPr algn="l">
              <a:lnSpc>
                <a:spcPct val="105000"/>
              </a:lnSpc>
            </a:pPr>
            <a:r>
              <a:rPr lang="en-US" sz="2200" dirty="0" smtClean="0">
                <a:ea typeface="Times New Roman" charset="0"/>
                <a:cs typeface="Times New Roman" charset="0"/>
              </a:rPr>
              <a:t> B </a:t>
            </a:r>
            <a:r>
              <a:rPr lang="en-US" sz="2200" dirty="0">
                <a:ea typeface="Times New Roman" charset="0"/>
                <a:cs typeface="Times New Roman" charset="0"/>
              </a:rPr>
              <a:t>is 3.7-5.5</a:t>
            </a:r>
            <a:r>
              <a:rPr lang="en-US" sz="2200" dirty="0">
                <a:latin typeface="Symbol" charset="2"/>
                <a:ea typeface="Times New Roman" charset="0"/>
                <a:cs typeface="Times New Roman" charset="0"/>
                <a:sym typeface="Symbol" charset="2"/>
              </a:rPr>
              <a:t></a:t>
            </a:r>
            <a:r>
              <a:rPr lang="en-US" sz="2200" dirty="0">
                <a:ea typeface="Times New Roman" charset="0"/>
                <a:cs typeface="Times New Roman" charset="0"/>
              </a:rPr>
              <a:t>G, tilted ~20-30° from </a:t>
            </a:r>
            <a:r>
              <a:rPr lang="en-US" sz="2200" dirty="0" smtClean="0">
                <a:ea typeface="Times New Roman" charset="0"/>
                <a:cs typeface="Times New Roman" charset="0"/>
              </a:rPr>
              <a:t>  </a:t>
            </a:r>
          </a:p>
          <a:p>
            <a:pPr algn="l">
              <a:lnSpc>
                <a:spcPct val="105000"/>
              </a:lnSpc>
            </a:pPr>
            <a:r>
              <a:rPr lang="en-US" sz="2200" dirty="0">
                <a:ea typeface="Times New Roman" charset="0"/>
                <a:cs typeface="Times New Roman" charset="0"/>
              </a:rPr>
              <a:t> </a:t>
            </a:r>
            <a:r>
              <a:rPr lang="en-US" sz="2200" dirty="0" smtClean="0">
                <a:ea typeface="Times New Roman" charset="0"/>
                <a:cs typeface="Times New Roman" charset="0"/>
              </a:rPr>
              <a:t>the </a:t>
            </a:r>
            <a:r>
              <a:rPr lang="en-US" sz="2200" dirty="0">
                <a:ea typeface="Times New Roman" charset="0"/>
                <a:cs typeface="Times New Roman" charset="0"/>
              </a:rPr>
              <a:t>flow direction </a:t>
            </a:r>
            <a:r>
              <a:rPr lang="en-US" sz="2200" dirty="0" smtClean="0">
                <a:ea typeface="Times New Roman" charset="0"/>
                <a:cs typeface="Times New Roman" charset="0"/>
              </a:rPr>
              <a:t>in </a:t>
            </a:r>
            <a:r>
              <a:rPr lang="en-US" sz="2200" dirty="0">
                <a:ea typeface="Times New Roman" charset="0"/>
                <a:cs typeface="Times New Roman" charset="0"/>
              </a:rPr>
              <a:t>the interstellar </a:t>
            </a:r>
            <a:r>
              <a:rPr lang="en-US" sz="2200" dirty="0" smtClean="0">
                <a:ea typeface="Times New Roman" charset="0"/>
                <a:cs typeface="Times New Roman" charset="0"/>
              </a:rPr>
              <a:t> </a:t>
            </a:r>
          </a:p>
          <a:p>
            <a:pPr algn="l">
              <a:lnSpc>
                <a:spcPct val="105000"/>
              </a:lnSpc>
            </a:pPr>
            <a:r>
              <a:rPr lang="en-US" sz="2200" dirty="0">
                <a:ea typeface="Times New Roman" charset="0"/>
                <a:cs typeface="Times New Roman" charset="0"/>
              </a:rPr>
              <a:t> </a:t>
            </a:r>
            <a:r>
              <a:rPr lang="en-US" sz="2200" dirty="0" smtClean="0">
                <a:ea typeface="Times New Roman" charset="0"/>
                <a:cs typeface="Times New Roman" charset="0"/>
              </a:rPr>
              <a:t>medium and </a:t>
            </a:r>
            <a:r>
              <a:rPr lang="en-US" sz="2200" dirty="0">
                <a:ea typeface="Times New Roman" charset="0"/>
                <a:cs typeface="Times New Roman" charset="0"/>
              </a:rPr>
              <a:t>is at an angle of about </a:t>
            </a:r>
            <a:r>
              <a:rPr lang="en-US" sz="2200" dirty="0" smtClean="0">
                <a:ea typeface="Times New Roman" charset="0"/>
                <a:cs typeface="Times New Roman" charset="0"/>
              </a:rPr>
              <a:t> </a:t>
            </a:r>
          </a:p>
          <a:p>
            <a:pPr algn="l">
              <a:lnSpc>
                <a:spcPct val="105000"/>
              </a:lnSpc>
            </a:pPr>
            <a:r>
              <a:rPr lang="en-US" sz="2200" dirty="0">
                <a:ea typeface="Times New Roman" charset="0"/>
                <a:cs typeface="Times New Roman" charset="0"/>
              </a:rPr>
              <a:t> </a:t>
            </a:r>
            <a:r>
              <a:rPr lang="en-US" sz="2200" dirty="0" smtClean="0">
                <a:ea typeface="Times New Roman" charset="0"/>
                <a:cs typeface="Times New Roman" charset="0"/>
              </a:rPr>
              <a:t>30</a:t>
            </a:r>
            <a:r>
              <a:rPr lang="en-US" sz="2200" dirty="0">
                <a:ea typeface="Times New Roman" charset="0"/>
                <a:cs typeface="Times New Roman" charset="0"/>
              </a:rPr>
              <a:t>° </a:t>
            </a:r>
            <a:r>
              <a:rPr lang="en-US" sz="2200" dirty="0" smtClean="0">
                <a:ea typeface="Times New Roman" charset="0"/>
                <a:cs typeface="Times New Roman" charset="0"/>
              </a:rPr>
              <a:t>from </a:t>
            </a:r>
            <a:r>
              <a:rPr lang="en-US" sz="2200" dirty="0">
                <a:ea typeface="Times New Roman" charset="0"/>
                <a:cs typeface="Times New Roman" charset="0"/>
              </a:rPr>
              <a:t>the Galactic plane.</a:t>
            </a:r>
            <a:r>
              <a:rPr lang="en-US" dirty="0">
                <a:ea typeface="Times New Roman" charset="0"/>
                <a:cs typeface="Times New Roman" charset="0"/>
              </a:rPr>
              <a:t> </a:t>
            </a:r>
            <a:r>
              <a:rPr lang="en-US" dirty="0" smtClean="0">
                <a:ea typeface="Times New Roman" charset="0"/>
                <a:cs typeface="Times New Roman" charset="0"/>
              </a:rPr>
              <a:t> </a:t>
            </a:r>
            <a:endParaRPr lang="en-US" dirty="0">
              <a:ea typeface="Times New Roman" charset="0"/>
              <a:cs typeface="Times New Roman" charset="0"/>
            </a:endParaRPr>
          </a:p>
        </p:txBody>
      </p:sp>
      <p:sp>
        <p:nvSpPr>
          <p:cNvPr id="91142" name="Rectangle 6"/>
          <p:cNvSpPr>
            <a:spLocks/>
          </p:cNvSpPr>
          <p:nvPr/>
        </p:nvSpPr>
        <p:spPr bwMode="auto">
          <a:xfrm>
            <a:off x="1013193" y="250764"/>
            <a:ext cx="6988303" cy="714042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 lIns="82292" tIns="41148" rIns="82292" bIns="41148">
            <a:prstTxWarp prst="textNoShape">
              <a:avLst/>
            </a:prstTxWarp>
            <a:spAutoFit/>
          </a:bodyPr>
          <a:lstStyle/>
          <a:p>
            <a:r>
              <a:rPr lang="en-US" sz="4100" dirty="0" smtClean="0">
                <a:solidFill>
                  <a:srgbClr val="FF0000"/>
                </a:solidFill>
              </a:rPr>
              <a:t>Local Interstellar Magnetic Field</a:t>
            </a:r>
            <a:endParaRPr lang="en-US" sz="4100" dirty="0">
              <a:solidFill>
                <a:srgbClr val="FF0000"/>
              </a:solidFill>
            </a:endParaRPr>
          </a:p>
        </p:txBody>
      </p:sp>
      <p:sp>
        <p:nvSpPr>
          <p:cNvPr id="91144" name="Rectangle 9"/>
          <p:cNvSpPr>
            <a:spLocks/>
          </p:cNvSpPr>
          <p:nvPr/>
        </p:nvSpPr>
        <p:spPr bwMode="auto">
          <a:xfrm>
            <a:off x="4604565" y="3833272"/>
            <a:ext cx="4572000" cy="72943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square" lIns="82292" tIns="41148" rIns="82292" bIns="41148">
            <a:prstTxWarp prst="textNoShape">
              <a:avLst/>
            </a:prstTxWarp>
            <a:spAutoFit/>
          </a:bodyPr>
          <a:lstStyle/>
          <a:p>
            <a:r>
              <a:rPr lang="en-US" sz="2100" dirty="0"/>
              <a:t>Opher, Stone </a:t>
            </a:r>
            <a:r>
              <a:rPr lang="en-US" sz="2100" dirty="0" smtClean="0"/>
              <a:t>&amp; </a:t>
            </a:r>
            <a:r>
              <a:rPr lang="en-US" sz="2100" dirty="0" err="1" smtClean="0"/>
              <a:t>Gombosi</a:t>
            </a:r>
            <a:r>
              <a:rPr lang="en-US" sz="2100" dirty="0" smtClean="0"/>
              <a:t> </a:t>
            </a:r>
            <a:r>
              <a:rPr lang="en-US" sz="2100" i="1" dirty="0" smtClean="0"/>
              <a:t>Science </a:t>
            </a:r>
            <a:r>
              <a:rPr lang="en-US" sz="2100" dirty="0" smtClean="0"/>
              <a:t>(2007)</a:t>
            </a:r>
            <a:r>
              <a:rPr lang="en-US" sz="2100" i="1" dirty="0" smtClean="0"/>
              <a:t>;</a:t>
            </a:r>
            <a:endParaRPr lang="en-US" sz="2100" dirty="0">
              <a:solidFill>
                <a:srgbClr val="000000"/>
              </a:solidFill>
            </a:endParaRPr>
          </a:p>
          <a:p>
            <a:r>
              <a:rPr lang="en-US" sz="2100" dirty="0" smtClean="0"/>
              <a:t>Opher </a:t>
            </a:r>
            <a:r>
              <a:rPr lang="en-US" sz="2100" dirty="0"/>
              <a:t>et al. </a:t>
            </a:r>
            <a:r>
              <a:rPr lang="en-US" sz="2100" i="1" dirty="0"/>
              <a:t>Nature</a:t>
            </a:r>
            <a:r>
              <a:rPr lang="en-GB" sz="2100" dirty="0"/>
              <a:t> (2009)</a:t>
            </a:r>
            <a:endParaRPr lang="en-US" sz="2100" dirty="0"/>
          </a:p>
        </p:txBody>
      </p:sp>
      <p:sp>
        <p:nvSpPr>
          <p:cNvPr id="2" name="TextBox 1"/>
          <p:cNvSpPr txBox="1"/>
          <p:nvPr/>
        </p:nvSpPr>
        <p:spPr>
          <a:xfrm>
            <a:off x="86437" y="5943600"/>
            <a:ext cx="8905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This is the field that can reproduce the several </a:t>
            </a:r>
            <a:r>
              <a:rPr lang="en-US" dirty="0" err="1" smtClean="0"/>
              <a:t>heliospheric</a:t>
            </a:r>
            <a:r>
              <a:rPr lang="en-US" dirty="0" smtClean="0"/>
              <a:t> asymmetries detected by Voyager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941455" y="5105400"/>
            <a:ext cx="3802017" cy="646331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Direction different than the field</a:t>
            </a:r>
          </a:p>
          <a:p>
            <a:r>
              <a:rPr lang="en-US" dirty="0"/>
              <a:t>i</a:t>
            </a:r>
            <a:r>
              <a:rPr lang="en-US" dirty="0" smtClean="0"/>
              <a:t>n large scale (along the galactic plane)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86437" y="6312932"/>
            <a:ext cx="89051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Other possible constrains: IBEX </a:t>
            </a:r>
            <a:r>
              <a:rPr lang="en-US" dirty="0" smtClean="0"/>
              <a:t>ribbon </a:t>
            </a:r>
            <a:r>
              <a:rPr lang="en-US" dirty="0"/>
              <a:t>(e.g., </a:t>
            </a:r>
            <a:r>
              <a:rPr lang="en-US" dirty="0" err="1"/>
              <a:t>Pogorelov</a:t>
            </a:r>
            <a:r>
              <a:rPr lang="en-US" dirty="0"/>
              <a:t> &amp; </a:t>
            </a:r>
            <a:r>
              <a:rPr lang="en-US" dirty="0" err="1"/>
              <a:t>Heerikhuisen</a:t>
            </a:r>
            <a:r>
              <a:rPr lang="en-US" dirty="0"/>
              <a:t> </a:t>
            </a:r>
            <a:r>
              <a:rPr lang="en-US" dirty="0" err="1"/>
              <a:t>ApJ</a:t>
            </a:r>
            <a:r>
              <a:rPr lang="en-US" dirty="0"/>
              <a:t> 2011; </a:t>
            </a:r>
            <a:r>
              <a:rPr lang="en-US" dirty="0" err="1"/>
              <a:t>Ratkiewicz</a:t>
            </a:r>
            <a:r>
              <a:rPr lang="en-US" dirty="0"/>
              <a:t> et al. 2009);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5866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4" descr="Cover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905000"/>
            <a:ext cx="4145280" cy="4145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0" name="Rectangle 6"/>
          <p:cNvSpPr>
            <a:spLocks/>
          </p:cNvSpPr>
          <p:nvPr/>
        </p:nvSpPr>
        <p:spPr bwMode="auto">
          <a:xfrm>
            <a:off x="274320" y="228600"/>
            <a:ext cx="8564880" cy="10679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2296" tIns="41148" rIns="82296" bIns="41148">
            <a:spAutoFit/>
          </a:bodyPr>
          <a:lstStyle/>
          <a:p>
            <a:r>
              <a:rPr lang="en-US" sz="3200" dirty="0" smtClean="0"/>
              <a:t>Observations in the heliosheath that are key challenges to </a:t>
            </a:r>
            <a:r>
              <a:rPr lang="en-US" sz="3200" dirty="0" err="1" smtClean="0"/>
              <a:t>heliospheric</a:t>
            </a:r>
            <a:r>
              <a:rPr lang="en-US" sz="3200" dirty="0" smtClean="0"/>
              <a:t> models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121848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057400" y="5190065"/>
            <a:ext cx="16448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cs typeface="Arial" charset="0"/>
              </a:rPr>
              <a:t>Stone &amp; Cummings</a:t>
            </a:r>
          </a:p>
          <a:p>
            <a:r>
              <a:rPr lang="en-US" dirty="0" smtClean="0">
                <a:solidFill>
                  <a:srgbClr val="000000"/>
                </a:solidFill>
                <a:cs typeface="Arial" charset="0"/>
              </a:rPr>
              <a:t>ICRC 2011</a:t>
            </a:r>
            <a:endParaRPr lang="en-US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867400" y="4114800"/>
            <a:ext cx="1143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0000"/>
                </a:solidFill>
                <a:cs typeface="Arial" charset="0"/>
              </a:rPr>
              <a:t>CRS</a:t>
            </a:r>
            <a:endParaRPr lang="en-US" sz="2400" b="1" dirty="0">
              <a:solidFill>
                <a:srgbClr val="000000"/>
              </a:solidFill>
              <a:cs typeface="Arial" charset="0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2484582" y="1387764"/>
            <a:ext cx="6629400" cy="5486400"/>
            <a:chOff x="76200" y="1219200"/>
            <a:chExt cx="6629400" cy="5486400"/>
          </a:xfrm>
        </p:grpSpPr>
        <p:sp>
          <p:nvSpPr>
            <p:cNvPr id="11" name="TextBox 10"/>
            <p:cNvSpPr txBox="1"/>
            <p:nvPr/>
          </p:nvSpPr>
          <p:spPr>
            <a:xfrm>
              <a:off x="5562600" y="1295400"/>
              <a:ext cx="11430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solidFill>
                    <a:srgbClr val="000000"/>
                  </a:solidFill>
                  <a:cs typeface="Arial" charset="0"/>
                </a:rPr>
                <a:t>LECP</a:t>
              </a:r>
              <a:endParaRPr lang="en-US" sz="2400" b="1" dirty="0">
                <a:solidFill>
                  <a:srgbClr val="000000"/>
                </a:solidFill>
                <a:cs typeface="Arial" charset="0"/>
              </a:endParaRPr>
            </a:p>
          </p:txBody>
        </p:sp>
        <p:grpSp>
          <p:nvGrpSpPr>
            <p:cNvPr id="16" name="Group 15"/>
            <p:cNvGrpSpPr/>
            <p:nvPr/>
          </p:nvGrpSpPr>
          <p:grpSpPr>
            <a:xfrm>
              <a:off x="76200" y="1219200"/>
              <a:ext cx="6629400" cy="5486400"/>
              <a:chOff x="76200" y="127196"/>
              <a:chExt cx="8229600" cy="6578404"/>
            </a:xfrm>
          </p:grpSpPr>
          <p:pic>
            <p:nvPicPr>
              <p:cNvPr id="6" name="Picture 5"/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788" t="58698" r="2788" b="19573"/>
              <a:stretch/>
            </p:blipFill>
            <p:spPr bwMode="auto">
              <a:xfrm>
                <a:off x="1873468" y="3962400"/>
                <a:ext cx="5410200" cy="27432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grpSp>
            <p:nvGrpSpPr>
              <p:cNvPr id="9" name="Group 8"/>
              <p:cNvGrpSpPr/>
              <p:nvPr/>
            </p:nvGrpSpPr>
            <p:grpSpPr>
              <a:xfrm>
                <a:off x="76200" y="127196"/>
                <a:ext cx="8229600" cy="5664004"/>
                <a:chOff x="76200" y="127196"/>
                <a:chExt cx="8229600" cy="5664004"/>
              </a:xfrm>
            </p:grpSpPr>
            <p:pic>
              <p:nvPicPr>
                <p:cNvPr id="2051" name="Picture 3"/>
                <p:cNvPicPr>
                  <a:picLocks noChangeAspect="1" noChangeArrowheads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88" t="166" r="-788" b="-166"/>
                <a:stretch/>
              </p:blipFill>
              <p:spPr bwMode="auto">
                <a:xfrm>
                  <a:off x="76200" y="127196"/>
                  <a:ext cx="6998183" cy="383520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sp>
              <p:nvSpPr>
                <p:cNvPr id="3" name="TextBox 2"/>
                <p:cNvSpPr txBox="1"/>
                <p:nvPr/>
              </p:nvSpPr>
              <p:spPr>
                <a:xfrm>
                  <a:off x="7086600" y="5181600"/>
                  <a:ext cx="564932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smtClean="0">
                      <a:solidFill>
                        <a:srgbClr val="000000"/>
                      </a:solidFill>
                      <a:cs typeface="Arial" charset="0"/>
                    </a:rPr>
                    <a:t>20</a:t>
                  </a:r>
                  <a:endParaRPr lang="en-US" b="1" dirty="0">
                    <a:solidFill>
                      <a:srgbClr val="000000"/>
                    </a:solidFill>
                    <a:cs typeface="Arial" charset="0"/>
                  </a:endParaRPr>
                </a:p>
              </p:txBody>
            </p:sp>
            <p:sp>
              <p:nvSpPr>
                <p:cNvPr id="12" name="TextBox 11"/>
                <p:cNvSpPr txBox="1"/>
                <p:nvPr/>
              </p:nvSpPr>
              <p:spPr>
                <a:xfrm>
                  <a:off x="7086600" y="5421868"/>
                  <a:ext cx="564932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solidFill>
                        <a:srgbClr val="000000"/>
                      </a:solidFill>
                      <a:cs typeface="Arial" charset="0"/>
                    </a:rPr>
                    <a:t> </a:t>
                  </a:r>
                  <a:r>
                    <a:rPr lang="en-US" b="1" dirty="0" smtClean="0">
                      <a:solidFill>
                        <a:srgbClr val="000000"/>
                      </a:solidFill>
                      <a:cs typeface="Arial" charset="0"/>
                    </a:rPr>
                    <a:t> 0</a:t>
                  </a:r>
                  <a:endParaRPr lang="en-US" b="1" dirty="0">
                    <a:solidFill>
                      <a:srgbClr val="000000"/>
                    </a:solidFill>
                    <a:cs typeface="Arial" charset="0"/>
                  </a:endParaRPr>
                </a:p>
              </p:txBody>
            </p:sp>
            <p:sp>
              <p:nvSpPr>
                <p:cNvPr id="13" name="TextBox 12"/>
                <p:cNvSpPr txBox="1"/>
                <p:nvPr/>
              </p:nvSpPr>
              <p:spPr>
                <a:xfrm>
                  <a:off x="7112218" y="4953000"/>
                  <a:ext cx="564932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smtClean="0">
                      <a:solidFill>
                        <a:srgbClr val="000000"/>
                      </a:solidFill>
                      <a:cs typeface="Arial" charset="0"/>
                    </a:rPr>
                    <a:t>40</a:t>
                  </a:r>
                  <a:endParaRPr lang="en-US" b="1" dirty="0">
                    <a:solidFill>
                      <a:srgbClr val="000000"/>
                    </a:solidFill>
                    <a:cs typeface="Arial" charset="0"/>
                  </a:endParaRPr>
                </a:p>
              </p:txBody>
            </p:sp>
            <p:sp>
              <p:nvSpPr>
                <p:cNvPr id="14" name="TextBox 13"/>
                <p:cNvSpPr txBox="1"/>
                <p:nvPr/>
              </p:nvSpPr>
              <p:spPr>
                <a:xfrm>
                  <a:off x="7105650" y="4686300"/>
                  <a:ext cx="564932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solidFill>
                        <a:srgbClr val="000000"/>
                      </a:solidFill>
                      <a:cs typeface="Arial" charset="0"/>
                    </a:rPr>
                    <a:t>6</a:t>
                  </a:r>
                  <a:r>
                    <a:rPr lang="en-US" b="1" dirty="0" smtClean="0">
                      <a:solidFill>
                        <a:srgbClr val="000000"/>
                      </a:solidFill>
                      <a:cs typeface="Arial" charset="0"/>
                    </a:rPr>
                    <a:t>0</a:t>
                  </a:r>
                  <a:endParaRPr lang="en-US" b="1" dirty="0">
                    <a:solidFill>
                      <a:srgbClr val="000000"/>
                    </a:solidFill>
                    <a:cs typeface="Arial" charset="0"/>
                  </a:endParaRPr>
                </a:p>
              </p:txBody>
            </p:sp>
            <p:sp>
              <p:nvSpPr>
                <p:cNvPr id="15" name="TextBox 14"/>
                <p:cNvSpPr txBox="1"/>
                <p:nvPr/>
              </p:nvSpPr>
              <p:spPr>
                <a:xfrm>
                  <a:off x="7086600" y="4438650"/>
                  <a:ext cx="564932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solidFill>
                        <a:srgbClr val="000000"/>
                      </a:solidFill>
                      <a:cs typeface="Arial" charset="0"/>
                    </a:rPr>
                    <a:t>8</a:t>
                  </a:r>
                  <a:r>
                    <a:rPr lang="en-US" b="1" dirty="0" smtClean="0">
                      <a:solidFill>
                        <a:srgbClr val="000000"/>
                      </a:solidFill>
                      <a:cs typeface="Arial" charset="0"/>
                    </a:rPr>
                    <a:t>0</a:t>
                  </a:r>
                  <a:endParaRPr lang="en-US" b="1" dirty="0">
                    <a:solidFill>
                      <a:srgbClr val="000000"/>
                    </a:solidFill>
                    <a:cs typeface="Arial" charset="0"/>
                  </a:endParaRPr>
                </a:p>
              </p:txBody>
            </p:sp>
            <p:sp>
              <p:nvSpPr>
                <p:cNvPr id="7" name="TextBox 6"/>
                <p:cNvSpPr txBox="1"/>
                <p:nvPr/>
              </p:nvSpPr>
              <p:spPr>
                <a:xfrm>
                  <a:off x="7651532" y="4870966"/>
                  <a:ext cx="654268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400" b="1" dirty="0" smtClean="0">
                      <a:solidFill>
                        <a:srgbClr val="000000"/>
                      </a:solidFill>
                      <a:cs typeface="Arial" charset="0"/>
                    </a:rPr>
                    <a:t>V</a:t>
                  </a:r>
                  <a:r>
                    <a:rPr lang="en-US" sz="2400" b="1" baseline="-25000" dirty="0" smtClean="0">
                      <a:solidFill>
                        <a:srgbClr val="000000"/>
                      </a:solidFill>
                      <a:cs typeface="Arial" charset="0"/>
                    </a:rPr>
                    <a:t>N</a:t>
                  </a:r>
                  <a:endParaRPr lang="en-US" sz="2400" b="1" dirty="0">
                    <a:solidFill>
                      <a:srgbClr val="000000"/>
                    </a:solidFill>
                    <a:cs typeface="Arial" charset="0"/>
                  </a:endParaRPr>
                </a:p>
              </p:txBody>
            </p:sp>
          </p:grpSp>
        </p:grpSp>
      </p:grpSp>
      <p:sp>
        <p:nvSpPr>
          <p:cNvPr id="18" name="TextBox 17"/>
          <p:cNvSpPr txBox="1"/>
          <p:nvPr/>
        </p:nvSpPr>
        <p:spPr>
          <a:xfrm>
            <a:off x="0" y="152400"/>
            <a:ext cx="9225394" cy="1077210"/>
          </a:xfrm>
          <a:prstGeom prst="rect">
            <a:avLst/>
          </a:prstGeom>
          <a:noFill/>
        </p:spPr>
        <p:txBody>
          <a:bodyPr wrap="none" lIns="91436" tIns="45716" rIns="91436" bIns="45716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  <a:latin typeface="+mj-lt"/>
              </a:rPr>
              <a:t>Why the speeds at Voyager 1 and 2 are so different?</a:t>
            </a:r>
          </a:p>
          <a:p>
            <a:r>
              <a:rPr lang="en-US" sz="3200" dirty="0">
                <a:solidFill>
                  <a:srgbClr val="FF0000"/>
                </a:solidFill>
              </a:rPr>
              <a:t>What causes the </a:t>
            </a:r>
            <a:r>
              <a:rPr lang="en-US" sz="3200" dirty="0" smtClean="0">
                <a:solidFill>
                  <a:srgbClr val="FF0000"/>
                </a:solidFill>
              </a:rPr>
              <a:t>stagnation </a:t>
            </a:r>
            <a:r>
              <a:rPr lang="en-US" sz="3200" dirty="0">
                <a:solidFill>
                  <a:srgbClr val="FF0000"/>
                </a:solidFill>
              </a:rPr>
              <a:t>region seen at Voyager 1? </a:t>
            </a:r>
            <a:endParaRPr lang="en-US" sz="32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52400" y="1925629"/>
            <a:ext cx="205740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Quasi-stagnation region from 113 to &gt;121 AU</a:t>
            </a:r>
          </a:p>
          <a:p>
            <a:endParaRPr lang="en-US" dirty="0" smtClean="0">
              <a:solidFill>
                <a:srgbClr val="0070C0"/>
              </a:solidFill>
            </a:endParaRPr>
          </a:p>
          <a:p>
            <a:r>
              <a:rPr lang="en-US" dirty="0" smtClean="0">
                <a:solidFill>
                  <a:srgbClr val="0070C0"/>
                </a:solidFill>
              </a:rPr>
              <a:t>Solar </a:t>
            </a:r>
            <a:r>
              <a:rPr lang="en-US" dirty="0">
                <a:solidFill>
                  <a:srgbClr val="0070C0"/>
                </a:solidFill>
              </a:rPr>
              <a:t>wind did not turn in the N-direction</a:t>
            </a:r>
          </a:p>
          <a:p>
            <a:endParaRPr lang="en-US" dirty="0">
              <a:solidFill>
                <a:srgbClr val="0070C0"/>
              </a:solidFill>
            </a:endParaRPr>
          </a:p>
          <a:p>
            <a:r>
              <a:rPr lang="en-US" dirty="0">
                <a:solidFill>
                  <a:srgbClr val="0070C0"/>
                </a:solidFill>
              </a:rPr>
              <a:t>All components decreased</a:t>
            </a:r>
          </a:p>
          <a:p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35161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voyager2 observations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4718" y="609600"/>
            <a:ext cx="3970822" cy="5605866"/>
          </a:xfrm>
          <a:prstGeom prst="rect">
            <a:avLst/>
          </a:prstGeom>
        </p:spPr>
      </p:pic>
      <p:pic>
        <p:nvPicPr>
          <p:cNvPr id="5" name="Picture 4" descr="flows_2008_2009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90600" y="769869"/>
            <a:ext cx="6015318" cy="46482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95340" y="185102"/>
            <a:ext cx="4897486" cy="584767"/>
          </a:xfrm>
          <a:prstGeom prst="rect">
            <a:avLst/>
          </a:prstGeom>
          <a:noFill/>
        </p:spPr>
        <p:txBody>
          <a:bodyPr wrap="none" lIns="91436" tIns="45716" rIns="91436" bIns="45716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Measurements at Voyager 2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38727" y="5668818"/>
            <a:ext cx="46987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Constant V</a:t>
            </a:r>
            <a:r>
              <a:rPr lang="en-US" baseline="-25000" dirty="0" smtClean="0"/>
              <a:t>R</a:t>
            </a:r>
            <a:r>
              <a:rPr lang="en-US" dirty="0" smtClean="0"/>
              <a:t>; and V</a:t>
            </a:r>
            <a:r>
              <a:rPr lang="en-US" baseline="-25000" dirty="0" smtClean="0"/>
              <a:t>T</a:t>
            </a:r>
            <a:r>
              <a:rPr lang="en-US" dirty="0" smtClean="0"/>
              <a:t> ~ 50-80km/s; V</a:t>
            </a:r>
            <a:r>
              <a:rPr lang="en-US" baseline="-25000" dirty="0" smtClean="0"/>
              <a:t>N</a:t>
            </a:r>
            <a:r>
              <a:rPr lang="en-US" dirty="0" smtClean="0"/>
              <a:t> ~ 50 km/s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92614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52400"/>
            <a:ext cx="8265622" cy="9144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800" dirty="0" smtClean="0">
                <a:solidFill>
                  <a:srgbClr val="FF0000"/>
                </a:solidFill>
              </a:rPr>
              <a:t>What causes the dropouts of electrons and the most energetic ACRs at Voyager 2?</a:t>
            </a:r>
          </a:p>
        </p:txBody>
      </p:sp>
      <p:grpSp>
        <p:nvGrpSpPr>
          <p:cNvPr id="6" name="Group 8"/>
          <p:cNvGrpSpPr/>
          <p:nvPr/>
        </p:nvGrpSpPr>
        <p:grpSpPr>
          <a:xfrm>
            <a:off x="1219200" y="1524000"/>
            <a:ext cx="6781800" cy="4953000"/>
            <a:chOff x="0" y="914400"/>
            <a:chExt cx="8597476" cy="5867400"/>
          </a:xfrm>
        </p:grpSpPr>
        <p:pic>
          <p:nvPicPr>
            <p:cNvPr id="7" name="Content Placeholder 3" descr="electrobs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 bwMode="auto">
            <a:xfrm>
              <a:off x="0" y="914400"/>
              <a:ext cx="8597476" cy="586740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sp>
          <p:nvSpPr>
            <p:cNvPr id="8" name="Rectangle 7"/>
            <p:cNvSpPr/>
            <p:nvPr/>
          </p:nvSpPr>
          <p:spPr bwMode="auto">
            <a:xfrm>
              <a:off x="2108200" y="990600"/>
              <a:ext cx="304800" cy="5181600"/>
            </a:xfrm>
            <a:prstGeom prst="rect">
              <a:avLst/>
            </a:prstGeom>
            <a:solidFill>
              <a:schemeClr val="accent3">
                <a:alpha val="64000"/>
              </a:schemeClr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defTabSz="822902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latin typeface="Arial" charset="0"/>
                <a:ea typeface="ヒラギノ角ゴ ProN W3" charset="-128"/>
                <a:cs typeface="ヒラギノ角ゴ ProN W3" charset="-128"/>
                <a:sym typeface="Arial" charset="0"/>
              </a:endParaRPr>
            </a:p>
          </p:txBody>
        </p:sp>
        <p:sp>
          <p:nvSpPr>
            <p:cNvPr id="9" name="Rectangle 8"/>
            <p:cNvSpPr/>
            <p:nvPr/>
          </p:nvSpPr>
          <p:spPr bwMode="auto">
            <a:xfrm>
              <a:off x="3556000" y="990600"/>
              <a:ext cx="2133600" cy="5181600"/>
            </a:xfrm>
            <a:prstGeom prst="rect">
              <a:avLst/>
            </a:prstGeom>
            <a:solidFill>
              <a:schemeClr val="accent3">
                <a:alpha val="64000"/>
              </a:schemeClr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defTabSz="822902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latin typeface="Arial" charset="0"/>
                <a:ea typeface="ヒラギノ角ゴ ProN W3" charset="-128"/>
                <a:cs typeface="ヒラギノ角ゴ ProN W3" charset="-128"/>
                <a:sym typeface="Arial" charset="0"/>
              </a:endParaRP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518160" y="6378694"/>
            <a:ext cx="59526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Shaded areas: periods when V2 was outside the sector region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16635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52400"/>
            <a:ext cx="7772400" cy="1143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>
                <a:solidFill>
                  <a:srgbClr val="FF0000"/>
                </a:solidFill>
              </a:rPr>
              <a:t>What happened to the missing azimuthal magnetic flux at Voyager 1? 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4" name="Picture 3" descr="Voyager 1_Flows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869" b="25761"/>
          <a:stretch/>
        </p:blipFill>
        <p:spPr>
          <a:xfrm>
            <a:off x="250265" y="1687633"/>
            <a:ext cx="3648635" cy="245683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28509" y="4321555"/>
            <a:ext cx="30426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Conservation of magnetic flux: </a:t>
            </a:r>
          </a:p>
          <a:p>
            <a:r>
              <a:rPr lang="en-US" dirty="0" smtClean="0"/>
              <a:t>B</a:t>
            </a:r>
            <a:r>
              <a:rPr lang="en-US" baseline="-25000" dirty="0" smtClean="0"/>
              <a:t>T</a:t>
            </a:r>
            <a:r>
              <a:rPr lang="en-US" dirty="0" smtClean="0"/>
              <a:t> V</a:t>
            </a:r>
            <a:r>
              <a:rPr lang="en-US" baseline="-25000" dirty="0" smtClean="0"/>
              <a:t>R</a:t>
            </a:r>
            <a:r>
              <a:rPr lang="en-US" dirty="0" smtClean="0"/>
              <a:t> R = constant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191000" y="1687633"/>
            <a:ext cx="46576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Expect corresponding increase in magnetic field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65205" y="5181600"/>
            <a:ext cx="3082895" cy="92333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However, while VR</a:t>
            </a:r>
          </a:p>
          <a:p>
            <a:r>
              <a:rPr lang="en-US" dirty="0"/>
              <a:t>w</a:t>
            </a:r>
            <a:r>
              <a:rPr lang="en-US" dirty="0" smtClean="0"/>
              <a:t>as decreasing B was constant</a:t>
            </a:r>
          </a:p>
          <a:p>
            <a:r>
              <a:rPr lang="en-US" dirty="0" smtClean="0"/>
              <a:t>&lt;B&gt; = 0.1</a:t>
            </a:r>
            <a:endParaRPr lang="en-US" dirty="0"/>
          </a:p>
        </p:txBody>
      </p:sp>
      <p:grpSp>
        <p:nvGrpSpPr>
          <p:cNvPr id="2" name="Group 1"/>
          <p:cNvGrpSpPr/>
          <p:nvPr/>
        </p:nvGrpSpPr>
        <p:grpSpPr>
          <a:xfrm>
            <a:off x="4707903" y="2400694"/>
            <a:ext cx="3975331" cy="4284002"/>
            <a:chOff x="4707903" y="2400694"/>
            <a:chExt cx="3975331" cy="4284002"/>
          </a:xfrm>
        </p:grpSpPr>
        <p:pic>
          <p:nvPicPr>
            <p:cNvPr id="10" name="Picture 9" descr="1.pdf"/>
            <p:cNvPicPr>
              <a:picLocks noChangeAspect="1"/>
            </p:cNvPicPr>
            <p:nvPr/>
          </p:nvPicPr>
          <p:blipFill>
            <a:blip r:embed="rId3">
              <a:alphaModFix/>
              <a:duotone>
                <a:prstClr val="black"/>
                <a:srgbClr val="D9C3A5">
                  <a:tint val="50000"/>
                  <a:satMod val="18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07903" y="2400694"/>
              <a:ext cx="2715824" cy="3704236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</p:pic>
        <p:sp>
          <p:nvSpPr>
            <p:cNvPr id="11" name="TextBox 10"/>
            <p:cNvSpPr txBox="1"/>
            <p:nvPr/>
          </p:nvSpPr>
          <p:spPr>
            <a:xfrm>
              <a:off x="7543800" y="2458421"/>
              <a:ext cx="112557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Voyager 2</a:t>
              </a:r>
              <a:endParaRPr lang="en-US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7557655" y="4298464"/>
              <a:ext cx="112557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Voyager 1</a:t>
              </a:r>
              <a:endParaRPr lang="en-US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5599545" y="6315364"/>
              <a:ext cx="226599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Richardson et al. 2013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1348847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533400"/>
            <a:ext cx="7772400" cy="17145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>
                <a:solidFill>
                  <a:srgbClr val="FF0000"/>
                </a:solidFill>
              </a:rPr>
              <a:t>Why does the ACR spectrum roll out well into the heliosheath? </a:t>
            </a:r>
          </a:p>
          <a:p>
            <a:endParaRPr lang="en-US" sz="2400" dirty="0" smtClean="0">
              <a:solidFill>
                <a:srgbClr val="0000CC"/>
              </a:solidFill>
            </a:endParaRPr>
          </a:p>
        </p:txBody>
      </p:sp>
      <p:grpSp>
        <p:nvGrpSpPr>
          <p:cNvPr id="5" name="Group 9"/>
          <p:cNvGrpSpPr>
            <a:grpSpLocks/>
          </p:cNvGrpSpPr>
          <p:nvPr/>
        </p:nvGrpSpPr>
        <p:grpSpPr bwMode="auto">
          <a:xfrm>
            <a:off x="1447800" y="1981200"/>
            <a:ext cx="6096000" cy="3276600"/>
            <a:chOff x="2544" y="2064"/>
            <a:chExt cx="2880" cy="1632"/>
          </a:xfrm>
        </p:grpSpPr>
        <p:pic>
          <p:nvPicPr>
            <p:cNvPr id="6" name="Picture 6" descr="acrtimeevolution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568" t="34091" r="19608" b="43182"/>
            <a:stretch>
              <a:fillRect/>
            </a:stretch>
          </p:blipFill>
          <p:spPr bwMode="auto">
            <a:xfrm>
              <a:off x="2544" y="2064"/>
              <a:ext cx="2880" cy="1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8" descr="acrtimeevolution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568" t="74947" r="19608" b="21970"/>
            <a:stretch>
              <a:fillRect/>
            </a:stretch>
          </p:blipFill>
          <p:spPr bwMode="auto">
            <a:xfrm>
              <a:off x="2544" y="3504"/>
              <a:ext cx="2880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449857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3" descr="Stone-3Hi-rez_Voyagers_in_heliosphere_2021-11-20_v5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04" r="12261" b="12704"/>
          <a:stretch/>
        </p:blipFill>
        <p:spPr>
          <a:xfrm>
            <a:off x="914400" y="1524000"/>
            <a:ext cx="7188727" cy="450598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02855" y="609600"/>
            <a:ext cx="80125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Nature of the Heliosheath: Spatial or Temporal?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75630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609600"/>
            <a:ext cx="8229600" cy="54864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>
                <a:solidFill>
                  <a:srgbClr val="FF0000"/>
                </a:solidFill>
              </a:rPr>
              <a:t>Collaborators: </a:t>
            </a:r>
          </a:p>
          <a:p>
            <a:pPr marL="0" indent="0">
              <a:buNone/>
            </a:pPr>
            <a:endParaRPr lang="en-US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dirty="0" smtClean="0"/>
              <a:t>Jim Drake, Kevin </a:t>
            </a:r>
            <a:r>
              <a:rPr lang="en-US" dirty="0" err="1" smtClean="0"/>
              <a:t>Schoeffler</a:t>
            </a:r>
            <a:r>
              <a:rPr lang="en-US" dirty="0"/>
              <a:t>, </a:t>
            </a:r>
            <a:r>
              <a:rPr lang="en-US" dirty="0" smtClean="0"/>
              <a:t>Marc </a:t>
            </a:r>
            <a:r>
              <a:rPr lang="en-US" dirty="0" err="1"/>
              <a:t>Swisdak</a:t>
            </a:r>
            <a:r>
              <a:rPr lang="en-US" dirty="0"/>
              <a:t> 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(Univ. of Maryland)</a:t>
            </a:r>
          </a:p>
          <a:p>
            <a:pPr marL="0" indent="0">
              <a:buNone/>
            </a:pPr>
            <a:r>
              <a:rPr lang="en-US" dirty="0" smtClean="0"/>
              <a:t>Gabor </a:t>
            </a:r>
            <a:r>
              <a:rPr lang="en-US" dirty="0" err="1" smtClean="0"/>
              <a:t>Toth</a:t>
            </a:r>
            <a:r>
              <a:rPr lang="en-US" dirty="0" smtClean="0"/>
              <a:t>, </a:t>
            </a:r>
            <a:r>
              <a:rPr lang="en-US" dirty="0" err="1" smtClean="0"/>
              <a:t>Tamas</a:t>
            </a:r>
            <a:r>
              <a:rPr lang="en-US" dirty="0" smtClean="0"/>
              <a:t> </a:t>
            </a:r>
            <a:r>
              <a:rPr lang="en-US" dirty="0" err="1" smtClean="0"/>
              <a:t>Gombosi</a:t>
            </a:r>
            <a:r>
              <a:rPr lang="en-US" dirty="0" smtClean="0"/>
              <a:t> (Univ. of Michigan</a:t>
            </a:r>
            <a:r>
              <a:rPr lang="en-US" dirty="0"/>
              <a:t>) </a:t>
            </a:r>
            <a:endParaRPr lang="en-US" dirty="0" smtClean="0"/>
          </a:p>
          <a:p>
            <a:pPr marL="0" indent="0">
              <a:buNone/>
            </a:pPr>
            <a:r>
              <a:rPr lang="en-US" dirty="0" err="1" smtClean="0"/>
              <a:t>Berci</a:t>
            </a:r>
            <a:r>
              <a:rPr lang="en-US" dirty="0" smtClean="0"/>
              <a:t> </a:t>
            </a:r>
            <a:r>
              <a:rPr lang="en-US" dirty="0" err="1" smtClean="0"/>
              <a:t>Zieger</a:t>
            </a:r>
            <a:r>
              <a:rPr lang="en-US" dirty="0"/>
              <a:t>, Elena </a:t>
            </a:r>
            <a:r>
              <a:rPr lang="en-US" dirty="0" err="1" smtClean="0"/>
              <a:t>Provornikova</a:t>
            </a:r>
            <a:r>
              <a:rPr lang="en-US" dirty="0" smtClean="0"/>
              <a:t>, Christina </a:t>
            </a:r>
            <a:r>
              <a:rPr lang="en-US" dirty="0" err="1" smtClean="0"/>
              <a:t>Prested</a:t>
            </a:r>
            <a:r>
              <a:rPr lang="en-US" dirty="0" smtClean="0"/>
              <a:t> (Boston Univ.) </a:t>
            </a:r>
          </a:p>
          <a:p>
            <a:pPr marL="0" indent="0">
              <a:buNone/>
            </a:pPr>
            <a:r>
              <a:rPr lang="en-US" dirty="0"/>
              <a:t>Rob </a:t>
            </a:r>
            <a:r>
              <a:rPr lang="en-US" dirty="0" smtClean="0"/>
              <a:t>Decker, Matt Hill </a:t>
            </a:r>
            <a:r>
              <a:rPr lang="en-US" dirty="0"/>
              <a:t>(APL), </a:t>
            </a:r>
            <a:r>
              <a:rPr lang="en-US" dirty="0" smtClean="0"/>
              <a:t>Ed </a:t>
            </a:r>
            <a:r>
              <a:rPr lang="en-US" dirty="0"/>
              <a:t>Stone (Caltech), </a:t>
            </a:r>
          </a:p>
          <a:p>
            <a:pPr marL="0" indent="0">
              <a:buNone/>
            </a:pPr>
            <a:r>
              <a:rPr lang="en-US" dirty="0"/>
              <a:t>John Richardson (MIT)</a:t>
            </a:r>
          </a:p>
          <a:p>
            <a:pPr marL="0" indent="0">
              <a:buNone/>
            </a:pPr>
            <a:endParaRPr lang="en-US" dirty="0" smtClean="0"/>
          </a:p>
        </p:txBody>
      </p:sp>
      <p:sp>
        <p:nvSpPr>
          <p:cNvPr id="2" name="TextBox 1"/>
          <p:cNvSpPr txBox="1"/>
          <p:nvPr/>
        </p:nvSpPr>
        <p:spPr>
          <a:xfrm>
            <a:off x="103909" y="4144818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96821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r>
              <a:rPr lang="en-US" sz="3200" dirty="0" smtClean="0">
                <a:solidFill>
                  <a:srgbClr val="0000FF"/>
                </a:solidFill>
              </a:rPr>
              <a:t>Key observational challenges for outer </a:t>
            </a:r>
            <a:r>
              <a:rPr lang="en-US" sz="3200" dirty="0" err="1" smtClean="0">
                <a:solidFill>
                  <a:srgbClr val="0000FF"/>
                </a:solidFill>
              </a:rPr>
              <a:t>heliosphere</a:t>
            </a:r>
            <a:r>
              <a:rPr lang="en-US" sz="3200" dirty="0" smtClean="0">
                <a:solidFill>
                  <a:srgbClr val="0000FF"/>
                </a:solidFill>
              </a:rPr>
              <a:t> models</a:t>
            </a:r>
            <a:endParaRPr lang="en-US" sz="3200" dirty="0">
              <a:solidFill>
                <a:srgbClr val="00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981200"/>
            <a:ext cx="7772400" cy="4419600"/>
          </a:xfrm>
        </p:spPr>
        <p:txBody>
          <a:bodyPr>
            <a:normAutofit fontScale="85000" lnSpcReduction="10000"/>
          </a:bodyPr>
          <a:lstStyle/>
          <a:p>
            <a:r>
              <a:rPr lang="en-US" sz="2600" dirty="0" smtClean="0">
                <a:solidFill>
                  <a:srgbClr val="000000"/>
                </a:solidFill>
              </a:rPr>
              <a:t>Why does the ACR spectrum roll out well into the </a:t>
            </a:r>
            <a:r>
              <a:rPr lang="en-US" sz="2600" dirty="0" err="1" smtClean="0">
                <a:solidFill>
                  <a:srgbClr val="000000"/>
                </a:solidFill>
              </a:rPr>
              <a:t>heliosheath</a:t>
            </a:r>
            <a:r>
              <a:rPr lang="en-US" sz="2600" dirty="0" smtClean="0">
                <a:solidFill>
                  <a:srgbClr val="000000"/>
                </a:solidFill>
              </a:rPr>
              <a:t>? (</a:t>
            </a:r>
            <a:r>
              <a:rPr lang="en-US" sz="2600" dirty="0" smtClean="0">
                <a:solidFill>
                  <a:srgbClr val="FF0066"/>
                </a:solidFill>
              </a:rPr>
              <a:t>reconnection, flank termination shock, turbulence</a:t>
            </a:r>
            <a:r>
              <a:rPr lang="en-US" sz="2600" dirty="0" smtClean="0">
                <a:solidFill>
                  <a:srgbClr val="000000"/>
                </a:solidFill>
              </a:rPr>
              <a:t>)</a:t>
            </a:r>
          </a:p>
          <a:p>
            <a:r>
              <a:rPr lang="en-US" sz="2600" dirty="0" smtClean="0">
                <a:solidFill>
                  <a:srgbClr val="000000"/>
                </a:solidFill>
              </a:rPr>
              <a:t>What causes the dropouts of  ~1MeV electrons and the most energetic ACRs at Voyager 2? (</a:t>
            </a:r>
            <a:r>
              <a:rPr lang="en-US" sz="2600" dirty="0" smtClean="0">
                <a:solidFill>
                  <a:srgbClr val="FF0066"/>
                </a:solidFill>
              </a:rPr>
              <a:t>reconnection</a:t>
            </a:r>
            <a:r>
              <a:rPr lang="en-US" sz="2600" dirty="0" smtClean="0">
                <a:solidFill>
                  <a:srgbClr val="000000"/>
                </a:solidFill>
              </a:rPr>
              <a:t>)</a:t>
            </a:r>
          </a:p>
          <a:p>
            <a:r>
              <a:rPr lang="en-US" sz="2600" dirty="0" smtClean="0">
                <a:solidFill>
                  <a:srgbClr val="000000"/>
                </a:solidFill>
              </a:rPr>
              <a:t>What causes the flow stagnation region seen at Voyager 1? (</a:t>
            </a:r>
            <a:r>
              <a:rPr lang="en-US" sz="2600" dirty="0" smtClean="0">
                <a:solidFill>
                  <a:srgbClr val="FF0066"/>
                </a:solidFill>
              </a:rPr>
              <a:t>time dependence, reconnection</a:t>
            </a:r>
            <a:r>
              <a:rPr lang="en-US" sz="2600" dirty="0" smtClean="0"/>
              <a:t>)</a:t>
            </a:r>
          </a:p>
          <a:p>
            <a:r>
              <a:rPr lang="en-US" sz="2600" dirty="0" smtClean="0">
                <a:solidFill>
                  <a:srgbClr val="000000"/>
                </a:solidFill>
              </a:rPr>
              <a:t>What happened to the missing azimuthal magnetic flux at Voyager 1? (</a:t>
            </a:r>
            <a:r>
              <a:rPr lang="en-US" sz="2600" dirty="0" smtClean="0">
                <a:solidFill>
                  <a:srgbClr val="FF0066"/>
                </a:solidFill>
              </a:rPr>
              <a:t>reconnection</a:t>
            </a:r>
            <a:r>
              <a:rPr lang="en-US" sz="2600" dirty="0" smtClean="0">
                <a:solidFill>
                  <a:srgbClr val="000000"/>
                </a:solidFill>
              </a:rPr>
              <a:t>)</a:t>
            </a:r>
          </a:p>
          <a:p>
            <a:endParaRPr lang="en-US" sz="2200" dirty="0" smtClean="0">
              <a:solidFill>
                <a:srgbClr val="000000"/>
              </a:solidFill>
            </a:endParaRPr>
          </a:p>
          <a:p>
            <a:r>
              <a:rPr lang="en-US" sz="2600" dirty="0">
                <a:solidFill>
                  <a:srgbClr val="000000"/>
                </a:solidFill>
              </a:rPr>
              <a:t>R</a:t>
            </a:r>
            <a:r>
              <a:rPr lang="en-US" sz="2600" dirty="0" smtClean="0">
                <a:solidFill>
                  <a:srgbClr val="000000"/>
                </a:solidFill>
              </a:rPr>
              <a:t>econnection of the sectored magnetic field can</a:t>
            </a:r>
            <a:r>
              <a:rPr lang="en-US" sz="2600" dirty="0" smtClean="0">
                <a:solidFill>
                  <a:srgbClr val="0000CC"/>
                </a:solidFill>
              </a:rPr>
              <a:t> </a:t>
            </a:r>
            <a:r>
              <a:rPr lang="en-US" sz="2600" dirty="0" smtClean="0">
                <a:solidFill>
                  <a:srgbClr val="FF0066"/>
                </a:solidFill>
              </a:rPr>
              <a:t>potentially </a:t>
            </a:r>
            <a:r>
              <a:rPr lang="en-US" sz="2600" dirty="0" smtClean="0">
                <a:solidFill>
                  <a:srgbClr val="0000CC"/>
                </a:solidFill>
              </a:rPr>
              <a:t>explain all of these observations</a:t>
            </a:r>
          </a:p>
          <a:p>
            <a:pPr marL="57150" indent="0">
              <a:buNone/>
            </a:pPr>
            <a:endParaRPr lang="en-US" sz="2600" dirty="0" smtClean="0">
              <a:solidFill>
                <a:srgbClr val="FF0066"/>
              </a:solidFill>
            </a:endParaRPr>
          </a:p>
          <a:p>
            <a:pPr marL="0" indent="0">
              <a:buNone/>
            </a:pPr>
            <a:r>
              <a:rPr lang="en-US" sz="2400" dirty="0" smtClean="0"/>
              <a:t>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7705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Rho_sw_2solarcycle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9316" y="11528917"/>
            <a:ext cx="6208349" cy="5193046"/>
          </a:xfrm>
          <a:prstGeom prst="rect">
            <a:avLst/>
          </a:prstGeom>
        </p:spPr>
      </p:pic>
      <p:pic>
        <p:nvPicPr>
          <p:cNvPr id="5" name="Picture 4" descr="V_sw_2solarcycles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65559" y="11529885"/>
            <a:ext cx="6301311" cy="5192078"/>
          </a:xfrm>
          <a:prstGeom prst="rect">
            <a:avLst/>
          </a:prstGeom>
        </p:spPr>
      </p:pic>
      <p:pic>
        <p:nvPicPr>
          <p:cNvPr id="6" name="Picture 5" descr="Rho_sw_2solarcycle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034" y="1362969"/>
            <a:ext cx="4367523" cy="3653266"/>
          </a:xfrm>
          <a:prstGeom prst="rect">
            <a:avLst/>
          </a:prstGeom>
        </p:spPr>
      </p:pic>
      <p:pic>
        <p:nvPicPr>
          <p:cNvPr id="7" name="Picture 6" descr="V_sw_2solarcycles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1364943"/>
            <a:ext cx="4199109" cy="345993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874272" y="16908866"/>
            <a:ext cx="14117808" cy="120032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Arial"/>
                <a:cs typeface="Arial"/>
              </a:rPr>
              <a:t>Fig.1. </a:t>
            </a:r>
            <a:r>
              <a:rPr lang="en-US" sz="2400" dirty="0" smtClean="0">
                <a:latin typeface="Arial"/>
                <a:cs typeface="Arial"/>
              </a:rPr>
              <a:t>Solar wind density and velocity at 1 AU as the functions of latitude and time (1991-2011). Density is derived from the measurements of backscattered Lyman-alpha emission (</a:t>
            </a:r>
            <a:r>
              <a:rPr lang="en-US" sz="2400" dirty="0" err="1" smtClean="0">
                <a:latin typeface="Arial"/>
                <a:cs typeface="Arial"/>
              </a:rPr>
              <a:t>Quemerais</a:t>
            </a:r>
            <a:r>
              <a:rPr lang="en-US" sz="2400" dirty="0" smtClean="0">
                <a:latin typeface="Arial"/>
                <a:cs typeface="Arial"/>
              </a:rPr>
              <a:t> et al. 2006, </a:t>
            </a:r>
            <a:r>
              <a:rPr lang="en-US" sz="2400" dirty="0" err="1" smtClean="0">
                <a:latin typeface="Arial"/>
                <a:cs typeface="Arial"/>
              </a:rPr>
              <a:t>Lallement</a:t>
            </a:r>
            <a:r>
              <a:rPr lang="en-US" sz="2400" dirty="0" smtClean="0">
                <a:latin typeface="Arial"/>
                <a:cs typeface="Arial"/>
              </a:rPr>
              <a:t> et al. 2010). Velocity is obtained from  the interplanetary scintillation data (</a:t>
            </a:r>
            <a:r>
              <a:rPr lang="en-US" sz="2400" dirty="0" err="1" smtClean="0">
                <a:latin typeface="Arial"/>
                <a:cs typeface="Arial"/>
              </a:rPr>
              <a:t>Sokol</a:t>
            </a:r>
            <a:r>
              <a:rPr lang="en-US" sz="2400" dirty="0" smtClean="0">
                <a:latin typeface="Arial"/>
                <a:cs typeface="Arial"/>
              </a:rPr>
              <a:t> et al. 2012)</a:t>
            </a:r>
            <a:endParaRPr lang="en-US" sz="2400" dirty="0">
              <a:latin typeface="Arial"/>
              <a:cs typeface="Aria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57200" y="5237802"/>
            <a:ext cx="788723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cs typeface="Arial"/>
              </a:rPr>
              <a:t>Solar wind density and velocity at 1 AU as the functions of latitude and time (1991-2011). Density is derived from the measurements of backscattered Lyman-alpha emission (</a:t>
            </a:r>
            <a:r>
              <a:rPr lang="en-US" dirty="0" err="1">
                <a:cs typeface="Arial"/>
              </a:rPr>
              <a:t>Quemerais</a:t>
            </a:r>
            <a:r>
              <a:rPr lang="en-US" dirty="0">
                <a:cs typeface="Arial"/>
              </a:rPr>
              <a:t> et al. 2006, </a:t>
            </a:r>
            <a:r>
              <a:rPr lang="en-US" dirty="0" err="1">
                <a:cs typeface="Arial"/>
              </a:rPr>
              <a:t>Lallement</a:t>
            </a:r>
            <a:r>
              <a:rPr lang="en-US" dirty="0">
                <a:cs typeface="Arial"/>
              </a:rPr>
              <a:t> et al. 2010). Velocity is obtained from from  the interplanetary scintillation data (</a:t>
            </a:r>
            <a:r>
              <a:rPr lang="en-US" dirty="0" err="1">
                <a:cs typeface="Arial"/>
              </a:rPr>
              <a:t>Sokol</a:t>
            </a:r>
            <a:r>
              <a:rPr lang="en-US" dirty="0">
                <a:cs typeface="Arial"/>
              </a:rPr>
              <a:t> et al. 2012</a:t>
            </a:r>
            <a:r>
              <a:rPr lang="en-US" dirty="0" smtClean="0">
                <a:cs typeface="Arial"/>
              </a:rPr>
              <a:t>)</a:t>
            </a:r>
            <a:endParaRPr lang="en-US" dirty="0">
              <a:cs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248400" y="6468535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rgbClr val="FF0000"/>
                </a:solidFill>
              </a:rPr>
              <a:t>Provornikova</a:t>
            </a:r>
            <a:r>
              <a:rPr lang="en-US" dirty="0" smtClean="0">
                <a:solidFill>
                  <a:srgbClr val="FF0000"/>
                </a:solidFill>
              </a:rPr>
              <a:t> et al. 2013 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42967" y="220133"/>
            <a:ext cx="9067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3D outer </a:t>
            </a:r>
            <a:r>
              <a:rPr lang="en-US" sz="2800" dirty="0" err="1"/>
              <a:t>heliosphere</a:t>
            </a:r>
            <a:r>
              <a:rPr lang="ru-RU" sz="2800" dirty="0"/>
              <a:t> </a:t>
            </a:r>
            <a:r>
              <a:rPr lang="en-US" sz="2800" dirty="0" smtClean="0"/>
              <a:t>with </a:t>
            </a:r>
            <a:r>
              <a:rPr lang="en-US" sz="2800" dirty="0"/>
              <a:t>realistic solar </a:t>
            </a:r>
            <a:r>
              <a:rPr lang="en-US" sz="2800" dirty="0" smtClean="0"/>
              <a:t>cycle boundary conditions (</a:t>
            </a:r>
            <a:r>
              <a:rPr lang="en-US" sz="2800" dirty="0"/>
              <a:t>time and </a:t>
            </a:r>
            <a:r>
              <a:rPr lang="en-US" sz="2800" dirty="0" err="1"/>
              <a:t>heliolatitude</a:t>
            </a:r>
            <a:r>
              <a:rPr lang="en-US" sz="2800" dirty="0"/>
              <a:t> variations)</a:t>
            </a:r>
          </a:p>
        </p:txBody>
      </p:sp>
    </p:spTree>
    <p:extLst>
      <p:ext uri="{BB962C8B-B14F-4D97-AF65-F5344CB8AC3E}">
        <p14:creationId xmlns:p14="http://schemas.microsoft.com/office/powerpoint/2010/main" val="14303782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3705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FF0000"/>
                </a:solidFill>
              </a:rPr>
              <a:t>Voyager 1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457200" y="1143000"/>
            <a:ext cx="4040188" cy="639762"/>
          </a:xfrm>
        </p:spPr>
        <p:txBody>
          <a:bodyPr/>
          <a:lstStyle/>
          <a:p>
            <a:r>
              <a:rPr lang="en-US" dirty="0" smtClean="0"/>
              <a:t>Ram pressure</a:t>
            </a:r>
            <a:endParaRPr lang="en-US" dirty="0"/>
          </a:p>
        </p:txBody>
      </p:sp>
      <p:pic>
        <p:nvPicPr>
          <p:cNvPr id="9" name="Content Placeholder 8" descr="log10RhoV^2_V1_with_traj.jpg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343" b="-6343"/>
          <a:stretch>
            <a:fillRect/>
          </a:stretch>
        </p:blipFill>
        <p:spPr>
          <a:xfrm>
            <a:off x="457200" y="1782762"/>
            <a:ext cx="4040188" cy="3951288"/>
          </a:xfrm>
        </p:spPr>
      </p:pic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>
          <a:xfrm>
            <a:off x="4645032" y="1143000"/>
            <a:ext cx="4041775" cy="639762"/>
          </a:xfrm>
        </p:spPr>
        <p:txBody>
          <a:bodyPr/>
          <a:lstStyle/>
          <a:p>
            <a:r>
              <a:rPr lang="en-US" dirty="0" smtClean="0"/>
              <a:t>Radial velocity</a:t>
            </a:r>
            <a:endParaRPr lang="en-US" dirty="0"/>
          </a:p>
        </p:txBody>
      </p:sp>
      <p:pic>
        <p:nvPicPr>
          <p:cNvPr id="10" name="Content Placeholder 9" descr="Vr_V1_zeroV_nearHP.jpg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320" b="-6320"/>
          <a:stretch>
            <a:fillRect/>
          </a:stretch>
        </p:blipFill>
        <p:spPr>
          <a:xfrm>
            <a:off x="4645032" y="1782762"/>
            <a:ext cx="4041775" cy="3951288"/>
          </a:xfrm>
        </p:spPr>
      </p:pic>
      <p:sp>
        <p:nvSpPr>
          <p:cNvPr id="8" name="TextBox 7"/>
          <p:cNvSpPr txBox="1"/>
          <p:nvPr/>
        </p:nvSpPr>
        <p:spPr>
          <a:xfrm>
            <a:off x="439485" y="5734050"/>
            <a:ext cx="85188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Even though this simulation </a:t>
            </a:r>
            <a:r>
              <a:rPr lang="en-US" i="1" dirty="0" smtClean="0">
                <a:solidFill>
                  <a:srgbClr val="0000FF"/>
                </a:solidFill>
              </a:rPr>
              <a:t>overestimate</a:t>
            </a:r>
            <a:r>
              <a:rPr lang="en-US" dirty="0" smtClean="0">
                <a:solidFill>
                  <a:srgbClr val="0000FF"/>
                </a:solidFill>
              </a:rPr>
              <a:t> the variations of ram pressure more than observed, it does not reproduce V1 observations of zero </a:t>
            </a:r>
            <a:r>
              <a:rPr lang="en-US" dirty="0" err="1" smtClean="0">
                <a:solidFill>
                  <a:srgbClr val="0000FF"/>
                </a:solidFill>
              </a:rPr>
              <a:t>V</a:t>
            </a:r>
            <a:r>
              <a:rPr lang="en-US" baseline="-25000" dirty="0" err="1" smtClean="0">
                <a:solidFill>
                  <a:srgbClr val="0000FF"/>
                </a:solidFill>
              </a:rPr>
              <a:t>r</a:t>
            </a:r>
            <a:r>
              <a:rPr lang="en-US" dirty="0" smtClean="0">
                <a:solidFill>
                  <a:srgbClr val="0000FF"/>
                </a:solidFill>
              </a:rPr>
              <a:t> in the stagnation region</a:t>
            </a:r>
          </a:p>
        </p:txBody>
      </p:sp>
    </p:spTree>
    <p:extLst>
      <p:ext uri="{BB962C8B-B14F-4D97-AF65-F5344CB8AC3E}">
        <p14:creationId xmlns:p14="http://schemas.microsoft.com/office/powerpoint/2010/main" val="19043018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Title 1"/>
          <p:cNvSpPr>
            <a:spLocks noGrp="1"/>
          </p:cNvSpPr>
          <p:nvPr>
            <p:ph type="title"/>
          </p:nvPr>
        </p:nvSpPr>
        <p:spPr>
          <a:xfrm>
            <a:off x="228602" y="76200"/>
            <a:ext cx="8534398" cy="914402"/>
          </a:xfrm>
        </p:spPr>
        <p:txBody>
          <a:bodyPr>
            <a:normAutofit fontScale="90000"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Effects of sector </a:t>
            </a:r>
            <a:r>
              <a:rPr lang="en-US" sz="3200" dirty="0">
                <a:solidFill>
                  <a:srgbClr val="FF0000"/>
                </a:solidFill>
              </a:rPr>
              <a:t>structure of the </a:t>
            </a:r>
            <a:r>
              <a:rPr lang="en-US" sz="3200" dirty="0" err="1">
                <a:solidFill>
                  <a:srgbClr val="FF0000"/>
                </a:solidFill>
              </a:rPr>
              <a:t>heliospheric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smtClean="0">
                <a:solidFill>
                  <a:srgbClr val="FF0000"/>
                </a:solidFill>
              </a:rPr>
              <a:t>field in the heliosheath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70659" name="Content Placeholder 2"/>
          <p:cNvSpPr>
            <a:spLocks noGrp="1"/>
          </p:cNvSpPr>
          <p:nvPr>
            <p:ph idx="1"/>
          </p:nvPr>
        </p:nvSpPr>
        <p:spPr>
          <a:xfrm>
            <a:off x="304802" y="1143002"/>
            <a:ext cx="3733800" cy="2514600"/>
          </a:xfrm>
        </p:spPr>
        <p:txBody>
          <a:bodyPr/>
          <a:lstStyle/>
          <a:p>
            <a:r>
              <a:rPr lang="en-US" sz="2000" dirty="0">
                <a:solidFill>
                  <a:srgbClr val="3333CC"/>
                </a:solidFill>
              </a:rPr>
              <a:t>The Parker spiral field (dominantly B</a:t>
            </a:r>
            <a:r>
              <a:rPr lang="en-US" sz="2000" baseline="-25000" dirty="0">
                <a:solidFill>
                  <a:srgbClr val="3333CC"/>
                </a:solidFill>
                <a:latin typeface="Lucida Grande" charset="0"/>
                <a:ea typeface="Lucida Grande" charset="0"/>
                <a:cs typeface="Lucida Grande" charset="0"/>
              </a:rPr>
              <a:t>ϕ</a:t>
            </a:r>
            <a:r>
              <a:rPr lang="en-US" sz="2000" dirty="0">
                <a:solidFill>
                  <a:srgbClr val="3333CC"/>
                </a:solidFill>
              </a:rPr>
              <a:t>) produces the  heliospheric current sheet</a:t>
            </a:r>
          </a:p>
          <a:p>
            <a:r>
              <a:rPr lang="en-US" sz="2000" dirty="0">
                <a:solidFill>
                  <a:srgbClr val="3333CC"/>
                </a:solidFill>
              </a:rPr>
              <a:t>Misalignment of the magnetic and rotation axes causes the current sheet to flap</a:t>
            </a:r>
          </a:p>
          <a:p>
            <a:r>
              <a:rPr lang="en-US" sz="2000" dirty="0">
                <a:solidFill>
                  <a:srgbClr val="3333CC"/>
                </a:solidFill>
              </a:rPr>
              <a:t>Periodic reversal of B</a:t>
            </a:r>
            <a:r>
              <a:rPr lang="en-US" sz="2000" baseline="-25000" dirty="0">
                <a:solidFill>
                  <a:srgbClr val="3333CC"/>
                </a:solidFill>
                <a:latin typeface="Lucida Grande" charset="0"/>
                <a:ea typeface="Lucida Grande" charset="0"/>
                <a:cs typeface="Lucida Grande" charset="0"/>
              </a:rPr>
              <a:t>ϕ</a:t>
            </a:r>
            <a:endParaRPr lang="en-US" sz="2000" dirty="0">
              <a:solidFill>
                <a:srgbClr val="3333CC"/>
              </a:solidFill>
            </a:endParaRPr>
          </a:p>
        </p:txBody>
      </p:sp>
      <p:pic>
        <p:nvPicPr>
          <p:cNvPr id="70660" name="Picture 3" descr="heliostructure.pdf"/>
          <p:cNvPicPr>
            <a:picLocks noChangeAspect="1"/>
          </p:cNvPicPr>
          <p:nvPr/>
        </p:nvPicPr>
        <p:blipFill>
          <a:blip r:embed="rId2"/>
          <a:srcRect l="21568" t="4584" r="18039" b="63333"/>
          <a:stretch>
            <a:fillRect/>
          </a:stretch>
        </p:blipFill>
        <p:spPr bwMode="auto">
          <a:xfrm>
            <a:off x="4191002" y="1143002"/>
            <a:ext cx="4191000" cy="2881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0661" name="TextBox 5"/>
          <p:cNvSpPr txBox="1">
            <a:spLocks noChangeArrowheads="1"/>
          </p:cNvSpPr>
          <p:nvPr/>
        </p:nvSpPr>
        <p:spPr bwMode="auto">
          <a:xfrm>
            <a:off x="5867400" y="6379084"/>
            <a:ext cx="2666000" cy="369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8" tIns="45718" rIns="91438" bIns="45718">
            <a:prstTxWarp prst="textNoShape">
              <a:avLst/>
            </a:prstTxWarp>
            <a:spAutoFit/>
          </a:bodyPr>
          <a:lstStyle/>
          <a:p>
            <a:r>
              <a:rPr lang="en-US" dirty="0"/>
              <a:t>Heliospheric current sheet</a:t>
            </a:r>
          </a:p>
        </p:txBody>
      </p:sp>
      <p:pic>
        <p:nvPicPr>
          <p:cNvPr id="70663" name="Picture 8" descr="&#10;helio.tiff                                                     0005EECFsesame                         ABA78158:"/>
          <p:cNvPicPr>
            <a:picLocks noChangeAspect="1" noChangeArrowheads="1"/>
          </p:cNvPicPr>
          <p:nvPr/>
        </p:nvPicPr>
        <p:blipFill>
          <a:blip r:embed="rId3">
            <a:lum bright="22000"/>
          </a:blip>
          <a:srcRect/>
          <a:stretch>
            <a:fillRect/>
          </a:stretch>
        </p:blipFill>
        <p:spPr bwMode="auto">
          <a:xfrm>
            <a:off x="5634039" y="4024315"/>
            <a:ext cx="2747963" cy="2144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 1" descr="ballerinaskirt.pn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3" r="3293"/>
          <a:stretch>
            <a:fillRect/>
          </a:stretch>
        </p:blipFill>
        <p:spPr>
          <a:xfrm>
            <a:off x="320039" y="3886200"/>
            <a:ext cx="4937761" cy="249288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702918" y="6488668"/>
            <a:ext cx="38690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Sectors get compressed after the shock</a:t>
            </a:r>
          </a:p>
        </p:txBody>
      </p:sp>
    </p:spTree>
    <p:extLst>
      <p:ext uri="{BB962C8B-B14F-4D97-AF65-F5344CB8AC3E}">
        <p14:creationId xmlns:p14="http://schemas.microsoft.com/office/powerpoint/2010/main" val="18054008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5" name="Content Placeholder 3" descr="sectors_zoom.png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9557" y="1081141"/>
            <a:ext cx="2866043" cy="2347859"/>
          </a:xfrm>
        </p:spPr>
      </p:pic>
      <p:sp>
        <p:nvSpPr>
          <p:cNvPr id="35843" name="TextBox 5"/>
          <p:cNvSpPr txBox="1">
            <a:spLocks noChangeArrowheads="1"/>
          </p:cNvSpPr>
          <p:nvPr/>
        </p:nvSpPr>
        <p:spPr bwMode="auto">
          <a:xfrm>
            <a:off x="228600" y="152400"/>
            <a:ext cx="6085881" cy="8525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2292" tIns="41148" rIns="82292" bIns="41148">
            <a:prstTxWarp prst="textNoShape">
              <a:avLst/>
            </a:prstTxWarp>
            <a:spAutoFit/>
          </a:bodyPr>
          <a:lstStyle/>
          <a:p>
            <a:r>
              <a:rPr lang="en-US" sz="3200" dirty="0" smtClean="0">
                <a:solidFill>
                  <a:srgbClr val="800000"/>
                </a:solidFill>
              </a:rPr>
              <a:t>Onset of </a:t>
            </a:r>
            <a:r>
              <a:rPr lang="en-US" sz="3200" dirty="0" err="1" smtClean="0">
                <a:solidFill>
                  <a:srgbClr val="800000"/>
                </a:solidFill>
              </a:rPr>
              <a:t>Collisionless</a:t>
            </a:r>
            <a:r>
              <a:rPr lang="en-US" sz="3200" dirty="0" smtClean="0">
                <a:solidFill>
                  <a:srgbClr val="800000"/>
                </a:solidFill>
              </a:rPr>
              <a:t> Reconnection</a:t>
            </a:r>
            <a:endParaRPr lang="en-US" sz="3200" dirty="0">
              <a:solidFill>
                <a:srgbClr val="800000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The sectors get closer as they approach the HP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115495" y="4387334"/>
            <a:ext cx="762987" cy="369332"/>
          </a:xfrm>
          <a:prstGeom prst="rect">
            <a:avLst/>
          </a:prstGeom>
          <a:noFill/>
        </p:spPr>
        <p:txBody>
          <a:bodyPr wrap="none" lIns="91436" tIns="45716" rIns="91436" bIns="45716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Speed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9557" y="3456709"/>
            <a:ext cx="1563912" cy="369332"/>
          </a:xfrm>
          <a:prstGeom prst="rect">
            <a:avLst/>
          </a:prstGeom>
          <a:noFill/>
        </p:spPr>
        <p:txBody>
          <a:bodyPr wrap="none" lIns="91436" tIns="45716" rIns="91436" bIns="45716" rtlCol="0">
            <a:spAutoFit/>
          </a:bodyPr>
          <a:lstStyle/>
          <a:p>
            <a:r>
              <a:rPr lang="en-US" dirty="0" smtClean="0"/>
              <a:t>Magnetic Field</a:t>
            </a:r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3886200" y="856357"/>
            <a:ext cx="4953000" cy="57246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err="1">
                <a:solidFill>
                  <a:srgbClr val="0000CC"/>
                </a:solidFill>
              </a:rPr>
              <a:t>Collisionless</a:t>
            </a:r>
            <a:r>
              <a:rPr lang="en-US" sz="2000" dirty="0">
                <a:solidFill>
                  <a:srgbClr val="0000CC"/>
                </a:solidFill>
              </a:rPr>
              <a:t> reconnection onsets when the current layer falls below the ion inertial scale</a:t>
            </a:r>
          </a:p>
          <a:p>
            <a:pPr lvl="1"/>
            <a:r>
              <a:rPr lang="en-US" dirty="0"/>
              <a:t>Reconnection simulations (</a:t>
            </a:r>
            <a:r>
              <a:rPr lang="en-US" dirty="0" err="1"/>
              <a:t>Cassak</a:t>
            </a:r>
            <a:r>
              <a:rPr lang="en-US" dirty="0"/>
              <a:t> et al ’05), lab experiments (Yamada ‘07), magnetosphere observations (</a:t>
            </a:r>
            <a:r>
              <a:rPr lang="en-US" dirty="0" err="1"/>
              <a:t>Phan</a:t>
            </a:r>
            <a:r>
              <a:rPr lang="en-US" dirty="0"/>
              <a:t> et al ’07)</a:t>
            </a:r>
          </a:p>
          <a:p>
            <a:r>
              <a:rPr lang="en-US" sz="2000" dirty="0">
                <a:solidFill>
                  <a:srgbClr val="0000CC"/>
                </a:solidFill>
              </a:rPr>
              <a:t>Parameters upstream of the Termination Shock (TS)</a:t>
            </a:r>
          </a:p>
          <a:p>
            <a:pPr lvl="1"/>
            <a:r>
              <a:rPr lang="en-US" dirty="0"/>
              <a:t>HCS thickness ~ 10,000 km based on </a:t>
            </a:r>
            <a:r>
              <a:rPr lang="en-US" dirty="0" smtClean="0"/>
              <a:t>1AU –</a:t>
            </a:r>
            <a:r>
              <a:rPr lang="en-US" i="1" dirty="0" err="1" smtClean="0"/>
              <a:t>Winterhalter</a:t>
            </a:r>
            <a:r>
              <a:rPr lang="en-US" i="1" dirty="0" smtClean="0"/>
              <a:t> et al. 1994</a:t>
            </a:r>
          </a:p>
          <a:p>
            <a:pPr lvl="2"/>
            <a:r>
              <a:rPr lang="en-US" sz="1400" dirty="0" smtClean="0">
                <a:solidFill>
                  <a:srgbClr val="FF0066"/>
                </a:solidFill>
              </a:rPr>
              <a:t>This is a significant uncertainty – need 48s mag data upstream</a:t>
            </a:r>
          </a:p>
          <a:p>
            <a:pPr lvl="1"/>
            <a:r>
              <a:rPr lang="en-US" dirty="0" smtClean="0"/>
              <a:t>Ion </a:t>
            </a:r>
            <a:r>
              <a:rPr lang="en-US" dirty="0"/>
              <a:t>inertial scale  ~ 8400 km (n ~ 0.001/cm^3)</a:t>
            </a:r>
          </a:p>
          <a:p>
            <a:r>
              <a:rPr lang="en-US" sz="2000" dirty="0">
                <a:solidFill>
                  <a:srgbClr val="0000CC"/>
                </a:solidFill>
              </a:rPr>
              <a:t>Parameters downstream of the TS</a:t>
            </a:r>
          </a:p>
          <a:p>
            <a:pPr lvl="1"/>
            <a:r>
              <a:rPr lang="en-US" dirty="0"/>
              <a:t>HCS thickness ~ 3,300 km based on compression from upstream</a:t>
            </a:r>
          </a:p>
          <a:p>
            <a:pPr lvl="1"/>
            <a:r>
              <a:rPr lang="en-US" dirty="0"/>
              <a:t>Ion inertial scale  ~ 4800 km (n ~ 0.003/cm^3)</a:t>
            </a:r>
          </a:p>
          <a:p>
            <a:r>
              <a:rPr lang="en-US" sz="2000" dirty="0" err="1">
                <a:solidFill>
                  <a:srgbClr val="0000CC"/>
                </a:solidFill>
              </a:rPr>
              <a:t>Collisionless</a:t>
            </a:r>
            <a:r>
              <a:rPr lang="en-US" sz="2000" dirty="0">
                <a:solidFill>
                  <a:srgbClr val="0000CC"/>
                </a:solidFill>
              </a:rPr>
              <a:t> reconnection should onset in the HS</a:t>
            </a:r>
          </a:p>
          <a:p>
            <a:pPr lvl="1"/>
            <a:r>
              <a:rPr lang="en-US" dirty="0"/>
              <a:t>Similar compression and onset seen in Earth’s magnetosphere (</a:t>
            </a:r>
            <a:r>
              <a:rPr lang="en-US" dirty="0" err="1"/>
              <a:t>Phan</a:t>
            </a:r>
            <a:r>
              <a:rPr lang="en-US" dirty="0"/>
              <a:t> et al ‘07)</a:t>
            </a:r>
          </a:p>
        </p:txBody>
      </p:sp>
      <p:pic>
        <p:nvPicPr>
          <p:cNvPr id="8" name="Picture 6" descr="V1sectors"/>
          <p:cNvPicPr>
            <a:picLocks noChangeAspect="1" noChangeArrowheads="1"/>
          </p:cNvPicPr>
          <p:nvPr/>
        </p:nvPicPr>
        <p:blipFill>
          <a:blip r:embed="rId3"/>
          <a:srcRect l="39215" t="27272" r="9804" b="45454"/>
          <a:stretch>
            <a:fillRect/>
          </a:stretch>
        </p:blipFill>
        <p:spPr bwMode="auto">
          <a:xfrm>
            <a:off x="84975" y="3962400"/>
            <a:ext cx="3390472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71105088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7350" y="-152400"/>
            <a:ext cx="8229600" cy="1189038"/>
          </a:xfrm>
        </p:spPr>
        <p:txBody>
          <a:bodyPr>
            <a:noAutofit/>
          </a:bodyPr>
          <a:lstStyle/>
          <a:p>
            <a:r>
              <a:rPr lang="en-US" sz="3200" dirty="0"/>
              <a:t>The structure of the sectored magnetic field</a:t>
            </a:r>
          </a:p>
        </p:txBody>
      </p:sp>
      <p:pic>
        <p:nvPicPr>
          <p:cNvPr id="5" name="Content Placeholder 3" descr="4.pdf"/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-2438400" y="771529"/>
            <a:ext cx="7667354" cy="5924549"/>
          </a:xfrm>
        </p:spPr>
      </p:pic>
      <p:sp>
        <p:nvSpPr>
          <p:cNvPr id="8" name="TextBox 7"/>
          <p:cNvSpPr txBox="1"/>
          <p:nvPr/>
        </p:nvSpPr>
        <p:spPr>
          <a:xfrm>
            <a:off x="3930875" y="3911776"/>
            <a:ext cx="5143051" cy="1015655"/>
          </a:xfrm>
          <a:prstGeom prst="rect">
            <a:avLst/>
          </a:prstGeom>
          <a:noFill/>
        </p:spPr>
        <p:txBody>
          <a:bodyPr wrap="square" lIns="91436" tIns="45716" rIns="91436" bIns="45716" rtlCol="0">
            <a:spAutoFit/>
          </a:bodyPr>
          <a:lstStyle/>
          <a:p>
            <a:r>
              <a:rPr lang="en-US" sz="2000" dirty="0"/>
              <a:t>Sectors get closer to each other after the crossing of the Termination Shock</a:t>
            </a:r>
          </a:p>
          <a:p>
            <a:endParaRPr lang="en-US" sz="2000" dirty="0"/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66783599"/>
              </p:ext>
            </p:extLst>
          </p:nvPr>
        </p:nvGraphicFramePr>
        <p:xfrm>
          <a:off x="7251700" y="2971800"/>
          <a:ext cx="139700" cy="127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59" name="Equation" r:id="rId4" imgW="139700" imgH="127000" progId="Equation.3">
                  <p:embed/>
                </p:oleObj>
              </mc:Choice>
              <mc:Fallback>
                <p:oleObj name="Equation" r:id="rId4" imgW="139700" imgH="127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51700" y="2971800"/>
                        <a:ext cx="139700" cy="127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/>
        </p:nvGraphicFramePr>
        <p:xfrm>
          <a:off x="6400801" y="4191004"/>
          <a:ext cx="101600" cy="101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60" name="Equation" r:id="rId6" imgW="101600" imgH="101600" progId="Equation.3">
                  <p:embed/>
                </p:oleObj>
              </mc:Choice>
              <mc:Fallback>
                <p:oleObj name="Equation" r:id="rId6" imgW="101600" imgH="101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00801" y="4191004"/>
                        <a:ext cx="101600" cy="101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" name="Group 2"/>
          <p:cNvGrpSpPr/>
          <p:nvPr/>
        </p:nvGrpSpPr>
        <p:grpSpPr>
          <a:xfrm>
            <a:off x="5228954" y="914404"/>
            <a:ext cx="3131878" cy="2971796"/>
            <a:chOff x="4461253" y="1676400"/>
            <a:chExt cx="3531113" cy="3124200"/>
          </a:xfrm>
        </p:grpSpPr>
        <p:pic>
          <p:nvPicPr>
            <p:cNvPr id="7" name="Picture 14" descr="diagram_1-1"/>
            <p:cNvPicPr>
              <a:picLocks noChangeAspect="1" noChangeArrowheads="1"/>
            </p:cNvPicPr>
            <p:nvPr/>
          </p:nvPicPr>
          <p:blipFill>
            <a:blip r:embed="rId8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4461253" y="1676400"/>
              <a:ext cx="3531113" cy="3124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aphicFrame>
          <p:nvGraphicFramePr>
            <p:cNvPr id="9" name="Object 8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846556177"/>
                </p:ext>
              </p:extLst>
            </p:nvPr>
          </p:nvGraphicFramePr>
          <p:xfrm>
            <a:off x="6226810" y="2362200"/>
            <a:ext cx="377190" cy="3429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61" name="Equation" r:id="rId9" imgW="139700" imgH="127000" progId="Equation.3">
                    <p:embed/>
                  </p:oleObj>
                </mc:Choice>
                <mc:Fallback>
                  <p:oleObj name="Equation" r:id="rId9" imgW="139700" imgH="1270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226810" y="2362200"/>
                          <a:ext cx="377190" cy="342900"/>
                        </a:xfrm>
                        <a:prstGeom prst="rect">
                          <a:avLst/>
                        </a:prstGeom>
                        <a:noFill/>
                        <a:extLst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2" name="TextBox 11"/>
            <p:cNvSpPr txBox="1"/>
            <p:nvPr/>
          </p:nvSpPr>
          <p:spPr>
            <a:xfrm>
              <a:off x="6226810" y="3733807"/>
              <a:ext cx="457200" cy="770979"/>
            </a:xfrm>
            <a:prstGeom prst="rect">
              <a:avLst/>
            </a:prstGeom>
            <a:noFill/>
          </p:spPr>
          <p:txBody>
            <a:bodyPr wrap="square" lIns="91436" tIns="45716" rIns="91436" bIns="45716" rtlCol="0">
              <a:spAutoFit/>
            </a:bodyPr>
            <a:lstStyle/>
            <a:p>
              <a:r>
                <a:rPr lang="en-US" sz="4400" dirty="0" err="1"/>
                <a:t>o</a:t>
              </a:r>
              <a:endParaRPr lang="en-US" sz="4400" dirty="0"/>
            </a:p>
          </p:txBody>
        </p:sp>
      </p:grpSp>
      <p:sp>
        <p:nvSpPr>
          <p:cNvPr id="4" name="Rectangle 3"/>
          <p:cNvSpPr/>
          <p:nvPr/>
        </p:nvSpPr>
        <p:spPr>
          <a:xfrm>
            <a:off x="3733800" y="4800600"/>
            <a:ext cx="4572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i="1" dirty="0" smtClean="0">
                <a:solidFill>
                  <a:srgbClr val="0000FF"/>
                </a:solidFill>
              </a:rPr>
              <a:t>Our 3D </a:t>
            </a:r>
            <a:r>
              <a:rPr lang="en-US" i="1" dirty="0">
                <a:solidFill>
                  <a:srgbClr val="0000FF"/>
                </a:solidFill>
              </a:rPr>
              <a:t>MHD simulation </a:t>
            </a:r>
            <a:r>
              <a:rPr lang="en-US" i="1" dirty="0" smtClean="0">
                <a:solidFill>
                  <a:srgbClr val="0000FF"/>
                </a:solidFill>
              </a:rPr>
              <a:t>resolved </a:t>
            </a:r>
            <a:r>
              <a:rPr lang="en-US" i="1" dirty="0">
                <a:solidFill>
                  <a:srgbClr val="0000FF"/>
                </a:solidFill>
              </a:rPr>
              <a:t>the sector </a:t>
            </a:r>
            <a:r>
              <a:rPr lang="en-US" i="1" dirty="0" smtClean="0">
                <a:solidFill>
                  <a:srgbClr val="0000FF"/>
                </a:solidFill>
              </a:rPr>
              <a:t>allowing for reconnection to occur</a:t>
            </a:r>
          </a:p>
          <a:p>
            <a:endParaRPr lang="en-US" i="1" dirty="0">
              <a:solidFill>
                <a:srgbClr val="0000FF"/>
              </a:solidFill>
            </a:endParaRPr>
          </a:p>
          <a:p>
            <a:r>
              <a:rPr lang="en-US" i="1" dirty="0" smtClean="0">
                <a:solidFill>
                  <a:srgbClr val="0000FF"/>
                </a:solidFill>
              </a:rPr>
              <a:t>(works </a:t>
            </a:r>
            <a:r>
              <a:rPr lang="en-US" i="1" dirty="0">
                <a:solidFill>
                  <a:srgbClr val="0000FF"/>
                </a:solidFill>
              </a:rPr>
              <a:t>such as </a:t>
            </a:r>
            <a:r>
              <a:rPr lang="en-US" i="1" dirty="0" err="1">
                <a:solidFill>
                  <a:srgbClr val="0000FF"/>
                </a:solidFill>
              </a:rPr>
              <a:t>Czechowski</a:t>
            </a:r>
            <a:r>
              <a:rPr lang="en-US" i="1" dirty="0">
                <a:solidFill>
                  <a:srgbClr val="0000FF"/>
                </a:solidFill>
              </a:rPr>
              <a:t> et al. (2010) and </a:t>
            </a:r>
            <a:r>
              <a:rPr lang="en-US" i="1" dirty="0" err="1">
                <a:solidFill>
                  <a:srgbClr val="0000FF"/>
                </a:solidFill>
              </a:rPr>
              <a:t>Borovikov</a:t>
            </a:r>
            <a:r>
              <a:rPr lang="en-US" i="1" dirty="0">
                <a:solidFill>
                  <a:srgbClr val="0000FF"/>
                </a:solidFill>
              </a:rPr>
              <a:t> et al. (2011) did include the </a:t>
            </a:r>
            <a:r>
              <a:rPr lang="en-US" i="1" dirty="0" smtClean="0">
                <a:solidFill>
                  <a:srgbClr val="0000FF"/>
                </a:solidFill>
              </a:rPr>
              <a:t>tilt, but did it </a:t>
            </a:r>
            <a:r>
              <a:rPr lang="en-US" i="1" dirty="0" err="1" smtClean="0">
                <a:solidFill>
                  <a:srgbClr val="0000FF"/>
                </a:solidFill>
              </a:rPr>
              <a:t>kinematically</a:t>
            </a:r>
            <a:r>
              <a:rPr lang="en-US" i="1" dirty="0" smtClean="0">
                <a:solidFill>
                  <a:srgbClr val="0000FF"/>
                </a:solidFill>
              </a:rPr>
              <a:t>)</a:t>
            </a:r>
            <a:endParaRPr lang="en-US" i="1" dirty="0">
              <a:solidFill>
                <a:srgbClr val="0000FF"/>
              </a:solidFill>
            </a:endParaRPr>
          </a:p>
          <a:p>
            <a:endParaRPr lang="en-US" i="1" dirty="0">
              <a:solidFill>
                <a:srgbClr val="0000FF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951902" y="2057400"/>
            <a:ext cx="22389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>
                <a:solidFill>
                  <a:srgbClr val="000000"/>
                </a:solidFill>
              </a:rPr>
              <a:t>Opher et al. </a:t>
            </a:r>
            <a:r>
              <a:rPr lang="en-US" i="1" dirty="0" err="1">
                <a:solidFill>
                  <a:srgbClr val="000000"/>
                </a:solidFill>
              </a:rPr>
              <a:t>ApJ</a:t>
            </a:r>
            <a:r>
              <a:rPr lang="en-US" i="1" dirty="0">
                <a:solidFill>
                  <a:srgbClr val="000000"/>
                </a:solidFill>
              </a:rPr>
              <a:t> 2011</a:t>
            </a:r>
          </a:p>
        </p:txBody>
      </p:sp>
    </p:spTree>
    <p:extLst>
      <p:ext uri="{BB962C8B-B14F-4D97-AF65-F5344CB8AC3E}">
        <p14:creationId xmlns:p14="http://schemas.microsoft.com/office/powerpoint/2010/main" val="23967172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ubtitle 2"/>
          <p:cNvSpPr>
            <a:spLocks noGrp="1"/>
          </p:cNvSpPr>
          <p:nvPr>
            <p:ph type="subTitle" idx="1"/>
          </p:nvPr>
        </p:nvSpPr>
        <p:spPr>
          <a:xfrm>
            <a:off x="800100" y="205740"/>
            <a:ext cx="7200900" cy="1028700"/>
          </a:xfrm>
        </p:spPr>
        <p:txBody>
          <a:bodyPr/>
          <a:lstStyle/>
          <a:p>
            <a:pPr eaLnBrk="1" hangingPunct="1"/>
            <a:r>
              <a:rPr lang="en-US" sz="2900" dirty="0">
                <a:solidFill>
                  <a:srgbClr val="008000"/>
                </a:solidFill>
              </a:rPr>
              <a:t>Simulation with a Sector Boundary of </a:t>
            </a:r>
            <a:r>
              <a:rPr lang="en-US" sz="2900" dirty="0" smtClean="0">
                <a:solidFill>
                  <a:srgbClr val="008000"/>
                </a:solidFill>
              </a:rPr>
              <a:t>±30</a:t>
            </a:r>
            <a:r>
              <a:rPr lang="en-US" sz="2900" dirty="0">
                <a:solidFill>
                  <a:srgbClr val="008000"/>
                </a:solidFill>
              </a:rPr>
              <a:t>°</a:t>
            </a:r>
          </a:p>
        </p:txBody>
      </p:sp>
      <p:pic>
        <p:nvPicPr>
          <p:cNvPr id="31747" name="Picture 12" descr="f2.pd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893184"/>
            <a:ext cx="7112318" cy="54964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9" name="TextBox 5"/>
          <p:cNvSpPr txBox="1">
            <a:spLocks noChangeArrowheads="1"/>
          </p:cNvSpPr>
          <p:nvPr/>
        </p:nvSpPr>
        <p:spPr bwMode="auto">
          <a:xfrm>
            <a:off x="6477000" y="5998710"/>
            <a:ext cx="2583180" cy="390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2292" tIns="41148" rIns="82292" bIns="41148">
            <a:prstTxWarp prst="textNoShape">
              <a:avLst/>
            </a:prstTxWarp>
            <a:spAutoFit/>
          </a:bodyPr>
          <a:lstStyle/>
          <a:p>
            <a:r>
              <a:rPr lang="en-US" sz="2000" dirty="0" smtClean="0">
                <a:solidFill>
                  <a:srgbClr val="000000"/>
                </a:solidFill>
              </a:rPr>
              <a:t>  </a:t>
            </a:r>
            <a:r>
              <a:rPr lang="en-US" sz="2000" i="1" dirty="0" smtClean="0">
                <a:solidFill>
                  <a:srgbClr val="000000"/>
                </a:solidFill>
              </a:rPr>
              <a:t>Opher </a:t>
            </a:r>
            <a:r>
              <a:rPr lang="en-US" sz="2000" i="1" dirty="0">
                <a:solidFill>
                  <a:srgbClr val="000000"/>
                </a:solidFill>
              </a:rPr>
              <a:t>et al. </a:t>
            </a:r>
            <a:r>
              <a:rPr lang="en-US" sz="2000" i="1" dirty="0" err="1">
                <a:solidFill>
                  <a:srgbClr val="000000"/>
                </a:solidFill>
              </a:rPr>
              <a:t>ApJ</a:t>
            </a:r>
            <a:r>
              <a:rPr lang="en-US" sz="2000" i="1" dirty="0">
                <a:solidFill>
                  <a:srgbClr val="000000"/>
                </a:solidFill>
              </a:rPr>
              <a:t> 2011</a:t>
            </a:r>
          </a:p>
        </p:txBody>
      </p:sp>
    </p:spTree>
    <p:extLst>
      <p:ext uri="{BB962C8B-B14F-4D97-AF65-F5344CB8AC3E}">
        <p14:creationId xmlns:p14="http://schemas.microsoft.com/office/powerpoint/2010/main" val="42895120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.mov">
            <a:hlinkClick r:id="" action="ppaction://media"/>
          </p:cNvPr>
          <p:cNvPicPr>
            <a:picLocks noGrp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0882" y="152400"/>
            <a:ext cx="8534400" cy="6400800"/>
          </a:xfrm>
        </p:spPr>
      </p:pic>
    </p:spTree>
    <p:extLst>
      <p:ext uri="{BB962C8B-B14F-4D97-AF65-F5344CB8AC3E}">
        <p14:creationId xmlns:p14="http://schemas.microsoft.com/office/powerpoint/2010/main" val="8991511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Content Placeholder 3" descr="Figure12.eps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5334000" y="1136130"/>
            <a:ext cx="2598420" cy="4787467"/>
          </a:xfrm>
        </p:spPr>
      </p:pic>
      <p:pic>
        <p:nvPicPr>
          <p:cNvPr id="49155" name="Picture 4" descr="Figure7.eps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990600"/>
            <a:ext cx="2628832" cy="48444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56" name="TextBox 3"/>
          <p:cNvSpPr txBox="1">
            <a:spLocks noChangeArrowheads="1"/>
          </p:cNvSpPr>
          <p:nvPr/>
        </p:nvSpPr>
        <p:spPr bwMode="auto">
          <a:xfrm>
            <a:off x="662940" y="6103620"/>
            <a:ext cx="1742576" cy="457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2292" tIns="41148" rIns="82292" bIns="41148">
            <a:prstTxWarp prst="textNoShape">
              <a:avLst/>
            </a:prstTxWarp>
            <a:spAutoFit/>
          </a:bodyPr>
          <a:lstStyle/>
          <a:p>
            <a:r>
              <a:rPr lang="en-US" sz="2400" dirty="0"/>
              <a:t>Early in time</a:t>
            </a:r>
          </a:p>
        </p:txBody>
      </p:sp>
      <p:sp>
        <p:nvSpPr>
          <p:cNvPr id="49157" name="Rectangle 4"/>
          <p:cNvSpPr>
            <a:spLocks noChangeArrowheads="1"/>
          </p:cNvSpPr>
          <p:nvPr/>
        </p:nvSpPr>
        <p:spPr bwMode="auto">
          <a:xfrm>
            <a:off x="4640580" y="6103620"/>
            <a:ext cx="3192053" cy="457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2292" tIns="41148" rIns="82292" bIns="41148">
            <a:prstTxWarp prst="textNoShape">
              <a:avLst/>
            </a:prstTxWarp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</a:rPr>
              <a:t>“Bubbles”: Later in time</a:t>
            </a:r>
          </a:p>
        </p:txBody>
      </p:sp>
      <p:sp>
        <p:nvSpPr>
          <p:cNvPr id="2" name="Rectangle 1"/>
          <p:cNvSpPr/>
          <p:nvPr/>
        </p:nvSpPr>
        <p:spPr>
          <a:xfrm>
            <a:off x="662940" y="113605"/>
            <a:ext cx="802386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rgbClr val="800000"/>
                </a:solidFill>
              </a:rPr>
              <a:t>“Bubbles</a:t>
            </a:r>
            <a:r>
              <a:rPr lang="en-US" sz="2400" dirty="0">
                <a:solidFill>
                  <a:srgbClr val="800000"/>
                </a:solidFill>
              </a:rPr>
              <a:t>” </a:t>
            </a:r>
            <a:r>
              <a:rPr lang="en-US" sz="2400" dirty="0" smtClean="0">
                <a:solidFill>
                  <a:srgbClr val="800000"/>
                </a:solidFill>
              </a:rPr>
              <a:t>stage: signatures very different than the usual signatures of reconnection</a:t>
            </a:r>
            <a:endParaRPr lang="en-US" sz="2400" dirty="0"/>
          </a:p>
        </p:txBody>
      </p:sp>
      <p:sp>
        <p:nvSpPr>
          <p:cNvPr id="7" name="TextBox 8"/>
          <p:cNvSpPr txBox="1">
            <a:spLocks noChangeArrowheads="1"/>
          </p:cNvSpPr>
          <p:nvPr/>
        </p:nvSpPr>
        <p:spPr bwMode="auto">
          <a:xfrm>
            <a:off x="193393" y="1300857"/>
            <a:ext cx="38298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dirty="0"/>
              <a:t>B</a:t>
            </a:r>
          </a:p>
        </p:txBody>
      </p:sp>
      <p:sp>
        <p:nvSpPr>
          <p:cNvPr id="8" name="TextBox 8"/>
          <p:cNvSpPr txBox="1">
            <a:spLocks noChangeArrowheads="1"/>
          </p:cNvSpPr>
          <p:nvPr/>
        </p:nvSpPr>
        <p:spPr bwMode="auto">
          <a:xfrm>
            <a:off x="5062419" y="1531689"/>
            <a:ext cx="38298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dirty="0"/>
              <a:t>B</a:t>
            </a:r>
          </a:p>
        </p:txBody>
      </p:sp>
      <p:sp>
        <p:nvSpPr>
          <p:cNvPr id="9" name="TextBox 10"/>
          <p:cNvSpPr txBox="1">
            <a:spLocks noChangeArrowheads="1"/>
          </p:cNvSpPr>
          <p:nvPr/>
        </p:nvSpPr>
        <p:spPr bwMode="auto">
          <a:xfrm>
            <a:off x="304800" y="3886200"/>
            <a:ext cx="27158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dirty="0" err="1"/>
              <a:t>λ</a:t>
            </a:r>
            <a:endParaRPr lang="en-US" dirty="0"/>
          </a:p>
        </p:txBody>
      </p:sp>
      <p:sp>
        <p:nvSpPr>
          <p:cNvPr id="10" name="TextBox 10"/>
          <p:cNvSpPr txBox="1">
            <a:spLocks noChangeArrowheads="1"/>
          </p:cNvSpPr>
          <p:nvPr/>
        </p:nvSpPr>
        <p:spPr bwMode="auto">
          <a:xfrm>
            <a:off x="5062419" y="3871808"/>
            <a:ext cx="27158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dirty="0" err="1"/>
              <a:t>λ</a:t>
            </a:r>
            <a:endParaRPr lang="en-US" dirty="0"/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193393" y="2514600"/>
            <a:ext cx="27158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dirty="0"/>
              <a:t>B</a:t>
            </a: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5062419" y="2667000"/>
            <a:ext cx="27158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dirty="0"/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403595888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3" name="Rectangle 2"/>
          <p:cNvSpPr>
            <a:spLocks noGrp="1" noChangeArrowheads="1"/>
          </p:cNvSpPr>
          <p:nvPr>
            <p:ph type="title"/>
          </p:nvPr>
        </p:nvSpPr>
        <p:spPr>
          <a:xfrm>
            <a:off x="200156" y="5334000"/>
            <a:ext cx="3886200" cy="685800"/>
          </a:xfrm>
        </p:spPr>
        <p:txBody>
          <a:bodyPr/>
          <a:lstStyle/>
          <a:p>
            <a:r>
              <a:rPr lang="en-US" sz="3200" dirty="0" err="1"/>
              <a:t>Firehose</a:t>
            </a:r>
            <a:r>
              <a:rPr lang="en-US" sz="3200" dirty="0"/>
              <a:t> condition</a:t>
            </a:r>
            <a:endParaRPr lang="en-US" dirty="0" smtClean="0"/>
          </a:p>
        </p:txBody>
      </p:sp>
      <p:sp>
        <p:nvSpPr>
          <p:cNvPr id="56324" name="Rectangle 3"/>
          <p:cNvSpPr>
            <a:spLocks noGrp="1" noChangeArrowheads="1"/>
          </p:cNvSpPr>
          <p:nvPr>
            <p:ph idx="1"/>
          </p:nvPr>
        </p:nvSpPr>
        <p:spPr>
          <a:xfrm>
            <a:off x="214949" y="1828800"/>
            <a:ext cx="3520440" cy="3581400"/>
          </a:xfrm>
        </p:spPr>
        <p:txBody>
          <a:bodyPr>
            <a:normAutofit lnSpcReduction="10000"/>
          </a:bodyPr>
          <a:lstStyle/>
          <a:p>
            <a:pPr>
              <a:lnSpc>
                <a:spcPct val="90000"/>
              </a:lnSpc>
            </a:pPr>
            <a:r>
              <a:rPr lang="en-US" sz="2000" dirty="0">
                <a:solidFill>
                  <a:schemeClr val="accent2"/>
                </a:solidFill>
              </a:rPr>
              <a:t>Contracting islands increase </a:t>
            </a:r>
            <a:r>
              <a:rPr lang="en-US" sz="2000" dirty="0"/>
              <a:t>the parallel particle pressure</a:t>
            </a:r>
          </a:p>
          <a:p>
            <a:pPr>
              <a:lnSpc>
                <a:spcPct val="90000"/>
              </a:lnSpc>
            </a:pPr>
            <a:r>
              <a:rPr lang="en-US" sz="2000" dirty="0"/>
              <a:t>Within islands bump against </a:t>
            </a:r>
            <a:r>
              <a:rPr lang="en-US" sz="2000" dirty="0">
                <a:solidFill>
                  <a:schemeClr val="accent2"/>
                </a:solidFill>
              </a:rPr>
              <a:t>the </a:t>
            </a:r>
            <a:r>
              <a:rPr lang="en-US" sz="2000" dirty="0" err="1">
                <a:solidFill>
                  <a:schemeClr val="accent2"/>
                </a:solidFill>
              </a:rPr>
              <a:t>firehose</a:t>
            </a:r>
            <a:r>
              <a:rPr lang="en-US" sz="2000" dirty="0">
                <a:solidFill>
                  <a:schemeClr val="accent2"/>
                </a:solidFill>
              </a:rPr>
              <a:t> condition</a:t>
            </a:r>
          </a:p>
          <a:p>
            <a:pPr lvl="1">
              <a:lnSpc>
                <a:spcPct val="90000"/>
              </a:lnSpc>
            </a:pPr>
            <a:r>
              <a:rPr lang="en-US" sz="1800" dirty="0">
                <a:solidFill>
                  <a:srgbClr val="000000"/>
                </a:solidFill>
              </a:rPr>
              <a:t>This condition limits island contraction</a:t>
            </a:r>
          </a:p>
          <a:p>
            <a:pPr lvl="2">
              <a:lnSpc>
                <a:spcPct val="90000"/>
              </a:lnSpc>
            </a:pPr>
            <a:r>
              <a:rPr lang="en-US" sz="1600" dirty="0">
                <a:solidFill>
                  <a:srgbClr val="FF0066"/>
                </a:solidFill>
              </a:rPr>
              <a:t>No tension in magnetic fields when the </a:t>
            </a:r>
            <a:r>
              <a:rPr lang="en-US" sz="1600" dirty="0" err="1">
                <a:solidFill>
                  <a:srgbClr val="FF0066"/>
                </a:solidFill>
              </a:rPr>
              <a:t>firehose</a:t>
            </a:r>
            <a:r>
              <a:rPr lang="en-US" sz="1600" dirty="0">
                <a:solidFill>
                  <a:srgbClr val="FF0066"/>
                </a:solidFill>
              </a:rPr>
              <a:t> condition is violated</a:t>
            </a:r>
          </a:p>
          <a:p>
            <a:pPr lvl="2">
              <a:lnSpc>
                <a:spcPct val="90000"/>
              </a:lnSpc>
            </a:pPr>
            <a:endParaRPr lang="en-US" sz="1600" dirty="0">
              <a:solidFill>
                <a:srgbClr val="FF0066"/>
              </a:solidFill>
            </a:endParaRPr>
          </a:p>
          <a:p>
            <a:pPr lvl="2">
              <a:lnSpc>
                <a:spcPct val="90000"/>
              </a:lnSpc>
            </a:pPr>
            <a:endParaRPr lang="en-US" sz="1600" dirty="0">
              <a:solidFill>
                <a:srgbClr val="FF0066"/>
              </a:solidFill>
            </a:endParaRPr>
          </a:p>
          <a:p>
            <a:pPr lvl="2">
              <a:lnSpc>
                <a:spcPct val="90000"/>
              </a:lnSpc>
            </a:pPr>
            <a:endParaRPr lang="en-US" sz="1600" dirty="0">
              <a:solidFill>
                <a:srgbClr val="FF0066"/>
              </a:solidFill>
            </a:endParaRPr>
          </a:p>
          <a:p>
            <a:pPr lvl="1">
              <a:lnSpc>
                <a:spcPct val="90000"/>
              </a:lnSpc>
              <a:buFontTx/>
              <a:buNone/>
            </a:pPr>
            <a:r>
              <a:rPr lang="en-US" sz="1800" dirty="0" smtClean="0"/>
              <a:t> </a:t>
            </a:r>
          </a:p>
          <a:p>
            <a:pPr marL="0" indent="0">
              <a:lnSpc>
                <a:spcPct val="90000"/>
              </a:lnSpc>
              <a:buNone/>
            </a:pPr>
            <a:endParaRPr lang="en-US" sz="2000" dirty="0">
              <a:solidFill>
                <a:schemeClr val="accent2"/>
              </a:solidFill>
            </a:endParaRPr>
          </a:p>
        </p:txBody>
      </p:sp>
      <p:graphicFrame>
        <p:nvGraphicFramePr>
          <p:cNvPr id="56322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46190923"/>
              </p:ext>
            </p:extLst>
          </p:nvPr>
        </p:nvGraphicFramePr>
        <p:xfrm>
          <a:off x="457201" y="4114800"/>
          <a:ext cx="3252788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412" name="Equation" r:id="rId4" imgW="1866900" imgH="393700" progId="Equation.3">
                  <p:embed/>
                </p:oleObj>
              </mc:Choice>
              <mc:Fallback>
                <p:oleObj name="Equation" r:id="rId4" imgW="1866900" imgH="3937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1" y="4114800"/>
                        <a:ext cx="3252788" cy="685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6328" name="TextBox 9"/>
          <p:cNvSpPr txBox="1">
            <a:spLocks noChangeArrowheads="1"/>
          </p:cNvSpPr>
          <p:nvPr/>
        </p:nvSpPr>
        <p:spPr bwMode="auto">
          <a:xfrm>
            <a:off x="4099056" y="6324605"/>
            <a:ext cx="4335058" cy="400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6" tIns="45716" rIns="91436" bIns="45716">
            <a:prstTxWarp prst="textNoShape">
              <a:avLst/>
            </a:prstTxWarp>
            <a:spAutoFit/>
          </a:bodyPr>
          <a:lstStyle/>
          <a:p>
            <a:r>
              <a:rPr lang="en-US" sz="2000" dirty="0" err="1">
                <a:solidFill>
                  <a:srgbClr val="FF0066"/>
                </a:solidFill>
              </a:rPr>
              <a:t>β</a:t>
            </a:r>
            <a:r>
              <a:rPr lang="en-US" sz="2000" dirty="0">
                <a:solidFill>
                  <a:srgbClr val="FF0066"/>
                </a:solidFill>
              </a:rPr>
              <a:t> = particle pressure/magnetic pressure</a:t>
            </a:r>
          </a:p>
        </p:txBody>
      </p:sp>
      <p:pic>
        <p:nvPicPr>
          <p:cNvPr id="9" name="Picture 8" descr="beta_0_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2110" y="298824"/>
            <a:ext cx="2641090" cy="457335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88111" y="342900"/>
            <a:ext cx="382668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3366FF"/>
                </a:solidFill>
              </a:rPr>
              <a:t>Evolution of the Islands</a:t>
            </a:r>
          </a:p>
          <a:p>
            <a:r>
              <a:rPr lang="en-US" sz="2800" dirty="0" smtClean="0">
                <a:solidFill>
                  <a:srgbClr val="3366FF"/>
                </a:solidFill>
              </a:rPr>
              <a:t>Depend on the Plasma β </a:t>
            </a:r>
            <a:endParaRPr lang="en-US" sz="2800" dirty="0">
              <a:solidFill>
                <a:srgbClr val="3366FF"/>
              </a:solidFill>
            </a:endParaRPr>
          </a:p>
        </p:txBody>
      </p:sp>
      <p:pic>
        <p:nvPicPr>
          <p:cNvPr id="11" name="Picture 10" descr="beta_4_8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342900"/>
            <a:ext cx="2689860" cy="460983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029200" y="5105400"/>
            <a:ext cx="7145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β</a:t>
            </a:r>
            <a:r>
              <a:rPr lang="en-US" dirty="0"/>
              <a:t>=0.1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391400" y="5116946"/>
            <a:ext cx="7145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β</a:t>
            </a:r>
            <a:r>
              <a:rPr lang="en-US" dirty="0" smtClean="0"/>
              <a:t>=5.0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9915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4" descr="Cover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3429000"/>
            <a:ext cx="3555076" cy="3555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0" name="Rectangle 6"/>
          <p:cNvSpPr>
            <a:spLocks/>
          </p:cNvSpPr>
          <p:nvPr/>
        </p:nvSpPr>
        <p:spPr bwMode="auto">
          <a:xfrm>
            <a:off x="274320" y="228600"/>
            <a:ext cx="8564880" cy="3360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2296" tIns="41148" rIns="82296" bIns="41148">
            <a:spAutoFit/>
          </a:bodyPr>
          <a:lstStyle/>
          <a:p>
            <a:pPr algn="l"/>
            <a:r>
              <a:rPr lang="en-US" sz="3500" b="1" dirty="0" smtClean="0">
                <a:solidFill>
                  <a:schemeClr val="tx2"/>
                </a:solidFill>
              </a:rPr>
              <a:t>Outline:</a:t>
            </a:r>
          </a:p>
          <a:p>
            <a:pPr algn="l"/>
            <a:endParaRPr lang="en-US" sz="2900" b="1" i="1" dirty="0"/>
          </a:p>
          <a:p>
            <a:pPr marL="342900" indent="-342900">
              <a:buFont typeface="Arial"/>
              <a:buChar char="•"/>
            </a:pPr>
            <a:r>
              <a:rPr lang="en-US" sz="2500" dirty="0" smtClean="0"/>
              <a:t>Some </a:t>
            </a:r>
            <a:r>
              <a:rPr lang="en-US" sz="2500" dirty="0"/>
              <a:t>of the </a:t>
            </a:r>
            <a:r>
              <a:rPr lang="en-US" sz="2500" dirty="0" smtClean="0"/>
              <a:t>surprises learned </a:t>
            </a:r>
          </a:p>
          <a:p>
            <a:pPr marL="342900" indent="-342900">
              <a:buFont typeface="Arial"/>
              <a:buChar char="•"/>
            </a:pPr>
            <a:r>
              <a:rPr lang="en-US" sz="2500" dirty="0" smtClean="0"/>
              <a:t>Observations </a:t>
            </a:r>
            <a:r>
              <a:rPr lang="en-US" sz="2500" dirty="0"/>
              <a:t>in the heliosheath that are key challenges to </a:t>
            </a:r>
            <a:r>
              <a:rPr lang="en-US" sz="2500" dirty="0" err="1"/>
              <a:t>heliospheric</a:t>
            </a:r>
            <a:r>
              <a:rPr lang="en-US" sz="2500" dirty="0"/>
              <a:t> </a:t>
            </a:r>
            <a:r>
              <a:rPr lang="en-US" sz="2500" dirty="0" smtClean="0"/>
              <a:t>models</a:t>
            </a:r>
          </a:p>
          <a:p>
            <a:pPr marL="342900" indent="-342900">
              <a:buFont typeface="Arial"/>
              <a:buChar char="•"/>
            </a:pPr>
            <a:r>
              <a:rPr lang="en-US" sz="2500" dirty="0" smtClean="0"/>
              <a:t>Reconnection scenario in the heliosheath</a:t>
            </a:r>
            <a:endParaRPr lang="en-US" sz="2500" dirty="0"/>
          </a:p>
          <a:p>
            <a:pPr marL="342900" indent="-342900">
              <a:buFont typeface="Arial"/>
              <a:buChar char="•"/>
            </a:pPr>
            <a:r>
              <a:rPr lang="en-US" sz="2500" dirty="0" smtClean="0"/>
              <a:t>Nature of the </a:t>
            </a:r>
            <a:r>
              <a:rPr lang="en-US" sz="2500" dirty="0" err="1" smtClean="0"/>
              <a:t>heliopause</a:t>
            </a:r>
            <a:r>
              <a:rPr lang="en-US" sz="2500" dirty="0" smtClean="0"/>
              <a:t>: </a:t>
            </a:r>
            <a:r>
              <a:rPr lang="en-US" sz="2400" i="1" dirty="0"/>
              <a:t>Magnetic Highway to the Interstellar Medium</a:t>
            </a:r>
            <a:r>
              <a:rPr lang="en-US" sz="2400" i="1" dirty="0" smtClean="0"/>
              <a:t>?</a:t>
            </a:r>
            <a:endParaRPr lang="en-US" sz="2400" i="1" dirty="0"/>
          </a:p>
        </p:txBody>
      </p:sp>
    </p:spTree>
    <p:extLst>
      <p:ext uri="{BB962C8B-B14F-4D97-AF65-F5344CB8AC3E}">
        <p14:creationId xmlns:p14="http://schemas.microsoft.com/office/powerpoint/2010/main" val="4256430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152878" y="228123"/>
            <a:ext cx="8915400" cy="991077"/>
          </a:xfrm>
        </p:spPr>
        <p:txBody>
          <a:bodyPr>
            <a:noAutofit/>
          </a:bodyPr>
          <a:lstStyle/>
          <a:p>
            <a:r>
              <a:rPr lang="en-US" sz="3200" dirty="0">
                <a:solidFill>
                  <a:srgbClr val="008000"/>
                </a:solidFill>
                <a:ea typeface="ＭＳ Ｐゴシック" charset="-128"/>
                <a:cs typeface="ＭＳ Ｐゴシック" charset="-128"/>
              </a:rPr>
              <a:t>A reconnection model of the ACRs</a:t>
            </a:r>
            <a:br>
              <a:rPr lang="en-US" sz="3200" dirty="0">
                <a:solidFill>
                  <a:srgbClr val="008000"/>
                </a:solidFill>
                <a:ea typeface="ＭＳ Ｐゴシック" charset="-128"/>
                <a:cs typeface="ＭＳ Ｐゴシック" charset="-128"/>
              </a:rPr>
            </a:br>
            <a:endParaRPr lang="en-US" sz="4800" dirty="0">
              <a:solidFill>
                <a:srgbClr val="0080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884" y="1143000"/>
            <a:ext cx="4419123" cy="57150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000" dirty="0">
                <a:ea typeface="ＭＳ Ｐゴシック" charset="-128"/>
                <a:cs typeface="ＭＳ Ｐゴシック" charset="-128"/>
              </a:rPr>
              <a:t>The sectored field is stable to reconnection upstream of the TS because the width of the current sheet is wider than the ion inertial length</a:t>
            </a:r>
            <a:endParaRPr lang="en-US" sz="2000" dirty="0">
              <a:ea typeface="ＭＳ Ｐゴシック" charset="-128"/>
              <a:cs typeface="ＭＳ Ｐゴシック" charset="-128"/>
              <a:sym typeface="Symbol" charset="2"/>
            </a:endParaRPr>
          </a:p>
          <a:p>
            <a:pPr lvl="1">
              <a:lnSpc>
                <a:spcPct val="90000"/>
              </a:lnSpc>
            </a:pPr>
            <a:r>
              <a:rPr lang="en-US" sz="1800" baseline="-25000" dirty="0">
                <a:sym typeface="Symbol" charset="2"/>
              </a:rPr>
              <a:t> </a:t>
            </a:r>
            <a:r>
              <a:rPr lang="en-US" sz="1800" dirty="0" err="1">
                <a:solidFill>
                  <a:srgbClr val="FF0000"/>
                </a:solidFill>
                <a:sym typeface="Symbol" charset="2"/>
              </a:rPr>
              <a:t>Collisionless</a:t>
            </a:r>
            <a:r>
              <a:rPr lang="en-US" sz="1800" dirty="0">
                <a:solidFill>
                  <a:srgbClr val="FF0000"/>
                </a:solidFill>
                <a:sym typeface="Symbol" charset="2"/>
              </a:rPr>
              <a:t> reconnection is very weak</a:t>
            </a:r>
            <a:endParaRPr lang="en-US" sz="1800" baseline="-25000" dirty="0">
              <a:solidFill>
                <a:srgbClr val="FF0000"/>
              </a:solidFill>
              <a:sym typeface="Symbol" charset="2"/>
            </a:endParaRPr>
          </a:p>
          <a:p>
            <a:pPr>
              <a:lnSpc>
                <a:spcPct val="90000"/>
              </a:lnSpc>
            </a:pPr>
            <a:r>
              <a:rPr lang="en-US" sz="2000" dirty="0">
                <a:ea typeface="ＭＳ Ｐゴシック" charset="-128"/>
                <a:cs typeface="ＭＳ Ｐゴシック" charset="-128"/>
                <a:sym typeface="Symbol" charset="2"/>
              </a:rPr>
              <a:t>The current layers compress on their approach to the heliopause</a:t>
            </a:r>
          </a:p>
          <a:p>
            <a:pPr lvl="1">
              <a:lnSpc>
                <a:spcPct val="90000"/>
              </a:lnSpc>
            </a:pPr>
            <a:r>
              <a:rPr lang="en-US" sz="1800" dirty="0">
                <a:sym typeface="Symbol" charset="2"/>
              </a:rPr>
              <a:t>This is well documented in the case of the Earth’s magnetosphere</a:t>
            </a:r>
          </a:p>
          <a:p>
            <a:pPr lvl="1">
              <a:lnSpc>
                <a:spcPct val="90000"/>
              </a:lnSpc>
            </a:pPr>
            <a:r>
              <a:rPr lang="en-US" sz="1800" dirty="0"/>
              <a:t>Dissipation of nearly all of the magnetic energy ~ 85%</a:t>
            </a:r>
          </a:p>
          <a:p>
            <a:pPr>
              <a:lnSpc>
                <a:spcPct val="90000"/>
              </a:lnSpc>
            </a:pPr>
            <a:r>
              <a:rPr lang="en-US" sz="2200" dirty="0" smtClean="0">
                <a:ea typeface="ＭＳ Ｐゴシック" charset="-128"/>
                <a:cs typeface="ＭＳ Ｐゴシック" charset="-128"/>
              </a:rPr>
              <a:t>The original idea was this will happen only close to the HP- we extended it (Opher et al. 2011) that it can happen downstream the TS</a:t>
            </a:r>
            <a:endParaRPr lang="en-US" sz="2200" dirty="0"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40964" name="Picture 4" descr="jez3t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1143000"/>
            <a:ext cx="4444842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6" name="Rectangle 5"/>
          <p:cNvSpPr>
            <a:spLocks noChangeArrowheads="1"/>
          </p:cNvSpPr>
          <p:nvPr/>
        </p:nvSpPr>
        <p:spPr bwMode="auto">
          <a:xfrm>
            <a:off x="4434840" y="797546"/>
            <a:ext cx="4709160" cy="4216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2292" tIns="41148" rIns="82292" bIns="41148">
            <a:prstTxWarp prst="textNoShape">
              <a:avLst/>
            </a:prstTxWarp>
            <a:spAutoFit/>
          </a:bodyPr>
          <a:lstStyle/>
          <a:p>
            <a:r>
              <a:rPr lang="en-US" sz="2200" dirty="0">
                <a:solidFill>
                  <a:srgbClr val="000000"/>
                </a:solidFill>
              </a:rPr>
              <a:t>Drake, Opher, </a:t>
            </a:r>
            <a:r>
              <a:rPr lang="en-US" sz="2200" dirty="0" err="1">
                <a:solidFill>
                  <a:srgbClr val="000000"/>
                </a:solidFill>
              </a:rPr>
              <a:t>Swisdak</a:t>
            </a:r>
            <a:r>
              <a:rPr lang="en-US" sz="2200" dirty="0">
                <a:solidFill>
                  <a:srgbClr val="000000"/>
                </a:solidFill>
              </a:rPr>
              <a:t> </a:t>
            </a:r>
            <a:r>
              <a:rPr lang="en-US" sz="2200" i="1" dirty="0">
                <a:solidFill>
                  <a:srgbClr val="000000"/>
                </a:solidFill>
              </a:rPr>
              <a:t>et </a:t>
            </a:r>
            <a:r>
              <a:rPr lang="en-US" sz="2200" i="1" dirty="0" smtClean="0">
                <a:solidFill>
                  <a:srgbClr val="000000"/>
                </a:solidFill>
              </a:rPr>
              <a:t>al </a:t>
            </a:r>
            <a:r>
              <a:rPr lang="en-US" sz="2200" dirty="0" err="1" smtClean="0">
                <a:solidFill>
                  <a:srgbClr val="000000"/>
                </a:solidFill>
              </a:rPr>
              <a:t>ApJ</a:t>
            </a:r>
            <a:r>
              <a:rPr lang="en-US" sz="2200" i="1" dirty="0" smtClean="0">
                <a:solidFill>
                  <a:srgbClr val="000000"/>
                </a:solidFill>
              </a:rPr>
              <a:t> </a:t>
            </a:r>
            <a:r>
              <a:rPr lang="en-US" sz="2200" dirty="0">
                <a:solidFill>
                  <a:srgbClr val="000000"/>
                </a:solidFill>
              </a:rPr>
              <a:t>2010</a:t>
            </a:r>
          </a:p>
        </p:txBody>
      </p:sp>
    </p:spTree>
    <p:extLst>
      <p:ext uri="{BB962C8B-B14F-4D97-AF65-F5344CB8AC3E}">
        <p14:creationId xmlns:p14="http://schemas.microsoft.com/office/powerpoint/2010/main" val="1571631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3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8600" y="29003"/>
            <a:ext cx="8458200" cy="6432592"/>
          </a:xfrm>
        </p:spPr>
      </p:pic>
    </p:spTree>
    <p:extLst>
      <p:ext uri="{BB962C8B-B14F-4D97-AF65-F5344CB8AC3E}">
        <p14:creationId xmlns:p14="http://schemas.microsoft.com/office/powerpoint/2010/main" val="17190185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4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228600" y="0"/>
            <a:ext cx="9298553" cy="7180892"/>
          </a:xfrm>
        </p:spPr>
      </p:pic>
    </p:spTree>
    <p:extLst>
      <p:ext uri="{BB962C8B-B14F-4D97-AF65-F5344CB8AC3E}">
        <p14:creationId xmlns:p14="http://schemas.microsoft.com/office/powerpoint/2010/main" val="338720336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Content Placeholder 5" descr="compositeFigure.png"/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0" y="7"/>
            <a:ext cx="8961120" cy="6279357"/>
          </a:xfrm>
        </p:spPr>
      </p:pic>
      <p:sp>
        <p:nvSpPr>
          <p:cNvPr id="45059" name="TextBox 7"/>
          <p:cNvSpPr txBox="1">
            <a:spLocks noChangeArrowheads="1"/>
          </p:cNvSpPr>
          <p:nvPr/>
        </p:nvSpPr>
        <p:spPr bwMode="auto">
          <a:xfrm>
            <a:off x="320047" y="1577345"/>
            <a:ext cx="429267" cy="36009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82292" tIns="41148" rIns="82292" bIns="41148">
            <a:prstTxWarp prst="textNoShape">
              <a:avLst/>
            </a:prstTxWarp>
            <a:spAutoFit/>
          </a:bodyPr>
          <a:lstStyle/>
          <a:p>
            <a:r>
              <a:rPr lang="en-US"/>
              <a:t>HP</a:t>
            </a:r>
          </a:p>
        </p:txBody>
      </p:sp>
      <p:cxnSp>
        <p:nvCxnSpPr>
          <p:cNvPr id="25" name="Straight Connector 24"/>
          <p:cNvCxnSpPr/>
          <p:nvPr/>
        </p:nvCxnSpPr>
        <p:spPr bwMode="auto">
          <a:xfrm rot="10800000" flipV="1">
            <a:off x="1417320" y="4663440"/>
            <a:ext cx="3154680" cy="1528763"/>
          </a:xfrm>
          <a:prstGeom prst="line">
            <a:avLst/>
          </a:prstGeom>
          <a:ln>
            <a:solidFill>
              <a:srgbClr val="C9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5061" name="Picture 25" descr="Voyager1NASAart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83618" y="4914900"/>
            <a:ext cx="437198" cy="64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2" name="Picture 26" descr="Voyager1NASAart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97342" y="1577340"/>
            <a:ext cx="437198" cy="64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63" name="TextBox 22"/>
          <p:cNvSpPr txBox="1">
            <a:spLocks noChangeArrowheads="1"/>
          </p:cNvSpPr>
          <p:nvPr/>
        </p:nvSpPr>
        <p:spPr bwMode="auto">
          <a:xfrm>
            <a:off x="3265055" y="612465"/>
            <a:ext cx="4800600" cy="19297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2292" tIns="41148" rIns="82292" bIns="41148">
            <a:prstTxWarp prst="textNoShape">
              <a:avLst/>
            </a:prstTxWarp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</a:rPr>
              <a:t>The </a:t>
            </a:r>
            <a:r>
              <a:rPr lang="en-US" sz="2400" dirty="0">
                <a:solidFill>
                  <a:srgbClr val="FFFFFF"/>
                </a:solidFill>
              </a:rPr>
              <a:t>outer </a:t>
            </a:r>
            <a:r>
              <a:rPr lang="en-US" sz="2400" dirty="0" err="1">
                <a:solidFill>
                  <a:srgbClr val="FFFFFF"/>
                </a:solidFill>
              </a:rPr>
              <a:t>heliosheath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smtClean="0">
                <a:solidFill>
                  <a:srgbClr val="FFFFFF"/>
                </a:solidFill>
              </a:rPr>
              <a:t>inside </a:t>
            </a:r>
            <a:r>
              <a:rPr lang="en-US" sz="2400" dirty="0">
                <a:solidFill>
                  <a:srgbClr val="FFFFFF"/>
                </a:solidFill>
              </a:rPr>
              <a:t>the sector region </a:t>
            </a:r>
            <a:r>
              <a:rPr lang="en-US" sz="2400" dirty="0" smtClean="0">
                <a:solidFill>
                  <a:srgbClr val="FFFFFF"/>
                </a:solidFill>
              </a:rPr>
              <a:t>is </a:t>
            </a:r>
            <a:r>
              <a:rPr lang="en-US" sz="2400" dirty="0">
                <a:solidFill>
                  <a:srgbClr val="FFFFFF"/>
                </a:solidFill>
              </a:rPr>
              <a:t>filled </a:t>
            </a:r>
            <a:r>
              <a:rPr lang="en-US" sz="2400" dirty="0" smtClean="0">
                <a:solidFill>
                  <a:srgbClr val="FFFFFF"/>
                </a:solidFill>
              </a:rPr>
              <a:t>“</a:t>
            </a:r>
            <a:r>
              <a:rPr lang="en-US" sz="2400" dirty="0">
                <a:solidFill>
                  <a:srgbClr val="FFFFFF"/>
                </a:solidFill>
              </a:rPr>
              <a:t>bubble”-like structures of magnetic </a:t>
            </a:r>
            <a:r>
              <a:rPr lang="en-US" sz="2400" dirty="0" smtClean="0">
                <a:solidFill>
                  <a:srgbClr val="FFFFFF"/>
                </a:solidFill>
              </a:rPr>
              <a:t>field- the bubbles are </a:t>
            </a:r>
            <a:r>
              <a:rPr lang="en-US" sz="2400" dirty="0" err="1" smtClean="0">
                <a:solidFill>
                  <a:srgbClr val="FFFFFF"/>
                </a:solidFill>
              </a:rPr>
              <a:t>convected</a:t>
            </a:r>
            <a:r>
              <a:rPr lang="en-US" sz="2400" dirty="0" smtClean="0">
                <a:solidFill>
                  <a:srgbClr val="FFFFFF"/>
                </a:solidFill>
              </a:rPr>
              <a:t> to higher latitudes by the </a:t>
            </a:r>
            <a:r>
              <a:rPr lang="en-US" sz="2400" dirty="0" err="1" smtClean="0">
                <a:solidFill>
                  <a:srgbClr val="FFFFFF"/>
                </a:solidFill>
              </a:rPr>
              <a:t>heliosheath</a:t>
            </a:r>
            <a:r>
              <a:rPr lang="en-US" sz="2400" dirty="0" smtClean="0">
                <a:solidFill>
                  <a:srgbClr val="FFFFFF"/>
                </a:solidFill>
              </a:rPr>
              <a:t> flows</a:t>
            </a:r>
            <a:endParaRPr lang="en-US" sz="2400" dirty="0">
              <a:solidFill>
                <a:srgbClr val="FFFFFF"/>
              </a:solidFill>
            </a:endParaRPr>
          </a:p>
        </p:txBody>
      </p:sp>
      <p:cxnSp>
        <p:nvCxnSpPr>
          <p:cNvPr id="45064" name="Straight Arrow Connector 26"/>
          <p:cNvCxnSpPr>
            <a:cxnSpLocks noChangeShapeType="1"/>
          </p:cNvCxnSpPr>
          <p:nvPr/>
        </p:nvCxnSpPr>
        <p:spPr bwMode="auto">
          <a:xfrm rot="16200000" flipV="1">
            <a:off x="72390" y="2442210"/>
            <a:ext cx="891540" cy="274320"/>
          </a:xfrm>
          <a:prstGeom prst="straightConnector1">
            <a:avLst/>
          </a:prstGeom>
          <a:noFill/>
          <a:ln w="76200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45065" name="Straight Arrow Connector 27"/>
          <p:cNvCxnSpPr>
            <a:cxnSpLocks noChangeShapeType="1"/>
          </p:cNvCxnSpPr>
          <p:nvPr/>
        </p:nvCxnSpPr>
        <p:spPr bwMode="auto">
          <a:xfrm rot="16200000" flipH="1">
            <a:off x="731519" y="3977640"/>
            <a:ext cx="891540" cy="480060"/>
          </a:xfrm>
          <a:prstGeom prst="straightConnector1">
            <a:avLst/>
          </a:prstGeom>
          <a:noFill/>
          <a:ln w="76200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45066" name="TextBox 30"/>
          <p:cNvSpPr txBox="1">
            <a:spLocks noChangeArrowheads="1"/>
          </p:cNvSpPr>
          <p:nvPr/>
        </p:nvSpPr>
        <p:spPr bwMode="auto">
          <a:xfrm>
            <a:off x="1554480" y="4046225"/>
            <a:ext cx="666336" cy="360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2292" tIns="41148" rIns="82292" bIns="41148">
            <a:prstTxWarp prst="textNoShape">
              <a:avLst/>
            </a:prstTxWarp>
            <a:spAutoFit/>
          </a:bodyPr>
          <a:lstStyle/>
          <a:p>
            <a:r>
              <a:rPr lang="en-US"/>
              <a:t>flows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753889" y="6279364"/>
            <a:ext cx="21945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Opher et al. </a:t>
            </a:r>
            <a:r>
              <a:rPr lang="en-US" dirty="0" err="1" smtClean="0">
                <a:solidFill>
                  <a:srgbClr val="FFFFFF"/>
                </a:solidFill>
              </a:rPr>
              <a:t>ApJ</a:t>
            </a:r>
            <a:r>
              <a:rPr lang="en-US" dirty="0" smtClean="0">
                <a:solidFill>
                  <a:srgbClr val="FFFFFF"/>
                </a:solidFill>
              </a:rPr>
              <a:t> 2011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834072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0"/>
          <p:cNvGrpSpPr>
            <a:grpSpLocks/>
          </p:cNvGrpSpPr>
          <p:nvPr/>
        </p:nvGrpSpPr>
        <p:grpSpPr bwMode="auto">
          <a:xfrm>
            <a:off x="3131825" y="411480"/>
            <a:ext cx="8875395" cy="6858000"/>
            <a:chOff x="3479800" y="457200"/>
            <a:chExt cx="9861550" cy="7620000"/>
          </a:xfrm>
        </p:grpSpPr>
        <p:pic>
          <p:nvPicPr>
            <p:cNvPr id="48145" name="Picture 23" descr="f1.pdf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3479800" y="457200"/>
              <a:ext cx="9861550" cy="762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8146" name="Oval 40"/>
            <p:cNvSpPr>
              <a:spLocks noChangeArrowheads="1"/>
            </p:cNvSpPr>
            <p:nvPr/>
          </p:nvSpPr>
          <p:spPr bwMode="auto">
            <a:xfrm flipH="1">
              <a:off x="8127999" y="3352800"/>
              <a:ext cx="768000" cy="1160463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47" name="Line 41"/>
            <p:cNvSpPr>
              <a:spLocks noChangeShapeType="1"/>
            </p:cNvSpPr>
            <p:nvPr/>
          </p:nvSpPr>
          <p:spPr bwMode="auto">
            <a:xfrm flipV="1">
              <a:off x="8531199" y="3200400"/>
              <a:ext cx="816001" cy="50811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48" name="Line 42"/>
            <p:cNvSpPr>
              <a:spLocks noChangeShapeType="1"/>
            </p:cNvSpPr>
            <p:nvPr/>
          </p:nvSpPr>
          <p:spPr bwMode="auto">
            <a:xfrm>
              <a:off x="8531199" y="4233273"/>
              <a:ext cx="739801" cy="567327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48131" name="Title 1"/>
          <p:cNvSpPr>
            <a:spLocks noGrp="1"/>
          </p:cNvSpPr>
          <p:nvPr>
            <p:ph type="title"/>
          </p:nvPr>
        </p:nvSpPr>
        <p:spPr>
          <a:xfrm>
            <a:off x="162473" y="248125"/>
            <a:ext cx="8168732" cy="614363"/>
          </a:xfrm>
        </p:spPr>
        <p:txBody>
          <a:bodyPr>
            <a:noAutofit/>
          </a:bodyPr>
          <a:lstStyle/>
          <a:p>
            <a:pPr eaLnBrk="1" hangingPunct="1"/>
            <a:r>
              <a:rPr lang="en-US" sz="3600" dirty="0" smtClean="0">
                <a:solidFill>
                  <a:srgbClr val="008000"/>
                </a:solidFill>
                <a:ea typeface="ＭＳ Ｐゴシック" charset="-128"/>
                <a:cs typeface="ＭＳ Ｐゴシック" charset="-128"/>
              </a:rPr>
              <a:t>Transport inside the sector will be different than outside</a:t>
            </a:r>
            <a:endParaRPr lang="en-US" sz="3600" dirty="0">
              <a:solidFill>
                <a:srgbClr val="0080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60420" name="Content Placeholder 2"/>
          <p:cNvSpPr>
            <a:spLocks noGrp="1"/>
          </p:cNvSpPr>
          <p:nvPr>
            <p:ph idx="1"/>
          </p:nvPr>
        </p:nvSpPr>
        <p:spPr>
          <a:xfrm>
            <a:off x="251460" y="1097285"/>
            <a:ext cx="4081939" cy="5252085"/>
          </a:xfrm>
        </p:spPr>
        <p:txBody>
          <a:bodyPr>
            <a:normAutofit/>
          </a:bodyPr>
          <a:lstStyle/>
          <a:p>
            <a:pPr marL="0" indent="0">
              <a:buNone/>
              <a:defRPr/>
            </a:pPr>
            <a:endParaRPr lang="en-US" sz="1800" dirty="0">
              <a:solidFill>
                <a:srgbClr val="000000"/>
              </a:solidFill>
              <a:ea typeface="ＭＳ Ｐゴシック" charset="-128"/>
              <a:cs typeface="ＭＳ Ｐゴシック" charset="-128"/>
            </a:endParaRPr>
          </a:p>
          <a:p>
            <a:pPr>
              <a:defRPr/>
            </a:pPr>
            <a:r>
              <a:rPr lang="en-US" sz="1800" i="1" dirty="0" smtClean="0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Bubbles </a:t>
            </a:r>
            <a:r>
              <a:rPr lang="en-US" sz="1800" dirty="0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act as local traps of </a:t>
            </a:r>
            <a:r>
              <a:rPr lang="en-US" sz="1800" dirty="0" smtClean="0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energetic </a:t>
            </a:r>
            <a:r>
              <a:rPr lang="en-US" sz="1800" dirty="0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electrons (both GCR and </a:t>
            </a:r>
            <a:r>
              <a:rPr lang="en-US" sz="1800" dirty="0" smtClean="0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low</a:t>
            </a:r>
            <a:r>
              <a:rPr lang="en-US" sz="1800" dirty="0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-energy)</a:t>
            </a:r>
          </a:p>
          <a:p>
            <a:pPr>
              <a:spcAft>
                <a:spcPts val="540"/>
              </a:spcAft>
              <a:defRPr/>
            </a:pPr>
            <a:endParaRPr lang="en-US" sz="1800" dirty="0">
              <a:solidFill>
                <a:srgbClr val="000000"/>
              </a:solidFill>
              <a:ea typeface="ＭＳ Ｐゴシック" charset="-128"/>
              <a:cs typeface="ＭＳ Ｐゴシック" charset="-128"/>
            </a:endParaRPr>
          </a:p>
          <a:p>
            <a:pPr>
              <a:defRPr/>
            </a:pPr>
            <a:r>
              <a:rPr lang="en-US" sz="1800" dirty="0" smtClean="0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Galactic </a:t>
            </a:r>
            <a:r>
              <a:rPr lang="en-US" sz="1800" dirty="0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electrons enter the  </a:t>
            </a:r>
            <a:r>
              <a:rPr lang="en-US" sz="1800" dirty="0" err="1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heliosphere</a:t>
            </a:r>
            <a:r>
              <a:rPr lang="en-US" sz="1800" dirty="0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 by percolating    </a:t>
            </a:r>
            <a:r>
              <a:rPr lang="en-US" sz="1800" dirty="0" smtClean="0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upstream </a:t>
            </a:r>
            <a:r>
              <a:rPr lang="en-US" sz="1800" dirty="0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through the “bubbles” regions of the sector region of the </a:t>
            </a:r>
            <a:r>
              <a:rPr lang="en-US" sz="1800" dirty="0" err="1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heliosheath</a:t>
            </a:r>
            <a:endParaRPr lang="en-US" sz="1800" dirty="0">
              <a:solidFill>
                <a:srgbClr val="000000"/>
              </a:solidFill>
              <a:ea typeface="ＭＳ Ｐゴシック" charset="-128"/>
              <a:cs typeface="ＭＳ Ｐゴシック" charset="-128"/>
            </a:endParaRPr>
          </a:p>
          <a:p>
            <a:pPr marL="0" indent="0">
              <a:defRPr/>
            </a:pPr>
            <a:endParaRPr lang="en-US" sz="1800" dirty="0">
              <a:solidFill>
                <a:srgbClr val="000000"/>
              </a:solidFill>
              <a:ea typeface="ＭＳ Ｐゴシック" charset="-128"/>
              <a:cs typeface="ＭＳ Ｐゴシック" charset="-128"/>
            </a:endParaRPr>
          </a:p>
          <a:p>
            <a:pPr>
              <a:defRPr/>
            </a:pPr>
            <a:r>
              <a:rPr lang="en-US" sz="1800" dirty="0" smtClean="0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 </a:t>
            </a:r>
            <a:r>
              <a:rPr lang="en-US" sz="1800" dirty="0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The edges of the sector region act as loss boundaries</a:t>
            </a:r>
          </a:p>
          <a:p>
            <a:pPr>
              <a:defRPr/>
            </a:pPr>
            <a:endParaRPr lang="en-US" sz="1800" dirty="0">
              <a:solidFill>
                <a:srgbClr val="000000"/>
              </a:solidFill>
              <a:latin typeface="Wingdings" charset="2"/>
              <a:ea typeface="Wingdings" charset="2"/>
              <a:cs typeface="Wingdings" charset="2"/>
            </a:endParaRPr>
          </a:p>
          <a:p>
            <a:pPr>
              <a:defRPr/>
            </a:pPr>
            <a:r>
              <a:rPr lang="en-US" sz="1800" dirty="0" smtClean="0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Electrons </a:t>
            </a:r>
            <a:r>
              <a:rPr lang="en-US" sz="1800" dirty="0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leaving the sector region quickly migrate into the inner </a:t>
            </a:r>
            <a:r>
              <a:rPr lang="en-US" sz="1800" dirty="0" err="1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heliosphere</a:t>
            </a:r>
            <a:endParaRPr lang="en-US" sz="1800" dirty="0">
              <a:solidFill>
                <a:srgbClr val="000000"/>
              </a:solidFill>
              <a:ea typeface="ＭＳ Ｐゴシック" charset="-128"/>
              <a:cs typeface="ＭＳ Ｐゴシック" charset="-128"/>
            </a:endParaRPr>
          </a:p>
          <a:p>
            <a:pPr marL="0" indent="0">
              <a:buNone/>
              <a:defRPr/>
            </a:pPr>
            <a:endParaRPr lang="en-US" sz="1800" dirty="0">
              <a:solidFill>
                <a:srgbClr val="000000"/>
              </a:solidFill>
              <a:ea typeface="ＭＳ Ｐゴシック" charset="-128"/>
              <a:cs typeface="ＭＳ Ｐゴシック" charset="-128"/>
            </a:endParaRPr>
          </a:p>
          <a:p>
            <a:pPr marL="0" indent="0">
              <a:buNone/>
              <a:defRPr/>
            </a:pPr>
            <a:endParaRPr lang="en-US" sz="1800" dirty="0">
              <a:solidFill>
                <a:srgbClr val="000000"/>
              </a:solidFill>
              <a:ea typeface="ＭＳ Ｐゴシック" charset="-128"/>
              <a:cs typeface="ＭＳ Ｐゴシック" charset="-128"/>
            </a:endParaRPr>
          </a:p>
          <a:p>
            <a:pPr marL="0" indent="0">
              <a:buNone/>
              <a:defRPr/>
            </a:pPr>
            <a:endParaRPr lang="en-US" sz="1800" dirty="0">
              <a:solidFill>
                <a:srgbClr val="000000"/>
              </a:solidFill>
              <a:ea typeface="ＭＳ Ｐゴシック" charset="-128"/>
              <a:cs typeface="ＭＳ Ｐゴシック" charset="-128"/>
            </a:endParaRPr>
          </a:p>
        </p:txBody>
      </p:sp>
      <p:grpSp>
        <p:nvGrpSpPr>
          <p:cNvPr id="3" name="Group 24"/>
          <p:cNvGrpSpPr>
            <a:grpSpLocks/>
          </p:cNvGrpSpPr>
          <p:nvPr/>
        </p:nvGrpSpPr>
        <p:grpSpPr bwMode="auto">
          <a:xfrm flipH="1">
            <a:off x="6560827" y="3566160"/>
            <a:ext cx="930117" cy="2101692"/>
            <a:chOff x="756" y="2812"/>
            <a:chExt cx="488" cy="1246"/>
          </a:xfrm>
        </p:grpSpPr>
        <p:sp>
          <p:nvSpPr>
            <p:cNvPr id="48143" name="Line 21"/>
            <p:cNvSpPr>
              <a:spLocks noChangeShapeType="1"/>
            </p:cNvSpPr>
            <p:nvPr/>
          </p:nvSpPr>
          <p:spPr bwMode="auto">
            <a:xfrm flipH="1" flipV="1">
              <a:off x="756" y="2812"/>
              <a:ext cx="161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44" name="Freeform 23"/>
            <p:cNvSpPr>
              <a:spLocks/>
            </p:cNvSpPr>
            <p:nvPr/>
          </p:nvSpPr>
          <p:spPr bwMode="auto">
            <a:xfrm>
              <a:off x="877" y="2874"/>
              <a:ext cx="367" cy="1184"/>
            </a:xfrm>
            <a:custGeom>
              <a:avLst/>
              <a:gdLst>
                <a:gd name="T0" fmla="*/ 57 w 367"/>
                <a:gd name="T1" fmla="*/ 1184 h 1184"/>
                <a:gd name="T2" fmla="*/ 358 w 367"/>
                <a:gd name="T3" fmla="*/ 403 h 1184"/>
                <a:gd name="T4" fmla="*/ 0 w 367"/>
                <a:gd name="T5" fmla="*/ 0 h 1184"/>
                <a:gd name="T6" fmla="*/ 0 60000 65536"/>
                <a:gd name="T7" fmla="*/ 0 60000 65536"/>
                <a:gd name="T8" fmla="*/ 0 60000 65536"/>
                <a:gd name="T9" fmla="*/ 0 w 367"/>
                <a:gd name="T10" fmla="*/ 0 h 1184"/>
                <a:gd name="T11" fmla="*/ 367 w 367"/>
                <a:gd name="T12" fmla="*/ 1184 h 118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67" h="1184">
                  <a:moveTo>
                    <a:pt x="57" y="1184"/>
                  </a:moveTo>
                  <a:cubicBezTo>
                    <a:pt x="212" y="892"/>
                    <a:pt x="367" y="600"/>
                    <a:pt x="358" y="403"/>
                  </a:cubicBezTo>
                  <a:cubicBezTo>
                    <a:pt x="349" y="206"/>
                    <a:pt x="60" y="67"/>
                    <a:pt x="0" y="0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4" name="Group 38"/>
          <p:cNvGrpSpPr>
            <a:grpSpLocks/>
          </p:cNvGrpSpPr>
          <p:nvPr/>
        </p:nvGrpSpPr>
        <p:grpSpPr bwMode="auto">
          <a:xfrm flipH="1">
            <a:off x="6492240" y="1440180"/>
            <a:ext cx="1065848" cy="1871663"/>
            <a:chOff x="1453" y="2439"/>
            <a:chExt cx="620" cy="1196"/>
          </a:xfrm>
        </p:grpSpPr>
        <p:sp>
          <p:nvSpPr>
            <p:cNvPr id="48141" name="Freeform 26"/>
            <p:cNvSpPr>
              <a:spLocks/>
            </p:cNvSpPr>
            <p:nvPr/>
          </p:nvSpPr>
          <p:spPr bwMode="auto">
            <a:xfrm>
              <a:off x="1553" y="2439"/>
              <a:ext cx="520" cy="1178"/>
            </a:xfrm>
            <a:custGeom>
              <a:avLst/>
              <a:gdLst>
                <a:gd name="T0" fmla="*/ 320 w 520"/>
                <a:gd name="T1" fmla="*/ 0 h 1178"/>
                <a:gd name="T2" fmla="*/ 467 w 520"/>
                <a:gd name="T3" fmla="*/ 883 h 1178"/>
                <a:gd name="T4" fmla="*/ 0 w 520"/>
                <a:gd name="T5" fmla="*/ 1178 h 1178"/>
                <a:gd name="T6" fmla="*/ 0 60000 65536"/>
                <a:gd name="T7" fmla="*/ 0 60000 65536"/>
                <a:gd name="T8" fmla="*/ 0 60000 65536"/>
                <a:gd name="T9" fmla="*/ 0 w 520"/>
                <a:gd name="T10" fmla="*/ 0 h 1178"/>
                <a:gd name="T11" fmla="*/ 520 w 520"/>
                <a:gd name="T12" fmla="*/ 1178 h 117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20" h="1178">
                  <a:moveTo>
                    <a:pt x="320" y="0"/>
                  </a:moveTo>
                  <a:cubicBezTo>
                    <a:pt x="420" y="343"/>
                    <a:pt x="520" y="687"/>
                    <a:pt x="467" y="883"/>
                  </a:cubicBezTo>
                  <a:cubicBezTo>
                    <a:pt x="414" y="1079"/>
                    <a:pt x="78" y="1129"/>
                    <a:pt x="0" y="1178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42" name="Line 37"/>
            <p:cNvSpPr>
              <a:spLocks noChangeShapeType="1"/>
            </p:cNvSpPr>
            <p:nvPr/>
          </p:nvSpPr>
          <p:spPr bwMode="auto">
            <a:xfrm flipH="1">
              <a:off x="1453" y="3551"/>
              <a:ext cx="307" cy="8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48135" name="Text Box 44"/>
          <p:cNvSpPr txBox="1">
            <a:spLocks noChangeArrowheads="1"/>
          </p:cNvSpPr>
          <p:nvPr/>
        </p:nvSpPr>
        <p:spPr bwMode="auto">
          <a:xfrm rot="-4198195">
            <a:off x="5339239" y="2790024"/>
            <a:ext cx="1221581" cy="707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6" rIns="91436" bIns="45716">
            <a:prstTxWarp prst="textNoShape">
              <a:avLst/>
            </a:prstTxWarp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Galactic electrons</a:t>
            </a:r>
            <a:endParaRPr lang="en-US" sz="4000" b="1" dirty="0">
              <a:solidFill>
                <a:srgbClr val="FF0000"/>
              </a:solidFill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 rot="10800000">
            <a:off x="5257800" y="1371600"/>
            <a:ext cx="3657600" cy="2057400"/>
          </a:xfrm>
          <a:prstGeom prst="line">
            <a:avLst/>
          </a:prstGeom>
          <a:ln w="44450">
            <a:solidFill>
              <a:srgbClr val="FF0000"/>
            </a:solidFill>
            <a:prstDash val="sysDash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rot="10800000" flipV="1">
            <a:off x="4914907" y="3870484"/>
            <a:ext cx="4039077" cy="2438876"/>
          </a:xfrm>
          <a:prstGeom prst="line">
            <a:avLst/>
          </a:prstGeom>
          <a:ln w="41275">
            <a:solidFill>
              <a:srgbClr val="FF0000"/>
            </a:solidFill>
            <a:prstDash val="sysDash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8138" name="TextBox 29"/>
          <p:cNvSpPr txBox="1">
            <a:spLocks noChangeArrowheads="1"/>
          </p:cNvSpPr>
          <p:nvPr/>
        </p:nvSpPr>
        <p:spPr bwMode="auto">
          <a:xfrm>
            <a:off x="5867407" y="1218724"/>
            <a:ext cx="529059" cy="4770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6" tIns="45716" rIns="91436" bIns="45716">
            <a:prstTxWarp prst="textNoShape">
              <a:avLst/>
            </a:prstTxWarp>
            <a:spAutoFit/>
          </a:bodyPr>
          <a:lstStyle/>
          <a:p>
            <a:r>
              <a:rPr lang="en-US" sz="2500" dirty="0">
                <a:solidFill>
                  <a:srgbClr val="FF0000"/>
                </a:solidFill>
              </a:rPr>
              <a:t>V1</a:t>
            </a:r>
          </a:p>
        </p:txBody>
      </p:sp>
      <p:sp>
        <p:nvSpPr>
          <p:cNvPr id="48139" name="TextBox 28"/>
          <p:cNvSpPr txBox="1">
            <a:spLocks noChangeArrowheads="1"/>
          </p:cNvSpPr>
          <p:nvPr/>
        </p:nvSpPr>
        <p:spPr bwMode="auto">
          <a:xfrm>
            <a:off x="5815775" y="5760722"/>
            <a:ext cx="519414" cy="4662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6" tIns="45716" rIns="91436" bIns="45716">
            <a:prstTxWarp prst="textNoShape">
              <a:avLst/>
            </a:prstTxWarp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V2</a:t>
            </a:r>
          </a:p>
        </p:txBody>
      </p:sp>
      <p:sp>
        <p:nvSpPr>
          <p:cNvPr id="48140" name="TextBox 28"/>
          <p:cNvSpPr txBox="1">
            <a:spLocks noChangeArrowheads="1"/>
          </p:cNvSpPr>
          <p:nvPr/>
        </p:nvSpPr>
        <p:spPr bwMode="auto">
          <a:xfrm rot="-2713372">
            <a:off x="6518672" y="1377855"/>
            <a:ext cx="1745933" cy="457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2292" tIns="41148" rIns="82292" bIns="41148">
            <a:prstTxWarp prst="textNoShape">
              <a:avLst/>
            </a:prstTxWarp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heliopause</a:t>
            </a:r>
          </a:p>
        </p:txBody>
      </p:sp>
    </p:spTree>
    <p:extLst>
      <p:ext uri="{BB962C8B-B14F-4D97-AF65-F5344CB8AC3E}">
        <p14:creationId xmlns:p14="http://schemas.microsoft.com/office/powerpoint/2010/main" val="23698469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558154main_old-new-heliopause-orig_full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295400"/>
            <a:ext cx="9144000" cy="5143500"/>
          </a:xfrm>
        </p:spPr>
      </p:pic>
      <p:sp>
        <p:nvSpPr>
          <p:cNvPr id="3" name="TextBox 2"/>
          <p:cNvSpPr txBox="1"/>
          <p:nvPr/>
        </p:nvSpPr>
        <p:spPr>
          <a:xfrm>
            <a:off x="609600" y="228600"/>
            <a:ext cx="8431332" cy="590929"/>
          </a:xfrm>
          <a:prstGeom prst="rect">
            <a:avLst/>
          </a:prstGeom>
          <a:noFill/>
        </p:spPr>
        <p:txBody>
          <a:bodyPr wrap="none" lIns="91436" tIns="45716" rIns="91436" bIns="45716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Old and a New View: The permeable heliosphere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905000"/>
            <a:ext cx="7620000" cy="1143000"/>
          </a:xfrm>
        </p:spPr>
        <p:txBody>
          <a:bodyPr/>
          <a:lstStyle/>
          <a:p>
            <a:pPr algn="l"/>
            <a:r>
              <a:rPr lang="en-US" dirty="0" smtClean="0"/>
              <a:t>Observations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81000" y="4177874"/>
            <a:ext cx="476346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Change in the gradient of VR in April 2010; VR ~ 0km/s and negative </a:t>
            </a:r>
          </a:p>
          <a:p>
            <a:pPr marL="285750" indent="-285750">
              <a:buFont typeface="Arial"/>
              <a:buChar char="•"/>
            </a:pPr>
            <a:endParaRPr lang="en-US" dirty="0" smtClean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Thickness of the “Transition Layer Flow” of at least 7AU.</a:t>
            </a:r>
          </a:p>
          <a:p>
            <a:pPr marL="285750" indent="-285750">
              <a:buFont typeface="Arial"/>
              <a:buChar char="•"/>
            </a:pPr>
            <a:endParaRPr lang="en-US" dirty="0" smtClean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VT start increasing at the end of 2011. </a:t>
            </a:r>
            <a:endParaRPr lang="en-US" dirty="0"/>
          </a:p>
        </p:txBody>
      </p:sp>
      <p:pic>
        <p:nvPicPr>
          <p:cNvPr id="6" name="Picture 5" descr="Nature_fig1_update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00" y="2019300"/>
            <a:ext cx="3564606" cy="4752808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152400" y="-228600"/>
            <a:ext cx="8991600" cy="1984375"/>
          </a:xfrm>
          <a:prstGeom prst="rect">
            <a:avLst/>
          </a:prstGeom>
        </p:spPr>
        <p:txBody>
          <a:bodyPr vert="horz" lIns="91436" tIns="45716" rIns="91436" bIns="45716" rtlCol="0" anchor="ctr">
            <a:normAutofit/>
          </a:bodyPr>
          <a:lstStyle>
            <a:lvl1pPr algn="ctr" defTabSz="457169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dirty="0" smtClean="0">
                <a:solidFill>
                  <a:srgbClr val="FF0000"/>
                </a:solidFill>
              </a:rPr>
              <a:t>Implications of Reconnection for Flows Dynamic</a:t>
            </a:r>
            <a:endParaRPr lang="en-US" sz="4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57364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igure2a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00" y="0"/>
            <a:ext cx="4128608" cy="52578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2400" y="6101090"/>
            <a:ext cx="26533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Simulation with the sector</a:t>
            </a:r>
          </a:p>
          <a:p>
            <a:r>
              <a:rPr lang="en-US" dirty="0" smtClean="0"/>
              <a:t>region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943600" y="6096000"/>
            <a:ext cx="29737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Simulation without the sector</a:t>
            </a:r>
          </a:p>
          <a:p>
            <a:r>
              <a:rPr lang="en-US" dirty="0" smtClean="0"/>
              <a:t>region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983578" y="5364490"/>
            <a:ext cx="37657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Zoom in the </a:t>
            </a:r>
            <a:r>
              <a:rPr lang="en-US" sz="2800" dirty="0" err="1" smtClean="0">
                <a:solidFill>
                  <a:srgbClr val="FF0000"/>
                </a:solidFill>
              </a:rPr>
              <a:t>Heliosheath</a:t>
            </a:r>
            <a:endParaRPr lang="en-US" sz="2800" dirty="0">
              <a:solidFill>
                <a:srgbClr val="FF0000"/>
              </a:solidFill>
            </a:endParaRPr>
          </a:p>
        </p:txBody>
      </p:sp>
      <p:pic>
        <p:nvPicPr>
          <p:cNvPr id="3" name="Picture 2" descr="Figure2b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0" y="0"/>
            <a:ext cx="4457700" cy="521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9092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1000" y="0"/>
            <a:ext cx="8458200" cy="11811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Two Different Flows in the </a:t>
            </a:r>
            <a:r>
              <a:rPr lang="en-US" sz="4000" dirty="0" err="1" smtClean="0"/>
              <a:t>Heliosheath</a:t>
            </a:r>
            <a:endParaRPr lang="en-US" sz="4000" dirty="0"/>
          </a:p>
        </p:txBody>
      </p:sp>
      <p:sp>
        <p:nvSpPr>
          <p:cNvPr id="4" name="TextBox 3"/>
          <p:cNvSpPr txBox="1"/>
          <p:nvPr/>
        </p:nvSpPr>
        <p:spPr>
          <a:xfrm>
            <a:off x="281709" y="5933301"/>
            <a:ext cx="814669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Flows in region 1: filled with disconnected magnetic structures (no magnetic tension)</a:t>
            </a:r>
          </a:p>
          <a:p>
            <a:r>
              <a:rPr lang="en-US" dirty="0" smtClean="0"/>
              <a:t>				behaves as un-magnetized flows</a:t>
            </a:r>
          </a:p>
          <a:p>
            <a:r>
              <a:rPr lang="en-US" dirty="0" smtClean="0"/>
              <a:t>Flows in region 2: magnetized</a:t>
            </a:r>
            <a:endParaRPr lang="en-US" dirty="0"/>
          </a:p>
        </p:txBody>
      </p:sp>
      <p:pic>
        <p:nvPicPr>
          <p:cNvPr id="3" name="Picture 2" descr="Figure1_new_thinflat-eps-converted-to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889000"/>
            <a:ext cx="5181600" cy="505012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81000" y="1212334"/>
            <a:ext cx="29037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>
                <a:solidFill>
                  <a:srgbClr val="000000"/>
                </a:solidFill>
              </a:rPr>
              <a:t>Opher, Drake et al. </a:t>
            </a:r>
            <a:r>
              <a:rPr lang="en-US" i="1" dirty="0" err="1" smtClean="0">
                <a:solidFill>
                  <a:srgbClr val="000000"/>
                </a:solidFill>
              </a:rPr>
              <a:t>ApJ</a:t>
            </a:r>
            <a:r>
              <a:rPr lang="en-US" i="1" dirty="0" smtClean="0">
                <a:solidFill>
                  <a:srgbClr val="000000"/>
                </a:solidFill>
              </a:rPr>
              <a:t> 2012</a:t>
            </a:r>
            <a:endParaRPr lang="en-US" i="1" dirty="0">
              <a:solidFill>
                <a:srgbClr val="0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07109" y="4191000"/>
            <a:ext cx="1524000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rgbClr val="FF0000"/>
                </a:solidFill>
              </a:rPr>
              <a:t>Magnetic Field act as a skeleton organizing the flows in region 2</a:t>
            </a:r>
            <a:endParaRPr lang="en-US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98822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1887479"/>
            <a:ext cx="5479384" cy="3352800"/>
          </a:xfrm>
          <a:prstGeom prst="rect">
            <a:avLst/>
          </a:prstGeom>
        </p:spPr>
      </p:pic>
      <p:pic>
        <p:nvPicPr>
          <p:cNvPr id="5" name="Picture 4" descr="Figure3a copy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0" y="1581727"/>
            <a:ext cx="4876800" cy="4379670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444500" y="228600"/>
            <a:ext cx="8458200" cy="855662"/>
          </a:xfrm>
          <a:prstGeom prst="rect">
            <a:avLst/>
          </a:prstGeom>
        </p:spPr>
        <p:txBody>
          <a:bodyPr vert="horz" lIns="91436" tIns="45716" rIns="91436" bIns="45716" rtlCol="0" anchor="ctr">
            <a:normAutofit fontScale="75000" lnSpcReduction="20000"/>
          </a:bodyPr>
          <a:lstStyle>
            <a:lvl1pPr algn="ctr" defTabSz="457169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Radial Flows: More collimated inside the sector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19096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owshockPIA1345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20040" y="2315199"/>
            <a:ext cx="2714001" cy="2714001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23142" y="2353298"/>
            <a:ext cx="4391406" cy="349758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7726680" y="5966465"/>
            <a:ext cx="535530" cy="360099"/>
          </a:xfrm>
          <a:prstGeom prst="rect">
            <a:avLst/>
          </a:prstGeom>
          <a:noFill/>
        </p:spPr>
        <p:txBody>
          <a:bodyPr wrap="none" lIns="82292" tIns="41148" rIns="82292" bIns="41148" rtlCol="0">
            <a:spAutoFit/>
          </a:bodyPr>
          <a:lstStyle/>
          <a:p>
            <a:r>
              <a:rPr lang="en-US" dirty="0" smtClean="0"/>
              <a:t>HST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20040" y="5191765"/>
            <a:ext cx="2714001" cy="637097"/>
          </a:xfrm>
          <a:prstGeom prst="rect">
            <a:avLst/>
          </a:prstGeom>
          <a:noFill/>
        </p:spPr>
        <p:txBody>
          <a:bodyPr wrap="square" lIns="82292" tIns="41148" rIns="82292" bIns="41148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WISE bow shock image, PIA13455</a:t>
            </a:r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3389642" y="2399137"/>
            <a:ext cx="2667000" cy="3340100"/>
            <a:chOff x="3962400" y="1016000"/>
            <a:chExt cx="4291012" cy="4991100"/>
          </a:xfrm>
        </p:grpSpPr>
        <p:pic>
          <p:nvPicPr>
            <p:cNvPr id="14" name="Picture 6" descr="gc_color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62400" y="1016000"/>
              <a:ext cx="3036887" cy="3327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7" descr="bowshock_bw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86437" y="3254375"/>
              <a:ext cx="2286000" cy="2286000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Line 8"/>
            <p:cNvSpPr>
              <a:spLocks noChangeShapeType="1"/>
            </p:cNvSpPr>
            <p:nvPr/>
          </p:nvSpPr>
          <p:spPr bwMode="auto">
            <a:xfrm>
              <a:off x="6538912" y="2006600"/>
              <a:ext cx="1524000" cy="121920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Text Box 9"/>
            <p:cNvSpPr txBox="1">
              <a:spLocks noChangeArrowheads="1"/>
            </p:cNvSpPr>
            <p:nvPr/>
          </p:nvSpPr>
          <p:spPr bwMode="auto">
            <a:xfrm>
              <a:off x="5586412" y="5549900"/>
              <a:ext cx="2667000" cy="457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200" b="1">
                  <a:solidFill>
                    <a:srgbClr val="FF0000"/>
                  </a:solidFill>
                </a:rPr>
                <a:t>Closeup of IRS8, resolving the bow-shock of a fast-moving star</a:t>
              </a:r>
            </a:p>
          </p:txBody>
        </p:sp>
        <p:sp>
          <p:nvSpPr>
            <p:cNvPr id="18" name="Rectangle 10"/>
            <p:cNvSpPr>
              <a:spLocks noChangeArrowheads="1"/>
            </p:cNvSpPr>
            <p:nvPr/>
          </p:nvSpPr>
          <p:spPr bwMode="auto">
            <a:xfrm>
              <a:off x="5776912" y="1168400"/>
              <a:ext cx="762000" cy="838200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" name="Line 11"/>
            <p:cNvSpPr>
              <a:spLocks noChangeShapeType="1"/>
            </p:cNvSpPr>
            <p:nvPr/>
          </p:nvSpPr>
          <p:spPr bwMode="auto">
            <a:xfrm>
              <a:off x="5776912" y="2006600"/>
              <a:ext cx="0" cy="121920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92007" y="6858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</a:rPr>
              <a:t>The heliosphere as test-bed for other astrospheres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8704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8153400" y="1306425"/>
            <a:ext cx="457200" cy="2667000"/>
          </a:xfrm>
          <a:prstGeom prst="rect">
            <a:avLst/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pic>
        <p:nvPicPr>
          <p:cNvPr id="15361" name="Picture 3" descr="Figure5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5718" y="990600"/>
            <a:ext cx="5446713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/>
          <p:cNvCxnSpPr/>
          <p:nvPr/>
        </p:nvCxnSpPr>
        <p:spPr>
          <a:xfrm>
            <a:off x="8534400" y="1306425"/>
            <a:ext cx="0" cy="2667000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364" name="TextBox 6"/>
          <p:cNvSpPr txBox="1">
            <a:spLocks noChangeArrowheads="1"/>
          </p:cNvSpPr>
          <p:nvPr/>
        </p:nvSpPr>
        <p:spPr bwMode="auto">
          <a:xfrm>
            <a:off x="3200400" y="4303455"/>
            <a:ext cx="6060857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dirty="0" smtClean="0">
                <a:latin typeface="+mn-lt"/>
              </a:rPr>
              <a:t>The reconnection in the sector creates two type of flows in the heliosheath (</a:t>
            </a:r>
            <a:r>
              <a:rPr lang="en-US" dirty="0">
                <a:latin typeface="+mn-lt"/>
              </a:rPr>
              <a:t>Opher et </a:t>
            </a:r>
            <a:r>
              <a:rPr lang="en-US" dirty="0" smtClean="0">
                <a:latin typeface="+mn-lt"/>
              </a:rPr>
              <a:t>al. 2012).</a:t>
            </a:r>
          </a:p>
          <a:p>
            <a:pPr eaLnBrk="1" hangingPunct="1"/>
            <a:r>
              <a:rPr lang="en-US" dirty="0" smtClean="0">
                <a:solidFill>
                  <a:srgbClr val="FF0000"/>
                </a:solidFill>
                <a:latin typeface="+mn-lt"/>
              </a:rPr>
              <a:t>Global feature: </a:t>
            </a:r>
            <a:r>
              <a:rPr lang="en-US" dirty="0" smtClean="0">
                <a:latin typeface="+mn-lt"/>
              </a:rPr>
              <a:t>a stagnation region at all latitudes in front of the HP</a:t>
            </a:r>
          </a:p>
          <a:p>
            <a:pPr eaLnBrk="1" hangingPunct="1"/>
            <a:r>
              <a:rPr lang="en-US" sz="2000" dirty="0" smtClean="0">
                <a:latin typeface="+mn-lt"/>
              </a:rPr>
              <a:t>Other proposals: temporal (</a:t>
            </a:r>
            <a:r>
              <a:rPr lang="en-US" sz="2000" dirty="0" err="1" smtClean="0">
                <a:latin typeface="+mn-lt"/>
              </a:rPr>
              <a:t>Washimi</a:t>
            </a:r>
            <a:r>
              <a:rPr lang="en-US" sz="2000" dirty="0" smtClean="0">
                <a:latin typeface="+mn-lt"/>
              </a:rPr>
              <a:t> et al. 2011; </a:t>
            </a:r>
            <a:r>
              <a:rPr lang="en-US" sz="2000" dirty="0" err="1" smtClean="0">
                <a:latin typeface="+mn-lt"/>
              </a:rPr>
              <a:t>Pogorelov</a:t>
            </a:r>
            <a:r>
              <a:rPr lang="en-US" sz="2000" dirty="0" smtClean="0">
                <a:latin typeface="+mn-lt"/>
              </a:rPr>
              <a:t> et al. 2012) </a:t>
            </a:r>
            <a:endParaRPr lang="en-US" sz="2000" dirty="0">
              <a:latin typeface="+mn-lt"/>
            </a:endParaRPr>
          </a:p>
        </p:txBody>
      </p:sp>
      <p:sp>
        <p:nvSpPr>
          <p:cNvPr id="15365" name="TextBox 7"/>
          <p:cNvSpPr txBox="1">
            <a:spLocks noChangeArrowheads="1"/>
          </p:cNvSpPr>
          <p:nvPr/>
        </p:nvSpPr>
        <p:spPr bwMode="auto">
          <a:xfrm>
            <a:off x="152401" y="4303455"/>
            <a:ext cx="178719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/>
              <a:t>Opher et al. </a:t>
            </a:r>
            <a:r>
              <a:rPr lang="en-US" sz="1800" dirty="0" smtClean="0"/>
              <a:t>2012</a:t>
            </a:r>
            <a:endParaRPr lang="en-US" sz="1800" dirty="0"/>
          </a:p>
        </p:txBody>
      </p:sp>
      <p:sp>
        <p:nvSpPr>
          <p:cNvPr id="15366" name="TextBox 9"/>
          <p:cNvSpPr txBox="1">
            <a:spLocks noChangeArrowheads="1"/>
          </p:cNvSpPr>
          <p:nvPr/>
        </p:nvSpPr>
        <p:spPr bwMode="auto">
          <a:xfrm>
            <a:off x="2734468" y="76200"/>
            <a:ext cx="5771507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 dirty="0" smtClean="0">
                <a:solidFill>
                  <a:srgbClr val="1F497D"/>
                </a:solidFill>
                <a:latin typeface="+mn-lt"/>
              </a:rPr>
              <a:t>Flows near the HP</a:t>
            </a:r>
            <a:r>
              <a:rPr lang="en-US" sz="2800" dirty="0">
                <a:solidFill>
                  <a:srgbClr val="1F497D"/>
                </a:solidFill>
                <a:latin typeface="+mn-lt"/>
              </a:rPr>
              <a:t> </a:t>
            </a:r>
            <a:r>
              <a:rPr lang="en-US" sz="2800" dirty="0" smtClean="0">
                <a:solidFill>
                  <a:srgbClr val="1F497D"/>
                </a:solidFill>
                <a:latin typeface="+mn-lt"/>
              </a:rPr>
              <a:t>(Stagnation Region) </a:t>
            </a:r>
          </a:p>
          <a:p>
            <a:pPr eaLnBrk="1" hangingPunct="1"/>
            <a:r>
              <a:rPr lang="en-US" sz="2800" dirty="0" smtClean="0">
                <a:solidFill>
                  <a:srgbClr val="1F497D"/>
                </a:solidFill>
                <a:latin typeface="+mn-lt"/>
              </a:rPr>
              <a:t>Spatial or Temporal Feature </a:t>
            </a:r>
          </a:p>
        </p:txBody>
      </p:sp>
      <p:pic>
        <p:nvPicPr>
          <p:cNvPr id="11" name="Picture 10" descr="Figure1_new_thinflat-eps-converted-to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1" y="909812"/>
            <a:ext cx="3143372" cy="3063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06482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Porous </a:t>
            </a:r>
            <a:r>
              <a:rPr lang="en-US" dirty="0" err="1" smtClean="0">
                <a:solidFill>
                  <a:srgbClr val="FF0000"/>
                </a:solidFill>
              </a:rPr>
              <a:t>Heliopause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79458" y="1354791"/>
            <a:ext cx="799389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FF"/>
                </a:solidFill>
              </a:rPr>
              <a:t>In this scenario the HP is not just a tangential discontinuity but </a:t>
            </a:r>
          </a:p>
          <a:p>
            <a:r>
              <a:rPr lang="en-US" sz="2400" dirty="0" smtClean="0">
                <a:solidFill>
                  <a:srgbClr val="0000FF"/>
                </a:solidFill>
              </a:rPr>
              <a:t>a </a:t>
            </a:r>
            <a:r>
              <a:rPr lang="en-US" sz="2400" i="1" dirty="0" smtClean="0">
                <a:solidFill>
                  <a:srgbClr val="0000FF"/>
                </a:solidFill>
              </a:rPr>
              <a:t>porous boundary</a:t>
            </a:r>
            <a:endParaRPr lang="en-US" sz="2400" dirty="0">
              <a:solidFill>
                <a:srgbClr val="0000FF"/>
              </a:solidFill>
            </a:endParaRPr>
          </a:p>
        </p:txBody>
      </p:sp>
      <p:pic>
        <p:nvPicPr>
          <p:cNvPr id="5" name="Picture 4" descr="newheliopaus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2185788"/>
            <a:ext cx="2105612" cy="4592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8181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00" t="14272" r="18333" b="4387"/>
          <a:stretch>
            <a:fillRect/>
          </a:stretch>
        </p:blipFill>
        <p:spPr bwMode="auto">
          <a:xfrm>
            <a:off x="0" y="0"/>
            <a:ext cx="58674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5544" name="Text Box 8"/>
          <p:cNvSpPr txBox="1">
            <a:spLocks noChangeArrowheads="1"/>
          </p:cNvSpPr>
          <p:nvPr/>
        </p:nvSpPr>
        <p:spPr bwMode="auto">
          <a:xfrm>
            <a:off x="0" y="6324600"/>
            <a:ext cx="2667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Opher et al. 2006</a:t>
            </a:r>
          </a:p>
        </p:txBody>
      </p:sp>
      <p:sp>
        <p:nvSpPr>
          <p:cNvPr id="65545" name="Text Box 9"/>
          <p:cNvSpPr txBox="1">
            <a:spLocks noChangeArrowheads="1"/>
          </p:cNvSpPr>
          <p:nvPr/>
        </p:nvSpPr>
        <p:spPr bwMode="auto">
          <a:xfrm>
            <a:off x="5718941" y="152400"/>
            <a:ext cx="3501259" cy="87254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endParaRPr lang="en-US" sz="2400" b="1" dirty="0" smtClean="0">
              <a:solidFill>
                <a:srgbClr val="99CCFF"/>
              </a:solidFill>
            </a:endParaRPr>
          </a:p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2400" b="1" dirty="0" smtClean="0"/>
              <a:t>Spiral magnetic field from solar rotation is east-west</a:t>
            </a:r>
          </a:p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2400" b="1" dirty="0"/>
              <a:t>Interstellar magnetic field is </a:t>
            </a:r>
            <a:r>
              <a:rPr lang="en-US" sz="2400" b="1" dirty="0" smtClean="0"/>
              <a:t>inclined about 60° to the east-west direction</a:t>
            </a:r>
          </a:p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2400" dirty="0" smtClean="0"/>
              <a:t>When crossing the HP one </a:t>
            </a:r>
            <a:r>
              <a:rPr lang="en-US" sz="2400" dirty="0"/>
              <a:t>should expect a change in magnetic field due to draping.</a:t>
            </a:r>
          </a:p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endParaRPr lang="en-US" sz="2400" b="1" dirty="0">
              <a:solidFill>
                <a:srgbClr val="99CCFF"/>
              </a:solidFill>
            </a:endParaRPr>
          </a:p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endParaRPr lang="en-US" sz="2400" b="1" dirty="0">
              <a:solidFill>
                <a:srgbClr val="99CCFF"/>
              </a:solidFill>
            </a:endParaRPr>
          </a:p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endParaRPr lang="en-US" sz="2400" b="1" dirty="0" smtClean="0">
              <a:solidFill>
                <a:srgbClr val="99CCFF"/>
              </a:solidFill>
            </a:endParaRPr>
          </a:p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endParaRPr lang="en-US" sz="2400" b="1" dirty="0" smtClean="0">
              <a:solidFill>
                <a:srgbClr val="99CCFF"/>
              </a:solidFill>
            </a:endParaRPr>
          </a:p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2400" b="1" dirty="0" smtClean="0">
                <a:solidFill>
                  <a:srgbClr val="99CCFF"/>
                </a:solidFill>
              </a:rPr>
              <a:t>    </a:t>
            </a:r>
            <a:endParaRPr lang="en-US" sz="2000" b="1" dirty="0">
              <a:solidFill>
                <a:srgbClr val="99CCFF"/>
              </a:solidFill>
            </a:endParaRPr>
          </a:p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endParaRPr lang="en-US" sz="2000" b="1" dirty="0">
              <a:solidFill>
                <a:srgbClr val="99CCFF"/>
              </a:solidFill>
            </a:endParaRPr>
          </a:p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endParaRPr lang="en-US" b="1" dirty="0">
              <a:solidFill>
                <a:srgbClr val="99CCFF"/>
              </a:solidFill>
            </a:endParaRPr>
          </a:p>
        </p:txBody>
      </p:sp>
      <p:sp>
        <p:nvSpPr>
          <p:cNvPr id="2" name="Arc 1"/>
          <p:cNvSpPr/>
          <p:nvPr/>
        </p:nvSpPr>
        <p:spPr>
          <a:xfrm rot="10800000">
            <a:off x="2314902" y="1886602"/>
            <a:ext cx="5867400" cy="441435"/>
          </a:xfrm>
          <a:prstGeom prst="arc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2" name="Arc 11"/>
          <p:cNvSpPr/>
          <p:nvPr/>
        </p:nvSpPr>
        <p:spPr>
          <a:xfrm rot="10800000">
            <a:off x="2546133" y="2041632"/>
            <a:ext cx="5867400" cy="441435"/>
          </a:xfrm>
          <a:prstGeom prst="arc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3" name="Arc 12"/>
          <p:cNvSpPr/>
          <p:nvPr/>
        </p:nvSpPr>
        <p:spPr>
          <a:xfrm rot="10800000">
            <a:off x="2819401" y="2194035"/>
            <a:ext cx="5867400" cy="441435"/>
          </a:xfrm>
          <a:prstGeom prst="arc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4" name="Arc 13"/>
          <p:cNvSpPr/>
          <p:nvPr/>
        </p:nvSpPr>
        <p:spPr>
          <a:xfrm rot="10800000">
            <a:off x="3069026" y="2333299"/>
            <a:ext cx="5867400" cy="441435"/>
          </a:xfrm>
          <a:prstGeom prst="arc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cxnSp>
        <p:nvCxnSpPr>
          <p:cNvPr id="4" name="Straight Arrow Connector 3"/>
          <p:cNvCxnSpPr/>
          <p:nvPr/>
        </p:nvCxnSpPr>
        <p:spPr>
          <a:xfrm>
            <a:off x="5067300" y="2333298"/>
            <a:ext cx="723900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4818996" y="2469932"/>
            <a:ext cx="723900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4937233" y="2635468"/>
            <a:ext cx="352099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4724400" y="2756336"/>
            <a:ext cx="381000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152400" y="76200"/>
            <a:ext cx="2438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 smtClean="0">
                <a:solidFill>
                  <a:srgbClr val="FFFFFF"/>
                </a:solidFill>
              </a:rPr>
              <a:t>Interstellar magnetic field </a:t>
            </a:r>
            <a:endParaRPr lang="en-US" sz="2400" b="1" dirty="0">
              <a:solidFill>
                <a:srgbClr val="FFFFFF"/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5429250" y="2469932"/>
            <a:ext cx="430274" cy="13136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V="1">
            <a:off x="5581650" y="2622332"/>
            <a:ext cx="430274" cy="13136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V="1">
            <a:off x="5575736" y="2317532"/>
            <a:ext cx="430274" cy="13136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6732495" y="6324600"/>
            <a:ext cx="2264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Acknowledg</a:t>
            </a:r>
            <a:r>
              <a:rPr lang="en-US" dirty="0" smtClean="0"/>
              <a:t>. Ed Stone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21604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09600" y="213323"/>
            <a:ext cx="7702549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 smtClean="0">
                <a:solidFill>
                  <a:srgbClr val="0000FF"/>
                </a:solidFill>
              </a:rPr>
              <a:t>Heliopause</a:t>
            </a:r>
            <a:r>
              <a:rPr lang="en-US" sz="3200" dirty="0" smtClean="0">
                <a:solidFill>
                  <a:srgbClr val="0000FF"/>
                </a:solidFill>
              </a:rPr>
              <a:t> Reconnection: PIC Magnetic Field</a:t>
            </a:r>
            <a:endParaRPr lang="en-US" sz="3200" dirty="0">
              <a:solidFill>
                <a:srgbClr val="0000FF"/>
              </a:solidFill>
            </a:endParaRPr>
          </a:p>
        </p:txBody>
      </p:sp>
      <p:pic>
        <p:nvPicPr>
          <p:cNvPr id="2" name="bx_swisdak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33527"/>
          <a:stretch/>
        </p:blipFill>
        <p:spPr>
          <a:xfrm>
            <a:off x="228600" y="3589812"/>
            <a:ext cx="8686765" cy="2887188"/>
          </a:xfrm>
          <a:prstGeom prst="rect">
            <a:avLst/>
          </a:prstGeom>
        </p:spPr>
      </p:pic>
      <p:pic>
        <p:nvPicPr>
          <p:cNvPr id="5" name="Picture 4" descr="PICmimic_opher_V1_MIMF.pd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4600" y="990600"/>
            <a:ext cx="3602957" cy="245801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426149" y="2414832"/>
            <a:ext cx="22886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Cuts from MHD model</a:t>
            </a:r>
          </a:p>
          <a:p>
            <a:r>
              <a:rPr lang="en-US" dirty="0" smtClean="0"/>
              <a:t>(</a:t>
            </a:r>
            <a:r>
              <a:rPr lang="en-US" dirty="0" err="1" smtClean="0"/>
              <a:t>Prested</a:t>
            </a:r>
            <a:r>
              <a:rPr lang="en-US" dirty="0" smtClean="0"/>
              <a:t> et al. 2012)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426149" y="976745"/>
            <a:ext cx="24892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Swisdak</a:t>
            </a:r>
            <a:r>
              <a:rPr lang="en-US" dirty="0" smtClean="0"/>
              <a:t> et al. </a:t>
            </a:r>
            <a:r>
              <a:rPr lang="en-US" i="1" dirty="0" smtClean="0"/>
              <a:t>in prep</a:t>
            </a:r>
            <a:endParaRPr lang="en-US" dirty="0" smtClean="0"/>
          </a:p>
          <a:p>
            <a:r>
              <a:rPr lang="en-US" dirty="0" smtClean="0"/>
              <a:t>2013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83897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Heliosphere_Jan_2008_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00" t="17987" r="28684" b="28440"/>
          <a:stretch/>
        </p:blipFill>
        <p:spPr bwMode="auto">
          <a:xfrm>
            <a:off x="2213264" y="1010590"/>
            <a:ext cx="6930736" cy="5847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val 1"/>
          <p:cNvSpPr/>
          <p:nvPr/>
        </p:nvSpPr>
        <p:spPr>
          <a:xfrm rot="1935948">
            <a:off x="2970573" y="2356026"/>
            <a:ext cx="170620" cy="106852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1127234" y="60434"/>
            <a:ext cx="2286000" cy="424934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 rot="1935948">
            <a:off x="2871285" y="2308910"/>
            <a:ext cx="222529" cy="960804"/>
          </a:xfrm>
          <a:prstGeom prst="ellipse">
            <a:avLst/>
          </a:prstGeom>
          <a:solidFill>
            <a:srgbClr val="D1D2C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2781020" y="2469493"/>
            <a:ext cx="568396" cy="918099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2667000" y="2421371"/>
            <a:ext cx="568396" cy="918099"/>
          </a:xfrm>
          <a:prstGeom prst="line">
            <a:avLst/>
          </a:prstGeom>
          <a:ln w="76200">
            <a:solidFill>
              <a:srgbClr val="D1D2C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 flipV="1">
            <a:off x="3441622" y="2491905"/>
            <a:ext cx="1167542" cy="26318"/>
          </a:xfrm>
          <a:prstGeom prst="straightConnector1">
            <a:avLst/>
          </a:prstGeom>
          <a:ln w="28575">
            <a:solidFill>
              <a:srgbClr val="FFFF6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4609164" y="2056558"/>
            <a:ext cx="4267200" cy="92333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 err="1" smtClean="0">
                <a:solidFill>
                  <a:srgbClr val="FFFF66"/>
                </a:solidFill>
                <a:latin typeface="Arial" charset="0"/>
                <a:cs typeface="Arial" charset="0"/>
              </a:rPr>
              <a:t>Porus</a:t>
            </a:r>
            <a:r>
              <a:rPr lang="en-US" dirty="0" smtClean="0">
                <a:solidFill>
                  <a:srgbClr val="FFFF66"/>
                </a:solidFill>
                <a:latin typeface="Arial" charset="0"/>
                <a:cs typeface="Arial" charset="0"/>
              </a:rPr>
              <a:t> Heliosheath: Entered region magnetically connected to outside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FFFF66"/>
                </a:solidFill>
                <a:latin typeface="Arial" charset="0"/>
                <a:cs typeface="Arial" charset="0"/>
              </a:rPr>
              <a:t>( Aug 25, 2012)</a:t>
            </a:r>
            <a:endParaRPr lang="en-US" dirty="0">
              <a:solidFill>
                <a:srgbClr val="FFFF66"/>
              </a:solidFill>
              <a:latin typeface="Arial" charset="0"/>
              <a:cs typeface="Arial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315200" y="4800600"/>
            <a:ext cx="1905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FFFF66"/>
                </a:solidFill>
                <a:latin typeface="Arial" charset="0"/>
                <a:cs typeface="Arial" charset="0"/>
              </a:rPr>
              <a:t>Termination Shock</a:t>
            </a:r>
            <a:endParaRPr lang="en-US" dirty="0">
              <a:solidFill>
                <a:srgbClr val="FFFF66"/>
              </a:solidFill>
              <a:latin typeface="Arial" charset="0"/>
              <a:cs typeface="Arial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5052" y="184834"/>
            <a:ext cx="629626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Where is the </a:t>
            </a:r>
            <a:r>
              <a:rPr lang="en-US" sz="2800" dirty="0" err="1" smtClean="0">
                <a:solidFill>
                  <a:schemeClr val="bg1"/>
                </a:solidFill>
              </a:rPr>
              <a:t>Heliopause</a:t>
            </a:r>
            <a:r>
              <a:rPr lang="en-US" sz="2800" dirty="0" smtClean="0">
                <a:solidFill>
                  <a:schemeClr val="bg1"/>
                </a:solidFill>
              </a:rPr>
              <a:t>?</a:t>
            </a:r>
          </a:p>
          <a:p>
            <a:r>
              <a:rPr lang="en-US" sz="2800" dirty="0" smtClean="0">
                <a:solidFill>
                  <a:schemeClr val="bg1"/>
                </a:solidFill>
              </a:rPr>
              <a:t>When Voyager 2 will enter similar region?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30817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386" name="Picture 5" descr="Cover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58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4387" name="Rectangle 6"/>
          <p:cNvSpPr>
            <a:spLocks/>
          </p:cNvSpPr>
          <p:nvPr/>
        </p:nvSpPr>
        <p:spPr bwMode="auto">
          <a:xfrm>
            <a:off x="7002305" y="2193132"/>
            <a:ext cx="1211595" cy="360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296" tIns="41148" rIns="82296" bIns="41148">
            <a:spAutoFit/>
          </a:bodyPr>
          <a:lstStyle/>
          <a:p>
            <a:r>
              <a:rPr lang="en-US">
                <a:solidFill>
                  <a:srgbClr val="EEECE1"/>
                </a:solidFill>
              </a:rPr>
              <a:t>Thank you!</a:t>
            </a:r>
          </a:p>
        </p:txBody>
      </p:sp>
      <p:sp>
        <p:nvSpPr>
          <p:cNvPr id="144388" name="Rectangle 7"/>
          <p:cNvSpPr>
            <a:spLocks/>
          </p:cNvSpPr>
          <p:nvPr/>
        </p:nvSpPr>
        <p:spPr bwMode="auto">
          <a:xfrm>
            <a:off x="4073367" y="6405087"/>
            <a:ext cx="3579769" cy="360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296" tIns="41148" rIns="82296" bIns="41148">
            <a:spAutoFit/>
          </a:bodyPr>
          <a:lstStyle/>
          <a:p>
            <a:r>
              <a:rPr lang="en-US">
                <a:solidFill>
                  <a:srgbClr val="EEECE1"/>
                </a:solidFill>
              </a:rPr>
              <a:t>AMNH, </a:t>
            </a:r>
            <a:r>
              <a:rPr lang="ja-JP" altLang="en-US">
                <a:solidFill>
                  <a:srgbClr val="EEECE1"/>
                </a:solidFill>
              </a:rPr>
              <a:t>“</a:t>
            </a:r>
            <a:r>
              <a:rPr lang="en-US">
                <a:solidFill>
                  <a:srgbClr val="EEECE1"/>
                </a:solidFill>
              </a:rPr>
              <a:t>Journey to the Stars</a:t>
            </a:r>
            <a:r>
              <a:rPr lang="ja-JP" altLang="en-US">
                <a:solidFill>
                  <a:srgbClr val="EEECE1"/>
                </a:solidFill>
              </a:rPr>
              <a:t>”</a:t>
            </a:r>
            <a:r>
              <a:rPr lang="en-US">
                <a:solidFill>
                  <a:srgbClr val="EEECE1"/>
                </a:solidFill>
              </a:rPr>
              <a:t>, 2009</a:t>
            </a:r>
          </a:p>
        </p:txBody>
      </p:sp>
    </p:spTree>
    <p:extLst>
      <p:ext uri="{BB962C8B-B14F-4D97-AF65-F5344CB8AC3E}">
        <p14:creationId xmlns:p14="http://schemas.microsoft.com/office/powerpoint/2010/main" val="68256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8" name="Rectangle 10"/>
          <p:cNvSpPr>
            <a:spLocks/>
          </p:cNvSpPr>
          <p:nvPr/>
        </p:nvSpPr>
        <p:spPr bwMode="auto">
          <a:xfrm>
            <a:off x="309201" y="2885902"/>
            <a:ext cx="3577000" cy="975652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 lIns="82292" tIns="41148" rIns="82292" bIns="41148">
            <a:prstTxWarp prst="textNoShape">
              <a:avLst/>
            </a:prstTxWarp>
            <a:spAutoFit/>
          </a:bodyPr>
          <a:lstStyle/>
          <a:p>
            <a:r>
              <a:rPr lang="en-US" sz="2900" dirty="0">
                <a:solidFill>
                  <a:srgbClr val="FFFFFF"/>
                </a:solidFill>
              </a:rPr>
              <a:t>Voyager 1 in the north</a:t>
            </a:r>
          </a:p>
          <a:p>
            <a:r>
              <a:rPr lang="en-US" sz="2900" dirty="0" smtClean="0">
                <a:solidFill>
                  <a:srgbClr val="FFFFFF"/>
                </a:solidFill>
              </a:rPr>
              <a:t>Voyager </a:t>
            </a:r>
            <a:r>
              <a:rPr lang="en-US" sz="2900" dirty="0">
                <a:solidFill>
                  <a:srgbClr val="FFFFFF"/>
                </a:solidFill>
              </a:rPr>
              <a:t>2 in the south </a:t>
            </a:r>
          </a:p>
        </p:txBody>
      </p:sp>
      <p:sp>
        <p:nvSpPr>
          <p:cNvPr id="52231" name="Rectangle 13"/>
          <p:cNvSpPr>
            <a:spLocks/>
          </p:cNvSpPr>
          <p:nvPr/>
        </p:nvSpPr>
        <p:spPr bwMode="auto">
          <a:xfrm>
            <a:off x="4240530" y="5762149"/>
            <a:ext cx="3532700" cy="975652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 lIns="82292" tIns="41148" rIns="82292" bIns="41148">
            <a:prstTxWarp prst="textNoShape">
              <a:avLst/>
            </a:prstTxWarp>
            <a:spAutoFit/>
          </a:bodyPr>
          <a:lstStyle/>
          <a:p>
            <a:r>
              <a:rPr lang="en-US" sz="2900" dirty="0">
                <a:solidFill>
                  <a:srgbClr val="FFFFFF"/>
                </a:solidFill>
              </a:rPr>
              <a:t>Global maps</a:t>
            </a:r>
          </a:p>
          <a:p>
            <a:r>
              <a:rPr lang="en-US" sz="2900" dirty="0">
                <a:solidFill>
                  <a:srgbClr val="FFFFFF"/>
                </a:solidFill>
              </a:rPr>
              <a:t>of </a:t>
            </a:r>
            <a:r>
              <a:rPr lang="en-US" sz="2900" dirty="0" err="1">
                <a:solidFill>
                  <a:srgbClr val="FFFFFF"/>
                </a:solidFill>
              </a:rPr>
              <a:t>ENAs</a:t>
            </a:r>
            <a:r>
              <a:rPr lang="en-US" sz="2900" dirty="0">
                <a:solidFill>
                  <a:srgbClr val="FFFFFF"/>
                </a:solidFill>
              </a:rPr>
              <a:t> (IBEX, Cassini)</a:t>
            </a:r>
          </a:p>
        </p:txBody>
      </p:sp>
      <p:sp>
        <p:nvSpPr>
          <p:cNvPr id="52232" name="Rectangle 14"/>
          <p:cNvSpPr>
            <a:spLocks/>
          </p:cNvSpPr>
          <p:nvPr/>
        </p:nvSpPr>
        <p:spPr bwMode="auto">
          <a:xfrm>
            <a:off x="203200" y="3916942"/>
            <a:ext cx="1985545" cy="529376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 lIns="82292" tIns="41148" rIns="82292" bIns="41148">
            <a:prstTxWarp prst="textNoShape">
              <a:avLst/>
            </a:prstTxWarp>
            <a:spAutoFit/>
          </a:bodyPr>
          <a:lstStyle/>
          <a:p>
            <a:r>
              <a:rPr lang="en-US" sz="2900" i="1" dirty="0">
                <a:solidFill>
                  <a:srgbClr val="FFFFFF"/>
                </a:solidFill>
              </a:rPr>
              <a:t>In-situ data</a:t>
            </a:r>
          </a:p>
        </p:txBody>
      </p:sp>
      <p:pic>
        <p:nvPicPr>
          <p:cNvPr id="10" name="Content Placeholder 3" descr="IBEX-Hi-0.9-1.5keV.png"/>
          <p:cNvPicPr>
            <a:picLocks noChangeAspect="1"/>
          </p:cNvPicPr>
          <p:nvPr/>
        </p:nvPicPr>
        <p:blipFill>
          <a:blip r:embed="rId3"/>
          <a:srcRect l="-8828" r="-8828"/>
          <a:stretch>
            <a:fillRect/>
          </a:stretch>
        </p:blipFill>
        <p:spPr>
          <a:xfrm>
            <a:off x="3886201" y="-1"/>
            <a:ext cx="5574014" cy="3065493"/>
          </a:xfrm>
          <a:prstGeom prst="rect">
            <a:avLst/>
          </a:prstGeom>
        </p:spPr>
      </p:pic>
      <p:pic>
        <p:nvPicPr>
          <p:cNvPr id="11" name="Content Placeholder 3" descr="INCA_H-5-13keV_2003-2009.png"/>
          <p:cNvPicPr>
            <a:picLocks noChangeAspect="1"/>
          </p:cNvPicPr>
          <p:nvPr/>
        </p:nvPicPr>
        <p:blipFill>
          <a:blip r:embed="rId4"/>
          <a:srcRect l="-8828" r="-8828"/>
          <a:stretch>
            <a:fillRect/>
          </a:stretch>
        </p:blipFill>
        <p:spPr>
          <a:xfrm>
            <a:off x="4654816" y="2880360"/>
            <a:ext cx="4489187" cy="2468880"/>
          </a:xfrm>
          <a:prstGeom prst="rect">
            <a:avLst/>
          </a:prstGeom>
        </p:spPr>
      </p:pic>
      <p:pic>
        <p:nvPicPr>
          <p:cNvPr id="8" name="Picture 1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752600" y="4419600"/>
            <a:ext cx="2243112" cy="2243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27" name="Picture 9" descr="voyager-20060523-480-27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72316"/>
            <a:ext cx="4305306" cy="2670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0533969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5891" name="Rectangle 3"/>
          <p:cNvSpPr>
            <a:spLocks noChangeArrowheads="1"/>
          </p:cNvSpPr>
          <p:nvPr/>
        </p:nvSpPr>
        <p:spPr bwMode="auto">
          <a:xfrm>
            <a:off x="147782" y="5486400"/>
            <a:ext cx="414445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800" dirty="0" smtClean="0">
                <a:solidFill>
                  <a:srgbClr val="000000"/>
                </a:solidFill>
              </a:rPr>
              <a:t>Farthest </a:t>
            </a:r>
            <a:r>
              <a:rPr lang="en-US" sz="2800" dirty="0">
                <a:solidFill>
                  <a:srgbClr val="000000"/>
                </a:solidFill>
              </a:rPr>
              <a:t>Man-Made Object</a:t>
            </a:r>
            <a:endParaRPr lang="en-US" sz="1200" dirty="0">
              <a:solidFill>
                <a:srgbClr val="000000"/>
              </a:solidFill>
            </a:endParaRPr>
          </a:p>
        </p:txBody>
      </p:sp>
      <p:pic>
        <p:nvPicPr>
          <p:cNvPr id="5" name="Picture 3" descr="voyager_color"/>
          <p:cNvPicPr>
            <a:picLocks noGrp="1" noChangeAspect="1" noChangeArrowheads="1"/>
          </p:cNvPicPr>
          <p:nvPr>
            <p:ph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8706" y="1133802"/>
            <a:ext cx="4436753" cy="4090988"/>
          </a:xfrm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4724400" y="4111892"/>
            <a:ext cx="4286250" cy="283154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1800" dirty="0">
                <a:latin typeface="+mn-lt"/>
              </a:rPr>
              <a:t>Launched</a:t>
            </a:r>
          </a:p>
          <a:p>
            <a:pPr algn="ctr"/>
            <a:r>
              <a:rPr lang="en-US" sz="1800" dirty="0">
                <a:latin typeface="+mn-lt"/>
              </a:rPr>
              <a:t>Voyager 2: 20 Aug. 1977</a:t>
            </a:r>
          </a:p>
          <a:p>
            <a:pPr algn="ctr"/>
            <a:r>
              <a:rPr lang="en-US" dirty="0">
                <a:latin typeface="+mn-lt"/>
              </a:rPr>
              <a:t>Now at </a:t>
            </a:r>
            <a:r>
              <a:rPr lang="en-US" dirty="0" smtClean="0">
                <a:solidFill>
                  <a:srgbClr val="FF0000"/>
                </a:solidFill>
                <a:latin typeface="+mn-lt"/>
              </a:rPr>
              <a:t>101 </a:t>
            </a:r>
            <a:r>
              <a:rPr lang="en-US" dirty="0">
                <a:solidFill>
                  <a:srgbClr val="FF0000"/>
                </a:solidFill>
                <a:latin typeface="+mn-lt"/>
              </a:rPr>
              <a:t>AU</a:t>
            </a:r>
            <a:r>
              <a:rPr lang="en-US" dirty="0">
                <a:latin typeface="+mn-lt"/>
              </a:rPr>
              <a:t>, S29.2° </a:t>
            </a:r>
            <a:r>
              <a:rPr lang="en-US" sz="1800" dirty="0">
                <a:latin typeface="+mn-lt"/>
              </a:rPr>
              <a:t>(217° </a:t>
            </a:r>
            <a:r>
              <a:rPr lang="en-US" sz="1800" dirty="0" err="1">
                <a:latin typeface="+mn-lt"/>
              </a:rPr>
              <a:t>HGI_long</a:t>
            </a:r>
            <a:r>
              <a:rPr lang="en-US" sz="1800" dirty="0">
                <a:latin typeface="+mn-lt"/>
              </a:rPr>
              <a:t>)</a:t>
            </a:r>
          </a:p>
          <a:p>
            <a:pPr algn="ctr"/>
            <a:endParaRPr lang="en-US" sz="1800" dirty="0">
              <a:latin typeface="+mn-lt"/>
            </a:endParaRPr>
          </a:p>
          <a:p>
            <a:pPr algn="ctr"/>
            <a:r>
              <a:rPr lang="en-US" sz="1800" dirty="0">
                <a:latin typeface="+mn-lt"/>
              </a:rPr>
              <a:t>Voyager 1: 05 Sep. 1977</a:t>
            </a:r>
          </a:p>
          <a:p>
            <a:pPr algn="ctr"/>
            <a:r>
              <a:rPr lang="en-US" dirty="0">
                <a:latin typeface="+mn-lt"/>
              </a:rPr>
              <a:t>Now at </a:t>
            </a:r>
            <a:r>
              <a:rPr lang="en-US" dirty="0" smtClean="0">
                <a:solidFill>
                  <a:srgbClr val="FF0000"/>
                </a:solidFill>
                <a:latin typeface="+mn-lt"/>
              </a:rPr>
              <a:t>124 </a:t>
            </a:r>
            <a:r>
              <a:rPr lang="en-US" dirty="0">
                <a:solidFill>
                  <a:srgbClr val="FF0000"/>
                </a:solidFill>
                <a:latin typeface="+mn-lt"/>
              </a:rPr>
              <a:t>AU</a:t>
            </a:r>
            <a:r>
              <a:rPr lang="en-US" dirty="0">
                <a:latin typeface="+mn-lt"/>
              </a:rPr>
              <a:t>, N34.4° </a:t>
            </a:r>
            <a:r>
              <a:rPr lang="en-US" sz="1800" dirty="0">
                <a:latin typeface="+mn-lt"/>
              </a:rPr>
              <a:t>(174° </a:t>
            </a:r>
            <a:r>
              <a:rPr lang="en-US" sz="1800" dirty="0" err="1">
                <a:latin typeface="+mn-lt"/>
              </a:rPr>
              <a:t>HGI_long</a:t>
            </a:r>
            <a:r>
              <a:rPr lang="en-US" sz="1800" dirty="0">
                <a:latin typeface="+mn-lt"/>
              </a:rPr>
              <a:t>)</a:t>
            </a:r>
          </a:p>
          <a:p>
            <a:pPr algn="ctr"/>
            <a:endParaRPr lang="en-US" sz="1800" dirty="0">
              <a:solidFill>
                <a:schemeClr val="accent2"/>
              </a:solidFill>
              <a:latin typeface="+mn-lt"/>
            </a:endParaRPr>
          </a:p>
          <a:p>
            <a:pPr algn="ctr"/>
            <a:r>
              <a:rPr lang="en-US" sz="2400" dirty="0">
                <a:solidFill>
                  <a:schemeClr val="accent2"/>
                </a:solidFill>
                <a:latin typeface="+mn-lt"/>
              </a:rPr>
              <a:t>Separated by </a:t>
            </a:r>
            <a:r>
              <a:rPr lang="en-US" sz="2400" dirty="0" smtClean="0">
                <a:solidFill>
                  <a:schemeClr val="accent2"/>
                </a:solidFill>
                <a:latin typeface="+mn-lt"/>
              </a:rPr>
              <a:t>125 </a:t>
            </a:r>
            <a:r>
              <a:rPr lang="en-US" sz="2400" dirty="0">
                <a:solidFill>
                  <a:schemeClr val="accent2"/>
                </a:solidFill>
                <a:latin typeface="+mn-lt"/>
              </a:rPr>
              <a:t>AU in </a:t>
            </a:r>
            <a:r>
              <a:rPr lang="en-US" sz="2400" dirty="0" err="1">
                <a:solidFill>
                  <a:schemeClr val="accent2"/>
                </a:solidFill>
                <a:latin typeface="+mn-lt"/>
              </a:rPr>
              <a:t>heliosheath</a:t>
            </a:r>
            <a:endParaRPr lang="en-US" sz="3200" dirty="0">
              <a:solidFill>
                <a:schemeClr val="accent2"/>
              </a:solidFill>
              <a:latin typeface="+mn-lt"/>
            </a:endParaRPr>
          </a:p>
        </p:txBody>
      </p: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144124" y="-66527"/>
            <a:ext cx="60198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3600" dirty="0">
                <a:latin typeface="+mn-lt"/>
              </a:rPr>
              <a:t>Voyager 1 and 2  </a:t>
            </a:r>
            <a:endParaRPr lang="en-US" sz="3600" dirty="0" smtClean="0">
              <a:latin typeface="+mn-lt"/>
            </a:endParaRPr>
          </a:p>
          <a:p>
            <a:r>
              <a:rPr lang="en-US" sz="3600" dirty="0" smtClean="0">
                <a:latin typeface="+mn-lt"/>
              </a:rPr>
              <a:t>Spacecraft</a:t>
            </a:r>
            <a:endParaRPr lang="en-US" sz="3600" dirty="0">
              <a:latin typeface="+mn-lt"/>
            </a:endParaRPr>
          </a:p>
        </p:txBody>
      </p:sp>
      <p:pic>
        <p:nvPicPr>
          <p:cNvPr id="3" name="Picture 2" descr="voyager4_large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2772" y="16164"/>
            <a:ext cx="3940464" cy="391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5072784"/>
      </p:ext>
    </p:extLst>
  </p:cSld>
  <p:clrMapOvr>
    <a:masterClrMapping/>
  </p:clrMapOvr>
  <p:transition xmlns:p14="http://schemas.microsoft.com/office/powerpoint/2010/main" advTm="24454"/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igns_changing_fas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091"/>
            <a:ext cx="8772236" cy="657917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743200" y="2108629"/>
            <a:ext cx="13065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Heliosheath</a:t>
            </a:r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2971800" y="2692400"/>
            <a:ext cx="1937099" cy="597932"/>
            <a:chOff x="3200400" y="2667000"/>
            <a:chExt cx="1937099" cy="597932"/>
          </a:xfrm>
        </p:grpSpPr>
        <p:sp>
          <p:nvSpPr>
            <p:cNvPr id="6" name="TextBox 5"/>
            <p:cNvSpPr txBox="1"/>
            <p:nvPr/>
          </p:nvSpPr>
          <p:spPr>
            <a:xfrm>
              <a:off x="3200400" y="2895600"/>
              <a:ext cx="193709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Termination Shock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cxnSp>
          <p:nvCxnSpPr>
            <p:cNvPr id="8" name="Straight Arrow Connector 7"/>
            <p:cNvCxnSpPr/>
            <p:nvPr/>
          </p:nvCxnSpPr>
          <p:spPr>
            <a:xfrm flipH="1" flipV="1">
              <a:off x="3276600" y="2667000"/>
              <a:ext cx="304800" cy="304800"/>
            </a:xfrm>
            <a:prstGeom prst="straightConnector1">
              <a:avLst/>
            </a:prstGeom>
            <a:ln>
              <a:solidFill>
                <a:schemeClr val="bg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TextBox 10"/>
          <p:cNvSpPr txBox="1"/>
          <p:nvPr/>
        </p:nvSpPr>
        <p:spPr>
          <a:xfrm>
            <a:off x="457200" y="2293295"/>
            <a:ext cx="156004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Interstellar </a:t>
            </a:r>
          </a:p>
          <a:p>
            <a:r>
              <a:rPr lang="en-US" sz="2400" dirty="0" smtClean="0"/>
              <a:t>Medium</a:t>
            </a:r>
            <a:endParaRPr lang="en-US" sz="2400" dirty="0"/>
          </a:p>
        </p:txBody>
      </p:sp>
      <p:sp>
        <p:nvSpPr>
          <p:cNvPr id="12" name="TextBox 11"/>
          <p:cNvSpPr txBox="1"/>
          <p:nvPr/>
        </p:nvSpPr>
        <p:spPr>
          <a:xfrm>
            <a:off x="2427685" y="2994830"/>
            <a:ext cx="4326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V1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791782" y="4214091"/>
            <a:ext cx="4326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V2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65834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/>
      <p:bldP spid="12" grpId="0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4" descr="Cover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609600"/>
            <a:ext cx="6248400" cy="624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0" name="Rectangle 6"/>
          <p:cNvSpPr>
            <a:spLocks/>
          </p:cNvSpPr>
          <p:nvPr/>
        </p:nvSpPr>
        <p:spPr bwMode="auto">
          <a:xfrm>
            <a:off x="277308" y="34058"/>
            <a:ext cx="8564880" cy="575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2296" tIns="41148" rIns="82296" bIns="41148">
            <a:spAutoFit/>
          </a:bodyPr>
          <a:lstStyle/>
          <a:p>
            <a:r>
              <a:rPr lang="en-US" sz="3200" dirty="0" smtClean="0"/>
              <a:t> Some of the surprises learned</a:t>
            </a:r>
            <a:endParaRPr lang="en-US" sz="3200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1542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6694" y="205747"/>
            <a:ext cx="8747306" cy="718797"/>
          </a:xfrm>
          <a:noFill/>
        </p:spPr>
        <p:txBody>
          <a:bodyPr>
            <a:noAutofit/>
          </a:bodyPr>
          <a:lstStyle/>
          <a:p>
            <a:pPr algn="l"/>
            <a:r>
              <a:rPr lang="en-US" sz="2400" dirty="0">
                <a:solidFill>
                  <a:srgbClr val="FF0000"/>
                </a:solidFill>
              </a:rPr>
              <a:t>Crossing of the Termination Shock by Voyager 1 in December 2005 and Voyager 2 in August 2008</a:t>
            </a:r>
          </a:p>
        </p:txBody>
      </p:sp>
      <p:pic>
        <p:nvPicPr>
          <p:cNvPr id="3" name="Picture 3" descr="Richardson_Energy"/>
          <p:cNvPicPr>
            <a:picLocks noChangeAspect="1" noChangeArrowheads="1"/>
          </p:cNvPicPr>
          <p:nvPr/>
        </p:nvPicPr>
        <p:blipFill>
          <a:blip r:embed="rId2">
            <a:lum bright="-54000" contrast="48000"/>
          </a:blip>
          <a:srcRect t="3567" b="1784"/>
          <a:stretch>
            <a:fillRect/>
          </a:stretch>
        </p:blipFill>
        <p:spPr bwMode="auto">
          <a:xfrm>
            <a:off x="4724400" y="1096044"/>
            <a:ext cx="4267201" cy="5252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6553201" y="6532194"/>
            <a:ext cx="2076282" cy="276997"/>
          </a:xfrm>
          <a:prstGeom prst="rect">
            <a:avLst/>
          </a:prstGeom>
          <a:noFill/>
        </p:spPr>
        <p:txBody>
          <a:bodyPr wrap="none" lIns="91436" tIns="45716" rIns="91436" bIns="45716" rtlCol="0">
            <a:spAutoFit/>
          </a:bodyPr>
          <a:lstStyle/>
          <a:p>
            <a:r>
              <a:rPr lang="en-US" sz="1200" i="1" dirty="0"/>
              <a:t>Richardson et al. Nature 2005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44294" y="1195513"/>
            <a:ext cx="5013506" cy="1202116"/>
          </a:xfrm>
          <a:prstGeom prst="rect">
            <a:avLst/>
          </a:prstGeom>
          <a:noFill/>
        </p:spPr>
        <p:txBody>
          <a:bodyPr wrap="square" lIns="91436" tIns="45716" rIns="91436" bIns="45716" rtlCol="0">
            <a:spAutoFit/>
          </a:bodyPr>
          <a:lstStyle/>
          <a:p>
            <a:pPr marL="285750" indent="-285750">
              <a:lnSpc>
                <a:spcPct val="80000"/>
              </a:lnSpc>
              <a:buFont typeface="Arial"/>
              <a:buChar char="•"/>
            </a:pPr>
            <a:r>
              <a:rPr lang="en-US" dirty="0" smtClean="0">
                <a:solidFill>
                  <a:srgbClr val="000000"/>
                </a:solidFill>
                <a:latin typeface="+mj-lt"/>
              </a:rPr>
              <a:t> Shock is much colder than expected</a:t>
            </a:r>
          </a:p>
          <a:p>
            <a:pPr>
              <a:lnSpc>
                <a:spcPct val="80000"/>
              </a:lnSpc>
            </a:pPr>
            <a:r>
              <a:rPr lang="en-US" dirty="0" smtClean="0">
                <a:solidFill>
                  <a:srgbClr val="000000"/>
                </a:solidFill>
                <a:latin typeface="+mj-lt"/>
              </a:rPr>
              <a:t> </a:t>
            </a:r>
          </a:p>
          <a:p>
            <a:pPr>
              <a:lnSpc>
                <a:spcPct val="80000"/>
              </a:lnSpc>
              <a:buFont typeface="Arial"/>
              <a:buChar char="•"/>
            </a:pPr>
            <a:r>
              <a:rPr lang="en-US" dirty="0" smtClean="0">
                <a:solidFill>
                  <a:srgbClr val="000000"/>
                </a:solidFill>
                <a:latin typeface="+mj-lt"/>
              </a:rPr>
              <a:t> ~ 80</a:t>
            </a:r>
            <a:r>
              <a:rPr lang="en-US" dirty="0">
                <a:solidFill>
                  <a:srgbClr val="000000"/>
                </a:solidFill>
                <a:latin typeface="+mj-lt"/>
              </a:rPr>
              <a:t>% of the energy goes into </a:t>
            </a:r>
            <a:r>
              <a:rPr lang="en-US" dirty="0" smtClean="0">
                <a:solidFill>
                  <a:srgbClr val="000000"/>
                </a:solidFill>
                <a:latin typeface="+mj-lt"/>
              </a:rPr>
              <a:t>supra-thermal particles</a:t>
            </a:r>
            <a:r>
              <a:rPr lang="en-US" sz="1300" kern="0" dirty="0" smtClean="0">
                <a:solidFill>
                  <a:srgbClr val="000000"/>
                </a:solidFill>
                <a:latin typeface="+mj-lt"/>
                <a:ea typeface="Times New Roman" charset="0"/>
                <a:cs typeface="Times New Roman" charset="0"/>
              </a:rPr>
              <a:t> </a:t>
            </a:r>
            <a:endParaRPr lang="en-US" sz="1300" kern="0" dirty="0">
              <a:solidFill>
                <a:srgbClr val="000000"/>
              </a:solidFill>
              <a:latin typeface="+mj-lt"/>
              <a:ea typeface="Times New Roman" charset="0"/>
              <a:cs typeface="Times New Roman" charset="0"/>
            </a:endParaRPr>
          </a:p>
          <a:p>
            <a:pPr defTabSz="914328">
              <a:lnSpc>
                <a:spcPct val="90000"/>
              </a:lnSpc>
              <a:spcBef>
                <a:spcPct val="20000"/>
              </a:spcBef>
              <a:buFont typeface="Arial"/>
              <a:buChar char="•"/>
              <a:defRPr/>
            </a:pPr>
            <a:endParaRPr lang="en-US" sz="1300" kern="0" dirty="0">
              <a:solidFill>
                <a:srgbClr val="000000"/>
              </a:solidFill>
              <a:latin typeface="+mj-lt"/>
              <a:ea typeface="Times New Roman" charset="0"/>
              <a:cs typeface="Times New Roman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96694" y="2971800"/>
            <a:ext cx="3882343" cy="1569660"/>
          </a:xfrm>
          <a:prstGeom prst="rect">
            <a:avLst/>
          </a:prstGeom>
          <a:noFill/>
          <a:ln>
            <a:solidFill>
              <a:srgbClr val="00009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FF"/>
                </a:solidFill>
              </a:rPr>
              <a:t>Discovery of a new paradigm:</a:t>
            </a:r>
          </a:p>
          <a:p>
            <a:pPr algn="ctr"/>
            <a:endParaRPr lang="en-US" sz="2400" dirty="0">
              <a:solidFill>
                <a:srgbClr val="0000FF"/>
              </a:solidFill>
            </a:endParaRPr>
          </a:p>
          <a:p>
            <a:r>
              <a:rPr lang="en-US" sz="2400" dirty="0" smtClean="0"/>
              <a:t>Pickup ions carry most of the </a:t>
            </a:r>
          </a:p>
          <a:p>
            <a:r>
              <a:rPr lang="en-US" sz="2400" dirty="0" smtClean="0"/>
              <a:t>pressure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7512532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10412</TotalTime>
  <Words>2103</Words>
  <Application>Microsoft Macintosh PowerPoint</Application>
  <PresentationFormat>On-screen Show (4:3)</PresentationFormat>
  <Paragraphs>292</Paragraphs>
  <Slides>45</Slides>
  <Notes>13</Notes>
  <HiddenSlides>0</HiddenSlides>
  <MMClips>2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47" baseType="lpstr">
      <vt:lpstr>Office Theme</vt:lpstr>
      <vt:lpstr>Equation</vt:lpstr>
      <vt:lpstr>PowerPoint Presentation</vt:lpstr>
      <vt:lpstr>PowerPoint Presentation</vt:lpstr>
      <vt:lpstr>PowerPoint Presentation</vt:lpstr>
      <vt:lpstr>The heliosphere as test-bed for other astrospheres </vt:lpstr>
      <vt:lpstr>PowerPoint Presentation</vt:lpstr>
      <vt:lpstr>PowerPoint Presentation</vt:lpstr>
      <vt:lpstr>PowerPoint Presentation</vt:lpstr>
      <vt:lpstr>PowerPoint Presentation</vt:lpstr>
      <vt:lpstr>Crossing of the Termination Shock by Voyager 1 in December 2005 and Voyager 2 in August 2008</vt:lpstr>
      <vt:lpstr>Source of Anomalous Cosmic Rays</vt:lpstr>
      <vt:lpstr> Discovery of the Influence of the Interstellar Magnetic Field  on the Heliosphere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Key observational challenges for outer heliosphere models</vt:lpstr>
      <vt:lpstr>PowerPoint Presentation</vt:lpstr>
      <vt:lpstr>Voyager 1</vt:lpstr>
      <vt:lpstr>Effects of sector structure of the heliospheric field in the heliosheath</vt:lpstr>
      <vt:lpstr>PowerPoint Presentation</vt:lpstr>
      <vt:lpstr>The structure of the sectored magnetic field</vt:lpstr>
      <vt:lpstr>PowerPoint Presentation</vt:lpstr>
      <vt:lpstr>PowerPoint Presentation</vt:lpstr>
      <vt:lpstr>PowerPoint Presentation</vt:lpstr>
      <vt:lpstr>Firehose condition</vt:lpstr>
      <vt:lpstr>A reconnection model of the ACRs </vt:lpstr>
      <vt:lpstr>PowerPoint Presentation</vt:lpstr>
      <vt:lpstr>PowerPoint Presentation</vt:lpstr>
      <vt:lpstr>PowerPoint Presentation</vt:lpstr>
      <vt:lpstr>Transport inside the sector will be different than outside</vt:lpstr>
      <vt:lpstr>PowerPoint Presentation</vt:lpstr>
      <vt:lpstr>Observations</vt:lpstr>
      <vt:lpstr>PowerPoint Presentation</vt:lpstr>
      <vt:lpstr>Two Different Flows in the Heliosheath</vt:lpstr>
      <vt:lpstr>PowerPoint Presentation</vt:lpstr>
      <vt:lpstr>PowerPoint Presentation</vt:lpstr>
      <vt:lpstr>Porous Heliopause</vt:lpstr>
      <vt:lpstr>PowerPoint Presentation</vt:lpstr>
      <vt:lpstr>PowerPoint Presentation</vt:lpstr>
      <vt:lpstr>PowerPoint Presentation</vt:lpstr>
      <vt:lpstr>PowerPoint Presentation</vt:lpstr>
    </vt:vector>
  </TitlesOfParts>
  <Company>GMU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merav opher</dc:creator>
  <cp:lastModifiedBy>Opher, Merav</cp:lastModifiedBy>
  <cp:revision>374</cp:revision>
  <cp:lastPrinted>2013-02-18T17:24:08Z</cp:lastPrinted>
  <dcterms:created xsi:type="dcterms:W3CDTF">2011-07-14T20:06:55Z</dcterms:created>
  <dcterms:modified xsi:type="dcterms:W3CDTF">2013-03-01T17:28:13Z</dcterms:modified>
</cp:coreProperties>
</file>