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9.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58.jpg" ContentType="image/jpeg"/>
  <Override PartName="/ppt/notesSlides/notesSlide13.xml" ContentType="application/vnd.openxmlformats-officedocument.presentationml.notesSlide+xml"/>
  <Override PartName="/ppt/media/image62.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81.jpg" ContentType="image/jpeg"/>
  <Override PartName="/ppt/notesSlides/notesSlide19.xml" ContentType="application/vnd.openxmlformats-officedocument.presentationml.notesSlide+xml"/>
  <Override PartName="/ppt/media/image84.jpg" ContentType="image/jpeg"/>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50.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0" r:id="rId3"/>
    <p:sldMasterId id="2147483682" r:id="rId4"/>
    <p:sldMasterId id="2147483697" r:id="rId5"/>
    <p:sldMasterId id="2147483711" r:id="rId6"/>
    <p:sldMasterId id="2147483728" r:id="rId7"/>
    <p:sldMasterId id="2147483740" r:id="rId8"/>
    <p:sldMasterId id="2147483752" r:id="rId9"/>
    <p:sldMasterId id="2147483764" r:id="rId10"/>
  </p:sldMasterIdLst>
  <p:notesMasterIdLst>
    <p:notesMasterId r:id="rId69"/>
  </p:notesMasterIdLst>
  <p:sldIdLst>
    <p:sldId id="256" r:id="rId11"/>
    <p:sldId id="272" r:id="rId12"/>
    <p:sldId id="1989" r:id="rId13"/>
    <p:sldId id="2025" r:id="rId14"/>
    <p:sldId id="2026" r:id="rId15"/>
    <p:sldId id="2028" r:id="rId16"/>
    <p:sldId id="311" r:id="rId17"/>
    <p:sldId id="312" r:id="rId18"/>
    <p:sldId id="2029" r:id="rId19"/>
    <p:sldId id="358" r:id="rId20"/>
    <p:sldId id="403" r:id="rId21"/>
    <p:sldId id="2011" r:id="rId22"/>
    <p:sldId id="2013" r:id="rId23"/>
    <p:sldId id="2012" r:id="rId24"/>
    <p:sldId id="2016" r:id="rId25"/>
    <p:sldId id="310" r:id="rId26"/>
    <p:sldId id="2019" r:id="rId27"/>
    <p:sldId id="2020" r:id="rId28"/>
    <p:sldId id="2021" r:id="rId29"/>
    <p:sldId id="2017" r:id="rId30"/>
    <p:sldId id="265" r:id="rId31"/>
    <p:sldId id="320" r:id="rId32"/>
    <p:sldId id="264" r:id="rId33"/>
    <p:sldId id="303" r:id="rId34"/>
    <p:sldId id="284" r:id="rId35"/>
    <p:sldId id="285" r:id="rId36"/>
    <p:sldId id="273" r:id="rId37"/>
    <p:sldId id="297" r:id="rId38"/>
    <p:sldId id="2023" r:id="rId39"/>
    <p:sldId id="287" r:id="rId40"/>
    <p:sldId id="357" r:id="rId41"/>
    <p:sldId id="291" r:id="rId42"/>
    <p:sldId id="730" r:id="rId43"/>
    <p:sldId id="300" r:id="rId44"/>
    <p:sldId id="716" r:id="rId45"/>
    <p:sldId id="2030" r:id="rId46"/>
    <p:sldId id="2031" r:id="rId47"/>
    <p:sldId id="2015" r:id="rId48"/>
    <p:sldId id="313" r:id="rId49"/>
    <p:sldId id="1993" r:id="rId50"/>
    <p:sldId id="2024" r:id="rId51"/>
    <p:sldId id="315" r:id="rId52"/>
    <p:sldId id="293" r:id="rId53"/>
    <p:sldId id="294" r:id="rId54"/>
    <p:sldId id="2014" r:id="rId55"/>
    <p:sldId id="733" r:id="rId56"/>
    <p:sldId id="699" r:id="rId57"/>
    <p:sldId id="2018" r:id="rId58"/>
    <p:sldId id="735" r:id="rId59"/>
    <p:sldId id="274" r:id="rId60"/>
    <p:sldId id="305" r:id="rId61"/>
    <p:sldId id="687" r:id="rId62"/>
    <p:sldId id="691" r:id="rId63"/>
    <p:sldId id="700" r:id="rId64"/>
    <p:sldId id="709" r:id="rId65"/>
    <p:sldId id="701" r:id="rId66"/>
    <p:sldId id="698" r:id="rId67"/>
    <p:sldId id="202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a:srgbClr val="008000"/>
    <a:srgbClr val="D89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891" autoAdjust="0"/>
    <p:restoredTop sz="94660"/>
  </p:normalViewPr>
  <p:slideViewPr>
    <p:cSldViewPr snapToGrid="0" showGuides="1">
      <p:cViewPr varScale="1">
        <p:scale>
          <a:sx n="110" d="100"/>
          <a:sy n="110" d="100"/>
        </p:scale>
        <p:origin x="1014" y="126"/>
      </p:cViewPr>
      <p:guideLst>
        <p:guide orient="horz" pos="672"/>
        <p:guide pos="360"/>
      </p:guideLst>
    </p:cSldViewPr>
  </p:slideViewPr>
  <p:notesTextViewPr>
    <p:cViewPr>
      <p:scale>
        <a:sx n="3" d="2"/>
        <a:sy n="3" d="2"/>
      </p:scale>
      <p:origin x="0" y="0"/>
    </p:cViewPr>
  </p:notesTextViewPr>
  <p:sorterViewPr>
    <p:cViewPr>
      <p:scale>
        <a:sx n="100" d="100"/>
        <a:sy n="100" d="100"/>
      </p:scale>
      <p:origin x="0" y="-118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17147-0CB5-4E80-9F28-72662E3779FD}" type="datetimeFigureOut">
              <a:rPr lang="en-US" smtClean="0"/>
              <a:t>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70D3D-05AC-4021-9E2D-53398EAF15ED}" type="slidenum">
              <a:rPr lang="en-US" smtClean="0"/>
              <a:t>‹#›</a:t>
            </a:fld>
            <a:endParaRPr lang="en-US"/>
          </a:p>
        </p:txBody>
      </p:sp>
    </p:spTree>
    <p:extLst>
      <p:ext uri="{BB962C8B-B14F-4D97-AF65-F5344CB8AC3E}">
        <p14:creationId xmlns:p14="http://schemas.microsoft.com/office/powerpoint/2010/main" val="10307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811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494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1291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391515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3218765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12952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65721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103909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09" name="Google Shape;4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dirty="0"/>
          </a:p>
        </p:txBody>
      </p:sp>
    </p:spTree>
    <p:extLst>
      <p:ext uri="{BB962C8B-B14F-4D97-AF65-F5344CB8AC3E}">
        <p14:creationId xmlns:p14="http://schemas.microsoft.com/office/powerpoint/2010/main" val="1028537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algn="l"/>
            <a:r>
              <a:rPr lang="en-US" sz="1800" b="1" i="0" u="none" strike="noStrike" baseline="0" dirty="0">
                <a:latin typeface="TimesNewRomanPS-BoldMT"/>
              </a:rPr>
              <a:t>a) </a:t>
            </a:r>
            <a:r>
              <a:rPr lang="en-US" sz="1800" b="0" i="0" u="none" strike="noStrike" baseline="0" dirty="0">
                <a:latin typeface="TimesNewRomanPSMT"/>
              </a:rPr>
              <a:t>Measurement of the wetting angle indicating a shift from hydrophilic to hydrophobic surface upon exposure to hydrogen</a:t>
            </a:r>
          </a:p>
          <a:p>
            <a:pPr algn="l"/>
            <a:r>
              <a:rPr lang="en-US" sz="1800" b="0" i="0" u="none" strike="noStrike" baseline="0" dirty="0">
                <a:latin typeface="TimesNewRomanPSMT"/>
              </a:rPr>
              <a:t>plasma, confirming hydrogen surface termination after plasma treatment. </a:t>
            </a:r>
            <a:r>
              <a:rPr lang="en-US" sz="1800" b="1" i="0" u="none" strike="noStrike" baseline="0" dirty="0">
                <a:latin typeface="TimesNewRomanPS-BoldMT"/>
              </a:rPr>
              <a:t>b) </a:t>
            </a:r>
            <a:r>
              <a:rPr lang="en-US" sz="1800" b="0" i="0" u="none" strike="noStrike" baseline="0" dirty="0">
                <a:latin typeface="TimesNewRomanPSMT"/>
              </a:rPr>
              <a:t>Atomic force microscopy (AFM) images showing negligible</a:t>
            </a:r>
          </a:p>
          <a:p>
            <a:pPr algn="l"/>
            <a:r>
              <a:rPr lang="en-US" sz="1800" b="0" i="0" u="none" strike="noStrike" baseline="0" dirty="0">
                <a:latin typeface="TimesNewRomanPSMT"/>
              </a:rPr>
              <a:t>change in the diamond surface roughness due to plasma exposure. </a:t>
            </a:r>
            <a:r>
              <a:rPr lang="en-US" sz="1800" b="1" i="0" u="none" strike="noStrike" baseline="0" dirty="0">
                <a:latin typeface="TimesNewRomanPS-BoldMT"/>
              </a:rPr>
              <a:t>c) </a:t>
            </a:r>
            <a:r>
              <a:rPr lang="en-US" sz="1800" b="0" i="0" u="none" strike="noStrike" baseline="0" dirty="0">
                <a:latin typeface="TimesNewRomanPSMT"/>
              </a:rPr>
              <a:t>Confocal microscopy images obtained with 532 nm laser excitation,</a:t>
            </a:r>
          </a:p>
          <a:p>
            <a:pPr algn="l"/>
            <a:r>
              <a:rPr lang="en-US" sz="1800" b="0" i="0" u="none" strike="noStrike" baseline="0" dirty="0">
                <a:latin typeface="TimesNewRomanPSMT"/>
              </a:rPr>
              <a:t>600-900 nm collection, showing PL from implanted NV and </a:t>
            </a:r>
            <a:r>
              <a:rPr lang="en-US" sz="1800" b="0" i="0" u="none" strike="noStrike" baseline="0" dirty="0" err="1">
                <a:latin typeface="TimesNewRomanPSMT"/>
              </a:rPr>
              <a:t>SiV</a:t>
            </a:r>
            <a:r>
              <a:rPr lang="en-US" sz="1800" b="0" i="0" u="none" strike="noStrike" baseline="0" dirty="0">
                <a:latin typeface="TimesNewRomanPSMT"/>
              </a:rPr>
              <a:t> defect centers. Post plasma exposure, shallow defects (15 nm from</a:t>
            </a:r>
          </a:p>
          <a:p>
            <a:pPr algn="l"/>
            <a:r>
              <a:rPr lang="en-US" sz="1800" b="0" i="0" u="none" strike="noStrike" baseline="0" dirty="0">
                <a:latin typeface="TimesNewRomanPSMT"/>
              </a:rPr>
              <a:t>surface) are not detected and deeper defects (60 nm from surface) exhibit reduced PL intensity, indicating a shift to an undetected charge</a:t>
            </a:r>
          </a:p>
          <a:p>
            <a:pPr algn="l"/>
            <a:r>
              <a:rPr lang="en-US" sz="1800" b="0" i="0" u="none" strike="noStrike" baseline="0" dirty="0">
                <a:latin typeface="TimesNewRomanPSMT"/>
              </a:rPr>
              <a:t>state. </a:t>
            </a:r>
            <a:r>
              <a:rPr lang="en-US" sz="1800" b="1" i="0" u="none" strike="noStrike" baseline="0" dirty="0">
                <a:latin typeface="TimesNewRomanPS-BoldMT"/>
              </a:rPr>
              <a:t>d) </a:t>
            </a:r>
            <a:r>
              <a:rPr lang="en-US" sz="1800" b="0" i="0" u="none" strike="noStrike" baseline="0" dirty="0">
                <a:latin typeface="TimesNewRomanPSMT"/>
              </a:rPr>
              <a:t>Comparison of PL spectra from the deeper defects confirms a change in the NV defect charge state after plasma exposure.</a:t>
            </a:r>
            <a:endParaRPr lang="en-US" altLang="en-US" dirty="0"/>
          </a:p>
        </p:txBody>
      </p:sp>
    </p:spTree>
    <p:extLst>
      <p:ext uri="{BB962C8B-B14F-4D97-AF65-F5344CB8AC3E}">
        <p14:creationId xmlns:p14="http://schemas.microsoft.com/office/powerpoint/2010/main" val="2706205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EC9C80-EC59-425D-AA96-7757471AA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196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74090F-CFCE-4A05-B44B-274ACF7C1A8D}" type="slidenum">
              <a:rPr lang="en-US" altLang="en-US" smtClean="0">
                <a:solidFill>
                  <a:srgbClr val="000000"/>
                </a:solidFill>
              </a:rPr>
              <a:pPr eaLnBrk="1" hangingPunct="1">
                <a:spcBef>
                  <a:spcPct val="0"/>
                </a:spcBef>
              </a:pPr>
              <a:t>27</a:t>
            </a:fld>
            <a:endParaRPr lang="en-US" altLang="en-US">
              <a:solidFill>
                <a:srgbClr val="000000"/>
              </a:solidFill>
            </a:endParaRPr>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fontAlgn="base" hangingPunct="1">
              <a:spcBef>
                <a:spcPct val="0"/>
              </a:spcBef>
              <a:spcAft>
                <a:spcPct val="0"/>
              </a:spcAft>
            </a:pPr>
            <a:fld id="{ACFF25DE-0111-4626-A49D-1B86A26C7378}" type="slidenum">
              <a:rPr lang="en-US" altLang="en-US">
                <a:solidFill>
                  <a:srgbClr val="000000"/>
                </a:solidFill>
                <a:latin typeface="Times New Roman" pitchFamily="18" charset="0"/>
              </a:rPr>
              <a:pPr algn="r" eaLnBrk="1" fontAlgn="base" hangingPunct="1">
                <a:spcBef>
                  <a:spcPct val="0"/>
                </a:spcBef>
                <a:spcAft>
                  <a:spcPct val="0"/>
                </a:spcAft>
              </a:pPr>
              <a:t>27</a:t>
            </a:fld>
            <a:endParaRPr lang="en-US" altLang="en-US">
              <a:solidFill>
                <a:srgbClr val="000000"/>
              </a:solidFill>
              <a:latin typeface="Times New Roman" pitchFamily="18" charset="0"/>
            </a:endParaRPr>
          </a:p>
        </p:txBody>
      </p:sp>
      <p:sp>
        <p:nvSpPr>
          <p:cNvPr id="26628" name="Rectangle 2"/>
          <p:cNvSpPr>
            <a:spLocks noGrp="1" noRot="1" noChangeAspect="1" noChangeArrowheads="1" noTextEdit="1"/>
          </p:cNvSpPr>
          <p:nvPr>
            <p:ph type="sldImg"/>
          </p:nvPr>
        </p:nvSpPr>
        <p:spPr>
          <a:xfrm>
            <a:off x="368300" y="674688"/>
            <a:ext cx="6126163" cy="3446462"/>
          </a:xfrm>
          <a:ln/>
        </p:spPr>
      </p:sp>
      <p:sp>
        <p:nvSpPr>
          <p:cNvPr id="26629"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 </a:t>
            </a:r>
          </a:p>
          <a:p>
            <a:pPr eaLnBrk="1" hangingPunct="1"/>
            <a:r>
              <a:rPr lang="en-US" altLang="en-US" baseline="0" dirty="0"/>
              <a:t> </a:t>
            </a: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74090F-CFCE-4A05-B44B-274ACF7C1A8D}"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FF25DE-0111-4626-A49D-1B86A26C737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628" name="Rectangle 2"/>
          <p:cNvSpPr>
            <a:spLocks noGrp="1" noRot="1" noChangeAspect="1" noChangeArrowheads="1" noTextEdit="1"/>
          </p:cNvSpPr>
          <p:nvPr>
            <p:ph type="sldImg"/>
          </p:nvPr>
        </p:nvSpPr>
        <p:spPr>
          <a:xfrm>
            <a:off x="368300" y="674688"/>
            <a:ext cx="6126163" cy="3446462"/>
          </a:xfrm>
          <a:ln/>
        </p:spPr>
      </p:sp>
      <p:sp>
        <p:nvSpPr>
          <p:cNvPr id="26629"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 </a:t>
            </a:r>
          </a:p>
          <a:p>
            <a:pPr eaLnBrk="1" hangingPunct="1"/>
            <a:r>
              <a:rPr lang="en-US" altLang="en-US" baseline="0" dirty="0"/>
              <a:t> </a:t>
            </a:r>
            <a:endParaRPr lang="en-US" altLang="en-US" dirty="0"/>
          </a:p>
        </p:txBody>
      </p:sp>
    </p:spTree>
    <p:extLst>
      <p:ext uri="{BB962C8B-B14F-4D97-AF65-F5344CB8AC3E}">
        <p14:creationId xmlns:p14="http://schemas.microsoft.com/office/powerpoint/2010/main" val="3793511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74090F-CFCE-4A05-B44B-274ACF7C1A8D}" type="slidenum">
              <a:rPr lang="en-US" altLang="en-US" smtClean="0">
                <a:solidFill>
                  <a:srgbClr val="000000"/>
                </a:solidFill>
              </a:rPr>
              <a:pPr eaLnBrk="1" hangingPunct="1">
                <a:spcBef>
                  <a:spcPct val="0"/>
                </a:spcBef>
              </a:pPr>
              <a:t>29</a:t>
            </a:fld>
            <a:endParaRPr lang="en-US" altLang="en-US">
              <a:solidFill>
                <a:srgbClr val="000000"/>
              </a:solidFill>
            </a:endParaRPr>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fontAlgn="base" hangingPunct="1">
              <a:spcBef>
                <a:spcPct val="0"/>
              </a:spcBef>
              <a:spcAft>
                <a:spcPct val="0"/>
              </a:spcAft>
            </a:pPr>
            <a:fld id="{ACFF25DE-0111-4626-A49D-1B86A26C7378}" type="slidenum">
              <a:rPr lang="en-US" altLang="en-US">
                <a:solidFill>
                  <a:srgbClr val="000000"/>
                </a:solidFill>
                <a:latin typeface="Times New Roman" pitchFamily="18" charset="0"/>
              </a:rPr>
              <a:pPr algn="r" eaLnBrk="1" fontAlgn="base" hangingPunct="1">
                <a:spcBef>
                  <a:spcPct val="0"/>
                </a:spcBef>
                <a:spcAft>
                  <a:spcPct val="0"/>
                </a:spcAft>
              </a:pPr>
              <a:t>29</a:t>
            </a:fld>
            <a:endParaRPr lang="en-US" altLang="en-US">
              <a:solidFill>
                <a:srgbClr val="000000"/>
              </a:solidFill>
              <a:latin typeface="Times New Roman" pitchFamily="18" charset="0"/>
            </a:endParaRPr>
          </a:p>
        </p:txBody>
      </p:sp>
      <p:sp>
        <p:nvSpPr>
          <p:cNvPr id="26628" name="Rectangle 2"/>
          <p:cNvSpPr>
            <a:spLocks noGrp="1" noRot="1" noChangeAspect="1" noChangeArrowheads="1" noTextEdit="1"/>
          </p:cNvSpPr>
          <p:nvPr>
            <p:ph type="sldImg"/>
          </p:nvPr>
        </p:nvSpPr>
        <p:spPr>
          <a:xfrm>
            <a:off x="368300" y="674688"/>
            <a:ext cx="6126163" cy="3446462"/>
          </a:xfrm>
          <a:ln/>
        </p:spPr>
      </p:sp>
      <p:sp>
        <p:nvSpPr>
          <p:cNvPr id="26629"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 </a:t>
            </a:r>
          </a:p>
          <a:p>
            <a:pPr eaLnBrk="1" hangingPunct="1"/>
            <a:r>
              <a:rPr lang="en-US" altLang="en-US" baseline="0" dirty="0"/>
              <a:t> </a:t>
            </a:r>
            <a:endParaRPr lang="en-US" altLang="en-US" dirty="0"/>
          </a:p>
        </p:txBody>
      </p:sp>
    </p:spTree>
    <p:extLst>
      <p:ext uri="{BB962C8B-B14F-4D97-AF65-F5344CB8AC3E}">
        <p14:creationId xmlns:p14="http://schemas.microsoft.com/office/powerpoint/2010/main" val="1210513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8C7A3-1E6E-4515-95C0-011181A39F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9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CC72B9A-76AE-459B-B113-8ACDEFD632E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DC74597-97DE-422C-90F0-DABB99DDDA6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604" name="Rectangle 2"/>
          <p:cNvSpPr>
            <a:spLocks noGrp="1" noRot="1" noChangeAspect="1" noChangeArrowheads="1" noTextEdit="1"/>
          </p:cNvSpPr>
          <p:nvPr>
            <p:ph type="sldImg"/>
          </p:nvPr>
        </p:nvSpPr>
        <p:spPr>
          <a:xfrm>
            <a:off x="368300" y="674688"/>
            <a:ext cx="6126163" cy="3446462"/>
          </a:xfrm>
          <a:ln/>
        </p:spPr>
      </p:sp>
      <p:sp>
        <p:nvSpPr>
          <p:cNvPr id="25605"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eaLnBrk="1" hangingPunct="1"/>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74090F-CFCE-4A05-B44B-274ACF7C1A8D}" type="slidenum">
              <a:rPr lang="en-US" altLang="en-US" smtClean="0">
                <a:solidFill>
                  <a:srgbClr val="000000"/>
                </a:solidFill>
              </a:rPr>
              <a:pPr eaLnBrk="1" hangingPunct="1">
                <a:spcBef>
                  <a:spcPct val="0"/>
                </a:spcBef>
              </a:pPr>
              <a:t>34</a:t>
            </a:fld>
            <a:endParaRPr lang="en-US" altLang="en-US">
              <a:solidFill>
                <a:srgbClr val="000000"/>
              </a:solidFill>
            </a:endParaRPr>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fontAlgn="base" hangingPunct="1">
              <a:spcBef>
                <a:spcPct val="0"/>
              </a:spcBef>
              <a:spcAft>
                <a:spcPct val="0"/>
              </a:spcAft>
            </a:pPr>
            <a:fld id="{ACFF25DE-0111-4626-A49D-1B86A26C7378}" type="slidenum">
              <a:rPr lang="en-US" altLang="en-US">
                <a:solidFill>
                  <a:srgbClr val="000000"/>
                </a:solidFill>
                <a:latin typeface="Times New Roman" pitchFamily="18" charset="0"/>
              </a:rPr>
              <a:pPr algn="r" eaLnBrk="1" fontAlgn="base" hangingPunct="1">
                <a:spcBef>
                  <a:spcPct val="0"/>
                </a:spcBef>
                <a:spcAft>
                  <a:spcPct val="0"/>
                </a:spcAft>
              </a:pPr>
              <a:t>34</a:t>
            </a:fld>
            <a:endParaRPr lang="en-US" altLang="en-US">
              <a:solidFill>
                <a:srgbClr val="000000"/>
              </a:solidFill>
              <a:latin typeface="Times New Roman" pitchFamily="18" charset="0"/>
            </a:endParaRPr>
          </a:p>
        </p:txBody>
      </p:sp>
      <p:sp>
        <p:nvSpPr>
          <p:cNvPr id="26628" name="Rectangle 2"/>
          <p:cNvSpPr>
            <a:spLocks noGrp="1" noRot="1" noChangeAspect="1" noChangeArrowheads="1" noTextEdit="1"/>
          </p:cNvSpPr>
          <p:nvPr>
            <p:ph type="sldImg"/>
          </p:nvPr>
        </p:nvSpPr>
        <p:spPr>
          <a:xfrm>
            <a:off x="368300" y="674688"/>
            <a:ext cx="6126163" cy="3446462"/>
          </a:xfrm>
          <a:ln/>
        </p:spPr>
      </p:sp>
      <p:sp>
        <p:nvSpPr>
          <p:cNvPr id="26629"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 </a:t>
            </a:r>
          </a:p>
          <a:p>
            <a:pPr eaLnBrk="1" hangingPunct="1"/>
            <a:r>
              <a:rPr lang="en-US" altLang="en-US" baseline="0" dirty="0"/>
              <a:t> </a:t>
            </a:r>
            <a:endParaRPr lang="en-US" altLang="en-US" dirty="0"/>
          </a:p>
        </p:txBody>
      </p:sp>
    </p:spTree>
    <p:extLst>
      <p:ext uri="{BB962C8B-B14F-4D97-AF65-F5344CB8AC3E}">
        <p14:creationId xmlns:p14="http://schemas.microsoft.com/office/powerpoint/2010/main" val="2507006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D88CB5-4A3D-49DA-B976-A122658B8A7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2289277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D88CB5-4A3D-49DA-B976-A122658B8A7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128148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dirty="0"/>
          </a:p>
        </p:txBody>
      </p:sp>
    </p:spTree>
    <p:extLst>
      <p:ext uri="{BB962C8B-B14F-4D97-AF65-F5344CB8AC3E}">
        <p14:creationId xmlns:p14="http://schemas.microsoft.com/office/powerpoint/2010/main" val="3989702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5129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Population dynamics is driven by laser-induced excitation from level 1 to level 2, laser-induced de-excitation from level 2 to level 1, spontaneous photo-relaxation from level 2 to levels 1,3,4 and 5 and radiation-less relaxation from level 2. </a:t>
            </a:r>
          </a:p>
          <a:p>
            <a:endParaRPr lang="en-US" b="0" i="0" dirty="0">
              <a:solidFill>
                <a:srgbClr val="222222"/>
              </a:solidFill>
              <a:effectLst/>
              <a:latin typeface="Times New Roman" panose="02020603050405020304" pitchFamily="18" charset="0"/>
            </a:endParaRPr>
          </a:p>
          <a:p>
            <a:r>
              <a:rPr lang="en-US" b="0" i="0" dirty="0">
                <a:solidFill>
                  <a:srgbClr val="222222"/>
                </a:solidFill>
                <a:effectLst/>
                <a:latin typeface="Times New Roman" panose="02020603050405020304" pitchFamily="18" charset="0"/>
              </a:rPr>
              <a:t>The quantification of the </a:t>
            </a:r>
            <a:r>
              <a:rPr lang="en-US" b="0" i="0" dirty="0" err="1">
                <a:solidFill>
                  <a:srgbClr val="222222"/>
                </a:solidFill>
                <a:effectLst/>
                <a:latin typeface="Times New Roman" panose="02020603050405020304" pitchFamily="18" charset="0"/>
              </a:rPr>
              <a:t>Ar</a:t>
            </a:r>
            <a:r>
              <a:rPr lang="en-US" b="0" i="0" dirty="0">
                <a:solidFill>
                  <a:srgbClr val="222222"/>
                </a:solidFill>
                <a:effectLst/>
                <a:latin typeface="Times New Roman" panose="02020603050405020304" pitchFamily="18" charset="0"/>
              </a:rPr>
              <a:t> metastable density at level 1s</a:t>
            </a:r>
            <a:r>
              <a:rPr lang="en-US" b="0" i="0" baseline="-25000" dirty="0">
                <a:solidFill>
                  <a:srgbClr val="222222"/>
                </a:solidFill>
                <a:effectLst/>
                <a:latin typeface="Times New Roman" panose="02020603050405020304" pitchFamily="18" charset="0"/>
              </a:rPr>
              <a:t>5</a:t>
            </a:r>
            <a:r>
              <a:rPr lang="en-US" b="0" i="0" dirty="0">
                <a:solidFill>
                  <a:srgbClr val="222222"/>
                </a:solidFill>
                <a:effectLst/>
                <a:latin typeface="Times New Roman" panose="02020603050405020304" pitchFamily="18" charset="0"/>
              </a:rPr>
              <a:t> from the measured LIF signal requires instrumental values, specific to the given optical setup and sensor as well as modeling the population dynamics of excited levels following the laser excitation of the 1s</a:t>
            </a:r>
            <a:r>
              <a:rPr lang="en-US" b="0" i="0" baseline="-25000" dirty="0">
                <a:solidFill>
                  <a:srgbClr val="222222"/>
                </a:solidFill>
                <a:effectLst/>
                <a:latin typeface="Times New Roman" panose="02020603050405020304" pitchFamily="18" charset="0"/>
              </a:rPr>
              <a:t>5 </a:t>
            </a:r>
            <a:r>
              <a:rPr lang="en-US" b="0" i="0" dirty="0">
                <a:solidFill>
                  <a:srgbClr val="222222"/>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3C25ED4-C134-4B09-B676-BFB2F063BE10}" type="slidenum">
              <a:rPr lang="en-US" smtClean="0"/>
              <a:t>39</a:t>
            </a:fld>
            <a:endParaRPr lang="en-US"/>
          </a:p>
        </p:txBody>
      </p:sp>
    </p:spTree>
    <p:extLst>
      <p:ext uri="{BB962C8B-B14F-4D97-AF65-F5344CB8AC3E}">
        <p14:creationId xmlns:p14="http://schemas.microsoft.com/office/powerpoint/2010/main" val="1622208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25ED4-C134-4B09-B676-BFB2F063BE10}" type="slidenum">
              <a:rPr lang="en-US" smtClean="0"/>
              <a:t>40</a:t>
            </a:fld>
            <a:endParaRPr lang="en-US"/>
          </a:p>
        </p:txBody>
      </p:sp>
    </p:spTree>
    <p:extLst>
      <p:ext uri="{BB962C8B-B14F-4D97-AF65-F5344CB8AC3E}">
        <p14:creationId xmlns:p14="http://schemas.microsoft.com/office/powerpoint/2010/main" val="315810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dirty="0"/>
          </a:p>
        </p:txBody>
      </p:sp>
    </p:spTree>
    <p:extLst>
      <p:ext uri="{BB962C8B-B14F-4D97-AF65-F5344CB8AC3E}">
        <p14:creationId xmlns:p14="http://schemas.microsoft.com/office/powerpoint/2010/main" val="2851882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74090F-CFCE-4A05-B44B-274ACF7C1A8D}"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FF25DE-0111-4626-A49D-1B86A26C737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628" name="Rectangle 2"/>
          <p:cNvSpPr>
            <a:spLocks noGrp="1" noRot="1" noChangeAspect="1" noChangeArrowheads="1" noTextEdit="1"/>
          </p:cNvSpPr>
          <p:nvPr>
            <p:ph type="sldImg"/>
          </p:nvPr>
        </p:nvSpPr>
        <p:spPr>
          <a:xfrm>
            <a:off x="368300" y="674688"/>
            <a:ext cx="6126163" cy="3446462"/>
          </a:xfrm>
          <a:ln/>
        </p:spPr>
      </p:sp>
      <p:sp>
        <p:nvSpPr>
          <p:cNvPr id="26629"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 </a:t>
            </a:r>
          </a:p>
          <a:p>
            <a:pPr eaLnBrk="1" hangingPunct="1"/>
            <a:r>
              <a:rPr lang="en-US" altLang="en-US" baseline="0" dirty="0"/>
              <a:t> </a:t>
            </a:r>
            <a:endParaRPr lang="en-US" altLang="en-US" dirty="0"/>
          </a:p>
        </p:txBody>
      </p:sp>
    </p:spTree>
    <p:extLst>
      <p:ext uri="{BB962C8B-B14F-4D97-AF65-F5344CB8AC3E}">
        <p14:creationId xmlns:p14="http://schemas.microsoft.com/office/powerpoint/2010/main" val="2667777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74090F-CFCE-4A05-B44B-274ACF7C1A8D}"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FF25DE-0111-4626-A49D-1B86A26C737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628" name="Rectangle 2"/>
          <p:cNvSpPr>
            <a:spLocks noGrp="1" noRot="1" noChangeAspect="1" noChangeArrowheads="1" noTextEdit="1"/>
          </p:cNvSpPr>
          <p:nvPr>
            <p:ph type="sldImg"/>
          </p:nvPr>
        </p:nvSpPr>
        <p:spPr>
          <a:xfrm>
            <a:off x="368300" y="674688"/>
            <a:ext cx="6126163" cy="3446462"/>
          </a:xfrm>
          <a:ln/>
        </p:spPr>
      </p:sp>
      <p:sp>
        <p:nvSpPr>
          <p:cNvPr id="26629"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 </a:t>
            </a:r>
          </a:p>
          <a:p>
            <a:pPr eaLnBrk="1" hangingPunct="1"/>
            <a:r>
              <a:rPr lang="en-US" altLang="en-US" baseline="0" dirty="0"/>
              <a:t> </a:t>
            </a:r>
            <a:endParaRPr lang="en-US" altLang="en-US" dirty="0"/>
          </a:p>
        </p:txBody>
      </p:sp>
    </p:spTree>
    <p:extLst>
      <p:ext uri="{BB962C8B-B14F-4D97-AF65-F5344CB8AC3E}">
        <p14:creationId xmlns:p14="http://schemas.microsoft.com/office/powerpoint/2010/main" val="361046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0364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EC9C80-EC59-425D-AA96-7757471AA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165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EC9C80-EC59-425D-AA96-7757471AA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397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3837D7D-5683-4837-8CF3-A0729C95746A}"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968518-EF69-4CB2-B11B-3C8E8E62863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2" name="Rectangle 2"/>
          <p:cNvSpPr>
            <a:spLocks noGrp="1" noRot="1" noChangeAspect="1" noChangeArrowheads="1" noTextEdit="1"/>
          </p:cNvSpPr>
          <p:nvPr>
            <p:ph type="sldImg"/>
          </p:nvPr>
        </p:nvSpPr>
        <p:spPr>
          <a:xfrm>
            <a:off x="368300" y="674688"/>
            <a:ext cx="6126163" cy="3446462"/>
          </a:xfrm>
          <a:ln/>
        </p:spPr>
      </p:sp>
      <p:sp>
        <p:nvSpPr>
          <p:cNvPr id="32773"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dirty="0"/>
          </a:p>
        </p:txBody>
      </p:sp>
    </p:spTree>
    <p:extLst>
      <p:ext uri="{BB962C8B-B14F-4D97-AF65-F5344CB8AC3E}">
        <p14:creationId xmlns:p14="http://schemas.microsoft.com/office/powerpoint/2010/main" val="2549219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7D02818-8DED-4E21-A249-B0C80DB6D06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7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AC1E688-FB9E-4163-BDED-2AC7283FBA1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796" name="Rectangle 2"/>
          <p:cNvSpPr>
            <a:spLocks noGrp="1" noRot="1" noChangeAspect="1" noChangeArrowheads="1" noTextEdit="1"/>
          </p:cNvSpPr>
          <p:nvPr>
            <p:ph type="sldImg"/>
          </p:nvPr>
        </p:nvSpPr>
        <p:spPr>
          <a:xfrm>
            <a:off x="368300" y="674688"/>
            <a:ext cx="6126163" cy="3446462"/>
          </a:xfrm>
          <a:ln/>
        </p:spPr>
      </p:sp>
      <p:sp>
        <p:nvSpPr>
          <p:cNvPr id="33797" name="Rectangle 3"/>
          <p:cNvSpPr>
            <a:spLocks noGrp="1" noChangeArrowheads="1"/>
          </p:cNvSpPr>
          <p:nvPr>
            <p:ph type="body" idx="1"/>
          </p:nvPr>
        </p:nvSpPr>
        <p:spPr>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eaLnBrk="1" hangingPunct="1"/>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8C7A3-1E6E-4515-95C0-011181A39F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791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141876-4129-4EDD-A3D1-6A9C2B9C7692}"/>
              </a:ext>
            </a:extLst>
          </p:cNvPr>
          <p:cNvSpPr>
            <a:spLocks noGrp="1"/>
          </p:cNvSpPr>
          <p:nvPr>
            <p:ph type="body" idx="1"/>
          </p:nvPr>
        </p:nvSpPr>
        <p:spPr/>
        <p:txBody>
          <a:bodyPr/>
          <a:lstStyle/>
          <a:p>
            <a:r>
              <a:rPr lang="en-US" dirty="0"/>
              <a:t>Of all </a:t>
            </a:r>
            <a:r>
              <a:rPr lang="en-US" dirty="0" err="1"/>
              <a:t>ExB</a:t>
            </a:r>
            <a:r>
              <a:rPr lang="en-US" dirty="0"/>
              <a:t> devices using DC plasmas, the strongest electric field is realized in Hall thrusters – you can see that it can 2-3 orders of magnitude higher than different linear plasma devices and even tokamak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76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dirty="0"/>
          </a:p>
        </p:txBody>
      </p:sp>
    </p:spTree>
    <p:extLst>
      <p:ext uri="{BB962C8B-B14F-4D97-AF65-F5344CB8AC3E}">
        <p14:creationId xmlns:p14="http://schemas.microsoft.com/office/powerpoint/2010/main" val="9202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1491039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276474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D88CB5-4A3D-49DA-B976-A122658B8A7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a:p>
        </p:txBody>
      </p:sp>
    </p:spTree>
    <p:extLst>
      <p:ext uri="{BB962C8B-B14F-4D97-AF65-F5344CB8AC3E}">
        <p14:creationId xmlns:p14="http://schemas.microsoft.com/office/powerpoint/2010/main" val="4040020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EEC81-1182-4D02-BCC9-CACFE564A4E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D88CB5-4A3D-49DA-B976-A122658B8A7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2" name="Rectangle 2"/>
          <p:cNvSpPr>
            <a:spLocks noGrp="1" noRot="1" noChangeAspect="1" noChangeArrowheads="1" noTextEdit="1"/>
          </p:cNvSpPr>
          <p:nvPr>
            <p:ph type="sldImg"/>
          </p:nvPr>
        </p:nvSpPr>
        <p:spPr>
          <a:xfrm>
            <a:off x="368300" y="674688"/>
            <a:ext cx="6126163" cy="3446462"/>
          </a:xfrm>
          <a:ln/>
        </p:spPr>
      </p:sp>
      <p:sp>
        <p:nvSpPr>
          <p:cNvPr id="7173" name="Rectangle 3"/>
          <p:cNvSpPr>
            <a:spLocks noGrp="1" noChangeArrowheads="1"/>
          </p:cNvSpPr>
          <p:nvPr>
            <p:ph type="body" idx="1"/>
          </p:nvPr>
        </p:nvSpPr>
        <p:spPr>
          <a:xfrm>
            <a:off x="895350" y="4346575"/>
            <a:ext cx="5067300" cy="4122738"/>
          </a:xfrm>
          <a:noFill/>
        </p:spPr>
        <p:txBody>
          <a:bodyPr lIns="86486" tIns="43243" rIns="86486" bIns="43243"/>
          <a:lstStyle/>
          <a:p>
            <a:pPr eaLnBrk="1" hangingPunct="1"/>
            <a:endParaRPr lang="en-US" altLang="en-US" dirty="0"/>
          </a:p>
        </p:txBody>
      </p:sp>
    </p:spTree>
    <p:extLst>
      <p:ext uri="{BB962C8B-B14F-4D97-AF65-F5344CB8AC3E}">
        <p14:creationId xmlns:p14="http://schemas.microsoft.com/office/powerpoint/2010/main" val="1531463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623E-C821-D295-EAA6-2A6D94F9A3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6E9637-E2EF-C399-32CC-8780B286F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09C658-D26C-2E95-22C8-77AD4CB8CBC6}"/>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6485228E-550D-C87D-E97C-5C54CD1BC32D}"/>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3158DCCF-8DA7-0BF4-DDDC-B53D573C15ED}"/>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200082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7F45-2CE7-9438-FB08-C8B4666882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0A43F-A577-D054-A40C-DD187D516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23BC1-58F4-6AE3-291B-7B6F75658DDF}"/>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81B2B406-71A1-CD55-CBA1-83E2B47E0BA1}"/>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F0B261BF-6595-8B9D-5FEF-8C458E52ECB2}"/>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17474257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May 9-10, 2018</a:t>
            </a:r>
          </a:p>
        </p:txBody>
      </p:sp>
      <p:sp>
        <p:nvSpPr>
          <p:cNvPr id="6"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7" name="Slide Number Placeholder 5"/>
          <p:cNvSpPr>
            <a:spLocks noGrp="1"/>
          </p:cNvSpPr>
          <p:nvPr>
            <p:ph type="sldNum" sz="quarter" idx="12"/>
          </p:nvPr>
        </p:nvSpPr>
        <p:spPr/>
        <p:txBody>
          <a:bodyPr/>
          <a:lstStyle>
            <a:lvl1pPr>
              <a:defRPr/>
            </a:lvl1pPr>
          </a:lstStyle>
          <a:p>
            <a:pPr>
              <a:defRPr/>
            </a:pPr>
            <a:fld id="{141CE926-8BA1-48F2-B7A0-9F0EF1B45D36}" type="slidenum">
              <a:rPr lang="en-US"/>
              <a:pPr>
                <a:defRPr/>
              </a:pPr>
              <a:t>‹#›</a:t>
            </a:fld>
            <a:endParaRPr lang="en-US"/>
          </a:p>
        </p:txBody>
      </p:sp>
    </p:spTree>
    <p:extLst>
      <p:ext uri="{BB962C8B-B14F-4D97-AF65-F5344CB8AC3E}">
        <p14:creationId xmlns:p14="http://schemas.microsoft.com/office/powerpoint/2010/main" val="610404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May 9-10, 2018</a:t>
            </a:r>
          </a:p>
        </p:txBody>
      </p:sp>
      <p:sp>
        <p:nvSpPr>
          <p:cNvPr id="8"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9" name="Slide Number Placeholder 5"/>
          <p:cNvSpPr>
            <a:spLocks noGrp="1"/>
          </p:cNvSpPr>
          <p:nvPr>
            <p:ph type="sldNum" sz="quarter" idx="12"/>
          </p:nvPr>
        </p:nvSpPr>
        <p:spPr/>
        <p:txBody>
          <a:bodyPr/>
          <a:lstStyle>
            <a:lvl1pPr>
              <a:defRPr/>
            </a:lvl1pPr>
          </a:lstStyle>
          <a:p>
            <a:pPr>
              <a:defRPr/>
            </a:pPr>
            <a:fld id="{02B9C4D8-F7C2-4982-8C2F-89161E120968}" type="slidenum">
              <a:rPr lang="en-US"/>
              <a:pPr>
                <a:defRPr/>
              </a:pPr>
              <a:t>‹#›</a:t>
            </a:fld>
            <a:endParaRPr lang="en-US"/>
          </a:p>
        </p:txBody>
      </p:sp>
    </p:spTree>
    <p:extLst>
      <p:ext uri="{BB962C8B-B14F-4D97-AF65-F5344CB8AC3E}">
        <p14:creationId xmlns:p14="http://schemas.microsoft.com/office/powerpoint/2010/main" val="14257837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May 9-10, 2018</a:t>
            </a:r>
          </a:p>
        </p:txBody>
      </p:sp>
      <p:sp>
        <p:nvSpPr>
          <p:cNvPr id="4"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5" name="Slide Number Placeholder 5"/>
          <p:cNvSpPr>
            <a:spLocks noGrp="1"/>
          </p:cNvSpPr>
          <p:nvPr>
            <p:ph type="sldNum" sz="quarter" idx="12"/>
          </p:nvPr>
        </p:nvSpPr>
        <p:spPr/>
        <p:txBody>
          <a:bodyPr/>
          <a:lstStyle>
            <a:lvl1pPr>
              <a:defRPr/>
            </a:lvl1pPr>
          </a:lstStyle>
          <a:p>
            <a:pPr>
              <a:defRPr/>
            </a:pPr>
            <a:fld id="{871E4D31-668D-4B85-B17E-28DC8929F31C}" type="slidenum">
              <a:rPr lang="en-US"/>
              <a:pPr>
                <a:defRPr/>
              </a:pPr>
              <a:t>‹#›</a:t>
            </a:fld>
            <a:endParaRPr lang="en-US"/>
          </a:p>
        </p:txBody>
      </p:sp>
    </p:spTree>
    <p:extLst>
      <p:ext uri="{BB962C8B-B14F-4D97-AF65-F5344CB8AC3E}">
        <p14:creationId xmlns:p14="http://schemas.microsoft.com/office/powerpoint/2010/main" val="1768590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May 9-10, 2018</a:t>
            </a:r>
          </a:p>
        </p:txBody>
      </p:sp>
      <p:sp>
        <p:nvSpPr>
          <p:cNvPr id="3"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4" name="Slide Number Placeholder 5"/>
          <p:cNvSpPr>
            <a:spLocks noGrp="1"/>
          </p:cNvSpPr>
          <p:nvPr>
            <p:ph type="sldNum" sz="quarter" idx="12"/>
          </p:nvPr>
        </p:nvSpPr>
        <p:spPr/>
        <p:txBody>
          <a:bodyPr/>
          <a:lstStyle>
            <a:lvl1pPr>
              <a:defRPr/>
            </a:lvl1pPr>
          </a:lstStyle>
          <a:p>
            <a:pPr>
              <a:defRPr/>
            </a:pPr>
            <a:fld id="{42F499AA-8223-414F-BD6E-F7CF8D118007}" type="slidenum">
              <a:rPr lang="en-US"/>
              <a:pPr>
                <a:defRPr/>
              </a:pPr>
              <a:t>‹#›</a:t>
            </a:fld>
            <a:endParaRPr lang="en-US"/>
          </a:p>
        </p:txBody>
      </p:sp>
    </p:spTree>
    <p:extLst>
      <p:ext uri="{BB962C8B-B14F-4D97-AF65-F5344CB8AC3E}">
        <p14:creationId xmlns:p14="http://schemas.microsoft.com/office/powerpoint/2010/main" val="17495680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May 9-10, 2018</a:t>
            </a:r>
          </a:p>
        </p:txBody>
      </p:sp>
      <p:sp>
        <p:nvSpPr>
          <p:cNvPr id="6"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7" name="Slide Number Placeholder 5"/>
          <p:cNvSpPr>
            <a:spLocks noGrp="1"/>
          </p:cNvSpPr>
          <p:nvPr>
            <p:ph type="sldNum" sz="quarter" idx="12"/>
          </p:nvPr>
        </p:nvSpPr>
        <p:spPr/>
        <p:txBody>
          <a:bodyPr/>
          <a:lstStyle>
            <a:lvl1pPr>
              <a:defRPr/>
            </a:lvl1pPr>
          </a:lstStyle>
          <a:p>
            <a:pPr>
              <a:defRPr/>
            </a:pPr>
            <a:fld id="{CED2B6E7-FCDB-4108-9A8B-8D0699076342}" type="slidenum">
              <a:rPr lang="en-US"/>
              <a:pPr>
                <a:defRPr/>
              </a:pPr>
              <a:t>‹#›</a:t>
            </a:fld>
            <a:endParaRPr lang="en-US"/>
          </a:p>
        </p:txBody>
      </p:sp>
    </p:spTree>
    <p:extLst>
      <p:ext uri="{BB962C8B-B14F-4D97-AF65-F5344CB8AC3E}">
        <p14:creationId xmlns:p14="http://schemas.microsoft.com/office/powerpoint/2010/main" val="35872426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May 9-10, 2018</a:t>
            </a:r>
          </a:p>
        </p:txBody>
      </p:sp>
      <p:sp>
        <p:nvSpPr>
          <p:cNvPr id="6"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7" name="Slide Number Placeholder 5"/>
          <p:cNvSpPr>
            <a:spLocks noGrp="1"/>
          </p:cNvSpPr>
          <p:nvPr>
            <p:ph type="sldNum" sz="quarter" idx="12"/>
          </p:nvPr>
        </p:nvSpPr>
        <p:spPr/>
        <p:txBody>
          <a:bodyPr/>
          <a:lstStyle>
            <a:lvl1pPr>
              <a:defRPr/>
            </a:lvl1pPr>
          </a:lstStyle>
          <a:p>
            <a:pPr>
              <a:defRPr/>
            </a:pPr>
            <a:fld id="{D6CC56AD-2A0A-4936-B834-0C298CF60C90}" type="slidenum">
              <a:rPr lang="en-US"/>
              <a:pPr>
                <a:defRPr/>
              </a:pPr>
              <a:t>‹#›</a:t>
            </a:fld>
            <a:endParaRPr lang="en-US"/>
          </a:p>
        </p:txBody>
      </p:sp>
    </p:spTree>
    <p:extLst>
      <p:ext uri="{BB962C8B-B14F-4D97-AF65-F5344CB8AC3E}">
        <p14:creationId xmlns:p14="http://schemas.microsoft.com/office/powerpoint/2010/main" val="3511989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May 9-10, 2018</a:t>
            </a:r>
          </a:p>
        </p:txBody>
      </p:sp>
      <p:sp>
        <p:nvSpPr>
          <p:cNvPr id="5"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6" name="Slide Number Placeholder 5"/>
          <p:cNvSpPr>
            <a:spLocks noGrp="1"/>
          </p:cNvSpPr>
          <p:nvPr>
            <p:ph type="sldNum" sz="quarter" idx="12"/>
          </p:nvPr>
        </p:nvSpPr>
        <p:spPr/>
        <p:txBody>
          <a:bodyPr/>
          <a:lstStyle>
            <a:lvl1pPr>
              <a:defRPr/>
            </a:lvl1pPr>
          </a:lstStyle>
          <a:p>
            <a:pPr>
              <a:defRPr/>
            </a:pPr>
            <a:fld id="{E0CBD080-D221-43FE-92C6-A04AFBF0E11C}" type="slidenum">
              <a:rPr lang="en-US"/>
              <a:pPr>
                <a:defRPr/>
              </a:pPr>
              <a:t>‹#›</a:t>
            </a:fld>
            <a:endParaRPr lang="en-US"/>
          </a:p>
        </p:txBody>
      </p:sp>
    </p:spTree>
    <p:extLst>
      <p:ext uri="{BB962C8B-B14F-4D97-AF65-F5344CB8AC3E}">
        <p14:creationId xmlns:p14="http://schemas.microsoft.com/office/powerpoint/2010/main" val="33213831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May 9-10, 2018</a:t>
            </a:r>
          </a:p>
        </p:txBody>
      </p:sp>
      <p:sp>
        <p:nvSpPr>
          <p:cNvPr id="5"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6" name="Slide Number Placeholder 5"/>
          <p:cNvSpPr>
            <a:spLocks noGrp="1"/>
          </p:cNvSpPr>
          <p:nvPr>
            <p:ph type="sldNum" sz="quarter" idx="12"/>
          </p:nvPr>
        </p:nvSpPr>
        <p:spPr/>
        <p:txBody>
          <a:bodyPr/>
          <a:lstStyle>
            <a:lvl1pPr>
              <a:defRPr/>
            </a:lvl1pPr>
          </a:lstStyle>
          <a:p>
            <a:pPr>
              <a:defRPr/>
            </a:pPr>
            <a:fld id="{81C9E92B-0FEC-47BB-85D9-DAB2A90C7371}" type="slidenum">
              <a:rPr lang="en-US"/>
              <a:pPr>
                <a:defRPr/>
              </a:pPr>
              <a:t>‹#›</a:t>
            </a:fld>
            <a:endParaRPr lang="en-US"/>
          </a:p>
        </p:txBody>
      </p:sp>
    </p:spTree>
    <p:extLst>
      <p:ext uri="{BB962C8B-B14F-4D97-AF65-F5344CB8AC3E}">
        <p14:creationId xmlns:p14="http://schemas.microsoft.com/office/powerpoint/2010/main" val="26398353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2"/>
        <p:cNvGrpSpPr/>
        <p:nvPr/>
      </p:nvGrpSpPr>
      <p:grpSpPr>
        <a:xfrm>
          <a:off x="0" y="0"/>
          <a:ext cx="0" cy="0"/>
          <a:chOff x="0" y="0"/>
          <a:chExt cx="0" cy="0"/>
        </a:xfrm>
      </p:grpSpPr>
      <p:sp>
        <p:nvSpPr>
          <p:cNvPr id="44" name="Google Shape;44;p60"/>
          <p:cNvSpPr txBox="1">
            <a:spLocks noGrp="1"/>
          </p:cNvSpPr>
          <p:nvPr>
            <p:ph type="title"/>
          </p:nvPr>
        </p:nvSpPr>
        <p:spPr>
          <a:xfrm>
            <a:off x="254000" y="0"/>
            <a:ext cx="11684000" cy="990599"/>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0"/>
          <p:cNvSpPr txBox="1">
            <a:spLocks noGrp="1"/>
          </p:cNvSpPr>
          <p:nvPr>
            <p:ph type="body" idx="1"/>
          </p:nvPr>
        </p:nvSpPr>
        <p:spPr>
          <a:xfrm>
            <a:off x="254002" y="1295401"/>
            <a:ext cx="5663323"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6" name="Google Shape;46;p60"/>
          <p:cNvSpPr txBox="1">
            <a:spLocks noGrp="1"/>
          </p:cNvSpPr>
          <p:nvPr>
            <p:ph type="body" idx="2"/>
          </p:nvPr>
        </p:nvSpPr>
        <p:spPr>
          <a:xfrm>
            <a:off x="6199352" y="1301720"/>
            <a:ext cx="5738649"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8" name="Google Shape;48;p60"/>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dirty="0"/>
          </a:p>
        </p:txBody>
      </p:sp>
      <p:sp>
        <p:nvSpPr>
          <p:cNvPr id="49" name="Google Shape;49;p60"/>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Tree>
    <p:extLst>
      <p:ext uri="{BB962C8B-B14F-4D97-AF65-F5344CB8AC3E}">
        <p14:creationId xmlns:p14="http://schemas.microsoft.com/office/powerpoint/2010/main" val="36607847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158471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142EF-FA1B-60B3-22CE-13BEDAD6BD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3E6CE2-FCDF-261D-B471-5579E1FEAF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E4C72-D5D1-82C0-9916-DBEB19A07186}"/>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2F5989C6-E242-4266-AE9E-4966D400DE13}"/>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A394094E-5897-50F0-DE54-33DEE14672E2}"/>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21711408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34653074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37833016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13579322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May 9-10, 2018</a:t>
            </a:r>
          </a:p>
        </p:txBody>
      </p:sp>
      <p:sp>
        <p:nvSpPr>
          <p:cNvPr id="8" name="Footer Placeholder 7"/>
          <p:cNvSpPr>
            <a:spLocks noGrp="1"/>
          </p:cNvSpPr>
          <p:nvPr>
            <p:ph type="ftr" sz="quarter" idx="11"/>
          </p:nvPr>
        </p:nvSpPr>
        <p:spPr/>
        <p:txBody>
          <a:bodyPr/>
          <a:lstStyle/>
          <a:p>
            <a:r>
              <a:rPr lang="en-US"/>
              <a:t>PPPL Advisory Board Meeting</a:t>
            </a:r>
          </a:p>
        </p:txBody>
      </p:sp>
      <p:sp>
        <p:nvSpPr>
          <p:cNvPr id="9" name="Slide Number Placeholder 8"/>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15996720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May 9-10, 2018</a:t>
            </a:r>
          </a:p>
        </p:txBody>
      </p:sp>
      <p:sp>
        <p:nvSpPr>
          <p:cNvPr id="4" name="Footer Placeholder 3"/>
          <p:cNvSpPr>
            <a:spLocks noGrp="1"/>
          </p:cNvSpPr>
          <p:nvPr>
            <p:ph type="ftr" sz="quarter" idx="11"/>
          </p:nvPr>
        </p:nvSpPr>
        <p:spPr/>
        <p:txBody>
          <a:bodyPr/>
          <a:lstStyle/>
          <a:p>
            <a:r>
              <a:rPr lang="en-US"/>
              <a:t>PPPL Advisory Board Meeting</a:t>
            </a:r>
          </a:p>
        </p:txBody>
      </p:sp>
      <p:sp>
        <p:nvSpPr>
          <p:cNvPr id="5" name="Slide Number Placeholder 4"/>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32321439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May 9-10, 2018</a:t>
            </a:r>
          </a:p>
        </p:txBody>
      </p:sp>
      <p:sp>
        <p:nvSpPr>
          <p:cNvPr id="3" name="Footer Placeholder 2"/>
          <p:cNvSpPr>
            <a:spLocks noGrp="1"/>
          </p:cNvSpPr>
          <p:nvPr>
            <p:ph type="ftr" sz="quarter" idx="11"/>
          </p:nvPr>
        </p:nvSpPr>
        <p:spPr/>
        <p:txBody>
          <a:bodyPr/>
          <a:lstStyle/>
          <a:p>
            <a:r>
              <a:rPr lang="en-US"/>
              <a:t>PPPL Advisory Board Meeting</a:t>
            </a:r>
          </a:p>
        </p:txBody>
      </p:sp>
      <p:sp>
        <p:nvSpPr>
          <p:cNvPr id="4" name="Slide Number Placeholder 3"/>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42783706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38687931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20489931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15103258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31080C14-926C-4C38-9806-EEA3EE7F4E6D}" type="slidenum">
              <a:rPr lang="en-US" smtClean="0"/>
              <a:t>‹#›</a:t>
            </a:fld>
            <a:endParaRPr lang="en-US"/>
          </a:p>
        </p:txBody>
      </p:sp>
    </p:spTree>
    <p:extLst>
      <p:ext uri="{BB962C8B-B14F-4D97-AF65-F5344CB8AC3E}">
        <p14:creationId xmlns:p14="http://schemas.microsoft.com/office/powerpoint/2010/main" val="3838322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2"/>
        <p:cNvGrpSpPr/>
        <p:nvPr/>
      </p:nvGrpSpPr>
      <p:grpSpPr>
        <a:xfrm>
          <a:off x="0" y="0"/>
          <a:ext cx="0" cy="0"/>
          <a:chOff x="0" y="0"/>
          <a:chExt cx="0" cy="0"/>
        </a:xfrm>
      </p:grpSpPr>
      <p:sp>
        <p:nvSpPr>
          <p:cNvPr id="44" name="Google Shape;44;p60"/>
          <p:cNvSpPr txBox="1">
            <a:spLocks noGrp="1"/>
          </p:cNvSpPr>
          <p:nvPr>
            <p:ph type="title"/>
          </p:nvPr>
        </p:nvSpPr>
        <p:spPr>
          <a:xfrm>
            <a:off x="254000" y="0"/>
            <a:ext cx="11684000" cy="990599"/>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0"/>
          <p:cNvSpPr txBox="1">
            <a:spLocks noGrp="1"/>
          </p:cNvSpPr>
          <p:nvPr>
            <p:ph type="body" idx="1"/>
          </p:nvPr>
        </p:nvSpPr>
        <p:spPr>
          <a:xfrm>
            <a:off x="254002" y="1295401"/>
            <a:ext cx="5663323"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6" name="Google Shape;46;p60"/>
          <p:cNvSpPr txBox="1">
            <a:spLocks noGrp="1"/>
          </p:cNvSpPr>
          <p:nvPr>
            <p:ph type="body" idx="2"/>
          </p:nvPr>
        </p:nvSpPr>
        <p:spPr>
          <a:xfrm>
            <a:off x="6199352" y="1301720"/>
            <a:ext cx="5738649"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8" name="Google Shape;48;p60"/>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dirty="0"/>
          </a:p>
        </p:txBody>
      </p:sp>
      <p:sp>
        <p:nvSpPr>
          <p:cNvPr id="49" name="Google Shape;49;p60"/>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Tree>
    <p:extLst>
      <p:ext uri="{BB962C8B-B14F-4D97-AF65-F5344CB8AC3E}">
        <p14:creationId xmlns:p14="http://schemas.microsoft.com/office/powerpoint/2010/main" val="1637058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34"/>
        <p:cNvGrpSpPr/>
        <p:nvPr/>
      </p:nvGrpSpPr>
      <p:grpSpPr>
        <a:xfrm>
          <a:off x="0" y="0"/>
          <a:ext cx="0" cy="0"/>
          <a:chOff x="0" y="0"/>
          <a:chExt cx="0" cy="0"/>
        </a:xfrm>
      </p:grpSpPr>
      <p:sp>
        <p:nvSpPr>
          <p:cNvPr id="35" name="Google Shape;35;p59"/>
          <p:cNvSpPr txBox="1">
            <a:spLocks noGrp="1"/>
          </p:cNvSpPr>
          <p:nvPr>
            <p:ph type="title"/>
          </p:nvPr>
        </p:nvSpPr>
        <p:spPr>
          <a:xfrm>
            <a:off x="254000" y="0"/>
            <a:ext cx="11684000" cy="990599"/>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9"/>
          <p:cNvSpPr txBox="1">
            <a:spLocks noGrp="1"/>
          </p:cNvSpPr>
          <p:nvPr>
            <p:ph type="body" idx="1"/>
          </p:nvPr>
        </p:nvSpPr>
        <p:spPr>
          <a:xfrm>
            <a:off x="254000" y="5622161"/>
            <a:ext cx="11684000" cy="753241"/>
          </a:xfrm>
          <a:prstGeom prst="rect">
            <a:avLst/>
          </a:prstGeom>
          <a:noFill/>
          <a:ln>
            <a:noFill/>
          </a:ln>
        </p:spPr>
        <p:txBody>
          <a:bodyPr spcFirstLastPara="1" wrap="square" lIns="0" tIns="45700" rIns="91425" bIns="45700" anchor="t" anchorCtr="0">
            <a:normAutofit/>
          </a:bodyPr>
          <a:lstStyle>
            <a:lvl1pPr marL="609585" lvl="0" indent="-304792" algn="l">
              <a:lnSpc>
                <a:spcPct val="100000"/>
              </a:lnSpc>
              <a:spcBef>
                <a:spcPts val="800"/>
              </a:spcBef>
              <a:spcAft>
                <a:spcPts val="0"/>
              </a:spcAft>
              <a:buSzPts val="1400"/>
              <a:buNone/>
              <a:defRPr sz="1867" b="0" i="1"/>
            </a:lvl1pPr>
            <a:lvl2pPr marL="1219170" lvl="1" indent="-457189" algn="l">
              <a:lnSpc>
                <a:spcPct val="90000"/>
              </a:lnSpc>
              <a:spcBef>
                <a:spcPts val="800"/>
              </a:spcBef>
              <a:spcAft>
                <a:spcPts val="0"/>
              </a:spcAft>
              <a:buSzPts val="1800"/>
              <a:buChar char="•"/>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800"/>
              </a:spcBef>
              <a:spcAft>
                <a:spcPts val="0"/>
              </a:spcAft>
              <a:buSzPts val="1800"/>
              <a:buChar char="–"/>
              <a:defRPr/>
            </a:lvl4pPr>
            <a:lvl5pPr marL="3047924" lvl="4" indent="-457189" algn="l">
              <a:lnSpc>
                <a:spcPct val="90000"/>
              </a:lnSpc>
              <a:spcBef>
                <a:spcPts val="800"/>
              </a:spcBef>
              <a:spcAft>
                <a:spcPts val="0"/>
              </a:spcAft>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7" name="Google Shape;37;p59"/>
          <p:cNvSpPr>
            <a:spLocks noGrp="1"/>
          </p:cNvSpPr>
          <p:nvPr>
            <p:ph type="pic" idx="2"/>
          </p:nvPr>
        </p:nvSpPr>
        <p:spPr>
          <a:xfrm>
            <a:off x="254001" y="1295401"/>
            <a:ext cx="11684001" cy="4327635"/>
          </a:xfrm>
          <a:prstGeom prst="rect">
            <a:avLst/>
          </a:prstGeom>
          <a:noFill/>
          <a:ln>
            <a:noFill/>
          </a:ln>
        </p:spPr>
      </p:sp>
      <p:sp>
        <p:nvSpPr>
          <p:cNvPr id="38" name="Google Shape;38;p59"/>
          <p:cNvSpPr txBox="1">
            <a:spLocks noGrp="1"/>
          </p:cNvSpPr>
          <p:nvPr>
            <p:ph type="sldNum" idx="12"/>
          </p:nvPr>
        </p:nvSpPr>
        <p:spPr>
          <a:xfrm>
            <a:off x="11734800" y="6492644"/>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pic>
        <p:nvPicPr>
          <p:cNvPr id="39" name="Google Shape;39;p59" descr="A picture containing drawing&#10;&#10;Description automatically generated"/>
          <p:cNvPicPr preferRelativeResize="0"/>
          <p:nvPr/>
        </p:nvPicPr>
        <p:blipFill rotWithShape="1">
          <a:blip r:embed="rId2">
            <a:alphaModFix/>
          </a:blip>
          <a:srcRect l="9198" t="24196" r="72239" b="24021"/>
          <a:stretch/>
        </p:blipFill>
        <p:spPr>
          <a:xfrm>
            <a:off x="11358460" y="6452579"/>
            <a:ext cx="342225" cy="323904"/>
          </a:xfrm>
          <a:prstGeom prst="rect">
            <a:avLst/>
          </a:prstGeom>
          <a:noFill/>
          <a:ln>
            <a:noFill/>
          </a:ln>
        </p:spPr>
      </p:pic>
      <p:sp>
        <p:nvSpPr>
          <p:cNvPr id="40" name="Google Shape;40;p59"/>
          <p:cNvSpPr/>
          <p:nvPr/>
        </p:nvSpPr>
        <p:spPr>
          <a:xfrm>
            <a:off x="-406400" y="6375402"/>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00" rIns="121900" bIns="60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41" name="Google Shape;41;p59"/>
          <p:cNvSpPr txBox="1">
            <a:spLocks noGrp="1"/>
          </p:cNvSpPr>
          <p:nvPr>
            <p:ph type="ftr" idx="11"/>
          </p:nvPr>
        </p:nvSpPr>
        <p:spPr>
          <a:xfrm>
            <a:off x="254000" y="6436362"/>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69BA0"/>
              </a:buClr>
              <a:buSzPts val="1400"/>
              <a:buFont typeface="Arial"/>
              <a:buNone/>
              <a:defRPr/>
            </a:lvl1pPr>
            <a:lvl2pPr lvl="1" algn="l">
              <a:lnSpc>
                <a:spcPct val="100000"/>
              </a:lnSpc>
              <a:spcBef>
                <a:spcPts val="0"/>
              </a:spcBef>
              <a:spcAft>
                <a:spcPts val="0"/>
              </a:spcAft>
              <a:buClr>
                <a:schemeClr val="dk1"/>
              </a:buClr>
              <a:buSzPts val="1400"/>
              <a:buFont typeface="Georgia"/>
              <a:buNone/>
              <a:defRPr/>
            </a:lvl2pPr>
            <a:lvl3pPr lvl="2" algn="l">
              <a:lnSpc>
                <a:spcPct val="100000"/>
              </a:lnSpc>
              <a:spcBef>
                <a:spcPts val="0"/>
              </a:spcBef>
              <a:spcAft>
                <a:spcPts val="0"/>
              </a:spcAft>
              <a:buClr>
                <a:schemeClr val="dk1"/>
              </a:buClr>
              <a:buSzPts val="1400"/>
              <a:buFont typeface="Georgia"/>
              <a:buNone/>
              <a:defRPr/>
            </a:lvl3pPr>
            <a:lvl4pPr lvl="3" algn="l">
              <a:lnSpc>
                <a:spcPct val="100000"/>
              </a:lnSpc>
              <a:spcBef>
                <a:spcPts val="0"/>
              </a:spcBef>
              <a:spcAft>
                <a:spcPts val="0"/>
              </a:spcAft>
              <a:buClr>
                <a:schemeClr val="dk1"/>
              </a:buClr>
              <a:buSzPts val="1400"/>
              <a:buFont typeface="Georgia"/>
              <a:buNone/>
              <a:defRPr/>
            </a:lvl4pPr>
            <a:lvl5pPr lvl="4" algn="l">
              <a:lnSpc>
                <a:spcPct val="100000"/>
              </a:lnSpc>
              <a:spcBef>
                <a:spcPts val="0"/>
              </a:spcBef>
              <a:spcAft>
                <a:spcPts val="0"/>
              </a:spcAft>
              <a:buClr>
                <a:schemeClr val="dk1"/>
              </a:buClr>
              <a:buSzPts val="1400"/>
              <a:buFont typeface="Georgia"/>
              <a:buNone/>
              <a:defRPr/>
            </a:lvl5pPr>
            <a:lvl6pPr lvl="5" algn="l">
              <a:lnSpc>
                <a:spcPct val="100000"/>
              </a:lnSpc>
              <a:spcBef>
                <a:spcPts val="0"/>
              </a:spcBef>
              <a:spcAft>
                <a:spcPts val="0"/>
              </a:spcAft>
              <a:buClr>
                <a:schemeClr val="dk1"/>
              </a:buClr>
              <a:buSzPts val="1400"/>
              <a:buFont typeface="Georgia"/>
              <a:buNone/>
              <a:defRPr/>
            </a:lvl6pPr>
            <a:lvl7pPr lvl="6" algn="l">
              <a:lnSpc>
                <a:spcPct val="100000"/>
              </a:lnSpc>
              <a:spcBef>
                <a:spcPts val="0"/>
              </a:spcBef>
              <a:spcAft>
                <a:spcPts val="0"/>
              </a:spcAft>
              <a:buClr>
                <a:schemeClr val="dk1"/>
              </a:buClr>
              <a:buSzPts val="1400"/>
              <a:buFont typeface="Georgia"/>
              <a:buNone/>
              <a:defRPr/>
            </a:lvl7pPr>
            <a:lvl8pPr lvl="7" algn="l">
              <a:lnSpc>
                <a:spcPct val="100000"/>
              </a:lnSpc>
              <a:spcBef>
                <a:spcPts val="0"/>
              </a:spcBef>
              <a:spcAft>
                <a:spcPts val="0"/>
              </a:spcAft>
              <a:buClr>
                <a:schemeClr val="dk1"/>
              </a:buClr>
              <a:buSzPts val="1400"/>
              <a:buFont typeface="Georgia"/>
              <a:buNone/>
              <a:defRPr/>
            </a:lvl8pPr>
            <a:lvl9pPr lvl="8" algn="l">
              <a:lnSpc>
                <a:spcPct val="100000"/>
              </a:lnSpc>
              <a:spcBef>
                <a:spcPts val="0"/>
              </a:spcBef>
              <a:spcAft>
                <a:spcPts val="0"/>
              </a:spcAft>
              <a:buClr>
                <a:schemeClr val="dk1"/>
              </a:buClr>
              <a:buSzPts val="1400"/>
              <a:buFont typeface="Georgia"/>
              <a:buNone/>
              <a:defRPr/>
            </a:lvl9pPr>
          </a:lstStyle>
          <a:p>
            <a:r>
              <a:rPr lang="en-US"/>
              <a:t>PPPL Advisory Board Meeting</a:t>
            </a:r>
            <a:endParaRPr/>
          </a:p>
        </p:txBody>
      </p:sp>
    </p:spTree>
    <p:extLst>
      <p:ext uri="{BB962C8B-B14F-4D97-AF65-F5344CB8AC3E}">
        <p14:creationId xmlns:p14="http://schemas.microsoft.com/office/powerpoint/2010/main" val="4037237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Main Title">
  <p:cSld name="1_Main Title">
    <p:spTree>
      <p:nvGrpSpPr>
        <p:cNvPr id="1" name="Shape 50"/>
        <p:cNvGrpSpPr/>
        <p:nvPr/>
      </p:nvGrpSpPr>
      <p:grpSpPr>
        <a:xfrm>
          <a:off x="0" y="0"/>
          <a:ext cx="0" cy="0"/>
          <a:chOff x="0" y="0"/>
          <a:chExt cx="0" cy="0"/>
        </a:xfrm>
      </p:grpSpPr>
      <p:sp>
        <p:nvSpPr>
          <p:cNvPr id="51" name="Google Shape;51;p19"/>
          <p:cNvSpPr/>
          <p:nvPr/>
        </p:nvSpPr>
        <p:spPr>
          <a:xfrm>
            <a:off x="0" y="2463800"/>
            <a:ext cx="11495315" cy="2132215"/>
          </a:xfrm>
          <a:custGeom>
            <a:avLst/>
            <a:gdLst/>
            <a:ahLst/>
            <a:cxnLst/>
            <a:rect l="l" t="t" r="r" b="b"/>
            <a:pathLst>
              <a:path w="8621486" h="1969477" extrusionOk="0">
                <a:moveTo>
                  <a:pt x="0" y="0"/>
                </a:moveTo>
                <a:lnTo>
                  <a:pt x="8621486" y="20097"/>
                </a:lnTo>
                <a:lnTo>
                  <a:pt x="7998488" y="1969477"/>
                </a:lnTo>
                <a:lnTo>
                  <a:pt x="0" y="1969477"/>
                </a:lnTo>
                <a:lnTo>
                  <a:pt x="0" y="0"/>
                </a:lnTo>
                <a:close/>
              </a:path>
            </a:pathLst>
          </a:custGeom>
          <a:solidFill>
            <a:srgbClr val="44525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Georgia"/>
              <a:ea typeface="Georgia"/>
              <a:cs typeface="Georgia"/>
              <a:sym typeface="Georgia"/>
            </a:endParaRPr>
          </a:p>
        </p:txBody>
      </p:sp>
      <p:sp>
        <p:nvSpPr>
          <p:cNvPr id="52" name="Google Shape;52;p19"/>
          <p:cNvSpPr txBox="1">
            <a:spLocks noGrp="1"/>
          </p:cNvSpPr>
          <p:nvPr>
            <p:ph type="title"/>
          </p:nvPr>
        </p:nvSpPr>
        <p:spPr>
          <a:xfrm>
            <a:off x="254000" y="2472680"/>
            <a:ext cx="10781861" cy="2123336"/>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3600"/>
              <a:buFont typeface="Georgia"/>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3" name="Google Shape;53;p19" descr="A picture containing drawing&#10;&#10;Description automatically generated"/>
          <p:cNvPicPr preferRelativeResize="0"/>
          <p:nvPr/>
        </p:nvPicPr>
        <p:blipFill rotWithShape="1">
          <a:blip r:embed="rId2">
            <a:alphaModFix/>
          </a:blip>
          <a:srcRect/>
          <a:stretch/>
        </p:blipFill>
        <p:spPr>
          <a:xfrm>
            <a:off x="1" y="0"/>
            <a:ext cx="2919449" cy="990600"/>
          </a:xfrm>
          <a:prstGeom prst="rect">
            <a:avLst/>
          </a:prstGeom>
          <a:noFill/>
          <a:ln>
            <a:noFill/>
          </a:ln>
        </p:spPr>
      </p:pic>
    </p:spTree>
    <p:extLst>
      <p:ext uri="{BB962C8B-B14F-4D97-AF65-F5344CB8AC3E}">
        <p14:creationId xmlns:p14="http://schemas.microsoft.com/office/powerpoint/2010/main" val="2339341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allery x2">
  <p:cSld name="Gallery x2">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254000" y="0"/>
            <a:ext cx="11684000" cy="9906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1410138" y="4225159"/>
            <a:ext cx="3560023" cy="2151259"/>
          </a:xfrm>
          <a:prstGeom prst="rect">
            <a:avLst/>
          </a:prstGeom>
          <a:noFill/>
          <a:ln>
            <a:noFill/>
          </a:ln>
        </p:spPr>
        <p:txBody>
          <a:bodyPr spcFirstLastPara="1" wrap="square" lIns="0" tIns="45700" rIns="0" bIns="45700" anchor="t" anchorCtr="0">
            <a:normAutofit/>
          </a:bodyPr>
          <a:lstStyle>
            <a:lvl1pPr marL="609585" lvl="0" indent="-304792" algn="ctr">
              <a:lnSpc>
                <a:spcPct val="100000"/>
              </a:lnSpc>
              <a:spcBef>
                <a:spcPts val="800"/>
              </a:spcBef>
              <a:spcAft>
                <a:spcPts val="0"/>
              </a:spcAft>
              <a:buSzPts val="1800"/>
              <a:buNone/>
              <a:defRPr b="0" i="0"/>
            </a:lvl1pPr>
            <a:lvl2pPr marL="1219170" lvl="1" indent="-304792" algn="ctr">
              <a:lnSpc>
                <a:spcPct val="90000"/>
              </a:lnSpc>
              <a:spcBef>
                <a:spcPts val="800"/>
              </a:spcBef>
              <a:spcAft>
                <a:spcPts val="0"/>
              </a:spcAft>
              <a:buSzPts val="1600"/>
              <a:buNone/>
              <a:defRPr/>
            </a:lvl2pPr>
            <a:lvl3pPr marL="1828754" lvl="2" indent="-304792" algn="ctr">
              <a:lnSpc>
                <a:spcPct val="90000"/>
              </a:lnSpc>
              <a:spcBef>
                <a:spcPts val="800"/>
              </a:spcBef>
              <a:spcAft>
                <a:spcPts val="0"/>
              </a:spcAft>
              <a:buSzPts val="1400"/>
              <a:buNone/>
              <a:defRPr/>
            </a:lvl3pPr>
            <a:lvl4pPr marL="2438339" lvl="3" indent="-304792" algn="ctr">
              <a:lnSpc>
                <a:spcPct val="90000"/>
              </a:lnSpc>
              <a:spcBef>
                <a:spcPts val="800"/>
              </a:spcBef>
              <a:spcAft>
                <a:spcPts val="0"/>
              </a:spcAft>
              <a:buSzPts val="1200"/>
              <a:buNone/>
              <a:defRPr/>
            </a:lvl4pPr>
            <a:lvl5pPr marL="3047924" lvl="4" indent="-304792" algn="ctr">
              <a:lnSpc>
                <a:spcPct val="90000"/>
              </a:lnSpc>
              <a:spcBef>
                <a:spcPts val="800"/>
              </a:spcBef>
              <a:spcAft>
                <a:spcPts val="0"/>
              </a:spcAft>
              <a:buSzPts val="1000"/>
              <a:buNone/>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57" name="Google Shape;57;p20"/>
          <p:cNvSpPr txBox="1">
            <a:spLocks noGrp="1"/>
          </p:cNvSpPr>
          <p:nvPr>
            <p:ph type="body" idx="2"/>
          </p:nvPr>
        </p:nvSpPr>
        <p:spPr>
          <a:xfrm>
            <a:off x="6515279" y="4225159"/>
            <a:ext cx="3560023" cy="2151259"/>
          </a:xfrm>
          <a:prstGeom prst="rect">
            <a:avLst/>
          </a:prstGeom>
          <a:noFill/>
          <a:ln>
            <a:noFill/>
          </a:ln>
        </p:spPr>
        <p:txBody>
          <a:bodyPr spcFirstLastPara="1" wrap="square" lIns="0" tIns="45700" rIns="0" bIns="45700" anchor="t" anchorCtr="0">
            <a:normAutofit/>
          </a:bodyPr>
          <a:lstStyle>
            <a:lvl1pPr marL="609585" lvl="0" indent="-304792" algn="ctr">
              <a:lnSpc>
                <a:spcPct val="100000"/>
              </a:lnSpc>
              <a:spcBef>
                <a:spcPts val="800"/>
              </a:spcBef>
              <a:spcAft>
                <a:spcPts val="0"/>
              </a:spcAft>
              <a:buSzPts val="1800"/>
              <a:buNone/>
              <a:defRPr b="0" i="0"/>
            </a:lvl1pPr>
            <a:lvl2pPr marL="1219170" lvl="1" indent="-304792" algn="ctr">
              <a:lnSpc>
                <a:spcPct val="90000"/>
              </a:lnSpc>
              <a:spcBef>
                <a:spcPts val="800"/>
              </a:spcBef>
              <a:spcAft>
                <a:spcPts val="0"/>
              </a:spcAft>
              <a:buSzPts val="1600"/>
              <a:buNone/>
              <a:defRPr/>
            </a:lvl2pPr>
            <a:lvl3pPr marL="1828754" lvl="2" indent="-304792" algn="ctr">
              <a:lnSpc>
                <a:spcPct val="90000"/>
              </a:lnSpc>
              <a:spcBef>
                <a:spcPts val="800"/>
              </a:spcBef>
              <a:spcAft>
                <a:spcPts val="0"/>
              </a:spcAft>
              <a:buSzPts val="1400"/>
              <a:buNone/>
              <a:defRPr/>
            </a:lvl3pPr>
            <a:lvl4pPr marL="2438339" lvl="3" indent="-304792" algn="ctr">
              <a:lnSpc>
                <a:spcPct val="90000"/>
              </a:lnSpc>
              <a:spcBef>
                <a:spcPts val="800"/>
              </a:spcBef>
              <a:spcAft>
                <a:spcPts val="0"/>
              </a:spcAft>
              <a:buSzPts val="1200"/>
              <a:buNone/>
              <a:defRPr/>
            </a:lvl4pPr>
            <a:lvl5pPr marL="3047924" lvl="4" indent="-304792" algn="ctr">
              <a:lnSpc>
                <a:spcPct val="90000"/>
              </a:lnSpc>
              <a:spcBef>
                <a:spcPts val="800"/>
              </a:spcBef>
              <a:spcAft>
                <a:spcPts val="0"/>
              </a:spcAft>
              <a:buSzPts val="1000"/>
              <a:buNone/>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58" name="Google Shape;58;p20"/>
          <p:cNvSpPr>
            <a:spLocks noGrp="1"/>
          </p:cNvSpPr>
          <p:nvPr>
            <p:ph type="pic" idx="3"/>
          </p:nvPr>
        </p:nvSpPr>
        <p:spPr>
          <a:xfrm>
            <a:off x="2050323" y="1250951"/>
            <a:ext cx="2279651" cy="2658533"/>
          </a:xfrm>
          <a:prstGeom prst="rect">
            <a:avLst/>
          </a:prstGeom>
          <a:noFill/>
          <a:ln>
            <a:noFill/>
          </a:ln>
        </p:spPr>
      </p:sp>
      <p:sp>
        <p:nvSpPr>
          <p:cNvPr id="59" name="Google Shape;59;p20"/>
          <p:cNvSpPr>
            <a:spLocks noGrp="1"/>
          </p:cNvSpPr>
          <p:nvPr>
            <p:ph type="pic" idx="4"/>
          </p:nvPr>
        </p:nvSpPr>
        <p:spPr>
          <a:xfrm>
            <a:off x="7155464" y="1250951"/>
            <a:ext cx="2279651" cy="2658533"/>
          </a:xfrm>
          <a:prstGeom prst="rect">
            <a:avLst/>
          </a:prstGeom>
          <a:noFill/>
          <a:ln>
            <a:noFill/>
          </a:ln>
        </p:spPr>
      </p:sp>
      <p:sp>
        <p:nvSpPr>
          <p:cNvPr id="60" name="Google Shape;60;p20"/>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pic>
        <p:nvPicPr>
          <p:cNvPr id="61" name="Google Shape;61;p20"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62" name="Google Shape;62;p20"/>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Georgia"/>
              <a:ea typeface="Georgia"/>
              <a:cs typeface="Georgia"/>
              <a:sym typeface="Georgia"/>
            </a:endParaRPr>
          </a:p>
        </p:txBody>
      </p:sp>
      <p:sp>
        <p:nvSpPr>
          <p:cNvPr id="63" name="Google Shape;63;p20"/>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Tree>
    <p:extLst>
      <p:ext uri="{BB962C8B-B14F-4D97-AF65-F5344CB8AC3E}">
        <p14:creationId xmlns:p14="http://schemas.microsoft.com/office/powerpoint/2010/main" val="3700550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allery x3">
  <p:cSld name="Gallery x3">
    <p:spTree>
      <p:nvGrpSpPr>
        <p:cNvPr id="1" name="Shape 64"/>
        <p:cNvGrpSpPr/>
        <p:nvPr/>
      </p:nvGrpSpPr>
      <p:grpSpPr>
        <a:xfrm>
          <a:off x="0" y="0"/>
          <a:ext cx="0" cy="0"/>
          <a:chOff x="0" y="0"/>
          <a:chExt cx="0" cy="0"/>
        </a:xfrm>
      </p:grpSpPr>
      <p:sp>
        <p:nvSpPr>
          <p:cNvPr id="65" name="Google Shape;65;p21"/>
          <p:cNvSpPr txBox="1">
            <a:spLocks noGrp="1"/>
          </p:cNvSpPr>
          <p:nvPr>
            <p:ph type="title"/>
          </p:nvPr>
        </p:nvSpPr>
        <p:spPr>
          <a:xfrm>
            <a:off x="253998" y="0"/>
            <a:ext cx="11684001" cy="9906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body" idx="1"/>
          </p:nvPr>
        </p:nvSpPr>
        <p:spPr>
          <a:xfrm>
            <a:off x="254000" y="4225159"/>
            <a:ext cx="3560023" cy="2150243"/>
          </a:xfrm>
          <a:prstGeom prst="rect">
            <a:avLst/>
          </a:prstGeom>
          <a:noFill/>
          <a:ln>
            <a:noFill/>
          </a:ln>
        </p:spPr>
        <p:txBody>
          <a:bodyPr spcFirstLastPara="1" wrap="square" lIns="0" tIns="45700" rIns="0" bIns="45700" anchor="t" anchorCtr="0">
            <a:normAutofit/>
          </a:bodyPr>
          <a:lstStyle>
            <a:lvl1pPr marL="609585" lvl="0" indent="-304792" algn="ctr">
              <a:lnSpc>
                <a:spcPct val="100000"/>
              </a:lnSpc>
              <a:spcBef>
                <a:spcPts val="800"/>
              </a:spcBef>
              <a:spcAft>
                <a:spcPts val="0"/>
              </a:spcAft>
              <a:buSzPts val="1800"/>
              <a:buNone/>
              <a:defRPr b="0" i="0"/>
            </a:lvl1pPr>
            <a:lvl2pPr marL="1219170" lvl="1" indent="-304792" algn="ctr">
              <a:lnSpc>
                <a:spcPct val="90000"/>
              </a:lnSpc>
              <a:spcBef>
                <a:spcPts val="800"/>
              </a:spcBef>
              <a:spcAft>
                <a:spcPts val="0"/>
              </a:spcAft>
              <a:buSzPts val="1600"/>
              <a:buNone/>
              <a:defRPr/>
            </a:lvl2pPr>
            <a:lvl3pPr marL="1828754" lvl="2" indent="-304792" algn="ctr">
              <a:lnSpc>
                <a:spcPct val="90000"/>
              </a:lnSpc>
              <a:spcBef>
                <a:spcPts val="800"/>
              </a:spcBef>
              <a:spcAft>
                <a:spcPts val="0"/>
              </a:spcAft>
              <a:buSzPts val="1400"/>
              <a:buNone/>
              <a:defRPr/>
            </a:lvl3pPr>
            <a:lvl4pPr marL="2438339" lvl="3" indent="-304792" algn="ctr">
              <a:lnSpc>
                <a:spcPct val="90000"/>
              </a:lnSpc>
              <a:spcBef>
                <a:spcPts val="800"/>
              </a:spcBef>
              <a:spcAft>
                <a:spcPts val="0"/>
              </a:spcAft>
              <a:buSzPts val="1200"/>
              <a:buNone/>
              <a:defRPr/>
            </a:lvl4pPr>
            <a:lvl5pPr marL="3047924" lvl="4" indent="-304792" algn="ctr">
              <a:lnSpc>
                <a:spcPct val="90000"/>
              </a:lnSpc>
              <a:spcBef>
                <a:spcPts val="800"/>
              </a:spcBef>
              <a:spcAft>
                <a:spcPts val="0"/>
              </a:spcAft>
              <a:buSzPts val="1000"/>
              <a:buNone/>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67" name="Google Shape;67;p21"/>
          <p:cNvSpPr txBox="1">
            <a:spLocks noGrp="1"/>
          </p:cNvSpPr>
          <p:nvPr>
            <p:ph type="body" idx="2"/>
          </p:nvPr>
        </p:nvSpPr>
        <p:spPr>
          <a:xfrm>
            <a:off x="4087390" y="4225159"/>
            <a:ext cx="3560023" cy="2150243"/>
          </a:xfrm>
          <a:prstGeom prst="rect">
            <a:avLst/>
          </a:prstGeom>
          <a:noFill/>
          <a:ln>
            <a:noFill/>
          </a:ln>
        </p:spPr>
        <p:txBody>
          <a:bodyPr spcFirstLastPara="1" wrap="square" lIns="0" tIns="45700" rIns="0" bIns="45700" anchor="t" anchorCtr="0">
            <a:normAutofit/>
          </a:bodyPr>
          <a:lstStyle>
            <a:lvl1pPr marL="609585" lvl="0" indent="-304792" algn="ctr">
              <a:lnSpc>
                <a:spcPct val="100000"/>
              </a:lnSpc>
              <a:spcBef>
                <a:spcPts val="800"/>
              </a:spcBef>
              <a:spcAft>
                <a:spcPts val="0"/>
              </a:spcAft>
              <a:buSzPts val="1800"/>
              <a:buNone/>
              <a:defRPr b="0" i="0"/>
            </a:lvl1pPr>
            <a:lvl2pPr marL="1219170" lvl="1" indent="-304792" algn="ctr">
              <a:lnSpc>
                <a:spcPct val="90000"/>
              </a:lnSpc>
              <a:spcBef>
                <a:spcPts val="800"/>
              </a:spcBef>
              <a:spcAft>
                <a:spcPts val="0"/>
              </a:spcAft>
              <a:buSzPts val="1600"/>
              <a:buNone/>
              <a:defRPr/>
            </a:lvl2pPr>
            <a:lvl3pPr marL="1828754" lvl="2" indent="-304792" algn="ctr">
              <a:lnSpc>
                <a:spcPct val="90000"/>
              </a:lnSpc>
              <a:spcBef>
                <a:spcPts val="800"/>
              </a:spcBef>
              <a:spcAft>
                <a:spcPts val="0"/>
              </a:spcAft>
              <a:buSzPts val="1400"/>
              <a:buNone/>
              <a:defRPr/>
            </a:lvl3pPr>
            <a:lvl4pPr marL="2438339" lvl="3" indent="-304792" algn="ctr">
              <a:lnSpc>
                <a:spcPct val="90000"/>
              </a:lnSpc>
              <a:spcBef>
                <a:spcPts val="800"/>
              </a:spcBef>
              <a:spcAft>
                <a:spcPts val="0"/>
              </a:spcAft>
              <a:buSzPts val="1200"/>
              <a:buNone/>
              <a:defRPr/>
            </a:lvl4pPr>
            <a:lvl5pPr marL="3047924" lvl="4" indent="-304792" algn="ctr">
              <a:lnSpc>
                <a:spcPct val="90000"/>
              </a:lnSpc>
              <a:spcBef>
                <a:spcPts val="800"/>
              </a:spcBef>
              <a:spcAft>
                <a:spcPts val="0"/>
              </a:spcAft>
              <a:buSzPts val="1000"/>
              <a:buNone/>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68" name="Google Shape;68;p21"/>
          <p:cNvSpPr txBox="1">
            <a:spLocks noGrp="1"/>
          </p:cNvSpPr>
          <p:nvPr>
            <p:ph type="body" idx="3"/>
          </p:nvPr>
        </p:nvSpPr>
        <p:spPr>
          <a:xfrm>
            <a:off x="7920778" y="4225159"/>
            <a:ext cx="3560023" cy="2150243"/>
          </a:xfrm>
          <a:prstGeom prst="rect">
            <a:avLst/>
          </a:prstGeom>
          <a:noFill/>
          <a:ln>
            <a:noFill/>
          </a:ln>
        </p:spPr>
        <p:txBody>
          <a:bodyPr spcFirstLastPara="1" wrap="square" lIns="0" tIns="45700" rIns="0" bIns="45700" anchor="t" anchorCtr="0">
            <a:normAutofit/>
          </a:bodyPr>
          <a:lstStyle>
            <a:lvl1pPr marL="609585" lvl="0" indent="-304792" algn="ctr">
              <a:lnSpc>
                <a:spcPct val="100000"/>
              </a:lnSpc>
              <a:spcBef>
                <a:spcPts val="800"/>
              </a:spcBef>
              <a:spcAft>
                <a:spcPts val="0"/>
              </a:spcAft>
              <a:buSzPts val="1800"/>
              <a:buNone/>
              <a:defRPr b="0" i="0"/>
            </a:lvl1pPr>
            <a:lvl2pPr marL="1219170" lvl="1" indent="-304792" algn="ctr">
              <a:lnSpc>
                <a:spcPct val="90000"/>
              </a:lnSpc>
              <a:spcBef>
                <a:spcPts val="800"/>
              </a:spcBef>
              <a:spcAft>
                <a:spcPts val="0"/>
              </a:spcAft>
              <a:buSzPts val="1600"/>
              <a:buNone/>
              <a:defRPr/>
            </a:lvl2pPr>
            <a:lvl3pPr marL="1828754" lvl="2" indent="-304792" algn="ctr">
              <a:lnSpc>
                <a:spcPct val="90000"/>
              </a:lnSpc>
              <a:spcBef>
                <a:spcPts val="800"/>
              </a:spcBef>
              <a:spcAft>
                <a:spcPts val="0"/>
              </a:spcAft>
              <a:buSzPts val="1400"/>
              <a:buNone/>
              <a:defRPr/>
            </a:lvl3pPr>
            <a:lvl4pPr marL="2438339" lvl="3" indent="-304792" algn="ctr">
              <a:lnSpc>
                <a:spcPct val="90000"/>
              </a:lnSpc>
              <a:spcBef>
                <a:spcPts val="800"/>
              </a:spcBef>
              <a:spcAft>
                <a:spcPts val="0"/>
              </a:spcAft>
              <a:buSzPts val="1200"/>
              <a:buNone/>
              <a:defRPr/>
            </a:lvl4pPr>
            <a:lvl5pPr marL="3047924" lvl="4" indent="-304792" algn="ctr">
              <a:lnSpc>
                <a:spcPct val="90000"/>
              </a:lnSpc>
              <a:spcBef>
                <a:spcPts val="800"/>
              </a:spcBef>
              <a:spcAft>
                <a:spcPts val="0"/>
              </a:spcAft>
              <a:buSzPts val="1000"/>
              <a:buNone/>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69" name="Google Shape;69;p21"/>
          <p:cNvSpPr>
            <a:spLocks noGrp="1"/>
          </p:cNvSpPr>
          <p:nvPr>
            <p:ph type="pic" idx="4"/>
          </p:nvPr>
        </p:nvSpPr>
        <p:spPr>
          <a:xfrm>
            <a:off x="894185" y="1250951"/>
            <a:ext cx="2279651" cy="2658533"/>
          </a:xfrm>
          <a:prstGeom prst="rect">
            <a:avLst/>
          </a:prstGeom>
          <a:noFill/>
          <a:ln>
            <a:noFill/>
          </a:ln>
        </p:spPr>
      </p:sp>
      <p:sp>
        <p:nvSpPr>
          <p:cNvPr id="70" name="Google Shape;70;p21"/>
          <p:cNvSpPr>
            <a:spLocks noGrp="1"/>
          </p:cNvSpPr>
          <p:nvPr>
            <p:ph type="pic" idx="5"/>
          </p:nvPr>
        </p:nvSpPr>
        <p:spPr>
          <a:xfrm>
            <a:off x="4727575" y="1250951"/>
            <a:ext cx="2279651" cy="2658533"/>
          </a:xfrm>
          <a:prstGeom prst="rect">
            <a:avLst/>
          </a:prstGeom>
          <a:noFill/>
          <a:ln>
            <a:noFill/>
          </a:ln>
        </p:spPr>
      </p:sp>
      <p:sp>
        <p:nvSpPr>
          <p:cNvPr id="71" name="Google Shape;71;p21"/>
          <p:cNvSpPr>
            <a:spLocks noGrp="1"/>
          </p:cNvSpPr>
          <p:nvPr>
            <p:ph type="pic" idx="6"/>
          </p:nvPr>
        </p:nvSpPr>
        <p:spPr>
          <a:xfrm>
            <a:off x="8560963" y="1250951"/>
            <a:ext cx="2279651" cy="2658533"/>
          </a:xfrm>
          <a:prstGeom prst="rect">
            <a:avLst/>
          </a:prstGeom>
          <a:noFill/>
          <a:ln>
            <a:noFill/>
          </a:ln>
        </p:spPr>
      </p:sp>
      <p:sp>
        <p:nvSpPr>
          <p:cNvPr id="72" name="Google Shape;72;p21"/>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pic>
        <p:nvPicPr>
          <p:cNvPr id="73" name="Google Shape;73;p21"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74" name="Google Shape;74;p21"/>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Georgia"/>
              <a:ea typeface="Georgia"/>
              <a:cs typeface="Georgia"/>
              <a:sym typeface="Georgia"/>
            </a:endParaRPr>
          </a:p>
        </p:txBody>
      </p:sp>
      <p:sp>
        <p:nvSpPr>
          <p:cNvPr id="75" name="Google Shape;75;p21"/>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Tree>
    <p:extLst>
      <p:ext uri="{BB962C8B-B14F-4D97-AF65-F5344CB8AC3E}">
        <p14:creationId xmlns:p14="http://schemas.microsoft.com/office/powerpoint/2010/main" val="4185539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_NoFooter">
  <p:cSld name="Blank_NoFooter">
    <p:spTree>
      <p:nvGrpSpPr>
        <p:cNvPr id="1" name="Shape 76"/>
        <p:cNvGrpSpPr/>
        <p:nvPr/>
      </p:nvGrpSpPr>
      <p:grpSpPr>
        <a:xfrm>
          <a:off x="0" y="0"/>
          <a:ext cx="0" cy="0"/>
          <a:chOff x="0" y="0"/>
          <a:chExt cx="0" cy="0"/>
        </a:xfrm>
      </p:grpSpPr>
      <p:pic>
        <p:nvPicPr>
          <p:cNvPr id="77" name="Google Shape;77;p22"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78" name="Google Shape;78;p22"/>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5987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9"/>
        <p:cNvGrpSpPr/>
        <p:nvPr/>
      </p:nvGrpSpPr>
      <p:grpSpPr>
        <a:xfrm>
          <a:off x="0" y="0"/>
          <a:ext cx="0" cy="0"/>
          <a:chOff x="0" y="0"/>
          <a:chExt cx="0" cy="0"/>
        </a:xfrm>
      </p:grpSpPr>
      <p:sp>
        <p:nvSpPr>
          <p:cNvPr id="80" name="Google Shape;80;p61"/>
          <p:cNvSpPr txBox="1">
            <a:spLocks noGrp="1"/>
          </p:cNvSpPr>
          <p:nvPr>
            <p:ph type="title"/>
          </p:nvPr>
        </p:nvSpPr>
        <p:spPr>
          <a:xfrm>
            <a:off x="254000" y="0"/>
            <a:ext cx="11684000" cy="990599"/>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1"/>
          <p:cNvSpPr txBox="1">
            <a:spLocks noGrp="1"/>
          </p:cNvSpPr>
          <p:nvPr>
            <p:ph type="body" idx="1"/>
          </p:nvPr>
        </p:nvSpPr>
        <p:spPr>
          <a:xfrm>
            <a:off x="254000" y="1295401"/>
            <a:ext cx="11684000" cy="5080000"/>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a:lvl1pPr>
            <a:lvl2pPr marL="1219170" lvl="1" indent="-440256" algn="l">
              <a:lnSpc>
                <a:spcPct val="90000"/>
              </a:lnSpc>
              <a:spcBef>
                <a:spcPts val="800"/>
              </a:spcBef>
              <a:spcAft>
                <a:spcPts val="0"/>
              </a:spcAft>
              <a:buSzPts val="1600"/>
              <a:buChar char="•"/>
              <a:defRPr/>
            </a:lvl2pPr>
            <a:lvl3pPr marL="1828754" lvl="2" indent="-423323" algn="l">
              <a:lnSpc>
                <a:spcPct val="90000"/>
              </a:lnSpc>
              <a:spcBef>
                <a:spcPts val="800"/>
              </a:spcBef>
              <a:spcAft>
                <a:spcPts val="0"/>
              </a:spcAft>
              <a:buSzPts val="1400"/>
              <a:buChar char="–"/>
              <a:defRPr/>
            </a:lvl3pPr>
            <a:lvl4pPr marL="2438339" lvl="3" indent="-406390" algn="l">
              <a:lnSpc>
                <a:spcPct val="90000"/>
              </a:lnSpc>
              <a:spcBef>
                <a:spcPts val="800"/>
              </a:spcBef>
              <a:spcAft>
                <a:spcPts val="0"/>
              </a:spcAft>
              <a:buSzPts val="1200"/>
              <a:buChar char="–"/>
              <a:defRPr/>
            </a:lvl4pPr>
            <a:lvl5pPr marL="3047924" lvl="4" indent="-389457" algn="l">
              <a:lnSpc>
                <a:spcPct val="90000"/>
              </a:lnSpc>
              <a:spcBef>
                <a:spcPts val="800"/>
              </a:spcBef>
              <a:spcAft>
                <a:spcPts val="0"/>
              </a:spcAft>
              <a:buSzPts val="1000"/>
              <a:buChar char="–"/>
              <a:defRPr/>
            </a:lvl5pPr>
            <a:lvl6pPr marL="3657509" lvl="5" indent="-474121" algn="l">
              <a:lnSpc>
                <a:spcPct val="100000"/>
              </a:lnSpc>
              <a:spcBef>
                <a:spcPts val="533"/>
              </a:spcBef>
              <a:spcAft>
                <a:spcPts val="0"/>
              </a:spcAft>
              <a:buSzPts val="2000"/>
              <a:buChar char="•"/>
              <a:defRPr/>
            </a:lvl6pPr>
            <a:lvl7pPr marL="4267093" lvl="6" indent="-474121" algn="l">
              <a:lnSpc>
                <a:spcPct val="100000"/>
              </a:lnSpc>
              <a:spcBef>
                <a:spcPts val="533"/>
              </a:spcBef>
              <a:spcAft>
                <a:spcPts val="0"/>
              </a:spcAft>
              <a:buSzPts val="2000"/>
              <a:buChar char="•"/>
              <a:defRPr/>
            </a:lvl7pPr>
            <a:lvl8pPr marL="4876678" lvl="7" indent="-474121" algn="l">
              <a:lnSpc>
                <a:spcPct val="100000"/>
              </a:lnSpc>
              <a:spcBef>
                <a:spcPts val="533"/>
              </a:spcBef>
              <a:spcAft>
                <a:spcPts val="0"/>
              </a:spcAft>
              <a:buSzPts val="2000"/>
              <a:buChar char="•"/>
              <a:defRPr/>
            </a:lvl8pPr>
            <a:lvl9pPr marL="5486263" lvl="8" indent="-474121" algn="l">
              <a:lnSpc>
                <a:spcPct val="100000"/>
              </a:lnSpc>
              <a:spcBef>
                <a:spcPts val="533"/>
              </a:spcBef>
              <a:spcAft>
                <a:spcPts val="0"/>
              </a:spcAft>
              <a:buSzPts val="2000"/>
              <a:buChar char="•"/>
              <a:defRPr/>
            </a:lvl9pPr>
          </a:lstStyle>
          <a:p>
            <a:endParaRPr/>
          </a:p>
        </p:txBody>
      </p:sp>
      <p:sp>
        <p:nvSpPr>
          <p:cNvPr id="82" name="Google Shape;82;p61"/>
          <p:cNvSpPr txBox="1">
            <a:spLocks noGrp="1"/>
          </p:cNvSpPr>
          <p:nvPr>
            <p:ph type="dt" idx="10"/>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May 9-10, 2018</a:t>
            </a:r>
            <a:endParaRPr/>
          </a:p>
        </p:txBody>
      </p:sp>
      <p:sp>
        <p:nvSpPr>
          <p:cNvPr id="83" name="Google Shape;83;p61"/>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
        <p:nvSpPr>
          <p:cNvPr id="84" name="Google Shape;84;p61"/>
          <p:cNvSpPr txBox="1">
            <a:spLocks noGrp="1"/>
          </p:cNvSpPr>
          <p:nvPr>
            <p:ph type="sldNum" idx="12"/>
          </p:nvPr>
        </p:nvSpPr>
        <p:spPr>
          <a:xfrm>
            <a:off x="11740896" y="6462162"/>
            <a:ext cx="463296"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080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4" name="Rectangle 6"/>
          <p:cNvSpPr>
            <a:spLocks noGrp="1" noChangeArrowheads="1"/>
          </p:cNvSpPr>
          <p:nvPr>
            <p:ph type="sldNum" sz="quarter" idx="12"/>
          </p:nvPr>
        </p:nvSpPr>
        <p:spPr>
          <a:ln/>
        </p:spPr>
        <p:txBody>
          <a:bodyPr/>
          <a:lstStyle>
            <a:lvl1pPr>
              <a:defRPr/>
            </a:lvl1pPr>
          </a:lstStyle>
          <a:p>
            <a:pPr>
              <a:defRPr/>
            </a:pPr>
            <a:fld id="{2C57CBEC-96D4-45A7-96D2-09F8D3986489}" type="slidenum">
              <a:rPr lang="en-US"/>
              <a:pPr>
                <a:defRPr/>
              </a:pPr>
              <a:t>‹#›</a:t>
            </a:fld>
            <a:endParaRPr lang="en-US"/>
          </a:p>
        </p:txBody>
      </p:sp>
    </p:spTree>
    <p:extLst>
      <p:ext uri="{BB962C8B-B14F-4D97-AF65-F5344CB8AC3E}">
        <p14:creationId xmlns:p14="http://schemas.microsoft.com/office/powerpoint/2010/main" val="152428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3F15-8D7F-E784-5751-C1523338F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AC7D26-8716-5F3E-1ACE-505447D8A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2591D-5ADB-D28D-7BD6-410E1C878E40}"/>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01BDEFD2-955C-EC77-2D54-3344C2EE6ABA}"/>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8E72B51F-1B0B-2AAC-4804-3CC48733A3B8}"/>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2132477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2"/>
        <p:cNvGrpSpPr/>
        <p:nvPr/>
      </p:nvGrpSpPr>
      <p:grpSpPr>
        <a:xfrm>
          <a:off x="0" y="0"/>
          <a:ext cx="0" cy="0"/>
          <a:chOff x="0" y="0"/>
          <a:chExt cx="0" cy="0"/>
        </a:xfrm>
      </p:grpSpPr>
      <p:sp>
        <p:nvSpPr>
          <p:cNvPr id="44" name="Google Shape;44;p60"/>
          <p:cNvSpPr txBox="1">
            <a:spLocks noGrp="1"/>
          </p:cNvSpPr>
          <p:nvPr>
            <p:ph type="title"/>
          </p:nvPr>
        </p:nvSpPr>
        <p:spPr>
          <a:xfrm>
            <a:off x="254000" y="0"/>
            <a:ext cx="11684000" cy="990599"/>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0"/>
          <p:cNvSpPr txBox="1">
            <a:spLocks noGrp="1"/>
          </p:cNvSpPr>
          <p:nvPr>
            <p:ph type="body" idx="1"/>
          </p:nvPr>
        </p:nvSpPr>
        <p:spPr>
          <a:xfrm>
            <a:off x="254002" y="1295401"/>
            <a:ext cx="5663323"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6" name="Google Shape;46;p60"/>
          <p:cNvSpPr txBox="1">
            <a:spLocks noGrp="1"/>
          </p:cNvSpPr>
          <p:nvPr>
            <p:ph type="body" idx="2"/>
          </p:nvPr>
        </p:nvSpPr>
        <p:spPr>
          <a:xfrm>
            <a:off x="6199352" y="1301720"/>
            <a:ext cx="5738649"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8" name="Google Shape;48;p60"/>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dirty="0"/>
          </a:p>
        </p:txBody>
      </p:sp>
      <p:sp>
        <p:nvSpPr>
          <p:cNvPr id="49" name="Google Shape;49;p60"/>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Tree>
    <p:extLst>
      <p:ext uri="{BB962C8B-B14F-4D97-AF65-F5344CB8AC3E}">
        <p14:creationId xmlns:p14="http://schemas.microsoft.com/office/powerpoint/2010/main" val="393754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6" name="Rectangle 6"/>
          <p:cNvSpPr>
            <a:spLocks noGrp="1" noChangeArrowheads="1"/>
          </p:cNvSpPr>
          <p:nvPr>
            <p:ph type="sldNum" sz="quarter" idx="12"/>
          </p:nvPr>
        </p:nvSpPr>
        <p:spPr>
          <a:ln/>
        </p:spPr>
        <p:txBody>
          <a:bodyPr/>
          <a:lstStyle>
            <a:lvl1pPr>
              <a:defRPr/>
            </a:lvl1pPr>
          </a:lstStyle>
          <a:p>
            <a:pPr>
              <a:defRPr/>
            </a:pPr>
            <a:fld id="{B9CF663B-7A00-47A3-B3C2-73CEBCEEC54A}" type="slidenum">
              <a:rPr lang="en-US"/>
              <a:pPr>
                <a:defRPr/>
              </a:pPr>
              <a:t>‹#›</a:t>
            </a:fld>
            <a:endParaRPr lang="en-US"/>
          </a:p>
        </p:txBody>
      </p:sp>
    </p:spTree>
    <p:extLst>
      <p:ext uri="{BB962C8B-B14F-4D97-AF65-F5344CB8AC3E}">
        <p14:creationId xmlns:p14="http://schemas.microsoft.com/office/powerpoint/2010/main" val="1706537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6" name="Rectangle 6"/>
          <p:cNvSpPr>
            <a:spLocks noGrp="1" noChangeArrowheads="1"/>
          </p:cNvSpPr>
          <p:nvPr>
            <p:ph type="sldNum" sz="quarter" idx="12"/>
          </p:nvPr>
        </p:nvSpPr>
        <p:spPr>
          <a:ln/>
        </p:spPr>
        <p:txBody>
          <a:bodyPr/>
          <a:lstStyle>
            <a:lvl1pPr>
              <a:defRPr/>
            </a:lvl1pPr>
          </a:lstStyle>
          <a:p>
            <a:pPr>
              <a:defRPr/>
            </a:pPr>
            <a:fld id="{406FEBE1-AC79-43D8-9745-492CBD47ED8C}" type="slidenum">
              <a:rPr lang="en-US"/>
              <a:pPr>
                <a:defRPr/>
              </a:pPr>
              <a:t>‹#›</a:t>
            </a:fld>
            <a:endParaRPr lang="en-US"/>
          </a:p>
        </p:txBody>
      </p:sp>
    </p:spTree>
    <p:extLst>
      <p:ext uri="{BB962C8B-B14F-4D97-AF65-F5344CB8AC3E}">
        <p14:creationId xmlns:p14="http://schemas.microsoft.com/office/powerpoint/2010/main" val="372078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6" name="Rectangle 6"/>
          <p:cNvSpPr>
            <a:spLocks noGrp="1" noChangeArrowheads="1"/>
          </p:cNvSpPr>
          <p:nvPr>
            <p:ph type="sldNum" sz="quarter" idx="12"/>
          </p:nvPr>
        </p:nvSpPr>
        <p:spPr>
          <a:ln/>
        </p:spPr>
        <p:txBody>
          <a:bodyPr/>
          <a:lstStyle>
            <a:lvl1pPr>
              <a:defRPr/>
            </a:lvl1pPr>
          </a:lstStyle>
          <a:p>
            <a:pPr>
              <a:defRPr/>
            </a:pPr>
            <a:fld id="{A008AF3B-7C2A-4C40-9F1C-8B2102A0BE18}" type="slidenum">
              <a:rPr lang="en-US"/>
              <a:pPr>
                <a:defRPr/>
              </a:pPr>
              <a:t>‹#›</a:t>
            </a:fld>
            <a:endParaRPr lang="en-US"/>
          </a:p>
        </p:txBody>
      </p:sp>
    </p:spTree>
    <p:extLst>
      <p:ext uri="{BB962C8B-B14F-4D97-AF65-F5344CB8AC3E}">
        <p14:creationId xmlns:p14="http://schemas.microsoft.com/office/powerpoint/2010/main" val="687717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7" name="Rectangle 6"/>
          <p:cNvSpPr>
            <a:spLocks noGrp="1" noChangeArrowheads="1"/>
          </p:cNvSpPr>
          <p:nvPr>
            <p:ph type="sldNum" sz="quarter" idx="12"/>
          </p:nvPr>
        </p:nvSpPr>
        <p:spPr>
          <a:ln/>
        </p:spPr>
        <p:txBody>
          <a:bodyPr/>
          <a:lstStyle>
            <a:lvl1pPr>
              <a:defRPr/>
            </a:lvl1pPr>
          </a:lstStyle>
          <a:p>
            <a:pPr>
              <a:defRPr/>
            </a:pPr>
            <a:fld id="{880A9BB3-FE41-44D5-8459-B6B2FCF396B4}" type="slidenum">
              <a:rPr lang="en-US"/>
              <a:pPr>
                <a:defRPr/>
              </a:pPr>
              <a:t>‹#›</a:t>
            </a:fld>
            <a:endParaRPr lang="en-US"/>
          </a:p>
        </p:txBody>
      </p:sp>
    </p:spTree>
    <p:extLst>
      <p:ext uri="{BB962C8B-B14F-4D97-AF65-F5344CB8AC3E}">
        <p14:creationId xmlns:p14="http://schemas.microsoft.com/office/powerpoint/2010/main" val="203856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9" name="Rectangle 6"/>
          <p:cNvSpPr>
            <a:spLocks noGrp="1" noChangeArrowheads="1"/>
          </p:cNvSpPr>
          <p:nvPr>
            <p:ph type="sldNum" sz="quarter" idx="12"/>
          </p:nvPr>
        </p:nvSpPr>
        <p:spPr>
          <a:ln/>
        </p:spPr>
        <p:txBody>
          <a:bodyPr/>
          <a:lstStyle>
            <a:lvl1pPr>
              <a:defRPr/>
            </a:lvl1pPr>
          </a:lstStyle>
          <a:p>
            <a:pPr>
              <a:defRPr/>
            </a:pPr>
            <a:fld id="{9127CCCB-B99D-41B6-95F5-A8CB2ECFC9EA}" type="slidenum">
              <a:rPr lang="en-US"/>
              <a:pPr>
                <a:defRPr/>
              </a:pPr>
              <a:t>‹#›</a:t>
            </a:fld>
            <a:endParaRPr lang="en-US"/>
          </a:p>
        </p:txBody>
      </p:sp>
    </p:spTree>
    <p:extLst>
      <p:ext uri="{BB962C8B-B14F-4D97-AF65-F5344CB8AC3E}">
        <p14:creationId xmlns:p14="http://schemas.microsoft.com/office/powerpoint/2010/main" val="2187403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5" name="Rectangle 6"/>
          <p:cNvSpPr>
            <a:spLocks noGrp="1" noChangeArrowheads="1"/>
          </p:cNvSpPr>
          <p:nvPr>
            <p:ph type="sldNum" sz="quarter" idx="12"/>
          </p:nvPr>
        </p:nvSpPr>
        <p:spPr>
          <a:ln/>
        </p:spPr>
        <p:txBody>
          <a:bodyPr/>
          <a:lstStyle>
            <a:lvl1pPr>
              <a:defRPr/>
            </a:lvl1pPr>
          </a:lstStyle>
          <a:p>
            <a:pPr>
              <a:defRPr/>
            </a:pPr>
            <a:fld id="{F598ECB1-3AA7-4BAD-94C1-68D9236B98EA}" type="slidenum">
              <a:rPr lang="en-US"/>
              <a:pPr>
                <a:defRPr/>
              </a:pPr>
              <a:t>‹#›</a:t>
            </a:fld>
            <a:endParaRPr lang="en-US"/>
          </a:p>
        </p:txBody>
      </p:sp>
    </p:spTree>
    <p:extLst>
      <p:ext uri="{BB962C8B-B14F-4D97-AF65-F5344CB8AC3E}">
        <p14:creationId xmlns:p14="http://schemas.microsoft.com/office/powerpoint/2010/main" val="156418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4" name="Rectangle 6"/>
          <p:cNvSpPr>
            <a:spLocks noGrp="1" noChangeArrowheads="1"/>
          </p:cNvSpPr>
          <p:nvPr>
            <p:ph type="sldNum" sz="quarter" idx="12"/>
          </p:nvPr>
        </p:nvSpPr>
        <p:spPr>
          <a:ln/>
        </p:spPr>
        <p:txBody>
          <a:bodyPr/>
          <a:lstStyle>
            <a:lvl1pPr>
              <a:defRPr/>
            </a:lvl1pPr>
          </a:lstStyle>
          <a:p>
            <a:pPr>
              <a:defRPr/>
            </a:pPr>
            <a:fld id="{2C57CBEC-96D4-45A7-96D2-09F8D3986489}" type="slidenum">
              <a:rPr lang="en-US"/>
              <a:pPr>
                <a:defRPr/>
              </a:pPr>
              <a:t>‹#›</a:t>
            </a:fld>
            <a:endParaRPr lang="en-US"/>
          </a:p>
        </p:txBody>
      </p:sp>
    </p:spTree>
    <p:extLst>
      <p:ext uri="{BB962C8B-B14F-4D97-AF65-F5344CB8AC3E}">
        <p14:creationId xmlns:p14="http://schemas.microsoft.com/office/powerpoint/2010/main" val="263877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7" name="Rectangle 6"/>
          <p:cNvSpPr>
            <a:spLocks noGrp="1" noChangeArrowheads="1"/>
          </p:cNvSpPr>
          <p:nvPr>
            <p:ph type="sldNum" sz="quarter" idx="12"/>
          </p:nvPr>
        </p:nvSpPr>
        <p:spPr>
          <a:ln/>
        </p:spPr>
        <p:txBody>
          <a:bodyPr/>
          <a:lstStyle>
            <a:lvl1pPr>
              <a:defRPr/>
            </a:lvl1pPr>
          </a:lstStyle>
          <a:p>
            <a:pPr>
              <a:defRPr/>
            </a:pPr>
            <a:fld id="{11C65742-534D-48D6-BD42-F582EA557782}" type="slidenum">
              <a:rPr lang="en-US"/>
              <a:pPr>
                <a:defRPr/>
              </a:pPr>
              <a:t>‹#›</a:t>
            </a:fld>
            <a:endParaRPr lang="en-US"/>
          </a:p>
        </p:txBody>
      </p:sp>
    </p:spTree>
    <p:extLst>
      <p:ext uri="{BB962C8B-B14F-4D97-AF65-F5344CB8AC3E}">
        <p14:creationId xmlns:p14="http://schemas.microsoft.com/office/powerpoint/2010/main" val="266113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7" name="Rectangle 6"/>
          <p:cNvSpPr>
            <a:spLocks noGrp="1" noChangeArrowheads="1"/>
          </p:cNvSpPr>
          <p:nvPr>
            <p:ph type="sldNum" sz="quarter" idx="12"/>
          </p:nvPr>
        </p:nvSpPr>
        <p:spPr>
          <a:ln/>
        </p:spPr>
        <p:txBody>
          <a:bodyPr/>
          <a:lstStyle>
            <a:lvl1pPr>
              <a:defRPr/>
            </a:lvl1pPr>
          </a:lstStyle>
          <a:p>
            <a:pPr>
              <a:defRPr/>
            </a:pPr>
            <a:fld id="{71F46EDE-9A5E-43F6-B224-938FF56B0AC7}" type="slidenum">
              <a:rPr lang="en-US"/>
              <a:pPr>
                <a:defRPr/>
              </a:pPr>
              <a:t>‹#›</a:t>
            </a:fld>
            <a:endParaRPr lang="en-US"/>
          </a:p>
        </p:txBody>
      </p:sp>
    </p:spTree>
    <p:extLst>
      <p:ext uri="{BB962C8B-B14F-4D97-AF65-F5344CB8AC3E}">
        <p14:creationId xmlns:p14="http://schemas.microsoft.com/office/powerpoint/2010/main" val="221747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1767-CC81-B219-7D3F-F12BA49366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1959E-9972-08B9-090E-50052E1F2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94AD02-3651-DC97-5828-16529D7CF486}"/>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6C9CA772-3881-B69A-04CB-47D8A655C217}"/>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ABF3B0E9-26BB-A114-25CF-19337AD6EC23}"/>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2314166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6" name="Rectangle 6"/>
          <p:cNvSpPr>
            <a:spLocks noGrp="1" noChangeArrowheads="1"/>
          </p:cNvSpPr>
          <p:nvPr>
            <p:ph type="sldNum" sz="quarter" idx="12"/>
          </p:nvPr>
        </p:nvSpPr>
        <p:spPr>
          <a:ln/>
        </p:spPr>
        <p:txBody>
          <a:bodyPr/>
          <a:lstStyle>
            <a:lvl1pPr>
              <a:defRPr/>
            </a:lvl1pPr>
          </a:lstStyle>
          <a:p>
            <a:pPr>
              <a:defRPr/>
            </a:pPr>
            <a:fld id="{32F3F7D0-4F21-4794-ADCC-BB6E3EBDFC44}" type="slidenum">
              <a:rPr lang="en-US"/>
              <a:pPr>
                <a:defRPr/>
              </a:pPr>
              <a:t>‹#›</a:t>
            </a:fld>
            <a:endParaRPr lang="en-US"/>
          </a:p>
        </p:txBody>
      </p:sp>
    </p:spTree>
    <p:extLst>
      <p:ext uri="{BB962C8B-B14F-4D97-AF65-F5344CB8AC3E}">
        <p14:creationId xmlns:p14="http://schemas.microsoft.com/office/powerpoint/2010/main" val="1381661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6" name="Rectangle 6"/>
          <p:cNvSpPr>
            <a:spLocks noGrp="1" noChangeArrowheads="1"/>
          </p:cNvSpPr>
          <p:nvPr>
            <p:ph type="sldNum" sz="quarter" idx="12"/>
          </p:nvPr>
        </p:nvSpPr>
        <p:spPr>
          <a:ln/>
        </p:spPr>
        <p:txBody>
          <a:bodyPr/>
          <a:lstStyle>
            <a:lvl1pPr>
              <a:defRPr/>
            </a:lvl1pPr>
          </a:lstStyle>
          <a:p>
            <a:pPr>
              <a:defRPr/>
            </a:pPr>
            <a:fld id="{784DC8E9-E015-4B95-966C-2427C1E4AB02}" type="slidenum">
              <a:rPr lang="en-US"/>
              <a:pPr>
                <a:defRPr/>
              </a:pPr>
              <a:t>‹#›</a:t>
            </a:fld>
            <a:endParaRPr lang="en-US"/>
          </a:p>
        </p:txBody>
      </p:sp>
    </p:spTree>
    <p:extLst>
      <p:ext uri="{BB962C8B-B14F-4D97-AF65-F5344CB8AC3E}">
        <p14:creationId xmlns:p14="http://schemas.microsoft.com/office/powerpoint/2010/main" val="391963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3BC4-5CF8-45E2-9C66-A1DF4F5C5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1252C0-B29E-4049-8C4C-F149A04402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01B09B-8F6B-421A-BFEC-4C6A525D7868}"/>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8B1B3252-2582-4A46-A84D-1024B8FBE3EA}"/>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3858853D-79B3-4BBB-8943-00AA6DDC0A6C}"/>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1699380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11EE6-4023-4232-9204-CC9DE6CD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A272A-E447-4C57-AFCB-6C2E71BF28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0CA28-79A5-4595-8B74-B1155F307E5B}"/>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250E22D2-AC9D-48A4-A6F1-0F66B4294E83}"/>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CC092B63-A6A1-47CA-B3F1-D3EF5E66D0A2}"/>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2689756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8629-11EA-4CF2-9BEA-3EC33641AA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2C73A1-AB4D-4BE3-8A40-1DF7D330A3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B7FDC3-1163-4AD3-9855-9DACE01CEEA3}"/>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8FD7344B-8E91-497C-8AE0-035F01C6383A}"/>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A66C8021-C9A1-4529-A868-B25FC7BB45C3}"/>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480172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2D95-51F7-4D92-AC01-CD4C954DB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0629AA-F9BD-4A00-87BB-920C5E452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19D108-FD1E-44DC-95B5-9AEBF40068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DA183F-4A59-4F3F-B6C2-4D624FA0DD3E}"/>
              </a:ext>
            </a:extLst>
          </p:cNvPr>
          <p:cNvSpPr>
            <a:spLocks noGrp="1"/>
          </p:cNvSpPr>
          <p:nvPr>
            <p:ph type="dt" sz="half" idx="10"/>
          </p:nvPr>
        </p:nvSpPr>
        <p:spPr/>
        <p:txBody>
          <a:bodyPr/>
          <a:lstStyle/>
          <a:p>
            <a:r>
              <a:rPr lang="en-US"/>
              <a:t>May 9-10, 2018</a:t>
            </a:r>
          </a:p>
        </p:txBody>
      </p:sp>
      <p:sp>
        <p:nvSpPr>
          <p:cNvPr id="6" name="Footer Placeholder 5">
            <a:extLst>
              <a:ext uri="{FF2B5EF4-FFF2-40B4-BE49-F238E27FC236}">
                <a16:creationId xmlns:a16="http://schemas.microsoft.com/office/drawing/2014/main" id="{9CF34CDE-4430-4B3F-B82A-B0A529346617}"/>
              </a:ext>
            </a:extLst>
          </p:cNvPr>
          <p:cNvSpPr>
            <a:spLocks noGrp="1"/>
          </p:cNvSpPr>
          <p:nvPr>
            <p:ph type="ftr" sz="quarter" idx="11"/>
          </p:nvPr>
        </p:nvSpPr>
        <p:spPr/>
        <p:txBody>
          <a:bodyPr/>
          <a:lstStyle/>
          <a:p>
            <a:r>
              <a:rPr lang="en-US"/>
              <a:t>PPPL Advisory Board Meeting</a:t>
            </a:r>
          </a:p>
        </p:txBody>
      </p:sp>
      <p:sp>
        <p:nvSpPr>
          <p:cNvPr id="7" name="Slide Number Placeholder 6">
            <a:extLst>
              <a:ext uri="{FF2B5EF4-FFF2-40B4-BE49-F238E27FC236}">
                <a16:creationId xmlns:a16="http://schemas.microsoft.com/office/drawing/2014/main" id="{654D0BF8-C312-4675-B3E9-483852025398}"/>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679713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1436-D708-4668-B6E6-D96799751E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62FC88-6B84-40E8-BBB1-865AD2639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026F28-24E1-431D-A247-DFAB5F22E5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2F982-CE6F-4E3F-A85D-1D66A673A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612E6-BB8B-45ED-A811-914569684E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C8B44-2836-422D-80BC-B9B92EF61B10}"/>
              </a:ext>
            </a:extLst>
          </p:cNvPr>
          <p:cNvSpPr>
            <a:spLocks noGrp="1"/>
          </p:cNvSpPr>
          <p:nvPr>
            <p:ph type="dt" sz="half" idx="10"/>
          </p:nvPr>
        </p:nvSpPr>
        <p:spPr/>
        <p:txBody>
          <a:bodyPr/>
          <a:lstStyle/>
          <a:p>
            <a:r>
              <a:rPr lang="en-US"/>
              <a:t>May 9-10, 2018</a:t>
            </a:r>
          </a:p>
        </p:txBody>
      </p:sp>
      <p:sp>
        <p:nvSpPr>
          <p:cNvPr id="8" name="Footer Placeholder 7">
            <a:extLst>
              <a:ext uri="{FF2B5EF4-FFF2-40B4-BE49-F238E27FC236}">
                <a16:creationId xmlns:a16="http://schemas.microsoft.com/office/drawing/2014/main" id="{9B052241-16C4-424F-9E12-01B9417DE4E7}"/>
              </a:ext>
            </a:extLst>
          </p:cNvPr>
          <p:cNvSpPr>
            <a:spLocks noGrp="1"/>
          </p:cNvSpPr>
          <p:nvPr>
            <p:ph type="ftr" sz="quarter" idx="11"/>
          </p:nvPr>
        </p:nvSpPr>
        <p:spPr/>
        <p:txBody>
          <a:bodyPr/>
          <a:lstStyle/>
          <a:p>
            <a:r>
              <a:rPr lang="en-US"/>
              <a:t>PPPL Advisory Board Meeting</a:t>
            </a:r>
          </a:p>
        </p:txBody>
      </p:sp>
      <p:sp>
        <p:nvSpPr>
          <p:cNvPr id="9" name="Slide Number Placeholder 8">
            <a:extLst>
              <a:ext uri="{FF2B5EF4-FFF2-40B4-BE49-F238E27FC236}">
                <a16:creationId xmlns:a16="http://schemas.microsoft.com/office/drawing/2014/main" id="{33D9691C-984B-4E70-BCA7-69E9F4D9E366}"/>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2826935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FA7BD-6CAA-44AA-8BCC-58EE26502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0A62A2-BABE-4D6F-95C6-37F093FE5184}"/>
              </a:ext>
            </a:extLst>
          </p:cNvPr>
          <p:cNvSpPr>
            <a:spLocks noGrp="1"/>
          </p:cNvSpPr>
          <p:nvPr>
            <p:ph type="dt" sz="half" idx="10"/>
          </p:nvPr>
        </p:nvSpPr>
        <p:spPr/>
        <p:txBody>
          <a:bodyPr/>
          <a:lstStyle/>
          <a:p>
            <a:r>
              <a:rPr lang="en-US"/>
              <a:t>May 9-10, 2018</a:t>
            </a:r>
          </a:p>
        </p:txBody>
      </p:sp>
      <p:sp>
        <p:nvSpPr>
          <p:cNvPr id="4" name="Footer Placeholder 3">
            <a:extLst>
              <a:ext uri="{FF2B5EF4-FFF2-40B4-BE49-F238E27FC236}">
                <a16:creationId xmlns:a16="http://schemas.microsoft.com/office/drawing/2014/main" id="{051D5270-B647-4954-9F5B-4CF4D1F976CB}"/>
              </a:ext>
            </a:extLst>
          </p:cNvPr>
          <p:cNvSpPr>
            <a:spLocks noGrp="1"/>
          </p:cNvSpPr>
          <p:nvPr>
            <p:ph type="ftr" sz="quarter" idx="11"/>
          </p:nvPr>
        </p:nvSpPr>
        <p:spPr/>
        <p:txBody>
          <a:bodyPr/>
          <a:lstStyle/>
          <a:p>
            <a:r>
              <a:rPr lang="en-US"/>
              <a:t>PPPL Advisory Board Meeting</a:t>
            </a:r>
          </a:p>
        </p:txBody>
      </p:sp>
      <p:sp>
        <p:nvSpPr>
          <p:cNvPr id="5" name="Slide Number Placeholder 4">
            <a:extLst>
              <a:ext uri="{FF2B5EF4-FFF2-40B4-BE49-F238E27FC236}">
                <a16:creationId xmlns:a16="http://schemas.microsoft.com/office/drawing/2014/main" id="{F68CECBA-092A-4CAC-8ACC-D60362DC8DAD}"/>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3384486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AB7370-FBE0-4BFF-A6E8-38BF7E274514}"/>
              </a:ext>
            </a:extLst>
          </p:cNvPr>
          <p:cNvSpPr>
            <a:spLocks noGrp="1"/>
          </p:cNvSpPr>
          <p:nvPr>
            <p:ph type="dt" sz="half" idx="10"/>
          </p:nvPr>
        </p:nvSpPr>
        <p:spPr/>
        <p:txBody>
          <a:bodyPr/>
          <a:lstStyle/>
          <a:p>
            <a:r>
              <a:rPr lang="en-US"/>
              <a:t>May 9-10, 2018</a:t>
            </a:r>
          </a:p>
        </p:txBody>
      </p:sp>
      <p:sp>
        <p:nvSpPr>
          <p:cNvPr id="3" name="Footer Placeholder 2">
            <a:extLst>
              <a:ext uri="{FF2B5EF4-FFF2-40B4-BE49-F238E27FC236}">
                <a16:creationId xmlns:a16="http://schemas.microsoft.com/office/drawing/2014/main" id="{B7FA109D-FD18-4A5B-9AB5-6DAB550BABD0}"/>
              </a:ext>
            </a:extLst>
          </p:cNvPr>
          <p:cNvSpPr>
            <a:spLocks noGrp="1"/>
          </p:cNvSpPr>
          <p:nvPr>
            <p:ph type="ftr" sz="quarter" idx="11"/>
          </p:nvPr>
        </p:nvSpPr>
        <p:spPr/>
        <p:txBody>
          <a:bodyPr/>
          <a:lstStyle/>
          <a:p>
            <a:r>
              <a:rPr lang="en-US"/>
              <a:t>PPPL Advisory Board Meeting</a:t>
            </a:r>
          </a:p>
        </p:txBody>
      </p:sp>
      <p:sp>
        <p:nvSpPr>
          <p:cNvPr id="4" name="Slide Number Placeholder 3">
            <a:extLst>
              <a:ext uri="{FF2B5EF4-FFF2-40B4-BE49-F238E27FC236}">
                <a16:creationId xmlns:a16="http://schemas.microsoft.com/office/drawing/2014/main" id="{927D9F6C-5890-4F24-B827-6F416205521B}"/>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1757422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A52D-9067-4F1C-AEDA-1A7471A10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9FF93-FA73-40C1-998F-8AA2606E4F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326509-CABC-4C40-8ED9-CEF982038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DC841A-B110-49E6-9A0A-F2916E481445}"/>
              </a:ext>
            </a:extLst>
          </p:cNvPr>
          <p:cNvSpPr>
            <a:spLocks noGrp="1"/>
          </p:cNvSpPr>
          <p:nvPr>
            <p:ph type="dt" sz="half" idx="10"/>
          </p:nvPr>
        </p:nvSpPr>
        <p:spPr/>
        <p:txBody>
          <a:bodyPr/>
          <a:lstStyle/>
          <a:p>
            <a:r>
              <a:rPr lang="en-US"/>
              <a:t>May 9-10, 2018</a:t>
            </a:r>
          </a:p>
        </p:txBody>
      </p:sp>
      <p:sp>
        <p:nvSpPr>
          <p:cNvPr id="6" name="Footer Placeholder 5">
            <a:extLst>
              <a:ext uri="{FF2B5EF4-FFF2-40B4-BE49-F238E27FC236}">
                <a16:creationId xmlns:a16="http://schemas.microsoft.com/office/drawing/2014/main" id="{11271B86-3E6E-4189-8089-7844042DC2DD}"/>
              </a:ext>
            </a:extLst>
          </p:cNvPr>
          <p:cNvSpPr>
            <a:spLocks noGrp="1"/>
          </p:cNvSpPr>
          <p:nvPr>
            <p:ph type="ftr" sz="quarter" idx="11"/>
          </p:nvPr>
        </p:nvSpPr>
        <p:spPr/>
        <p:txBody>
          <a:bodyPr/>
          <a:lstStyle/>
          <a:p>
            <a:r>
              <a:rPr lang="en-US"/>
              <a:t>PPPL Advisory Board Meeting</a:t>
            </a:r>
          </a:p>
        </p:txBody>
      </p:sp>
      <p:sp>
        <p:nvSpPr>
          <p:cNvPr id="7" name="Slide Number Placeholder 6">
            <a:extLst>
              <a:ext uri="{FF2B5EF4-FFF2-40B4-BE49-F238E27FC236}">
                <a16:creationId xmlns:a16="http://schemas.microsoft.com/office/drawing/2014/main" id="{401BF4B3-45A8-4197-B198-441560AEB6C3}"/>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395772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DDBF-69CE-E2A8-57CD-4C920E006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38A2-16F6-D0AF-208D-21D736766A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10555-28FA-5949-0188-DC63A87F4D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A3ED62-6057-BEF7-2D7F-1E63FB806443}"/>
              </a:ext>
            </a:extLst>
          </p:cNvPr>
          <p:cNvSpPr>
            <a:spLocks noGrp="1"/>
          </p:cNvSpPr>
          <p:nvPr>
            <p:ph type="dt" sz="half" idx="10"/>
          </p:nvPr>
        </p:nvSpPr>
        <p:spPr/>
        <p:txBody>
          <a:bodyPr/>
          <a:lstStyle/>
          <a:p>
            <a:r>
              <a:rPr lang="en-US"/>
              <a:t>May 9-10, 2018</a:t>
            </a:r>
          </a:p>
        </p:txBody>
      </p:sp>
      <p:sp>
        <p:nvSpPr>
          <p:cNvPr id="6" name="Footer Placeholder 5">
            <a:extLst>
              <a:ext uri="{FF2B5EF4-FFF2-40B4-BE49-F238E27FC236}">
                <a16:creationId xmlns:a16="http://schemas.microsoft.com/office/drawing/2014/main" id="{C102B325-EEFB-313A-1044-3053671D2AAB}"/>
              </a:ext>
            </a:extLst>
          </p:cNvPr>
          <p:cNvSpPr>
            <a:spLocks noGrp="1"/>
          </p:cNvSpPr>
          <p:nvPr>
            <p:ph type="ftr" sz="quarter" idx="11"/>
          </p:nvPr>
        </p:nvSpPr>
        <p:spPr/>
        <p:txBody>
          <a:bodyPr/>
          <a:lstStyle/>
          <a:p>
            <a:r>
              <a:rPr lang="en-US"/>
              <a:t>PPPL Advisory Board Meeting</a:t>
            </a:r>
          </a:p>
        </p:txBody>
      </p:sp>
      <p:sp>
        <p:nvSpPr>
          <p:cNvPr id="7" name="Slide Number Placeholder 6">
            <a:extLst>
              <a:ext uri="{FF2B5EF4-FFF2-40B4-BE49-F238E27FC236}">
                <a16:creationId xmlns:a16="http://schemas.microsoft.com/office/drawing/2014/main" id="{2D453950-7E37-8631-0CEA-6115A71DDAD6}"/>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3810643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C688-8617-4B08-9839-6A294C5CE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0F0093-2837-415E-B84D-B90119B990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916083-020B-448C-A1FF-6973AA8EA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5AB38-03D7-4DFA-ADAA-5C560BA1F323}"/>
              </a:ext>
            </a:extLst>
          </p:cNvPr>
          <p:cNvSpPr>
            <a:spLocks noGrp="1"/>
          </p:cNvSpPr>
          <p:nvPr>
            <p:ph type="dt" sz="half" idx="10"/>
          </p:nvPr>
        </p:nvSpPr>
        <p:spPr/>
        <p:txBody>
          <a:bodyPr/>
          <a:lstStyle/>
          <a:p>
            <a:r>
              <a:rPr lang="en-US"/>
              <a:t>May 9-10, 2018</a:t>
            </a:r>
          </a:p>
        </p:txBody>
      </p:sp>
      <p:sp>
        <p:nvSpPr>
          <p:cNvPr id="6" name="Footer Placeholder 5">
            <a:extLst>
              <a:ext uri="{FF2B5EF4-FFF2-40B4-BE49-F238E27FC236}">
                <a16:creationId xmlns:a16="http://schemas.microsoft.com/office/drawing/2014/main" id="{84207178-1593-4AF1-AC92-67EF66963CA9}"/>
              </a:ext>
            </a:extLst>
          </p:cNvPr>
          <p:cNvSpPr>
            <a:spLocks noGrp="1"/>
          </p:cNvSpPr>
          <p:nvPr>
            <p:ph type="ftr" sz="quarter" idx="11"/>
          </p:nvPr>
        </p:nvSpPr>
        <p:spPr/>
        <p:txBody>
          <a:bodyPr/>
          <a:lstStyle/>
          <a:p>
            <a:r>
              <a:rPr lang="en-US"/>
              <a:t>PPPL Advisory Board Meeting</a:t>
            </a:r>
          </a:p>
        </p:txBody>
      </p:sp>
      <p:sp>
        <p:nvSpPr>
          <p:cNvPr id="7" name="Slide Number Placeholder 6">
            <a:extLst>
              <a:ext uri="{FF2B5EF4-FFF2-40B4-BE49-F238E27FC236}">
                <a16:creationId xmlns:a16="http://schemas.microsoft.com/office/drawing/2014/main" id="{2DE21019-7B73-4F39-A9C5-C7B229ADD5ED}"/>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1241810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4E05-1CFB-46BC-AC46-C1DCC6CFB0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AB0D97-61BF-493E-9221-ED3EC4CC12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89526-070B-43B4-92AC-40C3DD8ABC23}"/>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4AE3B03B-C874-46D2-BC86-C451DA57EFE6}"/>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65D4BE26-C54A-4A65-A43C-DA4DB5C20AA5}"/>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2654124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58F46-7E75-4531-8520-FD46597286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017F62-C84C-40A3-9A9F-8FBB3AC1C5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4337D-C326-4966-9E33-050DF79E25E8}"/>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9D1DFFBF-80BA-4424-BE59-ACA5CFB47414}"/>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6D063CB2-8688-427F-9554-47F5C6D5ACDB}"/>
              </a:ext>
            </a:extLst>
          </p:cNvPr>
          <p:cNvSpPr>
            <a:spLocks noGrp="1"/>
          </p:cNvSpPr>
          <p:nvPr>
            <p:ph type="sldNum" sz="quarter" idx="12"/>
          </p:nvPr>
        </p:nvSpPr>
        <p:spPr/>
        <p:txBody>
          <a:bodyPr/>
          <a:lstStyle/>
          <a:p>
            <a:fld id="{7F5155DC-9C8B-4BD1-9092-0791F3CBE5C8}" type="slidenum">
              <a:rPr lang="en-US" smtClean="0"/>
              <a:t>‹#›</a:t>
            </a:fld>
            <a:endParaRPr lang="en-US"/>
          </a:p>
        </p:txBody>
      </p:sp>
    </p:spTree>
    <p:extLst>
      <p:ext uri="{BB962C8B-B14F-4D97-AF65-F5344CB8AC3E}">
        <p14:creationId xmlns:p14="http://schemas.microsoft.com/office/powerpoint/2010/main" val="709677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4"/>
        <p:cNvGrpSpPr/>
        <p:nvPr/>
      </p:nvGrpSpPr>
      <p:grpSpPr>
        <a:xfrm>
          <a:off x="0" y="0"/>
          <a:ext cx="0" cy="0"/>
          <a:chOff x="0" y="0"/>
          <a:chExt cx="0" cy="0"/>
        </a:xfrm>
      </p:grpSpPr>
      <p:sp>
        <p:nvSpPr>
          <p:cNvPr id="15" name="Google Shape;15;p12"/>
          <p:cNvSpPr/>
          <p:nvPr/>
        </p:nvSpPr>
        <p:spPr>
          <a:xfrm>
            <a:off x="0" y="1295401"/>
            <a:ext cx="11495315" cy="2132215"/>
          </a:xfrm>
          <a:custGeom>
            <a:avLst/>
            <a:gdLst/>
            <a:ahLst/>
            <a:cxnLst/>
            <a:rect l="l" t="t" r="r" b="b"/>
            <a:pathLst>
              <a:path w="8621486" h="1969477" extrusionOk="0">
                <a:moveTo>
                  <a:pt x="0" y="0"/>
                </a:moveTo>
                <a:lnTo>
                  <a:pt x="8621486" y="20097"/>
                </a:lnTo>
                <a:lnTo>
                  <a:pt x="7998488" y="1969477"/>
                </a:lnTo>
                <a:lnTo>
                  <a:pt x="0" y="1969477"/>
                </a:lnTo>
                <a:lnTo>
                  <a:pt x="0" y="0"/>
                </a:lnTo>
                <a:close/>
              </a:path>
            </a:pathLst>
          </a:custGeom>
          <a:solidFill>
            <a:srgbClr val="44525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Georgia"/>
              <a:ea typeface="Georgia"/>
              <a:cs typeface="Georgia"/>
              <a:sym typeface="Georgia"/>
            </a:endParaRPr>
          </a:p>
        </p:txBody>
      </p:sp>
      <p:sp>
        <p:nvSpPr>
          <p:cNvPr id="16" name="Google Shape;16;p12"/>
          <p:cNvSpPr txBox="1">
            <a:spLocks noGrp="1"/>
          </p:cNvSpPr>
          <p:nvPr>
            <p:ph type="title"/>
          </p:nvPr>
        </p:nvSpPr>
        <p:spPr>
          <a:xfrm>
            <a:off x="254000" y="1304280"/>
            <a:ext cx="10781861" cy="2123336"/>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3600"/>
              <a:buFont typeface="Georgia"/>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 name="Google Shape;17;p12" descr="A picture containing drawing&#10;&#10;Description automatically generated"/>
          <p:cNvPicPr preferRelativeResize="0"/>
          <p:nvPr/>
        </p:nvPicPr>
        <p:blipFill rotWithShape="1">
          <a:blip r:embed="rId2">
            <a:alphaModFix/>
          </a:blip>
          <a:srcRect/>
          <a:stretch/>
        </p:blipFill>
        <p:spPr>
          <a:xfrm>
            <a:off x="1" y="0"/>
            <a:ext cx="2919449" cy="990600"/>
          </a:xfrm>
          <a:prstGeom prst="rect">
            <a:avLst/>
          </a:prstGeom>
          <a:noFill/>
          <a:ln>
            <a:noFill/>
          </a:ln>
        </p:spPr>
      </p:pic>
    </p:spTree>
    <p:extLst>
      <p:ext uri="{BB962C8B-B14F-4D97-AF65-F5344CB8AC3E}">
        <p14:creationId xmlns:p14="http://schemas.microsoft.com/office/powerpoint/2010/main" val="3601769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2"/>
        <p:cNvGrpSpPr/>
        <p:nvPr/>
      </p:nvGrpSpPr>
      <p:grpSpPr>
        <a:xfrm>
          <a:off x="0" y="0"/>
          <a:ext cx="0" cy="0"/>
          <a:chOff x="0" y="0"/>
          <a:chExt cx="0" cy="0"/>
        </a:xfrm>
      </p:grpSpPr>
      <p:sp>
        <p:nvSpPr>
          <p:cNvPr id="43" name="Google Shape;43;p60"/>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Georgia"/>
              <a:ea typeface="Georgia"/>
              <a:cs typeface="Georgia"/>
              <a:sym typeface="Georgia"/>
            </a:endParaRPr>
          </a:p>
        </p:txBody>
      </p:sp>
      <p:sp>
        <p:nvSpPr>
          <p:cNvPr id="44" name="Google Shape;44;p60"/>
          <p:cNvSpPr txBox="1">
            <a:spLocks noGrp="1"/>
          </p:cNvSpPr>
          <p:nvPr>
            <p:ph type="title"/>
          </p:nvPr>
        </p:nvSpPr>
        <p:spPr>
          <a:xfrm>
            <a:off x="254000" y="0"/>
            <a:ext cx="11684000" cy="990599"/>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0"/>
          <p:cNvSpPr txBox="1">
            <a:spLocks noGrp="1"/>
          </p:cNvSpPr>
          <p:nvPr>
            <p:ph type="body" idx="1"/>
          </p:nvPr>
        </p:nvSpPr>
        <p:spPr>
          <a:xfrm>
            <a:off x="254002" y="1295401"/>
            <a:ext cx="5663323"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6" name="Google Shape;46;p60"/>
          <p:cNvSpPr txBox="1">
            <a:spLocks noGrp="1"/>
          </p:cNvSpPr>
          <p:nvPr>
            <p:ph type="body" idx="2"/>
          </p:nvPr>
        </p:nvSpPr>
        <p:spPr>
          <a:xfrm>
            <a:off x="6199352" y="1301720"/>
            <a:ext cx="5738649" cy="5074697"/>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47" name="Google Shape;47;p60"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48" name="Google Shape;48;p60"/>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sp>
        <p:nvSpPr>
          <p:cNvPr id="49" name="Google Shape;49;p60"/>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Tree>
    <p:extLst>
      <p:ext uri="{BB962C8B-B14F-4D97-AF65-F5344CB8AC3E}">
        <p14:creationId xmlns:p14="http://schemas.microsoft.com/office/powerpoint/2010/main" val="4093918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 Subhead">
  <p:cSld name="Two Content + Subhead">
    <p:spTree>
      <p:nvGrpSpPr>
        <p:cNvPr id="1" name="Shape 25"/>
        <p:cNvGrpSpPr/>
        <p:nvPr/>
      </p:nvGrpSpPr>
      <p:grpSpPr>
        <a:xfrm>
          <a:off x="0" y="0"/>
          <a:ext cx="0" cy="0"/>
          <a:chOff x="0" y="0"/>
          <a:chExt cx="0" cy="0"/>
        </a:xfrm>
      </p:grpSpPr>
      <p:sp>
        <p:nvSpPr>
          <p:cNvPr id="26" name="Google Shape;26;p17"/>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Georgia"/>
              <a:ea typeface="Georgia"/>
              <a:cs typeface="Georgia"/>
              <a:sym typeface="Georgia"/>
            </a:endParaRPr>
          </a:p>
        </p:txBody>
      </p:sp>
      <p:sp>
        <p:nvSpPr>
          <p:cNvPr id="27" name="Google Shape;27;p17"/>
          <p:cNvSpPr txBox="1">
            <a:spLocks noGrp="1"/>
          </p:cNvSpPr>
          <p:nvPr>
            <p:ph type="title"/>
          </p:nvPr>
        </p:nvSpPr>
        <p:spPr>
          <a:xfrm>
            <a:off x="254000" y="0"/>
            <a:ext cx="11684001" cy="9906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body" idx="1"/>
          </p:nvPr>
        </p:nvSpPr>
        <p:spPr>
          <a:xfrm>
            <a:off x="254002" y="1665115"/>
            <a:ext cx="5663323" cy="4711300"/>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29" name="Google Shape;29;p17"/>
          <p:cNvSpPr txBox="1">
            <a:spLocks noGrp="1"/>
          </p:cNvSpPr>
          <p:nvPr>
            <p:ph type="body" idx="2"/>
          </p:nvPr>
        </p:nvSpPr>
        <p:spPr>
          <a:xfrm>
            <a:off x="6199352" y="1665117"/>
            <a:ext cx="5738649" cy="4711300"/>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800"/>
              </a:spcBef>
              <a:spcAft>
                <a:spcPts val="0"/>
              </a:spcAft>
              <a:buSzPts val="1800"/>
              <a:buChar char="•"/>
              <a:defRPr b="0" i="0"/>
            </a:lvl1pPr>
            <a:lvl2pPr marL="1219170" lvl="1" indent="-440256" algn="l">
              <a:lnSpc>
                <a:spcPct val="90000"/>
              </a:lnSpc>
              <a:spcBef>
                <a:spcPts val="800"/>
              </a:spcBef>
              <a:spcAft>
                <a:spcPts val="0"/>
              </a:spcAft>
              <a:buSzPts val="1600"/>
              <a:buChar char="•"/>
              <a:defRPr b="0" i="0"/>
            </a:lvl2pPr>
            <a:lvl3pPr marL="1828754" lvl="2" indent="-423323" algn="l">
              <a:lnSpc>
                <a:spcPct val="90000"/>
              </a:lnSpc>
              <a:spcBef>
                <a:spcPts val="800"/>
              </a:spcBef>
              <a:spcAft>
                <a:spcPts val="0"/>
              </a:spcAft>
              <a:buSzPts val="1400"/>
              <a:buChar char="–"/>
              <a:defRPr b="0" i="0"/>
            </a:lvl3pPr>
            <a:lvl4pPr marL="2438339" lvl="3" indent="-406390" algn="l">
              <a:lnSpc>
                <a:spcPct val="90000"/>
              </a:lnSpc>
              <a:spcBef>
                <a:spcPts val="800"/>
              </a:spcBef>
              <a:spcAft>
                <a:spcPts val="0"/>
              </a:spcAft>
              <a:buSzPts val="1200"/>
              <a:buChar char="–"/>
              <a:defRPr b="0" i="0"/>
            </a:lvl4pPr>
            <a:lvl5pPr marL="3047924" lvl="4" indent="-389457" algn="l">
              <a:lnSpc>
                <a:spcPct val="90000"/>
              </a:lnSpc>
              <a:spcBef>
                <a:spcPts val="800"/>
              </a:spcBef>
              <a:spcAft>
                <a:spcPts val="0"/>
              </a:spcAft>
              <a:buSzPts val="1000"/>
              <a:buChar char="–"/>
              <a:defRPr b="0" i="0"/>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0" name="Google Shape;30;p17"/>
          <p:cNvSpPr txBox="1">
            <a:spLocks noGrp="1"/>
          </p:cNvSpPr>
          <p:nvPr>
            <p:ph type="body" idx="3"/>
          </p:nvPr>
        </p:nvSpPr>
        <p:spPr>
          <a:xfrm>
            <a:off x="253998" y="999745"/>
            <a:ext cx="11684001" cy="533479"/>
          </a:xfrm>
          <a:prstGeom prst="rect">
            <a:avLst/>
          </a:prstGeom>
          <a:noFill/>
          <a:ln>
            <a:noFill/>
          </a:ln>
        </p:spPr>
        <p:txBody>
          <a:bodyPr spcFirstLastPara="1" wrap="square" lIns="0" tIns="0" rIns="91425" bIns="0" anchor="t" anchorCtr="0">
            <a:spAutoFit/>
          </a:bodyPr>
          <a:lstStyle>
            <a:lvl1pPr marL="609585" lvl="0" indent="-304792" algn="l">
              <a:lnSpc>
                <a:spcPct val="100000"/>
              </a:lnSpc>
              <a:spcBef>
                <a:spcPts val="800"/>
              </a:spcBef>
              <a:spcAft>
                <a:spcPts val="0"/>
              </a:spcAft>
              <a:buSzPts val="1800"/>
              <a:buNone/>
              <a:defRPr>
                <a:solidFill>
                  <a:srgbClr val="869BA0"/>
                </a:solidFill>
                <a:latin typeface="Georgia"/>
                <a:ea typeface="Georgia"/>
                <a:cs typeface="Georgia"/>
                <a:sym typeface="Georgia"/>
              </a:defRPr>
            </a:lvl1pPr>
            <a:lvl2pPr marL="1219170" lvl="1" indent="-304792" algn="l">
              <a:lnSpc>
                <a:spcPct val="90000"/>
              </a:lnSpc>
              <a:spcBef>
                <a:spcPts val="800"/>
              </a:spcBef>
              <a:spcAft>
                <a:spcPts val="0"/>
              </a:spcAft>
              <a:buSzPts val="1600"/>
              <a:buNone/>
              <a:defRPr/>
            </a:lvl2pPr>
            <a:lvl3pPr marL="1828754" lvl="2" indent="-304792" algn="l">
              <a:lnSpc>
                <a:spcPct val="90000"/>
              </a:lnSpc>
              <a:spcBef>
                <a:spcPts val="800"/>
              </a:spcBef>
              <a:spcAft>
                <a:spcPts val="0"/>
              </a:spcAft>
              <a:buSzPts val="1400"/>
              <a:buNone/>
              <a:defRPr/>
            </a:lvl3pPr>
            <a:lvl4pPr marL="2438339" lvl="3" indent="-304792" algn="l">
              <a:lnSpc>
                <a:spcPct val="90000"/>
              </a:lnSpc>
              <a:spcBef>
                <a:spcPts val="800"/>
              </a:spcBef>
              <a:spcAft>
                <a:spcPts val="0"/>
              </a:spcAft>
              <a:buSzPts val="1200"/>
              <a:buNone/>
              <a:defRPr/>
            </a:lvl4pPr>
            <a:lvl5pPr marL="3047924" lvl="4" indent="-304792" algn="l">
              <a:lnSpc>
                <a:spcPct val="90000"/>
              </a:lnSpc>
              <a:spcBef>
                <a:spcPts val="800"/>
              </a:spcBef>
              <a:spcAft>
                <a:spcPts val="0"/>
              </a:spcAft>
              <a:buSzPts val="1000"/>
              <a:buNone/>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1" name="Google Shape;31;p17"/>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pic>
        <p:nvPicPr>
          <p:cNvPr id="32" name="Google Shape;32;p17"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33" name="Google Shape;33;p17"/>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PPPL Advisory Board Meeting</a:t>
            </a:r>
            <a:endParaRPr/>
          </a:p>
        </p:txBody>
      </p:sp>
    </p:spTree>
    <p:extLst>
      <p:ext uri="{BB962C8B-B14F-4D97-AF65-F5344CB8AC3E}">
        <p14:creationId xmlns:p14="http://schemas.microsoft.com/office/powerpoint/2010/main" val="4031072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97"/>
        <p:cNvGrpSpPr/>
        <p:nvPr/>
      </p:nvGrpSpPr>
      <p:grpSpPr>
        <a:xfrm>
          <a:off x="0" y="0"/>
          <a:ext cx="0" cy="0"/>
          <a:chOff x="0" y="0"/>
          <a:chExt cx="0" cy="0"/>
        </a:xfrm>
      </p:grpSpPr>
      <p:sp>
        <p:nvSpPr>
          <p:cNvPr id="98" name="Google Shape;98;p24"/>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99" name="Google Shape;99;p24"/>
          <p:cNvSpPr txBox="1">
            <a:spLocks noGrp="1"/>
          </p:cNvSpPr>
          <p:nvPr>
            <p:ph type="title"/>
          </p:nvPr>
        </p:nvSpPr>
        <p:spPr>
          <a:xfrm>
            <a:off x="254000" y="0"/>
            <a:ext cx="11684000" cy="9906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2400"/>
              <a:buFont typeface="Georgia"/>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4"/>
          <p:cNvSpPr txBox="1">
            <a:spLocks noGrp="1"/>
          </p:cNvSpPr>
          <p:nvPr>
            <p:ph type="body" idx="1"/>
          </p:nvPr>
        </p:nvSpPr>
        <p:spPr>
          <a:xfrm>
            <a:off x="254000" y="1295401"/>
            <a:ext cx="11684000" cy="5080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800"/>
              </a:spcBef>
              <a:spcAft>
                <a:spcPts val="0"/>
              </a:spcAft>
              <a:buClr>
                <a:schemeClr val="accent3"/>
              </a:buClr>
              <a:buSzPts val="1800"/>
              <a:buChar char="•"/>
              <a:defRPr b="0" i="0"/>
            </a:lvl1pPr>
            <a:lvl2pPr marL="914400" lvl="1" indent="-330200" algn="l">
              <a:lnSpc>
                <a:spcPct val="90000"/>
              </a:lnSpc>
              <a:spcBef>
                <a:spcPts val="800"/>
              </a:spcBef>
              <a:spcAft>
                <a:spcPts val="0"/>
              </a:spcAft>
              <a:buClr>
                <a:srgbClr val="2F96B5"/>
              </a:buClr>
              <a:buSzPts val="1600"/>
              <a:buChar char="•"/>
              <a:defRPr b="0" i="0"/>
            </a:lvl2pPr>
            <a:lvl3pPr marL="1371600" lvl="2" indent="-317500" algn="l">
              <a:lnSpc>
                <a:spcPct val="90000"/>
              </a:lnSpc>
              <a:spcBef>
                <a:spcPts val="800"/>
              </a:spcBef>
              <a:spcAft>
                <a:spcPts val="0"/>
              </a:spcAft>
              <a:buClr>
                <a:srgbClr val="2F96B5"/>
              </a:buClr>
              <a:buSzPts val="1400"/>
              <a:buChar char="–"/>
              <a:defRPr b="0" i="0"/>
            </a:lvl3pPr>
            <a:lvl4pPr marL="1828800" lvl="3" indent="-304800" algn="l">
              <a:lnSpc>
                <a:spcPct val="90000"/>
              </a:lnSpc>
              <a:spcBef>
                <a:spcPts val="800"/>
              </a:spcBef>
              <a:spcAft>
                <a:spcPts val="0"/>
              </a:spcAft>
              <a:buClr>
                <a:srgbClr val="2F96B5"/>
              </a:buClr>
              <a:buSzPts val="1200"/>
              <a:buChar char="–"/>
              <a:defRPr b="0" i="0"/>
            </a:lvl4pPr>
            <a:lvl5pPr marL="2286000" lvl="4" indent="-292100" algn="l">
              <a:lnSpc>
                <a:spcPct val="90000"/>
              </a:lnSpc>
              <a:spcBef>
                <a:spcPts val="800"/>
              </a:spcBef>
              <a:spcAft>
                <a:spcPts val="0"/>
              </a:spcAft>
              <a:buClr>
                <a:srgbClr val="2F96B5"/>
              </a:buClr>
              <a:buSzPts val="1000"/>
              <a:buChar char="–"/>
              <a:defRPr b="0" i="0"/>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01" name="Google Shape;101;p24"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102" name="Google Shape;102;p24"/>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
        <p:nvSpPr>
          <p:cNvPr id="103" name="Google Shape;103;p24"/>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69BA0"/>
              </a:buClr>
              <a:buSzPts val="1400"/>
              <a:buFont typeface="Arial"/>
              <a:buNone/>
              <a:defRPr/>
            </a:lvl1pPr>
            <a:lvl2pPr lvl="1" algn="l">
              <a:lnSpc>
                <a:spcPct val="100000"/>
              </a:lnSpc>
              <a:spcBef>
                <a:spcPts val="0"/>
              </a:spcBef>
              <a:spcAft>
                <a:spcPts val="0"/>
              </a:spcAft>
              <a:buClr>
                <a:schemeClr val="dk1"/>
              </a:buClr>
              <a:buSzPts val="1400"/>
              <a:buFont typeface="Georgia"/>
              <a:buNone/>
              <a:defRPr/>
            </a:lvl2pPr>
            <a:lvl3pPr lvl="2" algn="l">
              <a:lnSpc>
                <a:spcPct val="100000"/>
              </a:lnSpc>
              <a:spcBef>
                <a:spcPts val="0"/>
              </a:spcBef>
              <a:spcAft>
                <a:spcPts val="0"/>
              </a:spcAft>
              <a:buClr>
                <a:schemeClr val="dk1"/>
              </a:buClr>
              <a:buSzPts val="1400"/>
              <a:buFont typeface="Georgia"/>
              <a:buNone/>
              <a:defRPr/>
            </a:lvl3pPr>
            <a:lvl4pPr lvl="3" algn="l">
              <a:lnSpc>
                <a:spcPct val="100000"/>
              </a:lnSpc>
              <a:spcBef>
                <a:spcPts val="0"/>
              </a:spcBef>
              <a:spcAft>
                <a:spcPts val="0"/>
              </a:spcAft>
              <a:buClr>
                <a:schemeClr val="dk1"/>
              </a:buClr>
              <a:buSzPts val="1400"/>
              <a:buFont typeface="Georgia"/>
              <a:buNone/>
              <a:defRPr/>
            </a:lvl4pPr>
            <a:lvl5pPr lvl="4" algn="l">
              <a:lnSpc>
                <a:spcPct val="100000"/>
              </a:lnSpc>
              <a:spcBef>
                <a:spcPts val="0"/>
              </a:spcBef>
              <a:spcAft>
                <a:spcPts val="0"/>
              </a:spcAft>
              <a:buClr>
                <a:schemeClr val="dk1"/>
              </a:buClr>
              <a:buSzPts val="1400"/>
              <a:buFont typeface="Georgia"/>
              <a:buNone/>
              <a:defRPr/>
            </a:lvl5pPr>
            <a:lvl6pPr lvl="5" algn="l">
              <a:lnSpc>
                <a:spcPct val="100000"/>
              </a:lnSpc>
              <a:spcBef>
                <a:spcPts val="0"/>
              </a:spcBef>
              <a:spcAft>
                <a:spcPts val="0"/>
              </a:spcAft>
              <a:buClr>
                <a:schemeClr val="dk1"/>
              </a:buClr>
              <a:buSzPts val="1400"/>
              <a:buFont typeface="Georgia"/>
              <a:buNone/>
              <a:defRPr/>
            </a:lvl6pPr>
            <a:lvl7pPr lvl="6" algn="l">
              <a:lnSpc>
                <a:spcPct val="100000"/>
              </a:lnSpc>
              <a:spcBef>
                <a:spcPts val="0"/>
              </a:spcBef>
              <a:spcAft>
                <a:spcPts val="0"/>
              </a:spcAft>
              <a:buClr>
                <a:schemeClr val="dk1"/>
              </a:buClr>
              <a:buSzPts val="1400"/>
              <a:buFont typeface="Georgia"/>
              <a:buNone/>
              <a:defRPr/>
            </a:lvl7pPr>
            <a:lvl8pPr lvl="7" algn="l">
              <a:lnSpc>
                <a:spcPct val="100000"/>
              </a:lnSpc>
              <a:spcBef>
                <a:spcPts val="0"/>
              </a:spcBef>
              <a:spcAft>
                <a:spcPts val="0"/>
              </a:spcAft>
              <a:buClr>
                <a:schemeClr val="dk1"/>
              </a:buClr>
              <a:buSzPts val="1400"/>
              <a:buFont typeface="Georgia"/>
              <a:buNone/>
              <a:defRPr/>
            </a:lvl8pPr>
            <a:lvl9pPr lvl="8" algn="l">
              <a:lnSpc>
                <a:spcPct val="100000"/>
              </a:lnSpc>
              <a:spcBef>
                <a:spcPts val="0"/>
              </a:spcBef>
              <a:spcAft>
                <a:spcPts val="0"/>
              </a:spcAft>
              <a:buClr>
                <a:schemeClr val="dk1"/>
              </a:buClr>
              <a:buSzPts val="1400"/>
              <a:buFont typeface="Georgia"/>
              <a:buNone/>
              <a:defRPr/>
            </a:lvl9pPr>
          </a:lstStyle>
          <a:p>
            <a:r>
              <a:rPr lang="en-US"/>
              <a:t>PPPL Advisory Board Meeting</a:t>
            </a:r>
            <a:endParaRPr/>
          </a:p>
        </p:txBody>
      </p:sp>
    </p:spTree>
    <p:extLst>
      <p:ext uri="{BB962C8B-B14F-4D97-AF65-F5344CB8AC3E}">
        <p14:creationId xmlns:p14="http://schemas.microsoft.com/office/powerpoint/2010/main" val="3484502609"/>
      </p:ext>
    </p:extLst>
  </p:cSld>
  <p:clrMapOvr>
    <a:masterClrMapping/>
  </p:clrMapOvr>
  <p:extLst>
    <p:ext uri="{DCECCB84-F9BA-43D5-87BE-67443E8EF086}">
      <p15:sldGuideLst xmlns:p15="http://schemas.microsoft.com/office/powerpoint/2012/main">
        <p15:guide id="1" orient="horz" pos="46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04"/>
        <p:cNvGrpSpPr/>
        <p:nvPr/>
      </p:nvGrpSpPr>
      <p:grpSpPr>
        <a:xfrm>
          <a:off x="0" y="0"/>
          <a:ext cx="0" cy="0"/>
          <a:chOff x="0" y="0"/>
          <a:chExt cx="0" cy="0"/>
        </a:xfrm>
      </p:grpSpPr>
      <p:sp>
        <p:nvSpPr>
          <p:cNvPr id="105" name="Google Shape;105;p33"/>
          <p:cNvSpPr/>
          <p:nvPr/>
        </p:nvSpPr>
        <p:spPr>
          <a:xfrm>
            <a:off x="0" y="1295401"/>
            <a:ext cx="11495315" cy="2132215"/>
          </a:xfrm>
          <a:custGeom>
            <a:avLst/>
            <a:gdLst/>
            <a:ahLst/>
            <a:cxnLst/>
            <a:rect l="l" t="t" r="r" b="b"/>
            <a:pathLst>
              <a:path w="8621486" h="1969477" extrusionOk="0">
                <a:moveTo>
                  <a:pt x="0" y="0"/>
                </a:moveTo>
                <a:lnTo>
                  <a:pt x="8621486" y="20097"/>
                </a:lnTo>
                <a:lnTo>
                  <a:pt x="7998488" y="1969477"/>
                </a:lnTo>
                <a:lnTo>
                  <a:pt x="0" y="1969477"/>
                </a:lnTo>
                <a:lnTo>
                  <a:pt x="0" y="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106" name="Google Shape;106;p33"/>
          <p:cNvSpPr txBox="1">
            <a:spLocks noGrp="1"/>
          </p:cNvSpPr>
          <p:nvPr>
            <p:ph type="title"/>
          </p:nvPr>
        </p:nvSpPr>
        <p:spPr>
          <a:xfrm>
            <a:off x="254000" y="1304280"/>
            <a:ext cx="10781861" cy="2123336"/>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3600"/>
              <a:buFont typeface="Georgia"/>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7" name="Google Shape;107;p33" descr="A picture containing drawing&#10;&#10;Description automatically generated"/>
          <p:cNvPicPr preferRelativeResize="0"/>
          <p:nvPr/>
        </p:nvPicPr>
        <p:blipFill rotWithShape="1">
          <a:blip r:embed="rId2">
            <a:alphaModFix/>
          </a:blip>
          <a:srcRect/>
          <a:stretch/>
        </p:blipFill>
        <p:spPr>
          <a:xfrm>
            <a:off x="1" y="0"/>
            <a:ext cx="2919449" cy="990600"/>
          </a:xfrm>
          <a:prstGeom prst="rect">
            <a:avLst/>
          </a:prstGeom>
          <a:noFill/>
          <a:ln>
            <a:noFill/>
          </a:ln>
        </p:spPr>
      </p:pic>
    </p:spTree>
    <p:extLst>
      <p:ext uri="{BB962C8B-B14F-4D97-AF65-F5344CB8AC3E}">
        <p14:creationId xmlns:p14="http://schemas.microsoft.com/office/powerpoint/2010/main" val="2632662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hapter Title">
  <p:cSld name="Chapter Title">
    <p:spTree>
      <p:nvGrpSpPr>
        <p:cNvPr id="1" name="Shape 108"/>
        <p:cNvGrpSpPr/>
        <p:nvPr/>
      </p:nvGrpSpPr>
      <p:grpSpPr>
        <a:xfrm>
          <a:off x="0" y="0"/>
          <a:ext cx="0" cy="0"/>
          <a:chOff x="0" y="0"/>
          <a:chExt cx="0" cy="0"/>
        </a:xfrm>
      </p:grpSpPr>
      <p:sp>
        <p:nvSpPr>
          <p:cNvPr id="109" name="Google Shape;109;p34"/>
          <p:cNvSpPr/>
          <p:nvPr/>
        </p:nvSpPr>
        <p:spPr>
          <a:xfrm>
            <a:off x="-64436" y="4023361"/>
            <a:ext cx="11545235" cy="1574793"/>
          </a:xfrm>
          <a:custGeom>
            <a:avLst/>
            <a:gdLst/>
            <a:ahLst/>
            <a:cxnLst/>
            <a:rect l="l" t="t" r="r" b="b"/>
            <a:pathLst>
              <a:path w="10831911" h="1956844" extrusionOk="0">
                <a:moveTo>
                  <a:pt x="11901" y="6022"/>
                </a:moveTo>
                <a:lnTo>
                  <a:pt x="10831911" y="0"/>
                </a:lnTo>
                <a:lnTo>
                  <a:pt x="10208913" y="1949380"/>
                </a:lnTo>
                <a:lnTo>
                  <a:pt x="630" y="1956844"/>
                </a:lnTo>
                <a:cubicBezTo>
                  <a:pt x="-3753" y="1306156"/>
                  <a:pt x="16284" y="656710"/>
                  <a:pt x="11901" y="6022"/>
                </a:cubicBez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110" name="Google Shape;110;p34"/>
          <p:cNvSpPr txBox="1">
            <a:spLocks noGrp="1"/>
          </p:cNvSpPr>
          <p:nvPr>
            <p:ph type="title"/>
          </p:nvPr>
        </p:nvSpPr>
        <p:spPr>
          <a:xfrm>
            <a:off x="254000" y="4023361"/>
            <a:ext cx="10781861" cy="1574793"/>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2800"/>
              <a:buFont typeface="Georgia"/>
              <a:buNone/>
              <a:defRPr sz="3733"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1" name="Google Shape;111;p34" descr="A picture containing drawing&#10;&#10;Description automatically generated"/>
          <p:cNvPicPr preferRelativeResize="0"/>
          <p:nvPr/>
        </p:nvPicPr>
        <p:blipFill rotWithShape="1">
          <a:blip r:embed="rId2">
            <a:alphaModFix/>
          </a:blip>
          <a:srcRect/>
          <a:stretch/>
        </p:blipFill>
        <p:spPr>
          <a:xfrm>
            <a:off x="1" y="0"/>
            <a:ext cx="2919449" cy="990600"/>
          </a:xfrm>
          <a:prstGeom prst="rect">
            <a:avLst/>
          </a:prstGeom>
          <a:noFill/>
          <a:ln>
            <a:noFill/>
          </a:ln>
        </p:spPr>
      </p:pic>
      <p:sp>
        <p:nvSpPr>
          <p:cNvPr id="112" name="Google Shape;112;p34"/>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6895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head">
  <p:cSld name="Subhead">
    <p:spTree>
      <p:nvGrpSpPr>
        <p:cNvPr id="1" name="Shape 113"/>
        <p:cNvGrpSpPr/>
        <p:nvPr/>
      </p:nvGrpSpPr>
      <p:grpSpPr>
        <a:xfrm>
          <a:off x="0" y="0"/>
          <a:ext cx="0" cy="0"/>
          <a:chOff x="0" y="0"/>
          <a:chExt cx="0" cy="0"/>
        </a:xfrm>
      </p:grpSpPr>
      <p:sp>
        <p:nvSpPr>
          <p:cNvPr id="114" name="Google Shape;114;p35"/>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pic>
        <p:nvPicPr>
          <p:cNvPr id="115" name="Google Shape;115;p35"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116" name="Google Shape;116;p35"/>
          <p:cNvSpPr txBox="1">
            <a:spLocks noGrp="1"/>
          </p:cNvSpPr>
          <p:nvPr>
            <p:ph type="title"/>
          </p:nvPr>
        </p:nvSpPr>
        <p:spPr>
          <a:xfrm>
            <a:off x="254000" y="0"/>
            <a:ext cx="11684000" cy="990599"/>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5"/>
          <p:cNvSpPr txBox="1">
            <a:spLocks noGrp="1"/>
          </p:cNvSpPr>
          <p:nvPr>
            <p:ph type="body" idx="1"/>
          </p:nvPr>
        </p:nvSpPr>
        <p:spPr>
          <a:xfrm>
            <a:off x="254000" y="1661886"/>
            <a:ext cx="11684000" cy="471452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800"/>
              </a:spcBef>
              <a:spcAft>
                <a:spcPts val="0"/>
              </a:spcAft>
              <a:buClr>
                <a:schemeClr val="accent3"/>
              </a:buClr>
              <a:buSzPts val="1800"/>
              <a:buChar char="•"/>
              <a:defRPr b="0" i="0"/>
            </a:lvl1pPr>
            <a:lvl2pPr marL="914400" lvl="1" indent="-330200" algn="l">
              <a:lnSpc>
                <a:spcPct val="90000"/>
              </a:lnSpc>
              <a:spcBef>
                <a:spcPts val="800"/>
              </a:spcBef>
              <a:spcAft>
                <a:spcPts val="0"/>
              </a:spcAft>
              <a:buClr>
                <a:srgbClr val="2F96B5"/>
              </a:buClr>
              <a:buSzPts val="1600"/>
              <a:buChar char="•"/>
              <a:defRPr b="0" i="0"/>
            </a:lvl2pPr>
            <a:lvl3pPr marL="1371600" lvl="2" indent="-317500" algn="l">
              <a:lnSpc>
                <a:spcPct val="90000"/>
              </a:lnSpc>
              <a:spcBef>
                <a:spcPts val="800"/>
              </a:spcBef>
              <a:spcAft>
                <a:spcPts val="0"/>
              </a:spcAft>
              <a:buClr>
                <a:srgbClr val="2F96B5"/>
              </a:buClr>
              <a:buSzPts val="1400"/>
              <a:buChar char="–"/>
              <a:defRPr b="0" i="0"/>
            </a:lvl3pPr>
            <a:lvl4pPr marL="1828800" lvl="3" indent="-304800" algn="l">
              <a:lnSpc>
                <a:spcPct val="90000"/>
              </a:lnSpc>
              <a:spcBef>
                <a:spcPts val="800"/>
              </a:spcBef>
              <a:spcAft>
                <a:spcPts val="0"/>
              </a:spcAft>
              <a:buClr>
                <a:srgbClr val="2F96B5"/>
              </a:buClr>
              <a:buSzPts val="1200"/>
              <a:buChar char="–"/>
              <a:defRPr b="0" i="0"/>
            </a:lvl4pPr>
            <a:lvl5pPr marL="2286000" lvl="4" indent="-292100" algn="l">
              <a:lnSpc>
                <a:spcPct val="90000"/>
              </a:lnSpc>
              <a:spcBef>
                <a:spcPts val="800"/>
              </a:spcBef>
              <a:spcAft>
                <a:spcPts val="0"/>
              </a:spcAft>
              <a:buClr>
                <a:srgbClr val="2F96B5"/>
              </a:buClr>
              <a:buSzPts val="1000"/>
              <a:buChar char="–"/>
              <a:defRPr b="0" i="0"/>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18" name="Google Shape;118;p35"/>
          <p:cNvSpPr txBox="1">
            <a:spLocks noGrp="1"/>
          </p:cNvSpPr>
          <p:nvPr>
            <p:ph type="body" idx="2"/>
          </p:nvPr>
        </p:nvSpPr>
        <p:spPr>
          <a:xfrm>
            <a:off x="251325" y="1002577"/>
            <a:ext cx="11686675" cy="379591"/>
          </a:xfrm>
          <a:prstGeom prst="rect">
            <a:avLst/>
          </a:prstGeom>
          <a:noFill/>
          <a:ln>
            <a:noFill/>
          </a:ln>
        </p:spPr>
        <p:txBody>
          <a:bodyPr spcFirstLastPara="1" wrap="square" lIns="0" tIns="0" rIns="91425" bIns="0" anchor="t" anchorCtr="0">
            <a:spAutoFit/>
          </a:bodyPr>
          <a:lstStyle>
            <a:lvl1pPr marL="457200" lvl="0" indent="-228600" algn="l">
              <a:lnSpc>
                <a:spcPct val="100000"/>
              </a:lnSpc>
              <a:spcBef>
                <a:spcPts val="800"/>
              </a:spcBef>
              <a:spcAft>
                <a:spcPts val="0"/>
              </a:spcAft>
              <a:buSzPts val="1800"/>
              <a:buNone/>
              <a:defRPr>
                <a:solidFill>
                  <a:srgbClr val="869BA0"/>
                </a:solidFill>
                <a:latin typeface="Georgia"/>
                <a:ea typeface="Georgia"/>
                <a:cs typeface="Georgia"/>
                <a:sym typeface="Georgia"/>
              </a:defRPr>
            </a:lvl1pPr>
            <a:lvl2pPr marL="914400" lvl="1" indent="-228600" algn="l">
              <a:lnSpc>
                <a:spcPct val="90000"/>
              </a:lnSpc>
              <a:spcBef>
                <a:spcPts val="800"/>
              </a:spcBef>
              <a:spcAft>
                <a:spcPts val="0"/>
              </a:spcAft>
              <a:buSzPts val="1600"/>
              <a:buNone/>
              <a:defRPr/>
            </a:lvl2pPr>
            <a:lvl3pPr marL="1371600" lvl="2" indent="-228600" algn="l">
              <a:lnSpc>
                <a:spcPct val="90000"/>
              </a:lnSpc>
              <a:spcBef>
                <a:spcPts val="800"/>
              </a:spcBef>
              <a:spcAft>
                <a:spcPts val="0"/>
              </a:spcAft>
              <a:buSzPts val="1400"/>
              <a:buNone/>
              <a:defRPr/>
            </a:lvl3pPr>
            <a:lvl4pPr marL="1828800" lvl="3" indent="-228600" algn="l">
              <a:lnSpc>
                <a:spcPct val="90000"/>
              </a:lnSpc>
              <a:spcBef>
                <a:spcPts val="800"/>
              </a:spcBef>
              <a:spcAft>
                <a:spcPts val="0"/>
              </a:spcAft>
              <a:buSzPts val="1200"/>
              <a:buNone/>
              <a:defRPr/>
            </a:lvl4pPr>
            <a:lvl5pPr marL="2286000" lvl="4" indent="-228600" algn="l">
              <a:lnSpc>
                <a:spcPct val="90000"/>
              </a:lnSpc>
              <a:spcBef>
                <a:spcPts val="800"/>
              </a:spcBef>
              <a:spcAft>
                <a:spcPts val="0"/>
              </a:spcAft>
              <a:buSzPts val="1000"/>
              <a:buNone/>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19" name="Google Shape;119;p35"/>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
        <p:nvSpPr>
          <p:cNvPr id="120" name="Google Shape;120;p35"/>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69BA0"/>
              </a:buClr>
              <a:buSzPts val="1400"/>
              <a:buFont typeface="Arial"/>
              <a:buNone/>
              <a:defRPr/>
            </a:lvl1pPr>
            <a:lvl2pPr lvl="1" algn="l">
              <a:lnSpc>
                <a:spcPct val="100000"/>
              </a:lnSpc>
              <a:spcBef>
                <a:spcPts val="0"/>
              </a:spcBef>
              <a:spcAft>
                <a:spcPts val="0"/>
              </a:spcAft>
              <a:buClr>
                <a:schemeClr val="dk1"/>
              </a:buClr>
              <a:buSzPts val="1400"/>
              <a:buFont typeface="Georgia"/>
              <a:buNone/>
              <a:defRPr/>
            </a:lvl2pPr>
            <a:lvl3pPr lvl="2" algn="l">
              <a:lnSpc>
                <a:spcPct val="100000"/>
              </a:lnSpc>
              <a:spcBef>
                <a:spcPts val="0"/>
              </a:spcBef>
              <a:spcAft>
                <a:spcPts val="0"/>
              </a:spcAft>
              <a:buClr>
                <a:schemeClr val="dk1"/>
              </a:buClr>
              <a:buSzPts val="1400"/>
              <a:buFont typeface="Georgia"/>
              <a:buNone/>
              <a:defRPr/>
            </a:lvl3pPr>
            <a:lvl4pPr lvl="3" algn="l">
              <a:lnSpc>
                <a:spcPct val="100000"/>
              </a:lnSpc>
              <a:spcBef>
                <a:spcPts val="0"/>
              </a:spcBef>
              <a:spcAft>
                <a:spcPts val="0"/>
              </a:spcAft>
              <a:buClr>
                <a:schemeClr val="dk1"/>
              </a:buClr>
              <a:buSzPts val="1400"/>
              <a:buFont typeface="Georgia"/>
              <a:buNone/>
              <a:defRPr/>
            </a:lvl4pPr>
            <a:lvl5pPr lvl="4" algn="l">
              <a:lnSpc>
                <a:spcPct val="100000"/>
              </a:lnSpc>
              <a:spcBef>
                <a:spcPts val="0"/>
              </a:spcBef>
              <a:spcAft>
                <a:spcPts val="0"/>
              </a:spcAft>
              <a:buClr>
                <a:schemeClr val="dk1"/>
              </a:buClr>
              <a:buSzPts val="1400"/>
              <a:buFont typeface="Georgia"/>
              <a:buNone/>
              <a:defRPr/>
            </a:lvl5pPr>
            <a:lvl6pPr lvl="5" algn="l">
              <a:lnSpc>
                <a:spcPct val="100000"/>
              </a:lnSpc>
              <a:spcBef>
                <a:spcPts val="0"/>
              </a:spcBef>
              <a:spcAft>
                <a:spcPts val="0"/>
              </a:spcAft>
              <a:buClr>
                <a:schemeClr val="dk1"/>
              </a:buClr>
              <a:buSzPts val="1400"/>
              <a:buFont typeface="Georgia"/>
              <a:buNone/>
              <a:defRPr/>
            </a:lvl6pPr>
            <a:lvl7pPr lvl="6" algn="l">
              <a:lnSpc>
                <a:spcPct val="100000"/>
              </a:lnSpc>
              <a:spcBef>
                <a:spcPts val="0"/>
              </a:spcBef>
              <a:spcAft>
                <a:spcPts val="0"/>
              </a:spcAft>
              <a:buClr>
                <a:schemeClr val="dk1"/>
              </a:buClr>
              <a:buSzPts val="1400"/>
              <a:buFont typeface="Georgia"/>
              <a:buNone/>
              <a:defRPr/>
            </a:lvl7pPr>
            <a:lvl8pPr lvl="7" algn="l">
              <a:lnSpc>
                <a:spcPct val="100000"/>
              </a:lnSpc>
              <a:spcBef>
                <a:spcPts val="0"/>
              </a:spcBef>
              <a:spcAft>
                <a:spcPts val="0"/>
              </a:spcAft>
              <a:buClr>
                <a:schemeClr val="dk1"/>
              </a:buClr>
              <a:buSzPts val="1400"/>
              <a:buFont typeface="Georgia"/>
              <a:buNone/>
              <a:defRPr/>
            </a:lvl8pPr>
            <a:lvl9pPr lvl="8" algn="l">
              <a:lnSpc>
                <a:spcPct val="100000"/>
              </a:lnSpc>
              <a:spcBef>
                <a:spcPts val="0"/>
              </a:spcBef>
              <a:spcAft>
                <a:spcPts val="0"/>
              </a:spcAft>
              <a:buClr>
                <a:schemeClr val="dk1"/>
              </a:buClr>
              <a:buSzPts val="1400"/>
              <a:buFont typeface="Georgia"/>
              <a:buNone/>
              <a:defRPr/>
            </a:lvl9pPr>
          </a:lstStyle>
          <a:p>
            <a:r>
              <a:rPr lang="en-US"/>
              <a:t>PPPL Advisory Board Meeting</a:t>
            </a:r>
            <a:endParaRPr/>
          </a:p>
        </p:txBody>
      </p:sp>
    </p:spTree>
    <p:extLst>
      <p:ext uri="{BB962C8B-B14F-4D97-AF65-F5344CB8AC3E}">
        <p14:creationId xmlns:p14="http://schemas.microsoft.com/office/powerpoint/2010/main" val="192643553"/>
      </p:ext>
    </p:extLst>
  </p:cSld>
  <p:clrMapOvr>
    <a:masterClrMapping/>
  </p:clrMapOvr>
  <p:extLst>
    <p:ext uri="{DCECCB84-F9BA-43D5-87BE-67443E8EF086}">
      <p15:sldGuideLst xmlns:p15="http://schemas.microsoft.com/office/powerpoint/2012/main">
        <p15:guide id="1" orient="horz" pos="4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31C3-2B17-6D17-7A96-8B476B609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7BC330-80C7-76B1-7EE3-59240350B9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B02E35-8268-8251-7E2C-C7891945D3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7EA66C-056A-795B-3FFD-FA454920FC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4B9748-DE78-E72B-436F-D30F1FBBF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93EC23-E97D-633B-6610-B53B536A89BA}"/>
              </a:ext>
            </a:extLst>
          </p:cNvPr>
          <p:cNvSpPr>
            <a:spLocks noGrp="1"/>
          </p:cNvSpPr>
          <p:nvPr>
            <p:ph type="dt" sz="half" idx="10"/>
          </p:nvPr>
        </p:nvSpPr>
        <p:spPr/>
        <p:txBody>
          <a:bodyPr/>
          <a:lstStyle/>
          <a:p>
            <a:r>
              <a:rPr lang="en-US"/>
              <a:t>May 9-10, 2018</a:t>
            </a:r>
          </a:p>
        </p:txBody>
      </p:sp>
      <p:sp>
        <p:nvSpPr>
          <p:cNvPr id="8" name="Footer Placeholder 7">
            <a:extLst>
              <a:ext uri="{FF2B5EF4-FFF2-40B4-BE49-F238E27FC236}">
                <a16:creationId xmlns:a16="http://schemas.microsoft.com/office/drawing/2014/main" id="{8D17A712-B2E6-04B3-243B-E009275913BC}"/>
              </a:ext>
            </a:extLst>
          </p:cNvPr>
          <p:cNvSpPr>
            <a:spLocks noGrp="1"/>
          </p:cNvSpPr>
          <p:nvPr>
            <p:ph type="ftr" sz="quarter" idx="11"/>
          </p:nvPr>
        </p:nvSpPr>
        <p:spPr/>
        <p:txBody>
          <a:bodyPr/>
          <a:lstStyle/>
          <a:p>
            <a:r>
              <a:rPr lang="en-US"/>
              <a:t>PPPL Advisory Board Meeting</a:t>
            </a:r>
          </a:p>
        </p:txBody>
      </p:sp>
      <p:sp>
        <p:nvSpPr>
          <p:cNvPr id="9" name="Slide Number Placeholder 8">
            <a:extLst>
              <a:ext uri="{FF2B5EF4-FFF2-40B4-BE49-F238E27FC236}">
                <a16:creationId xmlns:a16="http://schemas.microsoft.com/office/drawing/2014/main" id="{C353107D-7007-8410-B9AE-5FBEA322D59C}"/>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1254621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1"/>
        <p:cNvGrpSpPr/>
        <p:nvPr/>
      </p:nvGrpSpPr>
      <p:grpSpPr>
        <a:xfrm>
          <a:off x="0" y="0"/>
          <a:ext cx="0" cy="0"/>
          <a:chOff x="0" y="0"/>
          <a:chExt cx="0" cy="0"/>
        </a:xfrm>
      </p:grpSpPr>
      <p:sp>
        <p:nvSpPr>
          <p:cNvPr id="122" name="Google Shape;122;p36"/>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123" name="Google Shape;123;p36"/>
          <p:cNvSpPr txBox="1">
            <a:spLocks noGrp="1"/>
          </p:cNvSpPr>
          <p:nvPr>
            <p:ph type="title"/>
          </p:nvPr>
        </p:nvSpPr>
        <p:spPr>
          <a:xfrm>
            <a:off x="254000" y="0"/>
            <a:ext cx="11684000" cy="990599"/>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400"/>
              <a:buFont typeface="Georgi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6"/>
          <p:cNvSpPr txBox="1">
            <a:spLocks noGrp="1"/>
          </p:cNvSpPr>
          <p:nvPr>
            <p:ph type="body" idx="1"/>
          </p:nvPr>
        </p:nvSpPr>
        <p:spPr>
          <a:xfrm>
            <a:off x="254002" y="1295401"/>
            <a:ext cx="5663323" cy="50746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800"/>
              </a:spcBef>
              <a:spcAft>
                <a:spcPts val="0"/>
              </a:spcAft>
              <a:buSzPts val="1800"/>
              <a:buChar char="•"/>
              <a:defRPr b="0" i="0"/>
            </a:lvl1pPr>
            <a:lvl2pPr marL="914400" lvl="1" indent="-330200" algn="l">
              <a:lnSpc>
                <a:spcPct val="90000"/>
              </a:lnSpc>
              <a:spcBef>
                <a:spcPts val="800"/>
              </a:spcBef>
              <a:spcAft>
                <a:spcPts val="0"/>
              </a:spcAft>
              <a:buSzPts val="1600"/>
              <a:buChar char="•"/>
              <a:defRPr b="0" i="0"/>
            </a:lvl2pPr>
            <a:lvl3pPr marL="1371600" lvl="2" indent="-317500" algn="l">
              <a:lnSpc>
                <a:spcPct val="90000"/>
              </a:lnSpc>
              <a:spcBef>
                <a:spcPts val="800"/>
              </a:spcBef>
              <a:spcAft>
                <a:spcPts val="0"/>
              </a:spcAft>
              <a:buSzPts val="1400"/>
              <a:buChar char="–"/>
              <a:defRPr b="0" i="0"/>
            </a:lvl3pPr>
            <a:lvl4pPr marL="1828800" lvl="3" indent="-304800" algn="l">
              <a:lnSpc>
                <a:spcPct val="90000"/>
              </a:lnSpc>
              <a:spcBef>
                <a:spcPts val="800"/>
              </a:spcBef>
              <a:spcAft>
                <a:spcPts val="0"/>
              </a:spcAft>
              <a:buSzPts val="1200"/>
              <a:buChar char="–"/>
              <a:defRPr b="0" i="0"/>
            </a:lvl4pPr>
            <a:lvl5pPr marL="2286000" lvl="4" indent="-292100" algn="l">
              <a:lnSpc>
                <a:spcPct val="90000"/>
              </a:lnSpc>
              <a:spcBef>
                <a:spcPts val="800"/>
              </a:spcBef>
              <a:spcAft>
                <a:spcPts val="0"/>
              </a:spcAft>
              <a:buSzPts val="1000"/>
              <a:buChar char="–"/>
              <a:defRPr b="0" i="0"/>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25" name="Google Shape;125;p36"/>
          <p:cNvSpPr txBox="1">
            <a:spLocks noGrp="1"/>
          </p:cNvSpPr>
          <p:nvPr>
            <p:ph type="body" idx="2"/>
          </p:nvPr>
        </p:nvSpPr>
        <p:spPr>
          <a:xfrm>
            <a:off x="6199352" y="1301720"/>
            <a:ext cx="5738649" cy="50746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800"/>
              </a:spcBef>
              <a:spcAft>
                <a:spcPts val="0"/>
              </a:spcAft>
              <a:buSzPts val="1800"/>
              <a:buChar char="•"/>
              <a:defRPr b="0" i="0"/>
            </a:lvl1pPr>
            <a:lvl2pPr marL="914400" lvl="1" indent="-330200" algn="l">
              <a:lnSpc>
                <a:spcPct val="90000"/>
              </a:lnSpc>
              <a:spcBef>
                <a:spcPts val="800"/>
              </a:spcBef>
              <a:spcAft>
                <a:spcPts val="0"/>
              </a:spcAft>
              <a:buSzPts val="1600"/>
              <a:buChar char="•"/>
              <a:defRPr b="0" i="0"/>
            </a:lvl2pPr>
            <a:lvl3pPr marL="1371600" lvl="2" indent="-317500" algn="l">
              <a:lnSpc>
                <a:spcPct val="90000"/>
              </a:lnSpc>
              <a:spcBef>
                <a:spcPts val="800"/>
              </a:spcBef>
              <a:spcAft>
                <a:spcPts val="0"/>
              </a:spcAft>
              <a:buSzPts val="1400"/>
              <a:buChar char="–"/>
              <a:defRPr b="0" i="0"/>
            </a:lvl3pPr>
            <a:lvl4pPr marL="1828800" lvl="3" indent="-304800" algn="l">
              <a:lnSpc>
                <a:spcPct val="90000"/>
              </a:lnSpc>
              <a:spcBef>
                <a:spcPts val="800"/>
              </a:spcBef>
              <a:spcAft>
                <a:spcPts val="0"/>
              </a:spcAft>
              <a:buSzPts val="1200"/>
              <a:buChar char="–"/>
              <a:defRPr b="0" i="0"/>
            </a:lvl4pPr>
            <a:lvl5pPr marL="2286000" lvl="4" indent="-292100" algn="l">
              <a:lnSpc>
                <a:spcPct val="90000"/>
              </a:lnSpc>
              <a:spcBef>
                <a:spcPts val="800"/>
              </a:spcBef>
              <a:spcAft>
                <a:spcPts val="0"/>
              </a:spcAft>
              <a:buSzPts val="1000"/>
              <a:buChar char="–"/>
              <a:defRPr b="0" i="0"/>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pic>
        <p:nvPicPr>
          <p:cNvPr id="126" name="Google Shape;126;p36"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127" name="Google Shape;127;p36"/>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p36"/>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69BA0"/>
              </a:buClr>
              <a:buSzPts val="1400"/>
              <a:buFont typeface="Arial"/>
              <a:buNone/>
              <a:defRPr/>
            </a:lvl1pPr>
            <a:lvl2pPr lvl="1" algn="l">
              <a:lnSpc>
                <a:spcPct val="100000"/>
              </a:lnSpc>
              <a:spcBef>
                <a:spcPts val="0"/>
              </a:spcBef>
              <a:spcAft>
                <a:spcPts val="0"/>
              </a:spcAft>
              <a:buClr>
                <a:schemeClr val="dk1"/>
              </a:buClr>
              <a:buSzPts val="1400"/>
              <a:buFont typeface="Georgia"/>
              <a:buNone/>
              <a:defRPr/>
            </a:lvl2pPr>
            <a:lvl3pPr lvl="2" algn="l">
              <a:lnSpc>
                <a:spcPct val="100000"/>
              </a:lnSpc>
              <a:spcBef>
                <a:spcPts val="0"/>
              </a:spcBef>
              <a:spcAft>
                <a:spcPts val="0"/>
              </a:spcAft>
              <a:buClr>
                <a:schemeClr val="dk1"/>
              </a:buClr>
              <a:buSzPts val="1400"/>
              <a:buFont typeface="Georgia"/>
              <a:buNone/>
              <a:defRPr/>
            </a:lvl3pPr>
            <a:lvl4pPr lvl="3" algn="l">
              <a:lnSpc>
                <a:spcPct val="100000"/>
              </a:lnSpc>
              <a:spcBef>
                <a:spcPts val="0"/>
              </a:spcBef>
              <a:spcAft>
                <a:spcPts val="0"/>
              </a:spcAft>
              <a:buClr>
                <a:schemeClr val="dk1"/>
              </a:buClr>
              <a:buSzPts val="1400"/>
              <a:buFont typeface="Georgia"/>
              <a:buNone/>
              <a:defRPr/>
            </a:lvl4pPr>
            <a:lvl5pPr lvl="4" algn="l">
              <a:lnSpc>
                <a:spcPct val="100000"/>
              </a:lnSpc>
              <a:spcBef>
                <a:spcPts val="0"/>
              </a:spcBef>
              <a:spcAft>
                <a:spcPts val="0"/>
              </a:spcAft>
              <a:buClr>
                <a:schemeClr val="dk1"/>
              </a:buClr>
              <a:buSzPts val="1400"/>
              <a:buFont typeface="Georgia"/>
              <a:buNone/>
              <a:defRPr/>
            </a:lvl5pPr>
            <a:lvl6pPr lvl="5" algn="l">
              <a:lnSpc>
                <a:spcPct val="100000"/>
              </a:lnSpc>
              <a:spcBef>
                <a:spcPts val="0"/>
              </a:spcBef>
              <a:spcAft>
                <a:spcPts val="0"/>
              </a:spcAft>
              <a:buClr>
                <a:schemeClr val="dk1"/>
              </a:buClr>
              <a:buSzPts val="1400"/>
              <a:buFont typeface="Georgia"/>
              <a:buNone/>
              <a:defRPr/>
            </a:lvl6pPr>
            <a:lvl7pPr lvl="6" algn="l">
              <a:lnSpc>
                <a:spcPct val="100000"/>
              </a:lnSpc>
              <a:spcBef>
                <a:spcPts val="0"/>
              </a:spcBef>
              <a:spcAft>
                <a:spcPts val="0"/>
              </a:spcAft>
              <a:buClr>
                <a:schemeClr val="dk1"/>
              </a:buClr>
              <a:buSzPts val="1400"/>
              <a:buFont typeface="Georgia"/>
              <a:buNone/>
              <a:defRPr/>
            </a:lvl7pPr>
            <a:lvl8pPr lvl="7" algn="l">
              <a:lnSpc>
                <a:spcPct val="100000"/>
              </a:lnSpc>
              <a:spcBef>
                <a:spcPts val="0"/>
              </a:spcBef>
              <a:spcAft>
                <a:spcPts val="0"/>
              </a:spcAft>
              <a:buClr>
                <a:schemeClr val="dk1"/>
              </a:buClr>
              <a:buSzPts val="1400"/>
              <a:buFont typeface="Georgia"/>
              <a:buNone/>
              <a:defRPr/>
            </a:lvl8pPr>
            <a:lvl9pPr lvl="8" algn="l">
              <a:lnSpc>
                <a:spcPct val="100000"/>
              </a:lnSpc>
              <a:spcBef>
                <a:spcPts val="0"/>
              </a:spcBef>
              <a:spcAft>
                <a:spcPts val="0"/>
              </a:spcAft>
              <a:buClr>
                <a:schemeClr val="dk1"/>
              </a:buClr>
              <a:buSzPts val="1400"/>
              <a:buFont typeface="Georgia"/>
              <a:buNone/>
              <a:defRPr/>
            </a:lvl9pPr>
          </a:lstStyle>
          <a:p>
            <a:r>
              <a:rPr lang="en-US"/>
              <a:t>PPPL Advisory Board Meeting</a:t>
            </a:r>
            <a:endParaRPr/>
          </a:p>
        </p:txBody>
      </p:sp>
    </p:spTree>
    <p:extLst>
      <p:ext uri="{BB962C8B-B14F-4D97-AF65-F5344CB8AC3E}">
        <p14:creationId xmlns:p14="http://schemas.microsoft.com/office/powerpoint/2010/main" val="1596521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129"/>
        <p:cNvGrpSpPr/>
        <p:nvPr/>
      </p:nvGrpSpPr>
      <p:grpSpPr>
        <a:xfrm>
          <a:off x="0" y="0"/>
          <a:ext cx="0" cy="0"/>
          <a:chOff x="0" y="0"/>
          <a:chExt cx="0" cy="0"/>
        </a:xfrm>
      </p:grpSpPr>
      <p:sp>
        <p:nvSpPr>
          <p:cNvPr id="130" name="Google Shape;130;p37"/>
          <p:cNvSpPr txBox="1">
            <a:spLocks noGrp="1"/>
          </p:cNvSpPr>
          <p:nvPr>
            <p:ph type="title"/>
          </p:nvPr>
        </p:nvSpPr>
        <p:spPr>
          <a:xfrm>
            <a:off x="254000" y="0"/>
            <a:ext cx="11684000" cy="990599"/>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7"/>
          <p:cNvSpPr txBox="1">
            <a:spLocks noGrp="1"/>
          </p:cNvSpPr>
          <p:nvPr>
            <p:ph type="body" idx="1"/>
          </p:nvPr>
        </p:nvSpPr>
        <p:spPr>
          <a:xfrm>
            <a:off x="254000" y="5622160"/>
            <a:ext cx="11684000" cy="753241"/>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800"/>
              </a:spcBef>
              <a:spcAft>
                <a:spcPts val="0"/>
              </a:spcAft>
              <a:buSzPts val="1400"/>
              <a:buNone/>
              <a:defRPr sz="1867" b="0" i="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32" name="Google Shape;132;p37"/>
          <p:cNvSpPr>
            <a:spLocks noGrp="1"/>
          </p:cNvSpPr>
          <p:nvPr>
            <p:ph type="pic" idx="2"/>
          </p:nvPr>
        </p:nvSpPr>
        <p:spPr>
          <a:xfrm>
            <a:off x="254000" y="1295400"/>
            <a:ext cx="11684001" cy="4327635"/>
          </a:xfrm>
          <a:prstGeom prst="rect">
            <a:avLst/>
          </a:prstGeom>
          <a:noFill/>
          <a:ln>
            <a:noFill/>
          </a:ln>
        </p:spPr>
      </p:sp>
      <p:sp>
        <p:nvSpPr>
          <p:cNvPr id="133" name="Google Shape;133;p37"/>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pic>
        <p:nvPicPr>
          <p:cNvPr id="134" name="Google Shape;134;p37"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135" name="Google Shape;135;p37"/>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136" name="Google Shape;136;p37"/>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69BA0"/>
              </a:buClr>
              <a:buSzPts val="1400"/>
              <a:buFont typeface="Arial"/>
              <a:buNone/>
              <a:defRPr/>
            </a:lvl1pPr>
            <a:lvl2pPr lvl="1" algn="l">
              <a:lnSpc>
                <a:spcPct val="100000"/>
              </a:lnSpc>
              <a:spcBef>
                <a:spcPts val="0"/>
              </a:spcBef>
              <a:spcAft>
                <a:spcPts val="0"/>
              </a:spcAft>
              <a:buClr>
                <a:schemeClr val="dk1"/>
              </a:buClr>
              <a:buSzPts val="1400"/>
              <a:buFont typeface="Georgia"/>
              <a:buNone/>
              <a:defRPr/>
            </a:lvl2pPr>
            <a:lvl3pPr lvl="2" algn="l">
              <a:lnSpc>
                <a:spcPct val="100000"/>
              </a:lnSpc>
              <a:spcBef>
                <a:spcPts val="0"/>
              </a:spcBef>
              <a:spcAft>
                <a:spcPts val="0"/>
              </a:spcAft>
              <a:buClr>
                <a:schemeClr val="dk1"/>
              </a:buClr>
              <a:buSzPts val="1400"/>
              <a:buFont typeface="Georgia"/>
              <a:buNone/>
              <a:defRPr/>
            </a:lvl3pPr>
            <a:lvl4pPr lvl="3" algn="l">
              <a:lnSpc>
                <a:spcPct val="100000"/>
              </a:lnSpc>
              <a:spcBef>
                <a:spcPts val="0"/>
              </a:spcBef>
              <a:spcAft>
                <a:spcPts val="0"/>
              </a:spcAft>
              <a:buClr>
                <a:schemeClr val="dk1"/>
              </a:buClr>
              <a:buSzPts val="1400"/>
              <a:buFont typeface="Georgia"/>
              <a:buNone/>
              <a:defRPr/>
            </a:lvl4pPr>
            <a:lvl5pPr lvl="4" algn="l">
              <a:lnSpc>
                <a:spcPct val="100000"/>
              </a:lnSpc>
              <a:spcBef>
                <a:spcPts val="0"/>
              </a:spcBef>
              <a:spcAft>
                <a:spcPts val="0"/>
              </a:spcAft>
              <a:buClr>
                <a:schemeClr val="dk1"/>
              </a:buClr>
              <a:buSzPts val="1400"/>
              <a:buFont typeface="Georgia"/>
              <a:buNone/>
              <a:defRPr/>
            </a:lvl5pPr>
            <a:lvl6pPr lvl="5" algn="l">
              <a:lnSpc>
                <a:spcPct val="100000"/>
              </a:lnSpc>
              <a:spcBef>
                <a:spcPts val="0"/>
              </a:spcBef>
              <a:spcAft>
                <a:spcPts val="0"/>
              </a:spcAft>
              <a:buClr>
                <a:schemeClr val="dk1"/>
              </a:buClr>
              <a:buSzPts val="1400"/>
              <a:buFont typeface="Georgia"/>
              <a:buNone/>
              <a:defRPr/>
            </a:lvl6pPr>
            <a:lvl7pPr lvl="6" algn="l">
              <a:lnSpc>
                <a:spcPct val="100000"/>
              </a:lnSpc>
              <a:spcBef>
                <a:spcPts val="0"/>
              </a:spcBef>
              <a:spcAft>
                <a:spcPts val="0"/>
              </a:spcAft>
              <a:buClr>
                <a:schemeClr val="dk1"/>
              </a:buClr>
              <a:buSzPts val="1400"/>
              <a:buFont typeface="Georgia"/>
              <a:buNone/>
              <a:defRPr/>
            </a:lvl7pPr>
            <a:lvl8pPr lvl="7" algn="l">
              <a:lnSpc>
                <a:spcPct val="100000"/>
              </a:lnSpc>
              <a:spcBef>
                <a:spcPts val="0"/>
              </a:spcBef>
              <a:spcAft>
                <a:spcPts val="0"/>
              </a:spcAft>
              <a:buClr>
                <a:schemeClr val="dk1"/>
              </a:buClr>
              <a:buSzPts val="1400"/>
              <a:buFont typeface="Georgia"/>
              <a:buNone/>
              <a:defRPr/>
            </a:lvl8pPr>
            <a:lvl9pPr lvl="8" algn="l">
              <a:lnSpc>
                <a:spcPct val="100000"/>
              </a:lnSpc>
              <a:spcBef>
                <a:spcPts val="0"/>
              </a:spcBef>
              <a:spcAft>
                <a:spcPts val="0"/>
              </a:spcAft>
              <a:buClr>
                <a:schemeClr val="dk1"/>
              </a:buClr>
              <a:buSzPts val="1400"/>
              <a:buFont typeface="Georgia"/>
              <a:buNone/>
              <a:defRPr/>
            </a:lvl9pPr>
          </a:lstStyle>
          <a:p>
            <a:r>
              <a:rPr lang="en-US"/>
              <a:t>PPPL Advisory Board Meeting</a:t>
            </a:r>
            <a:endParaRPr/>
          </a:p>
        </p:txBody>
      </p:sp>
    </p:spTree>
    <p:extLst>
      <p:ext uri="{BB962C8B-B14F-4D97-AF65-F5344CB8AC3E}">
        <p14:creationId xmlns:p14="http://schemas.microsoft.com/office/powerpoint/2010/main" val="1821120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Main Title">
  <p:cSld name="1_Main Title">
    <p:spTree>
      <p:nvGrpSpPr>
        <p:cNvPr id="1" name="Shape 137"/>
        <p:cNvGrpSpPr/>
        <p:nvPr/>
      </p:nvGrpSpPr>
      <p:grpSpPr>
        <a:xfrm>
          <a:off x="0" y="0"/>
          <a:ext cx="0" cy="0"/>
          <a:chOff x="0" y="0"/>
          <a:chExt cx="0" cy="0"/>
        </a:xfrm>
      </p:grpSpPr>
      <p:sp>
        <p:nvSpPr>
          <p:cNvPr id="138" name="Google Shape;138;p38"/>
          <p:cNvSpPr/>
          <p:nvPr/>
        </p:nvSpPr>
        <p:spPr>
          <a:xfrm>
            <a:off x="0" y="2463800"/>
            <a:ext cx="11495315" cy="2132215"/>
          </a:xfrm>
          <a:custGeom>
            <a:avLst/>
            <a:gdLst/>
            <a:ahLst/>
            <a:cxnLst/>
            <a:rect l="l" t="t" r="r" b="b"/>
            <a:pathLst>
              <a:path w="8621486" h="1969477" extrusionOk="0">
                <a:moveTo>
                  <a:pt x="0" y="0"/>
                </a:moveTo>
                <a:lnTo>
                  <a:pt x="8621486" y="20097"/>
                </a:lnTo>
                <a:lnTo>
                  <a:pt x="7998488" y="1969477"/>
                </a:lnTo>
                <a:lnTo>
                  <a:pt x="0" y="1969477"/>
                </a:lnTo>
                <a:lnTo>
                  <a:pt x="0" y="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139" name="Google Shape;139;p38"/>
          <p:cNvSpPr txBox="1">
            <a:spLocks noGrp="1"/>
          </p:cNvSpPr>
          <p:nvPr>
            <p:ph type="title"/>
          </p:nvPr>
        </p:nvSpPr>
        <p:spPr>
          <a:xfrm>
            <a:off x="254000" y="2472680"/>
            <a:ext cx="10781861" cy="2123336"/>
          </a:xfrm>
          <a:prstGeom prst="rect">
            <a:avLst/>
          </a:prstGeom>
          <a:noFill/>
          <a:ln>
            <a:noFill/>
          </a:ln>
        </p:spPr>
        <p:txBody>
          <a:bodyPr spcFirstLastPara="1" wrap="square" lIns="0" tIns="45700" rIns="0" bIns="0" anchor="ctr" anchorCtr="0">
            <a:normAutofit/>
          </a:bodyPr>
          <a:lstStyle>
            <a:lvl1pPr lvl="0" algn="l">
              <a:lnSpc>
                <a:spcPct val="100000"/>
              </a:lnSpc>
              <a:spcBef>
                <a:spcPts val="0"/>
              </a:spcBef>
              <a:spcAft>
                <a:spcPts val="0"/>
              </a:spcAft>
              <a:buClr>
                <a:schemeClr val="lt1"/>
              </a:buClr>
              <a:buSzPts val="3600"/>
              <a:buFont typeface="Georgia"/>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 name="Google Shape;140;p38" descr="A picture containing drawing&#10;&#10;Description automatically generated"/>
          <p:cNvPicPr preferRelativeResize="0"/>
          <p:nvPr/>
        </p:nvPicPr>
        <p:blipFill rotWithShape="1">
          <a:blip r:embed="rId2">
            <a:alphaModFix/>
          </a:blip>
          <a:srcRect/>
          <a:stretch/>
        </p:blipFill>
        <p:spPr>
          <a:xfrm>
            <a:off x="1" y="0"/>
            <a:ext cx="2919449" cy="990600"/>
          </a:xfrm>
          <a:prstGeom prst="rect">
            <a:avLst/>
          </a:prstGeom>
          <a:noFill/>
          <a:ln>
            <a:noFill/>
          </a:ln>
        </p:spPr>
      </p:pic>
    </p:spTree>
    <p:extLst>
      <p:ext uri="{BB962C8B-B14F-4D97-AF65-F5344CB8AC3E}">
        <p14:creationId xmlns:p14="http://schemas.microsoft.com/office/powerpoint/2010/main" val="3803704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allery x2">
  <p:cSld name="Gallery x2">
    <p:spTree>
      <p:nvGrpSpPr>
        <p:cNvPr id="1" name="Shape 141"/>
        <p:cNvGrpSpPr/>
        <p:nvPr/>
      </p:nvGrpSpPr>
      <p:grpSpPr>
        <a:xfrm>
          <a:off x="0" y="0"/>
          <a:ext cx="0" cy="0"/>
          <a:chOff x="0" y="0"/>
          <a:chExt cx="0" cy="0"/>
        </a:xfrm>
      </p:grpSpPr>
      <p:sp>
        <p:nvSpPr>
          <p:cNvPr id="142" name="Google Shape;142;p39"/>
          <p:cNvSpPr txBox="1">
            <a:spLocks noGrp="1"/>
          </p:cNvSpPr>
          <p:nvPr>
            <p:ph type="title"/>
          </p:nvPr>
        </p:nvSpPr>
        <p:spPr>
          <a:xfrm>
            <a:off x="254000" y="0"/>
            <a:ext cx="11684000" cy="9906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9"/>
          <p:cNvSpPr txBox="1">
            <a:spLocks noGrp="1"/>
          </p:cNvSpPr>
          <p:nvPr>
            <p:ph type="body" idx="1"/>
          </p:nvPr>
        </p:nvSpPr>
        <p:spPr>
          <a:xfrm>
            <a:off x="1410138" y="4225159"/>
            <a:ext cx="3560023" cy="2151259"/>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800"/>
              </a:spcBef>
              <a:spcAft>
                <a:spcPts val="0"/>
              </a:spcAft>
              <a:buSzPts val="1800"/>
              <a:buNone/>
              <a:defRPr b="0" i="0"/>
            </a:lvl1pPr>
            <a:lvl2pPr marL="914400" lvl="1" indent="-228600" algn="ctr">
              <a:lnSpc>
                <a:spcPct val="90000"/>
              </a:lnSpc>
              <a:spcBef>
                <a:spcPts val="800"/>
              </a:spcBef>
              <a:spcAft>
                <a:spcPts val="0"/>
              </a:spcAft>
              <a:buSzPts val="1600"/>
              <a:buNone/>
              <a:defRPr/>
            </a:lvl2pPr>
            <a:lvl3pPr marL="1371600" lvl="2" indent="-228600" algn="ctr">
              <a:lnSpc>
                <a:spcPct val="90000"/>
              </a:lnSpc>
              <a:spcBef>
                <a:spcPts val="800"/>
              </a:spcBef>
              <a:spcAft>
                <a:spcPts val="0"/>
              </a:spcAft>
              <a:buSzPts val="1400"/>
              <a:buNone/>
              <a:defRPr/>
            </a:lvl3pPr>
            <a:lvl4pPr marL="1828800" lvl="3" indent="-228600" algn="ctr">
              <a:lnSpc>
                <a:spcPct val="90000"/>
              </a:lnSpc>
              <a:spcBef>
                <a:spcPts val="800"/>
              </a:spcBef>
              <a:spcAft>
                <a:spcPts val="0"/>
              </a:spcAft>
              <a:buSzPts val="1200"/>
              <a:buNone/>
              <a:defRPr/>
            </a:lvl4pPr>
            <a:lvl5pPr marL="2286000" lvl="4" indent="-228600" algn="ctr">
              <a:lnSpc>
                <a:spcPct val="90000"/>
              </a:lnSpc>
              <a:spcBef>
                <a:spcPts val="800"/>
              </a:spcBef>
              <a:spcAft>
                <a:spcPts val="0"/>
              </a:spcAft>
              <a:buSzPts val="1000"/>
              <a:buNone/>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44" name="Google Shape;144;p39"/>
          <p:cNvSpPr txBox="1">
            <a:spLocks noGrp="1"/>
          </p:cNvSpPr>
          <p:nvPr>
            <p:ph type="body" idx="2"/>
          </p:nvPr>
        </p:nvSpPr>
        <p:spPr>
          <a:xfrm>
            <a:off x="6515279" y="4225159"/>
            <a:ext cx="3560023" cy="2151259"/>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800"/>
              </a:spcBef>
              <a:spcAft>
                <a:spcPts val="0"/>
              </a:spcAft>
              <a:buSzPts val="1800"/>
              <a:buNone/>
              <a:defRPr b="0" i="0"/>
            </a:lvl1pPr>
            <a:lvl2pPr marL="914400" lvl="1" indent="-228600" algn="ctr">
              <a:lnSpc>
                <a:spcPct val="90000"/>
              </a:lnSpc>
              <a:spcBef>
                <a:spcPts val="800"/>
              </a:spcBef>
              <a:spcAft>
                <a:spcPts val="0"/>
              </a:spcAft>
              <a:buSzPts val="1600"/>
              <a:buNone/>
              <a:defRPr/>
            </a:lvl2pPr>
            <a:lvl3pPr marL="1371600" lvl="2" indent="-228600" algn="ctr">
              <a:lnSpc>
                <a:spcPct val="90000"/>
              </a:lnSpc>
              <a:spcBef>
                <a:spcPts val="800"/>
              </a:spcBef>
              <a:spcAft>
                <a:spcPts val="0"/>
              </a:spcAft>
              <a:buSzPts val="1400"/>
              <a:buNone/>
              <a:defRPr/>
            </a:lvl3pPr>
            <a:lvl4pPr marL="1828800" lvl="3" indent="-228600" algn="ctr">
              <a:lnSpc>
                <a:spcPct val="90000"/>
              </a:lnSpc>
              <a:spcBef>
                <a:spcPts val="800"/>
              </a:spcBef>
              <a:spcAft>
                <a:spcPts val="0"/>
              </a:spcAft>
              <a:buSzPts val="1200"/>
              <a:buNone/>
              <a:defRPr/>
            </a:lvl4pPr>
            <a:lvl5pPr marL="2286000" lvl="4" indent="-228600" algn="ctr">
              <a:lnSpc>
                <a:spcPct val="90000"/>
              </a:lnSpc>
              <a:spcBef>
                <a:spcPts val="800"/>
              </a:spcBef>
              <a:spcAft>
                <a:spcPts val="0"/>
              </a:spcAft>
              <a:buSzPts val="1000"/>
              <a:buNone/>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45" name="Google Shape;145;p39"/>
          <p:cNvSpPr>
            <a:spLocks noGrp="1"/>
          </p:cNvSpPr>
          <p:nvPr>
            <p:ph type="pic" idx="3"/>
          </p:nvPr>
        </p:nvSpPr>
        <p:spPr>
          <a:xfrm>
            <a:off x="2050323" y="1250951"/>
            <a:ext cx="2279651" cy="2658533"/>
          </a:xfrm>
          <a:prstGeom prst="rect">
            <a:avLst/>
          </a:prstGeom>
          <a:noFill/>
          <a:ln>
            <a:noFill/>
          </a:ln>
        </p:spPr>
      </p:sp>
      <p:sp>
        <p:nvSpPr>
          <p:cNvPr id="146" name="Google Shape;146;p39"/>
          <p:cNvSpPr>
            <a:spLocks noGrp="1"/>
          </p:cNvSpPr>
          <p:nvPr>
            <p:ph type="pic" idx="4"/>
          </p:nvPr>
        </p:nvSpPr>
        <p:spPr>
          <a:xfrm>
            <a:off x="7155464" y="1250951"/>
            <a:ext cx="2279651" cy="2658533"/>
          </a:xfrm>
          <a:prstGeom prst="rect">
            <a:avLst/>
          </a:prstGeom>
          <a:noFill/>
          <a:ln>
            <a:noFill/>
          </a:ln>
        </p:spPr>
      </p:sp>
      <p:sp>
        <p:nvSpPr>
          <p:cNvPr id="147" name="Google Shape;147;p39"/>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pic>
        <p:nvPicPr>
          <p:cNvPr id="148" name="Google Shape;148;p39"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149" name="Google Shape;149;p39"/>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150" name="Google Shape;150;p39"/>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69BA0"/>
              </a:buClr>
              <a:buSzPts val="1400"/>
              <a:buFont typeface="Arial"/>
              <a:buNone/>
              <a:defRPr/>
            </a:lvl1pPr>
            <a:lvl2pPr lvl="1" algn="l">
              <a:lnSpc>
                <a:spcPct val="100000"/>
              </a:lnSpc>
              <a:spcBef>
                <a:spcPts val="0"/>
              </a:spcBef>
              <a:spcAft>
                <a:spcPts val="0"/>
              </a:spcAft>
              <a:buClr>
                <a:schemeClr val="dk1"/>
              </a:buClr>
              <a:buSzPts val="1400"/>
              <a:buFont typeface="Georgia"/>
              <a:buNone/>
              <a:defRPr/>
            </a:lvl2pPr>
            <a:lvl3pPr lvl="2" algn="l">
              <a:lnSpc>
                <a:spcPct val="100000"/>
              </a:lnSpc>
              <a:spcBef>
                <a:spcPts val="0"/>
              </a:spcBef>
              <a:spcAft>
                <a:spcPts val="0"/>
              </a:spcAft>
              <a:buClr>
                <a:schemeClr val="dk1"/>
              </a:buClr>
              <a:buSzPts val="1400"/>
              <a:buFont typeface="Georgia"/>
              <a:buNone/>
              <a:defRPr/>
            </a:lvl3pPr>
            <a:lvl4pPr lvl="3" algn="l">
              <a:lnSpc>
                <a:spcPct val="100000"/>
              </a:lnSpc>
              <a:spcBef>
                <a:spcPts val="0"/>
              </a:spcBef>
              <a:spcAft>
                <a:spcPts val="0"/>
              </a:spcAft>
              <a:buClr>
                <a:schemeClr val="dk1"/>
              </a:buClr>
              <a:buSzPts val="1400"/>
              <a:buFont typeface="Georgia"/>
              <a:buNone/>
              <a:defRPr/>
            </a:lvl4pPr>
            <a:lvl5pPr lvl="4" algn="l">
              <a:lnSpc>
                <a:spcPct val="100000"/>
              </a:lnSpc>
              <a:spcBef>
                <a:spcPts val="0"/>
              </a:spcBef>
              <a:spcAft>
                <a:spcPts val="0"/>
              </a:spcAft>
              <a:buClr>
                <a:schemeClr val="dk1"/>
              </a:buClr>
              <a:buSzPts val="1400"/>
              <a:buFont typeface="Georgia"/>
              <a:buNone/>
              <a:defRPr/>
            </a:lvl5pPr>
            <a:lvl6pPr lvl="5" algn="l">
              <a:lnSpc>
                <a:spcPct val="100000"/>
              </a:lnSpc>
              <a:spcBef>
                <a:spcPts val="0"/>
              </a:spcBef>
              <a:spcAft>
                <a:spcPts val="0"/>
              </a:spcAft>
              <a:buClr>
                <a:schemeClr val="dk1"/>
              </a:buClr>
              <a:buSzPts val="1400"/>
              <a:buFont typeface="Georgia"/>
              <a:buNone/>
              <a:defRPr/>
            </a:lvl6pPr>
            <a:lvl7pPr lvl="6" algn="l">
              <a:lnSpc>
                <a:spcPct val="100000"/>
              </a:lnSpc>
              <a:spcBef>
                <a:spcPts val="0"/>
              </a:spcBef>
              <a:spcAft>
                <a:spcPts val="0"/>
              </a:spcAft>
              <a:buClr>
                <a:schemeClr val="dk1"/>
              </a:buClr>
              <a:buSzPts val="1400"/>
              <a:buFont typeface="Georgia"/>
              <a:buNone/>
              <a:defRPr/>
            </a:lvl7pPr>
            <a:lvl8pPr lvl="7" algn="l">
              <a:lnSpc>
                <a:spcPct val="100000"/>
              </a:lnSpc>
              <a:spcBef>
                <a:spcPts val="0"/>
              </a:spcBef>
              <a:spcAft>
                <a:spcPts val="0"/>
              </a:spcAft>
              <a:buClr>
                <a:schemeClr val="dk1"/>
              </a:buClr>
              <a:buSzPts val="1400"/>
              <a:buFont typeface="Georgia"/>
              <a:buNone/>
              <a:defRPr/>
            </a:lvl8pPr>
            <a:lvl9pPr lvl="8" algn="l">
              <a:lnSpc>
                <a:spcPct val="100000"/>
              </a:lnSpc>
              <a:spcBef>
                <a:spcPts val="0"/>
              </a:spcBef>
              <a:spcAft>
                <a:spcPts val="0"/>
              </a:spcAft>
              <a:buClr>
                <a:schemeClr val="dk1"/>
              </a:buClr>
              <a:buSzPts val="1400"/>
              <a:buFont typeface="Georgia"/>
              <a:buNone/>
              <a:defRPr/>
            </a:lvl9pPr>
          </a:lstStyle>
          <a:p>
            <a:r>
              <a:rPr lang="en-US"/>
              <a:t>PPPL Advisory Board Meeting</a:t>
            </a:r>
            <a:endParaRPr/>
          </a:p>
        </p:txBody>
      </p:sp>
    </p:spTree>
    <p:extLst>
      <p:ext uri="{BB962C8B-B14F-4D97-AF65-F5344CB8AC3E}">
        <p14:creationId xmlns:p14="http://schemas.microsoft.com/office/powerpoint/2010/main" val="407922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Gallery x3">
  <p:cSld name="Gallery x3">
    <p:spTree>
      <p:nvGrpSpPr>
        <p:cNvPr id="1" name="Shape 151"/>
        <p:cNvGrpSpPr/>
        <p:nvPr/>
      </p:nvGrpSpPr>
      <p:grpSpPr>
        <a:xfrm>
          <a:off x="0" y="0"/>
          <a:ext cx="0" cy="0"/>
          <a:chOff x="0" y="0"/>
          <a:chExt cx="0" cy="0"/>
        </a:xfrm>
      </p:grpSpPr>
      <p:sp>
        <p:nvSpPr>
          <p:cNvPr id="152" name="Google Shape;152;p40"/>
          <p:cNvSpPr txBox="1">
            <a:spLocks noGrp="1"/>
          </p:cNvSpPr>
          <p:nvPr>
            <p:ph type="title"/>
          </p:nvPr>
        </p:nvSpPr>
        <p:spPr>
          <a:xfrm>
            <a:off x="253998" y="0"/>
            <a:ext cx="11684001" cy="9906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40"/>
          <p:cNvSpPr txBox="1">
            <a:spLocks noGrp="1"/>
          </p:cNvSpPr>
          <p:nvPr>
            <p:ph type="body" idx="1"/>
          </p:nvPr>
        </p:nvSpPr>
        <p:spPr>
          <a:xfrm>
            <a:off x="254000" y="4225159"/>
            <a:ext cx="3560023" cy="2150243"/>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800"/>
              </a:spcBef>
              <a:spcAft>
                <a:spcPts val="0"/>
              </a:spcAft>
              <a:buSzPts val="1800"/>
              <a:buNone/>
              <a:defRPr b="0" i="0"/>
            </a:lvl1pPr>
            <a:lvl2pPr marL="914400" lvl="1" indent="-228600" algn="ctr">
              <a:lnSpc>
                <a:spcPct val="90000"/>
              </a:lnSpc>
              <a:spcBef>
                <a:spcPts val="800"/>
              </a:spcBef>
              <a:spcAft>
                <a:spcPts val="0"/>
              </a:spcAft>
              <a:buSzPts val="1600"/>
              <a:buNone/>
              <a:defRPr/>
            </a:lvl2pPr>
            <a:lvl3pPr marL="1371600" lvl="2" indent="-228600" algn="ctr">
              <a:lnSpc>
                <a:spcPct val="90000"/>
              </a:lnSpc>
              <a:spcBef>
                <a:spcPts val="800"/>
              </a:spcBef>
              <a:spcAft>
                <a:spcPts val="0"/>
              </a:spcAft>
              <a:buSzPts val="1400"/>
              <a:buNone/>
              <a:defRPr/>
            </a:lvl3pPr>
            <a:lvl4pPr marL="1828800" lvl="3" indent="-228600" algn="ctr">
              <a:lnSpc>
                <a:spcPct val="90000"/>
              </a:lnSpc>
              <a:spcBef>
                <a:spcPts val="800"/>
              </a:spcBef>
              <a:spcAft>
                <a:spcPts val="0"/>
              </a:spcAft>
              <a:buSzPts val="1200"/>
              <a:buNone/>
              <a:defRPr/>
            </a:lvl4pPr>
            <a:lvl5pPr marL="2286000" lvl="4" indent="-228600" algn="ctr">
              <a:lnSpc>
                <a:spcPct val="90000"/>
              </a:lnSpc>
              <a:spcBef>
                <a:spcPts val="800"/>
              </a:spcBef>
              <a:spcAft>
                <a:spcPts val="0"/>
              </a:spcAft>
              <a:buSzPts val="1000"/>
              <a:buNone/>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54" name="Google Shape;154;p40"/>
          <p:cNvSpPr txBox="1">
            <a:spLocks noGrp="1"/>
          </p:cNvSpPr>
          <p:nvPr>
            <p:ph type="body" idx="2"/>
          </p:nvPr>
        </p:nvSpPr>
        <p:spPr>
          <a:xfrm>
            <a:off x="4087390" y="4225159"/>
            <a:ext cx="3560023" cy="2150243"/>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800"/>
              </a:spcBef>
              <a:spcAft>
                <a:spcPts val="0"/>
              </a:spcAft>
              <a:buSzPts val="1800"/>
              <a:buNone/>
              <a:defRPr b="0" i="0"/>
            </a:lvl1pPr>
            <a:lvl2pPr marL="914400" lvl="1" indent="-228600" algn="ctr">
              <a:lnSpc>
                <a:spcPct val="90000"/>
              </a:lnSpc>
              <a:spcBef>
                <a:spcPts val="800"/>
              </a:spcBef>
              <a:spcAft>
                <a:spcPts val="0"/>
              </a:spcAft>
              <a:buSzPts val="1600"/>
              <a:buNone/>
              <a:defRPr/>
            </a:lvl2pPr>
            <a:lvl3pPr marL="1371600" lvl="2" indent="-228600" algn="ctr">
              <a:lnSpc>
                <a:spcPct val="90000"/>
              </a:lnSpc>
              <a:spcBef>
                <a:spcPts val="800"/>
              </a:spcBef>
              <a:spcAft>
                <a:spcPts val="0"/>
              </a:spcAft>
              <a:buSzPts val="1400"/>
              <a:buNone/>
              <a:defRPr/>
            </a:lvl3pPr>
            <a:lvl4pPr marL="1828800" lvl="3" indent="-228600" algn="ctr">
              <a:lnSpc>
                <a:spcPct val="90000"/>
              </a:lnSpc>
              <a:spcBef>
                <a:spcPts val="800"/>
              </a:spcBef>
              <a:spcAft>
                <a:spcPts val="0"/>
              </a:spcAft>
              <a:buSzPts val="1200"/>
              <a:buNone/>
              <a:defRPr/>
            </a:lvl4pPr>
            <a:lvl5pPr marL="2286000" lvl="4" indent="-228600" algn="ctr">
              <a:lnSpc>
                <a:spcPct val="90000"/>
              </a:lnSpc>
              <a:spcBef>
                <a:spcPts val="800"/>
              </a:spcBef>
              <a:spcAft>
                <a:spcPts val="0"/>
              </a:spcAft>
              <a:buSzPts val="1000"/>
              <a:buNone/>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55" name="Google Shape;155;p40"/>
          <p:cNvSpPr txBox="1">
            <a:spLocks noGrp="1"/>
          </p:cNvSpPr>
          <p:nvPr>
            <p:ph type="body" idx="3"/>
          </p:nvPr>
        </p:nvSpPr>
        <p:spPr>
          <a:xfrm>
            <a:off x="7920778" y="4225159"/>
            <a:ext cx="3560023" cy="2150243"/>
          </a:xfrm>
          <a:prstGeom prst="rect">
            <a:avLst/>
          </a:prstGeom>
          <a:noFill/>
          <a:ln>
            <a:noFill/>
          </a:ln>
        </p:spPr>
        <p:txBody>
          <a:bodyPr spcFirstLastPara="1" wrap="square" lIns="0" tIns="45700" rIns="0" bIns="45700" anchor="t" anchorCtr="0">
            <a:normAutofit/>
          </a:bodyPr>
          <a:lstStyle>
            <a:lvl1pPr marL="457200" lvl="0" indent="-228600" algn="ctr">
              <a:lnSpc>
                <a:spcPct val="100000"/>
              </a:lnSpc>
              <a:spcBef>
                <a:spcPts val="800"/>
              </a:spcBef>
              <a:spcAft>
                <a:spcPts val="0"/>
              </a:spcAft>
              <a:buSzPts val="1800"/>
              <a:buNone/>
              <a:defRPr b="0" i="0"/>
            </a:lvl1pPr>
            <a:lvl2pPr marL="914400" lvl="1" indent="-228600" algn="ctr">
              <a:lnSpc>
                <a:spcPct val="90000"/>
              </a:lnSpc>
              <a:spcBef>
                <a:spcPts val="800"/>
              </a:spcBef>
              <a:spcAft>
                <a:spcPts val="0"/>
              </a:spcAft>
              <a:buSzPts val="1600"/>
              <a:buNone/>
              <a:defRPr/>
            </a:lvl2pPr>
            <a:lvl3pPr marL="1371600" lvl="2" indent="-228600" algn="ctr">
              <a:lnSpc>
                <a:spcPct val="90000"/>
              </a:lnSpc>
              <a:spcBef>
                <a:spcPts val="800"/>
              </a:spcBef>
              <a:spcAft>
                <a:spcPts val="0"/>
              </a:spcAft>
              <a:buSzPts val="1400"/>
              <a:buNone/>
              <a:defRPr/>
            </a:lvl3pPr>
            <a:lvl4pPr marL="1828800" lvl="3" indent="-228600" algn="ctr">
              <a:lnSpc>
                <a:spcPct val="90000"/>
              </a:lnSpc>
              <a:spcBef>
                <a:spcPts val="800"/>
              </a:spcBef>
              <a:spcAft>
                <a:spcPts val="0"/>
              </a:spcAft>
              <a:buSzPts val="1200"/>
              <a:buNone/>
              <a:defRPr/>
            </a:lvl4pPr>
            <a:lvl5pPr marL="2286000" lvl="4" indent="-228600" algn="ctr">
              <a:lnSpc>
                <a:spcPct val="90000"/>
              </a:lnSpc>
              <a:spcBef>
                <a:spcPts val="800"/>
              </a:spcBef>
              <a:spcAft>
                <a:spcPts val="0"/>
              </a:spcAft>
              <a:buSzPts val="1000"/>
              <a:buNone/>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156" name="Google Shape;156;p40"/>
          <p:cNvSpPr>
            <a:spLocks noGrp="1"/>
          </p:cNvSpPr>
          <p:nvPr>
            <p:ph type="pic" idx="4"/>
          </p:nvPr>
        </p:nvSpPr>
        <p:spPr>
          <a:xfrm>
            <a:off x="894185" y="1250951"/>
            <a:ext cx="2279651" cy="2658533"/>
          </a:xfrm>
          <a:prstGeom prst="rect">
            <a:avLst/>
          </a:prstGeom>
          <a:noFill/>
          <a:ln>
            <a:noFill/>
          </a:ln>
        </p:spPr>
      </p:sp>
      <p:sp>
        <p:nvSpPr>
          <p:cNvPr id="157" name="Google Shape;157;p40"/>
          <p:cNvSpPr>
            <a:spLocks noGrp="1"/>
          </p:cNvSpPr>
          <p:nvPr>
            <p:ph type="pic" idx="5"/>
          </p:nvPr>
        </p:nvSpPr>
        <p:spPr>
          <a:xfrm>
            <a:off x="4727575" y="1250951"/>
            <a:ext cx="2279651" cy="2658533"/>
          </a:xfrm>
          <a:prstGeom prst="rect">
            <a:avLst/>
          </a:prstGeom>
          <a:noFill/>
          <a:ln>
            <a:noFill/>
          </a:ln>
        </p:spPr>
      </p:sp>
      <p:sp>
        <p:nvSpPr>
          <p:cNvPr id="158" name="Google Shape;158;p40"/>
          <p:cNvSpPr>
            <a:spLocks noGrp="1"/>
          </p:cNvSpPr>
          <p:nvPr>
            <p:ph type="pic" idx="6"/>
          </p:nvPr>
        </p:nvSpPr>
        <p:spPr>
          <a:xfrm>
            <a:off x="8560963" y="1250951"/>
            <a:ext cx="2279651" cy="2658533"/>
          </a:xfrm>
          <a:prstGeom prst="rect">
            <a:avLst/>
          </a:prstGeom>
          <a:noFill/>
          <a:ln>
            <a:noFill/>
          </a:ln>
        </p:spPr>
      </p:sp>
      <p:sp>
        <p:nvSpPr>
          <p:cNvPr id="159" name="Google Shape;159;p40"/>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pic>
        <p:nvPicPr>
          <p:cNvPr id="160" name="Google Shape;160;p40"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161" name="Google Shape;161;p40"/>
          <p:cNvSpPr/>
          <p:nvPr/>
        </p:nvSpPr>
        <p:spPr>
          <a:xfrm>
            <a:off x="-406400" y="6375401"/>
            <a:ext cx="11633200" cy="546100"/>
          </a:xfrm>
          <a:custGeom>
            <a:avLst/>
            <a:gdLst/>
            <a:ahLst/>
            <a:cxnLst/>
            <a:rect l="l" t="t" r="r" b="b"/>
            <a:pathLst>
              <a:path w="8724900" h="409575" extrusionOk="0">
                <a:moveTo>
                  <a:pt x="8582025" y="381000"/>
                </a:moveTo>
                <a:lnTo>
                  <a:pt x="8724900" y="0"/>
                </a:lnTo>
                <a:lnTo>
                  <a:pt x="0" y="9525"/>
                </a:lnTo>
                <a:lnTo>
                  <a:pt x="285750" y="9525"/>
                </a:lnTo>
                <a:lnTo>
                  <a:pt x="285750" y="409575"/>
                </a:lnTo>
                <a:lnTo>
                  <a:pt x="8582025" y="381000"/>
                </a:lnTo>
                <a:close/>
              </a:path>
            </a:pathLst>
          </a:custGeom>
          <a:solidFill>
            <a:srgbClr val="44525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lt1"/>
              </a:solidFill>
              <a:latin typeface="Georgia"/>
              <a:ea typeface="Georgia"/>
              <a:cs typeface="Georgia"/>
              <a:sym typeface="Georgia"/>
            </a:endParaRPr>
          </a:p>
        </p:txBody>
      </p:sp>
      <p:sp>
        <p:nvSpPr>
          <p:cNvPr id="162" name="Google Shape;162;p40"/>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69BA0"/>
              </a:buClr>
              <a:buSzPts val="1400"/>
              <a:buFont typeface="Arial"/>
              <a:buNone/>
              <a:defRPr/>
            </a:lvl1pPr>
            <a:lvl2pPr lvl="1" algn="l">
              <a:lnSpc>
                <a:spcPct val="100000"/>
              </a:lnSpc>
              <a:spcBef>
                <a:spcPts val="0"/>
              </a:spcBef>
              <a:spcAft>
                <a:spcPts val="0"/>
              </a:spcAft>
              <a:buClr>
                <a:schemeClr val="dk1"/>
              </a:buClr>
              <a:buSzPts val="1400"/>
              <a:buFont typeface="Georgia"/>
              <a:buNone/>
              <a:defRPr/>
            </a:lvl2pPr>
            <a:lvl3pPr lvl="2" algn="l">
              <a:lnSpc>
                <a:spcPct val="100000"/>
              </a:lnSpc>
              <a:spcBef>
                <a:spcPts val="0"/>
              </a:spcBef>
              <a:spcAft>
                <a:spcPts val="0"/>
              </a:spcAft>
              <a:buClr>
                <a:schemeClr val="dk1"/>
              </a:buClr>
              <a:buSzPts val="1400"/>
              <a:buFont typeface="Georgia"/>
              <a:buNone/>
              <a:defRPr/>
            </a:lvl3pPr>
            <a:lvl4pPr lvl="3" algn="l">
              <a:lnSpc>
                <a:spcPct val="100000"/>
              </a:lnSpc>
              <a:spcBef>
                <a:spcPts val="0"/>
              </a:spcBef>
              <a:spcAft>
                <a:spcPts val="0"/>
              </a:spcAft>
              <a:buClr>
                <a:schemeClr val="dk1"/>
              </a:buClr>
              <a:buSzPts val="1400"/>
              <a:buFont typeface="Georgia"/>
              <a:buNone/>
              <a:defRPr/>
            </a:lvl4pPr>
            <a:lvl5pPr lvl="4" algn="l">
              <a:lnSpc>
                <a:spcPct val="100000"/>
              </a:lnSpc>
              <a:spcBef>
                <a:spcPts val="0"/>
              </a:spcBef>
              <a:spcAft>
                <a:spcPts val="0"/>
              </a:spcAft>
              <a:buClr>
                <a:schemeClr val="dk1"/>
              </a:buClr>
              <a:buSzPts val="1400"/>
              <a:buFont typeface="Georgia"/>
              <a:buNone/>
              <a:defRPr/>
            </a:lvl5pPr>
            <a:lvl6pPr lvl="5" algn="l">
              <a:lnSpc>
                <a:spcPct val="100000"/>
              </a:lnSpc>
              <a:spcBef>
                <a:spcPts val="0"/>
              </a:spcBef>
              <a:spcAft>
                <a:spcPts val="0"/>
              </a:spcAft>
              <a:buClr>
                <a:schemeClr val="dk1"/>
              </a:buClr>
              <a:buSzPts val="1400"/>
              <a:buFont typeface="Georgia"/>
              <a:buNone/>
              <a:defRPr/>
            </a:lvl6pPr>
            <a:lvl7pPr lvl="6" algn="l">
              <a:lnSpc>
                <a:spcPct val="100000"/>
              </a:lnSpc>
              <a:spcBef>
                <a:spcPts val="0"/>
              </a:spcBef>
              <a:spcAft>
                <a:spcPts val="0"/>
              </a:spcAft>
              <a:buClr>
                <a:schemeClr val="dk1"/>
              </a:buClr>
              <a:buSzPts val="1400"/>
              <a:buFont typeface="Georgia"/>
              <a:buNone/>
              <a:defRPr/>
            </a:lvl7pPr>
            <a:lvl8pPr lvl="7" algn="l">
              <a:lnSpc>
                <a:spcPct val="100000"/>
              </a:lnSpc>
              <a:spcBef>
                <a:spcPts val="0"/>
              </a:spcBef>
              <a:spcAft>
                <a:spcPts val="0"/>
              </a:spcAft>
              <a:buClr>
                <a:schemeClr val="dk1"/>
              </a:buClr>
              <a:buSzPts val="1400"/>
              <a:buFont typeface="Georgia"/>
              <a:buNone/>
              <a:defRPr/>
            </a:lvl8pPr>
            <a:lvl9pPr lvl="8" algn="l">
              <a:lnSpc>
                <a:spcPct val="100000"/>
              </a:lnSpc>
              <a:spcBef>
                <a:spcPts val="0"/>
              </a:spcBef>
              <a:spcAft>
                <a:spcPts val="0"/>
              </a:spcAft>
              <a:buClr>
                <a:schemeClr val="dk1"/>
              </a:buClr>
              <a:buSzPts val="1400"/>
              <a:buFont typeface="Georgia"/>
              <a:buNone/>
              <a:defRPr/>
            </a:lvl9pPr>
          </a:lstStyle>
          <a:p>
            <a:r>
              <a:rPr lang="en-US"/>
              <a:t>PPPL Advisory Board Meeting</a:t>
            </a:r>
            <a:endParaRPr/>
          </a:p>
        </p:txBody>
      </p:sp>
    </p:spTree>
    <p:extLst>
      <p:ext uri="{BB962C8B-B14F-4D97-AF65-F5344CB8AC3E}">
        <p14:creationId xmlns:p14="http://schemas.microsoft.com/office/powerpoint/2010/main" val="775904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_NoFooter">
  <p:cSld name="Blank_NoFooter">
    <p:spTree>
      <p:nvGrpSpPr>
        <p:cNvPr id="1" name="Shape 163"/>
        <p:cNvGrpSpPr/>
        <p:nvPr/>
      </p:nvGrpSpPr>
      <p:grpSpPr>
        <a:xfrm>
          <a:off x="0" y="0"/>
          <a:ext cx="0" cy="0"/>
          <a:chOff x="0" y="0"/>
          <a:chExt cx="0" cy="0"/>
        </a:xfrm>
      </p:grpSpPr>
      <p:pic>
        <p:nvPicPr>
          <p:cNvPr id="164" name="Google Shape;164;p41" descr="A picture containing drawing&#10;&#10;Description automatically generated"/>
          <p:cNvPicPr preferRelativeResize="0"/>
          <p:nvPr/>
        </p:nvPicPr>
        <p:blipFill rotWithShape="1">
          <a:blip r:embed="rId2">
            <a:alphaModFix/>
          </a:blip>
          <a:srcRect l="9198" t="24196" r="72239" b="24021"/>
          <a:stretch/>
        </p:blipFill>
        <p:spPr>
          <a:xfrm>
            <a:off x="11358458" y="6452579"/>
            <a:ext cx="342225" cy="323904"/>
          </a:xfrm>
          <a:prstGeom prst="rect">
            <a:avLst/>
          </a:prstGeom>
          <a:noFill/>
          <a:ln>
            <a:noFill/>
          </a:ln>
        </p:spPr>
      </p:pic>
      <p:sp>
        <p:nvSpPr>
          <p:cNvPr id="165" name="Google Shape;165;p41"/>
          <p:cNvSpPr txBox="1">
            <a:spLocks noGrp="1"/>
          </p:cNvSpPr>
          <p:nvPr>
            <p:ph type="sldNum" idx="12"/>
          </p:nvPr>
        </p:nvSpPr>
        <p:spPr>
          <a:xfrm>
            <a:off x="11734800" y="6492642"/>
            <a:ext cx="457200" cy="297413"/>
          </a:xfrm>
          <a:prstGeom prst="rect">
            <a:avLst/>
          </a:prstGeom>
          <a:noFill/>
          <a:ln>
            <a:noFill/>
          </a:ln>
        </p:spPr>
        <p:txBody>
          <a:bodyPr spcFirstLastPara="1" wrap="square" lIns="45700" tIns="45700" rIns="91425" bIns="45700" anchor="b" anchorCtr="0">
            <a:spAutoFit/>
          </a:bodyPr>
          <a:lstStyle>
            <a:lvl1pPr marL="0" marR="0" lvl="0"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78138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May 9-10, 2018</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PPPL Advisory Board Meeting</a:t>
            </a:r>
          </a:p>
        </p:txBody>
      </p:sp>
      <p:sp>
        <p:nvSpPr>
          <p:cNvPr id="4" name="Rectangle 6"/>
          <p:cNvSpPr>
            <a:spLocks noGrp="1" noChangeArrowheads="1"/>
          </p:cNvSpPr>
          <p:nvPr>
            <p:ph type="sldNum" sz="quarter" idx="12"/>
          </p:nvPr>
        </p:nvSpPr>
        <p:spPr>
          <a:ln/>
        </p:spPr>
        <p:txBody>
          <a:bodyPr/>
          <a:lstStyle>
            <a:lvl1pPr>
              <a:defRPr/>
            </a:lvl1pPr>
          </a:lstStyle>
          <a:p>
            <a:pPr>
              <a:defRPr/>
            </a:pPr>
            <a:fld id="{2C57CBEC-96D4-45A7-96D2-09F8D3986489}" type="slidenum">
              <a:rPr lang="en-US"/>
              <a:pPr>
                <a:defRPr/>
              </a:pPr>
              <a:t>‹#›</a:t>
            </a:fld>
            <a:endParaRPr lang="en-US"/>
          </a:p>
        </p:txBody>
      </p:sp>
    </p:spTree>
    <p:extLst>
      <p:ext uri="{BB962C8B-B14F-4D97-AF65-F5344CB8AC3E}">
        <p14:creationId xmlns:p14="http://schemas.microsoft.com/office/powerpoint/2010/main" val="23598208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5CAA-5CE5-464F-95BB-A497571F9C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89DF-9864-4894-A633-682203A1A3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355AB9-19A4-44A8-BD02-EBFAA97D3B4F}"/>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6985EBE8-FF14-4CEE-9024-34A0CFDCD369}"/>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921FEE82-BD8F-4627-8954-F0C166897125}"/>
              </a:ext>
            </a:extLst>
          </p:cNvPr>
          <p:cNvSpPr>
            <a:spLocks noGrp="1"/>
          </p:cNvSpPr>
          <p:nvPr>
            <p:ph type="sldNum" sz="quarter" idx="12"/>
          </p:nvPr>
        </p:nvSpPr>
        <p:spPr/>
        <p:txBody>
          <a:bodyPr/>
          <a:lstStyle/>
          <a:p>
            <a:fld id="{A73EAA20-23E7-4D87-A3E8-87240D693BE8}" type="slidenum">
              <a:rPr lang="en-US" smtClean="0"/>
              <a:t>‹#›</a:t>
            </a:fld>
            <a:endParaRPr lang="en-US"/>
          </a:p>
        </p:txBody>
      </p:sp>
    </p:spTree>
    <p:extLst>
      <p:ext uri="{BB962C8B-B14F-4D97-AF65-F5344CB8AC3E}">
        <p14:creationId xmlns:p14="http://schemas.microsoft.com/office/powerpoint/2010/main" val="3855974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4B85-5DA1-4D6A-8B41-E50A5158B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2B52E-2F6A-4035-B5A0-2A8EBF27BA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B8C63-D23F-45E5-A330-B5F056E9B9C8}"/>
              </a:ext>
            </a:extLst>
          </p:cNvPr>
          <p:cNvSpPr>
            <a:spLocks noGrp="1"/>
          </p:cNvSpPr>
          <p:nvPr>
            <p:ph type="dt" sz="half" idx="10"/>
          </p:nvPr>
        </p:nvSpPr>
        <p:spPr/>
        <p:txBody>
          <a:bodyPr/>
          <a:lstStyle/>
          <a:p>
            <a:r>
              <a:rPr lang="en-US"/>
              <a:t>May 9-10, 2018</a:t>
            </a:r>
          </a:p>
        </p:txBody>
      </p:sp>
      <p:sp>
        <p:nvSpPr>
          <p:cNvPr id="5" name="Footer Placeholder 4">
            <a:extLst>
              <a:ext uri="{FF2B5EF4-FFF2-40B4-BE49-F238E27FC236}">
                <a16:creationId xmlns:a16="http://schemas.microsoft.com/office/drawing/2014/main" id="{9E2F1B82-FF17-4BAE-901B-92D85B8B9DEC}"/>
              </a:ext>
            </a:extLst>
          </p:cNvPr>
          <p:cNvSpPr>
            <a:spLocks noGrp="1"/>
          </p:cNvSpPr>
          <p:nvPr>
            <p:ph type="ftr" sz="quarter" idx="11"/>
          </p:nvPr>
        </p:nvSpPr>
        <p:spPr/>
        <p:txBody>
          <a:bodyPr/>
          <a:lstStyle/>
          <a:p>
            <a:r>
              <a:rPr lang="en-US"/>
              <a:t>PPPL Advisory Board Meeting</a:t>
            </a:r>
          </a:p>
        </p:txBody>
      </p:sp>
      <p:sp>
        <p:nvSpPr>
          <p:cNvPr id="6" name="Slide Number Placeholder 5">
            <a:extLst>
              <a:ext uri="{FF2B5EF4-FFF2-40B4-BE49-F238E27FC236}">
                <a16:creationId xmlns:a16="http://schemas.microsoft.com/office/drawing/2014/main" id="{9C174046-83FC-4014-AB05-ABD989641353}"/>
              </a:ext>
            </a:extLst>
          </p:cNvPr>
          <p:cNvSpPr>
            <a:spLocks noGrp="1"/>
          </p:cNvSpPr>
          <p:nvPr>
            <p:ph type="sldNum" sz="quarter" idx="12"/>
          </p:nvPr>
        </p:nvSpPr>
        <p:spPr/>
        <p:txBody>
          <a:bodyPr/>
          <a:lstStyle/>
          <a:p>
            <a:fld id="{A73EAA20-23E7-4D87-A3E8-87240D693BE8}" type="slidenum">
              <a:rPr lang="en-US" smtClean="0"/>
              <a:t>‹#›</a:t>
            </a:fld>
            <a:endParaRPr lang="en-US"/>
          </a:p>
        </p:txBody>
      </p:sp>
    </p:spTree>
    <p:extLst>
      <p:ext uri="{BB962C8B-B14F-4D97-AF65-F5344CB8AC3E}">
        <p14:creationId xmlns:p14="http://schemas.microsoft.com/office/powerpoint/2010/main" val="1417398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8781" y="2783042"/>
            <a:ext cx="12463829" cy="1087542"/>
          </a:xfrm>
        </p:spPr>
        <p:txBody>
          <a:bodyPr bIns="91440" anchor="b" anchorCtr="1"/>
          <a:lstStyle>
            <a:lvl1pPr>
              <a:defRPr sz="5867"/>
            </a:lvl1pPr>
          </a:lstStyle>
          <a:p>
            <a:r>
              <a:rPr lang="en-US" dirty="0"/>
              <a:t>Click to edit Master title style</a:t>
            </a:r>
          </a:p>
        </p:txBody>
      </p:sp>
      <p:sp>
        <p:nvSpPr>
          <p:cNvPr id="3" name="Subtitle 2"/>
          <p:cNvSpPr>
            <a:spLocks noGrp="1"/>
          </p:cNvSpPr>
          <p:nvPr>
            <p:ph type="subTitle" idx="1"/>
          </p:nvPr>
        </p:nvSpPr>
        <p:spPr>
          <a:xfrm>
            <a:off x="1828800" y="3886200"/>
            <a:ext cx="8534400" cy="2971800"/>
          </a:xfrm>
        </p:spPr>
        <p:txBody>
          <a:bodyPr tIns="182880" anchor="t" anchorCtr="1"/>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PPPL_logo_horizontal_gradient_72dpi.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903" y="236409"/>
            <a:ext cx="1871472" cy="377952"/>
          </a:xfrm>
          <a:prstGeom prst="rect">
            <a:avLst/>
          </a:prstGeom>
        </p:spPr>
      </p:pic>
      <p:pic>
        <p:nvPicPr>
          <p:cNvPr id="8" name="Picture 7" descr="princeton-university-logo1.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2404" y="241306"/>
            <a:ext cx="1352824" cy="376815"/>
          </a:xfrm>
          <a:prstGeom prst="rect">
            <a:avLst/>
          </a:prstGeom>
        </p:spPr>
      </p:pic>
    </p:spTree>
    <p:extLst>
      <p:ext uri="{BB962C8B-B14F-4D97-AF65-F5344CB8AC3E}">
        <p14:creationId xmlns:p14="http://schemas.microsoft.com/office/powerpoint/2010/main" val="403058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AD55-AE0F-FF61-CAB3-8DD2DB4EF4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36D6-CDF1-9D1D-BC57-3C4A52AEE598}"/>
              </a:ext>
            </a:extLst>
          </p:cNvPr>
          <p:cNvSpPr>
            <a:spLocks noGrp="1"/>
          </p:cNvSpPr>
          <p:nvPr>
            <p:ph type="dt" sz="half" idx="10"/>
          </p:nvPr>
        </p:nvSpPr>
        <p:spPr/>
        <p:txBody>
          <a:bodyPr/>
          <a:lstStyle/>
          <a:p>
            <a:r>
              <a:rPr lang="en-US"/>
              <a:t>May 9-10, 2018</a:t>
            </a:r>
          </a:p>
        </p:txBody>
      </p:sp>
      <p:sp>
        <p:nvSpPr>
          <p:cNvPr id="4" name="Footer Placeholder 3">
            <a:extLst>
              <a:ext uri="{FF2B5EF4-FFF2-40B4-BE49-F238E27FC236}">
                <a16:creationId xmlns:a16="http://schemas.microsoft.com/office/drawing/2014/main" id="{236BE151-BA59-5961-7E67-3CCB1B0171A7}"/>
              </a:ext>
            </a:extLst>
          </p:cNvPr>
          <p:cNvSpPr>
            <a:spLocks noGrp="1"/>
          </p:cNvSpPr>
          <p:nvPr>
            <p:ph type="ftr" sz="quarter" idx="11"/>
          </p:nvPr>
        </p:nvSpPr>
        <p:spPr/>
        <p:txBody>
          <a:bodyPr/>
          <a:lstStyle/>
          <a:p>
            <a:r>
              <a:rPr lang="en-US"/>
              <a:t>PPPL Advisory Board Meeting</a:t>
            </a:r>
          </a:p>
        </p:txBody>
      </p:sp>
      <p:sp>
        <p:nvSpPr>
          <p:cNvPr id="5" name="Slide Number Placeholder 4">
            <a:extLst>
              <a:ext uri="{FF2B5EF4-FFF2-40B4-BE49-F238E27FC236}">
                <a16:creationId xmlns:a16="http://schemas.microsoft.com/office/drawing/2014/main" id="{5CA26BF9-4C83-4495-1693-D890204C0CCD}"/>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1839450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2847097"/>
            <a:ext cx="12313920" cy="841321"/>
          </a:xfrm>
        </p:spPr>
        <p:txBody>
          <a:bodyPr lIns="914400" rIns="914400" bIns="91440" anchor="ctr" anchorCtr="1"/>
          <a:lstStyle>
            <a:lvl1pPr algn="ctr">
              <a:defRPr sz="4267" b="0" cap="none"/>
            </a:lvl1pPr>
          </a:lstStyle>
          <a:p>
            <a:r>
              <a:rPr lang="en-US" dirty="0"/>
              <a:t>Click to edit Master title style</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22204D31-CEC6-AA4C-9C19-7F28329456F4}" type="slidenum">
              <a:rPr lang="en-US" smtClean="0"/>
              <a:t>‹#›</a:t>
            </a:fld>
            <a:endParaRPr lang="en-US"/>
          </a:p>
        </p:txBody>
      </p:sp>
      <p:pic>
        <p:nvPicPr>
          <p:cNvPr id="9" name="Picture 8"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Tree>
    <p:extLst>
      <p:ext uri="{BB962C8B-B14F-4D97-AF65-F5344CB8AC3E}">
        <p14:creationId xmlns:p14="http://schemas.microsoft.com/office/powerpoint/2010/main" val="3689428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22204D31-CEC6-AA4C-9C19-7F28329456F4}" type="slidenum">
              <a:rPr lang="en-US" smtClean="0"/>
              <a:t>‹#›</a:t>
            </a:fld>
            <a:endParaRPr lang="en-US"/>
          </a:p>
        </p:txBody>
      </p:sp>
      <p:pic>
        <p:nvPicPr>
          <p:cNvPr id="7" name="Picture 6"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Tree>
    <p:extLst>
      <p:ext uri="{BB962C8B-B14F-4D97-AF65-F5344CB8AC3E}">
        <p14:creationId xmlns:p14="http://schemas.microsoft.com/office/powerpoint/2010/main" val="3426216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0" y="1361194"/>
            <a:ext cx="12192000" cy="47682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22204D31-CEC6-AA4C-9C19-7F28329456F4}" type="slidenum">
              <a:rPr lang="en-US" smtClean="0"/>
              <a:t>‹#›</a:t>
            </a:fld>
            <a:endParaRPr lang="en-US"/>
          </a:p>
        </p:txBody>
      </p:sp>
      <p:pic>
        <p:nvPicPr>
          <p:cNvPr id="7" name="Picture 6"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
        <p:nvSpPr>
          <p:cNvPr id="8" name="Text Placeholder 2"/>
          <p:cNvSpPr>
            <a:spLocks noGrp="1"/>
          </p:cNvSpPr>
          <p:nvPr>
            <p:ph type="body" idx="13"/>
          </p:nvPr>
        </p:nvSpPr>
        <p:spPr>
          <a:xfrm>
            <a:off x="0" y="721430"/>
            <a:ext cx="12192000" cy="639763"/>
          </a:xfrm>
        </p:spPr>
        <p:txBody>
          <a:bodyPr tIns="45720" anchor="t">
            <a:normAutofit/>
          </a:bodyPr>
          <a:lstStyle>
            <a:lvl1pPr marL="0" indent="0" algn="ctr">
              <a:buNone/>
              <a:defRPr sz="2667" b="1">
                <a:solidFill>
                  <a:srgbClr val="E2751D"/>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40739334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98224"/>
            <a:ext cx="5994400" cy="5427941"/>
          </a:xfrm>
        </p:spPr>
        <p:txBody>
          <a:bodyPr anchor="t">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698224"/>
            <a:ext cx="5994400" cy="5427941"/>
          </a:xfrm>
        </p:spPr>
        <p:txBody>
          <a:bodyPr anchor="t">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22204D31-CEC6-AA4C-9C19-7F28329456F4}" type="slidenum">
              <a:rPr lang="en-US" smtClean="0"/>
              <a:t>‹#›</a:t>
            </a:fld>
            <a:endParaRPr lang="en-US"/>
          </a:p>
        </p:txBody>
      </p:sp>
      <p:pic>
        <p:nvPicPr>
          <p:cNvPr id="8" name="Picture 7"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Tree>
    <p:extLst>
      <p:ext uri="{BB962C8B-B14F-4D97-AF65-F5344CB8AC3E}">
        <p14:creationId xmlns:p14="http://schemas.microsoft.com/office/powerpoint/2010/main" val="30265690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361193"/>
            <a:ext cx="5994400" cy="4764972"/>
          </a:xfrm>
        </p:spPr>
        <p:txBody>
          <a:bodyPr anchor="t">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61193"/>
            <a:ext cx="5994400" cy="4764972"/>
          </a:xfrm>
        </p:spPr>
        <p:txBody>
          <a:bodyPr anchor="t">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22204D31-CEC6-AA4C-9C19-7F28329456F4}" type="slidenum">
              <a:rPr lang="en-US" smtClean="0"/>
              <a:t>‹#›</a:t>
            </a:fld>
            <a:endParaRPr lang="en-US"/>
          </a:p>
        </p:txBody>
      </p:sp>
      <p:pic>
        <p:nvPicPr>
          <p:cNvPr id="8" name="Picture 7"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
        <p:nvSpPr>
          <p:cNvPr id="9" name="Text Placeholder 2"/>
          <p:cNvSpPr>
            <a:spLocks noGrp="1"/>
          </p:cNvSpPr>
          <p:nvPr>
            <p:ph type="body" idx="13"/>
          </p:nvPr>
        </p:nvSpPr>
        <p:spPr>
          <a:xfrm>
            <a:off x="0" y="721430"/>
            <a:ext cx="12192000" cy="639763"/>
          </a:xfrm>
        </p:spPr>
        <p:txBody>
          <a:bodyPr tIns="45720" anchor="t">
            <a:normAutofit/>
          </a:bodyPr>
          <a:lstStyle>
            <a:lvl1pPr marL="0" indent="0" algn="ctr">
              <a:buNone/>
              <a:defRPr sz="2667" b="1">
                <a:solidFill>
                  <a:srgbClr val="E2751D"/>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949460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Left and Space for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361" y="698223"/>
            <a:ext cx="5994400" cy="5427941"/>
          </a:xfrm>
        </p:spPr>
        <p:txBody>
          <a:bodyPr anchor="ctr" anchorCtr="0">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22204D31-CEC6-AA4C-9C19-7F28329456F4}" type="slidenum">
              <a:rPr lang="en-US" smtClean="0"/>
              <a:t>‹#›</a:t>
            </a:fld>
            <a:endParaRPr lang="en-US"/>
          </a:p>
        </p:txBody>
      </p:sp>
      <p:pic>
        <p:nvPicPr>
          <p:cNvPr id="8" name="Picture 7"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Tree>
    <p:extLst>
      <p:ext uri="{BB962C8B-B14F-4D97-AF65-F5344CB8AC3E}">
        <p14:creationId xmlns:p14="http://schemas.microsoft.com/office/powerpoint/2010/main" val="20009470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Right and Space for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698224"/>
            <a:ext cx="5994400" cy="5427941"/>
          </a:xfrm>
        </p:spPr>
        <p:txBody>
          <a:bodyPr anchor="ctr" anchorCtr="0">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22204D31-CEC6-AA4C-9C19-7F28329456F4}" type="slidenum">
              <a:rPr lang="en-US" smtClean="0"/>
              <a:t>‹#›</a:t>
            </a:fld>
            <a:endParaRPr lang="en-US"/>
          </a:p>
        </p:txBody>
      </p:sp>
      <p:pic>
        <p:nvPicPr>
          <p:cNvPr id="8" name="Picture 7"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Tree>
    <p:extLst>
      <p:ext uri="{BB962C8B-B14F-4D97-AF65-F5344CB8AC3E}">
        <p14:creationId xmlns:p14="http://schemas.microsoft.com/office/powerpoint/2010/main" val="38113947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Left and Space for Pictures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361193"/>
            <a:ext cx="5994400" cy="4764972"/>
          </a:xfrm>
        </p:spPr>
        <p:txBody>
          <a:bodyPr anchor="t">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22204D31-CEC6-AA4C-9C19-7F28329456F4}" type="slidenum">
              <a:rPr lang="en-US" smtClean="0"/>
              <a:t>‹#›</a:t>
            </a:fld>
            <a:endParaRPr lang="en-US"/>
          </a:p>
        </p:txBody>
      </p:sp>
      <p:pic>
        <p:nvPicPr>
          <p:cNvPr id="8" name="Picture 7"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
        <p:nvSpPr>
          <p:cNvPr id="9" name="Text Placeholder 2"/>
          <p:cNvSpPr>
            <a:spLocks noGrp="1"/>
          </p:cNvSpPr>
          <p:nvPr>
            <p:ph type="body" idx="13"/>
          </p:nvPr>
        </p:nvSpPr>
        <p:spPr>
          <a:xfrm>
            <a:off x="0" y="721430"/>
            <a:ext cx="12192000" cy="639763"/>
          </a:xfrm>
        </p:spPr>
        <p:txBody>
          <a:bodyPr tIns="45720" anchor="t">
            <a:normAutofit/>
          </a:bodyPr>
          <a:lstStyle>
            <a:lvl1pPr marL="0" indent="0" algn="ctr">
              <a:buNone/>
              <a:defRPr sz="2667" b="1">
                <a:solidFill>
                  <a:srgbClr val="E2751D"/>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86675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Right and Space for Pictures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361193"/>
            <a:ext cx="5994400" cy="4764972"/>
          </a:xfrm>
        </p:spPr>
        <p:txBody>
          <a:bodyPr anchor="t">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22204D31-CEC6-AA4C-9C19-7F28329456F4}" type="slidenum">
              <a:rPr lang="en-US" smtClean="0"/>
              <a:t>‹#›</a:t>
            </a:fld>
            <a:endParaRPr lang="en-US"/>
          </a:p>
        </p:txBody>
      </p:sp>
      <p:pic>
        <p:nvPicPr>
          <p:cNvPr id="8" name="Picture 7"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
        <p:nvSpPr>
          <p:cNvPr id="9" name="Text Placeholder 2"/>
          <p:cNvSpPr>
            <a:spLocks noGrp="1"/>
          </p:cNvSpPr>
          <p:nvPr>
            <p:ph type="body" idx="13"/>
          </p:nvPr>
        </p:nvSpPr>
        <p:spPr>
          <a:xfrm>
            <a:off x="0" y="721430"/>
            <a:ext cx="12192000" cy="639763"/>
          </a:xfrm>
        </p:spPr>
        <p:txBody>
          <a:bodyPr tIns="45720" anchor="t">
            <a:normAutofit/>
          </a:bodyPr>
          <a:lstStyle>
            <a:lvl1pPr marL="0" indent="0" algn="ctr">
              <a:buNone/>
              <a:defRPr sz="2667" b="1">
                <a:solidFill>
                  <a:srgbClr val="E2751D"/>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360803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0" y="721430"/>
            <a:ext cx="5996517" cy="639763"/>
          </a:xfrm>
        </p:spPr>
        <p:txBody>
          <a:bodyPr anchor="b"/>
          <a:lstStyle>
            <a:lvl1pPr marL="0" indent="0" algn="ctr">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0" y="1361194"/>
            <a:ext cx="5996517" cy="476496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721430"/>
            <a:ext cx="5998632" cy="639763"/>
          </a:xfrm>
        </p:spPr>
        <p:txBody>
          <a:bodyPr anchor="b"/>
          <a:lstStyle>
            <a:lvl1pPr marL="0" indent="0" algn="ctr">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8" y="1361194"/>
            <a:ext cx="5998632" cy="476496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May 9-10, 2018</a:t>
            </a:r>
          </a:p>
        </p:txBody>
      </p:sp>
      <p:sp>
        <p:nvSpPr>
          <p:cNvPr id="8" name="Footer Placeholder 7"/>
          <p:cNvSpPr>
            <a:spLocks noGrp="1"/>
          </p:cNvSpPr>
          <p:nvPr>
            <p:ph type="ftr" sz="quarter" idx="11"/>
          </p:nvPr>
        </p:nvSpPr>
        <p:spPr/>
        <p:txBody>
          <a:bodyPr/>
          <a:lstStyle/>
          <a:p>
            <a:r>
              <a:rPr lang="en-US"/>
              <a:t>PPPL Advisory Board Meeting</a:t>
            </a:r>
          </a:p>
        </p:txBody>
      </p:sp>
      <p:sp>
        <p:nvSpPr>
          <p:cNvPr id="9" name="Slide Number Placeholder 8"/>
          <p:cNvSpPr>
            <a:spLocks noGrp="1"/>
          </p:cNvSpPr>
          <p:nvPr>
            <p:ph type="sldNum" sz="quarter" idx="12"/>
          </p:nvPr>
        </p:nvSpPr>
        <p:spPr/>
        <p:txBody>
          <a:bodyPr/>
          <a:lstStyle/>
          <a:p>
            <a:fld id="{22204D31-CEC6-AA4C-9C19-7F28329456F4}" type="slidenum">
              <a:rPr lang="en-US" smtClean="0"/>
              <a:t>‹#›</a:t>
            </a:fld>
            <a:endParaRPr lang="en-US"/>
          </a:p>
        </p:txBody>
      </p:sp>
      <p:pic>
        <p:nvPicPr>
          <p:cNvPr id="10" name="Picture 9"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cxnSp>
        <p:nvCxnSpPr>
          <p:cNvPr id="12" name="Straight Connector 11"/>
          <p:cNvCxnSpPr/>
          <p:nvPr userDrawn="1"/>
        </p:nvCxnSpPr>
        <p:spPr>
          <a:xfrm>
            <a:off x="6096001" y="858762"/>
            <a:ext cx="12095" cy="5267401"/>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763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B206B-3364-45A4-14D8-2A49B54B0FF4}"/>
              </a:ext>
            </a:extLst>
          </p:cNvPr>
          <p:cNvSpPr>
            <a:spLocks noGrp="1"/>
          </p:cNvSpPr>
          <p:nvPr>
            <p:ph type="dt" sz="half" idx="10"/>
          </p:nvPr>
        </p:nvSpPr>
        <p:spPr/>
        <p:txBody>
          <a:bodyPr/>
          <a:lstStyle/>
          <a:p>
            <a:r>
              <a:rPr lang="en-US"/>
              <a:t>May 9-10, 2018</a:t>
            </a:r>
          </a:p>
        </p:txBody>
      </p:sp>
      <p:sp>
        <p:nvSpPr>
          <p:cNvPr id="3" name="Footer Placeholder 2">
            <a:extLst>
              <a:ext uri="{FF2B5EF4-FFF2-40B4-BE49-F238E27FC236}">
                <a16:creationId xmlns:a16="http://schemas.microsoft.com/office/drawing/2014/main" id="{E8C13E0F-61CE-82E2-16DD-2935AAB00225}"/>
              </a:ext>
            </a:extLst>
          </p:cNvPr>
          <p:cNvSpPr>
            <a:spLocks noGrp="1"/>
          </p:cNvSpPr>
          <p:nvPr>
            <p:ph type="ftr" sz="quarter" idx="11"/>
          </p:nvPr>
        </p:nvSpPr>
        <p:spPr/>
        <p:txBody>
          <a:bodyPr/>
          <a:lstStyle/>
          <a:p>
            <a:r>
              <a:rPr lang="en-US"/>
              <a:t>PPPL Advisory Board Meeting</a:t>
            </a:r>
          </a:p>
        </p:txBody>
      </p:sp>
      <p:sp>
        <p:nvSpPr>
          <p:cNvPr id="4" name="Slide Number Placeholder 3">
            <a:extLst>
              <a:ext uri="{FF2B5EF4-FFF2-40B4-BE49-F238E27FC236}">
                <a16:creationId xmlns:a16="http://schemas.microsoft.com/office/drawing/2014/main" id="{1DAA29A3-9757-E644-475A-50A5E6F4F3E3}"/>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6153384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May 9-10, 2018</a:t>
            </a:r>
          </a:p>
        </p:txBody>
      </p:sp>
      <p:sp>
        <p:nvSpPr>
          <p:cNvPr id="4" name="Footer Placeholder 3"/>
          <p:cNvSpPr>
            <a:spLocks noGrp="1"/>
          </p:cNvSpPr>
          <p:nvPr>
            <p:ph type="ftr" sz="quarter" idx="11"/>
          </p:nvPr>
        </p:nvSpPr>
        <p:spPr/>
        <p:txBody>
          <a:bodyPr/>
          <a:lstStyle/>
          <a:p>
            <a:r>
              <a:rPr lang="en-US"/>
              <a:t>PPPL Advisory Board Meeting</a:t>
            </a:r>
          </a:p>
        </p:txBody>
      </p:sp>
      <p:sp>
        <p:nvSpPr>
          <p:cNvPr id="5" name="Slide Number Placeholder 4"/>
          <p:cNvSpPr>
            <a:spLocks noGrp="1"/>
          </p:cNvSpPr>
          <p:nvPr>
            <p:ph type="sldNum" sz="quarter" idx="12"/>
          </p:nvPr>
        </p:nvSpPr>
        <p:spPr/>
        <p:txBody>
          <a:bodyPr/>
          <a:lstStyle/>
          <a:p>
            <a:fld id="{22204D31-CEC6-AA4C-9C19-7F28329456F4}" type="slidenum">
              <a:rPr lang="en-US" smtClean="0"/>
              <a:t>‹#›</a:t>
            </a:fld>
            <a:endParaRPr lang="en-US"/>
          </a:p>
        </p:txBody>
      </p:sp>
      <p:pic>
        <p:nvPicPr>
          <p:cNvPr id="6" name="Picture 5"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
        <p:nvSpPr>
          <p:cNvPr id="8" name="Picture Placeholder 7"/>
          <p:cNvSpPr>
            <a:spLocks noGrp="1"/>
          </p:cNvSpPr>
          <p:nvPr>
            <p:ph type="pic" sz="quarter" idx="13"/>
          </p:nvPr>
        </p:nvSpPr>
        <p:spPr>
          <a:xfrm>
            <a:off x="0" y="698500"/>
            <a:ext cx="12192000" cy="5469467"/>
          </a:xfrm>
        </p:spPr>
        <p:txBody>
          <a:bodyPr/>
          <a:lstStyle/>
          <a:p>
            <a:endParaRPr lang="en-US"/>
          </a:p>
        </p:txBody>
      </p:sp>
    </p:spTree>
    <p:extLst>
      <p:ext uri="{BB962C8B-B14F-4D97-AF65-F5344CB8AC3E}">
        <p14:creationId xmlns:p14="http://schemas.microsoft.com/office/powerpoint/2010/main" val="1044550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May 9-10, 2018</a:t>
            </a:r>
          </a:p>
        </p:txBody>
      </p:sp>
      <p:sp>
        <p:nvSpPr>
          <p:cNvPr id="4" name="Footer Placeholder 3"/>
          <p:cNvSpPr>
            <a:spLocks noGrp="1"/>
          </p:cNvSpPr>
          <p:nvPr>
            <p:ph type="ftr" sz="quarter" idx="11"/>
          </p:nvPr>
        </p:nvSpPr>
        <p:spPr/>
        <p:txBody>
          <a:bodyPr/>
          <a:lstStyle/>
          <a:p>
            <a:r>
              <a:rPr lang="en-US"/>
              <a:t>PPPL Advisory Board Meeting</a:t>
            </a:r>
          </a:p>
        </p:txBody>
      </p:sp>
      <p:sp>
        <p:nvSpPr>
          <p:cNvPr id="5" name="Slide Number Placeholder 4"/>
          <p:cNvSpPr>
            <a:spLocks noGrp="1"/>
          </p:cNvSpPr>
          <p:nvPr>
            <p:ph type="sldNum" sz="quarter" idx="12"/>
          </p:nvPr>
        </p:nvSpPr>
        <p:spPr/>
        <p:txBody>
          <a:bodyPr/>
          <a:lstStyle/>
          <a:p>
            <a:fld id="{22204D31-CEC6-AA4C-9C19-7F28329456F4}" type="slidenum">
              <a:rPr lang="en-US" smtClean="0"/>
              <a:t>‹#›</a:t>
            </a:fld>
            <a:endParaRPr lang="en-US"/>
          </a:p>
        </p:txBody>
      </p:sp>
      <p:pic>
        <p:nvPicPr>
          <p:cNvPr id="6" name="Picture 5"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
        <p:nvSpPr>
          <p:cNvPr id="8" name="Picture Placeholder 7"/>
          <p:cNvSpPr>
            <a:spLocks noGrp="1"/>
          </p:cNvSpPr>
          <p:nvPr>
            <p:ph type="pic" sz="quarter" idx="13"/>
          </p:nvPr>
        </p:nvSpPr>
        <p:spPr>
          <a:xfrm>
            <a:off x="0" y="698500"/>
            <a:ext cx="12192000" cy="4829704"/>
          </a:xfrm>
        </p:spPr>
        <p:txBody>
          <a:bodyPr/>
          <a:lstStyle/>
          <a:p>
            <a:endParaRPr lang="en-US"/>
          </a:p>
        </p:txBody>
      </p:sp>
      <p:sp>
        <p:nvSpPr>
          <p:cNvPr id="9" name="Text Placeholder 2"/>
          <p:cNvSpPr>
            <a:spLocks noGrp="1"/>
          </p:cNvSpPr>
          <p:nvPr>
            <p:ph type="body" idx="1"/>
          </p:nvPr>
        </p:nvSpPr>
        <p:spPr>
          <a:xfrm>
            <a:off x="0" y="5528204"/>
            <a:ext cx="12192000" cy="639763"/>
          </a:xfrm>
        </p:spPr>
        <p:txBody>
          <a:bodyPr anchor="t">
            <a:normAutofit/>
          </a:bodyPr>
          <a:lstStyle>
            <a:lvl1pPr marL="0" indent="0">
              <a:buNone/>
              <a:defRPr sz="2400" b="0" i="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3396642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and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May 9-10, 2018</a:t>
            </a:r>
          </a:p>
        </p:txBody>
      </p:sp>
      <p:sp>
        <p:nvSpPr>
          <p:cNvPr id="4" name="Footer Placeholder 3"/>
          <p:cNvSpPr>
            <a:spLocks noGrp="1"/>
          </p:cNvSpPr>
          <p:nvPr>
            <p:ph type="ftr" sz="quarter" idx="11"/>
          </p:nvPr>
        </p:nvSpPr>
        <p:spPr/>
        <p:txBody>
          <a:bodyPr/>
          <a:lstStyle/>
          <a:p>
            <a:r>
              <a:rPr lang="en-US"/>
              <a:t>PPPL Advisory Board Meeting</a:t>
            </a:r>
          </a:p>
        </p:txBody>
      </p:sp>
      <p:sp>
        <p:nvSpPr>
          <p:cNvPr id="5" name="Slide Number Placeholder 4"/>
          <p:cNvSpPr>
            <a:spLocks noGrp="1"/>
          </p:cNvSpPr>
          <p:nvPr>
            <p:ph type="sldNum" sz="quarter" idx="12"/>
          </p:nvPr>
        </p:nvSpPr>
        <p:spPr/>
        <p:txBody>
          <a:bodyPr/>
          <a:lstStyle/>
          <a:p>
            <a:fld id="{22204D31-CEC6-AA4C-9C19-7F28329456F4}" type="slidenum">
              <a:rPr lang="en-US" smtClean="0"/>
              <a:t>‹#›</a:t>
            </a:fld>
            <a:endParaRPr lang="en-US"/>
          </a:p>
        </p:txBody>
      </p:sp>
      <p:pic>
        <p:nvPicPr>
          <p:cNvPr id="6" name="Picture 5"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Tree>
    <p:extLst>
      <p:ext uri="{BB962C8B-B14F-4D97-AF65-F5344CB8AC3E}">
        <p14:creationId xmlns:p14="http://schemas.microsoft.com/office/powerpoint/2010/main" val="3892988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7162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May 9-10, 2018</a:t>
            </a:r>
          </a:p>
        </p:txBody>
      </p:sp>
      <p:sp>
        <p:nvSpPr>
          <p:cNvPr id="3" name="Footer Placeholder 2"/>
          <p:cNvSpPr>
            <a:spLocks noGrp="1"/>
          </p:cNvSpPr>
          <p:nvPr>
            <p:ph type="ftr" sz="quarter" idx="11"/>
          </p:nvPr>
        </p:nvSpPr>
        <p:spPr/>
        <p:txBody>
          <a:bodyPr/>
          <a:lstStyle/>
          <a:p>
            <a:r>
              <a:rPr lang="en-US"/>
              <a:t>PPPL Advisory Board Meeting</a:t>
            </a:r>
          </a:p>
        </p:txBody>
      </p:sp>
      <p:sp>
        <p:nvSpPr>
          <p:cNvPr id="4" name="Slide Number Placeholder 3"/>
          <p:cNvSpPr>
            <a:spLocks noGrp="1"/>
          </p:cNvSpPr>
          <p:nvPr>
            <p:ph type="sldNum" sz="quarter" idx="12"/>
          </p:nvPr>
        </p:nvSpPr>
        <p:spPr/>
        <p:txBody>
          <a:bodyPr/>
          <a:lstStyle/>
          <a:p>
            <a:fld id="{22204D31-CEC6-AA4C-9C19-7F28329456F4}" type="slidenum">
              <a:rPr lang="en-US" smtClean="0"/>
              <a:t>‹#›</a:t>
            </a:fld>
            <a:endParaRPr lang="en-US"/>
          </a:p>
        </p:txBody>
      </p:sp>
      <p:pic>
        <p:nvPicPr>
          <p:cNvPr id="5" name="Picture 4" descr="PPPL_logo_horizontal_gradient_72dpi.jpg"/>
          <p:cNvPicPr>
            <a:picLocks noChangeAspect="1"/>
          </p:cNvPicPr>
          <p:nvPr userDrawn="1"/>
        </p:nvPicPr>
        <p:blipFill rotWithShape="1">
          <a:blip r:embed="rId2" cstate="screen">
            <a:extLst>
              <a:ext uri="{28A0092B-C50C-407E-A947-70E740481C1C}">
                <a14:useLocalDpi xmlns:a14="http://schemas.microsoft.com/office/drawing/2010/main"/>
              </a:ext>
            </a:extLst>
          </a:blip>
          <a:srcRect r="78518"/>
          <a:stretch/>
        </p:blipFill>
        <p:spPr>
          <a:xfrm>
            <a:off x="195478" y="6331429"/>
            <a:ext cx="402028" cy="377952"/>
          </a:xfrm>
          <a:prstGeom prst="rect">
            <a:avLst/>
          </a:prstGeom>
        </p:spPr>
      </p:pic>
    </p:spTree>
    <p:extLst>
      <p:ext uri="{BB962C8B-B14F-4D97-AF65-F5344CB8AC3E}">
        <p14:creationId xmlns:p14="http://schemas.microsoft.com/office/powerpoint/2010/main" val="3943340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29262193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3641562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15869357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3600071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May 9-10, 2018</a:t>
            </a:r>
          </a:p>
        </p:txBody>
      </p:sp>
      <p:sp>
        <p:nvSpPr>
          <p:cNvPr id="8" name="Footer Placeholder 7"/>
          <p:cNvSpPr>
            <a:spLocks noGrp="1"/>
          </p:cNvSpPr>
          <p:nvPr>
            <p:ph type="ftr" sz="quarter" idx="11"/>
          </p:nvPr>
        </p:nvSpPr>
        <p:spPr/>
        <p:txBody>
          <a:bodyPr/>
          <a:lstStyle/>
          <a:p>
            <a:r>
              <a:rPr lang="en-US"/>
              <a:t>PPPL Advisory Board Meeting</a:t>
            </a:r>
          </a:p>
        </p:txBody>
      </p:sp>
      <p:sp>
        <p:nvSpPr>
          <p:cNvPr id="9" name="Slide Number Placeholder 8"/>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398713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BF17-F2A8-9C46-8678-2CFA91AFE0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6328C5-E88E-FCE1-9EF3-59EAF8F0AC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EC61AF-A9FA-3486-DAED-9D566708A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DFEE1-5658-195C-DB6A-A8DE5B92050B}"/>
              </a:ext>
            </a:extLst>
          </p:cNvPr>
          <p:cNvSpPr>
            <a:spLocks noGrp="1"/>
          </p:cNvSpPr>
          <p:nvPr>
            <p:ph type="dt" sz="half" idx="10"/>
          </p:nvPr>
        </p:nvSpPr>
        <p:spPr/>
        <p:txBody>
          <a:bodyPr/>
          <a:lstStyle/>
          <a:p>
            <a:r>
              <a:rPr lang="en-US"/>
              <a:t>May 9-10, 2018</a:t>
            </a:r>
          </a:p>
        </p:txBody>
      </p:sp>
      <p:sp>
        <p:nvSpPr>
          <p:cNvPr id="6" name="Footer Placeholder 5">
            <a:extLst>
              <a:ext uri="{FF2B5EF4-FFF2-40B4-BE49-F238E27FC236}">
                <a16:creationId xmlns:a16="http://schemas.microsoft.com/office/drawing/2014/main" id="{CB8E30BF-E086-E657-CE70-82B5D1EA5DAF}"/>
              </a:ext>
            </a:extLst>
          </p:cNvPr>
          <p:cNvSpPr>
            <a:spLocks noGrp="1"/>
          </p:cNvSpPr>
          <p:nvPr>
            <p:ph type="ftr" sz="quarter" idx="11"/>
          </p:nvPr>
        </p:nvSpPr>
        <p:spPr/>
        <p:txBody>
          <a:bodyPr/>
          <a:lstStyle/>
          <a:p>
            <a:r>
              <a:rPr lang="en-US"/>
              <a:t>PPPL Advisory Board Meeting</a:t>
            </a:r>
          </a:p>
        </p:txBody>
      </p:sp>
      <p:sp>
        <p:nvSpPr>
          <p:cNvPr id="7" name="Slide Number Placeholder 6">
            <a:extLst>
              <a:ext uri="{FF2B5EF4-FFF2-40B4-BE49-F238E27FC236}">
                <a16:creationId xmlns:a16="http://schemas.microsoft.com/office/drawing/2014/main" id="{3ED18252-588C-E5E0-0FA3-286EC1EFD9A9}"/>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21312792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May 9-10, 2018</a:t>
            </a:r>
          </a:p>
        </p:txBody>
      </p:sp>
      <p:sp>
        <p:nvSpPr>
          <p:cNvPr id="4" name="Footer Placeholder 3"/>
          <p:cNvSpPr>
            <a:spLocks noGrp="1"/>
          </p:cNvSpPr>
          <p:nvPr>
            <p:ph type="ftr" sz="quarter" idx="11"/>
          </p:nvPr>
        </p:nvSpPr>
        <p:spPr/>
        <p:txBody>
          <a:bodyPr/>
          <a:lstStyle/>
          <a:p>
            <a:r>
              <a:rPr lang="en-US"/>
              <a:t>PPPL Advisory Board Meeting</a:t>
            </a:r>
          </a:p>
        </p:txBody>
      </p:sp>
      <p:sp>
        <p:nvSpPr>
          <p:cNvPr id="5" name="Slide Number Placeholder 4"/>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2606127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May 9-10, 2018</a:t>
            </a:r>
          </a:p>
        </p:txBody>
      </p:sp>
      <p:sp>
        <p:nvSpPr>
          <p:cNvPr id="3" name="Footer Placeholder 2"/>
          <p:cNvSpPr>
            <a:spLocks noGrp="1"/>
          </p:cNvSpPr>
          <p:nvPr>
            <p:ph type="ftr" sz="quarter" idx="11"/>
          </p:nvPr>
        </p:nvSpPr>
        <p:spPr/>
        <p:txBody>
          <a:bodyPr/>
          <a:lstStyle/>
          <a:p>
            <a:r>
              <a:rPr lang="en-US"/>
              <a:t>PPPL Advisory Board Meeting</a:t>
            </a:r>
          </a:p>
        </p:txBody>
      </p:sp>
      <p:sp>
        <p:nvSpPr>
          <p:cNvPr id="4" name="Slide Number Placeholder 3"/>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786133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778567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1477114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520645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3372906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12241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4015439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2054362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2326935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E69D-467C-3B2D-0C87-2F78C33DB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F5EA2A-10FA-BF9D-CA6B-EAA9F86CF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59E689-6C4E-11F0-F6BF-A6183CBBE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542B5-1483-70E4-E576-1B533FB8DAA5}"/>
              </a:ext>
            </a:extLst>
          </p:cNvPr>
          <p:cNvSpPr>
            <a:spLocks noGrp="1"/>
          </p:cNvSpPr>
          <p:nvPr>
            <p:ph type="dt" sz="half" idx="10"/>
          </p:nvPr>
        </p:nvSpPr>
        <p:spPr/>
        <p:txBody>
          <a:bodyPr/>
          <a:lstStyle/>
          <a:p>
            <a:r>
              <a:rPr lang="en-US"/>
              <a:t>May 9-10, 2018</a:t>
            </a:r>
          </a:p>
        </p:txBody>
      </p:sp>
      <p:sp>
        <p:nvSpPr>
          <p:cNvPr id="6" name="Footer Placeholder 5">
            <a:extLst>
              <a:ext uri="{FF2B5EF4-FFF2-40B4-BE49-F238E27FC236}">
                <a16:creationId xmlns:a16="http://schemas.microsoft.com/office/drawing/2014/main" id="{EA855518-13A2-8692-9112-C44D5CB1A9BC}"/>
              </a:ext>
            </a:extLst>
          </p:cNvPr>
          <p:cNvSpPr>
            <a:spLocks noGrp="1"/>
          </p:cNvSpPr>
          <p:nvPr>
            <p:ph type="ftr" sz="quarter" idx="11"/>
          </p:nvPr>
        </p:nvSpPr>
        <p:spPr/>
        <p:txBody>
          <a:bodyPr/>
          <a:lstStyle/>
          <a:p>
            <a:r>
              <a:rPr lang="en-US"/>
              <a:t>PPPL Advisory Board Meeting</a:t>
            </a:r>
          </a:p>
        </p:txBody>
      </p:sp>
      <p:sp>
        <p:nvSpPr>
          <p:cNvPr id="7" name="Slide Number Placeholder 6">
            <a:extLst>
              <a:ext uri="{FF2B5EF4-FFF2-40B4-BE49-F238E27FC236}">
                <a16:creationId xmlns:a16="http://schemas.microsoft.com/office/drawing/2014/main" id="{60322005-AE4D-8EC9-E250-C078F2215B3C}"/>
              </a:ext>
            </a:extLst>
          </p:cNvPr>
          <p:cNvSpPr>
            <a:spLocks noGrp="1"/>
          </p:cNvSpPr>
          <p:nvPr>
            <p:ph type="sldNum" sz="quarter" idx="12"/>
          </p:nvPr>
        </p:nvSpPr>
        <p:spPr/>
        <p:txBody>
          <a:bodyPr/>
          <a:lstStyle/>
          <a:p>
            <a:fld id="{581B72E8-E339-4E66-B5C3-975967491A65}" type="slidenum">
              <a:rPr lang="en-US" smtClean="0"/>
              <a:t>‹#›</a:t>
            </a:fld>
            <a:endParaRPr lang="en-US"/>
          </a:p>
        </p:txBody>
      </p:sp>
    </p:spTree>
    <p:extLst>
      <p:ext uri="{BB962C8B-B14F-4D97-AF65-F5344CB8AC3E}">
        <p14:creationId xmlns:p14="http://schemas.microsoft.com/office/powerpoint/2010/main" val="3949548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May 9-10, 2018</a:t>
            </a:r>
          </a:p>
        </p:txBody>
      </p:sp>
      <p:sp>
        <p:nvSpPr>
          <p:cNvPr id="8" name="Footer Placeholder 7"/>
          <p:cNvSpPr>
            <a:spLocks noGrp="1"/>
          </p:cNvSpPr>
          <p:nvPr>
            <p:ph type="ftr" sz="quarter" idx="11"/>
          </p:nvPr>
        </p:nvSpPr>
        <p:spPr/>
        <p:txBody>
          <a:bodyPr/>
          <a:lstStyle/>
          <a:p>
            <a:r>
              <a:rPr lang="en-US"/>
              <a:t>PPPL Advisory Board Meeting</a:t>
            </a:r>
          </a:p>
        </p:txBody>
      </p:sp>
      <p:sp>
        <p:nvSpPr>
          <p:cNvPr id="9" name="Slide Number Placeholder 8"/>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14517336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May 9-10, 2018</a:t>
            </a:r>
          </a:p>
        </p:txBody>
      </p:sp>
      <p:sp>
        <p:nvSpPr>
          <p:cNvPr id="4" name="Footer Placeholder 3"/>
          <p:cNvSpPr>
            <a:spLocks noGrp="1"/>
          </p:cNvSpPr>
          <p:nvPr>
            <p:ph type="ftr" sz="quarter" idx="11"/>
          </p:nvPr>
        </p:nvSpPr>
        <p:spPr/>
        <p:txBody>
          <a:bodyPr/>
          <a:lstStyle/>
          <a:p>
            <a:r>
              <a:rPr lang="en-US"/>
              <a:t>PPPL Advisory Board Meeting</a:t>
            </a:r>
          </a:p>
        </p:txBody>
      </p:sp>
      <p:sp>
        <p:nvSpPr>
          <p:cNvPr id="5" name="Slide Number Placeholder 4"/>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26596136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May 9-10, 2018</a:t>
            </a:r>
          </a:p>
        </p:txBody>
      </p:sp>
      <p:sp>
        <p:nvSpPr>
          <p:cNvPr id="3" name="Footer Placeholder 2"/>
          <p:cNvSpPr>
            <a:spLocks noGrp="1"/>
          </p:cNvSpPr>
          <p:nvPr>
            <p:ph type="ftr" sz="quarter" idx="11"/>
          </p:nvPr>
        </p:nvSpPr>
        <p:spPr/>
        <p:txBody>
          <a:bodyPr/>
          <a:lstStyle/>
          <a:p>
            <a:r>
              <a:rPr lang="en-US"/>
              <a:t>PPPL Advisory Board Meeting</a:t>
            </a:r>
          </a:p>
        </p:txBody>
      </p:sp>
      <p:sp>
        <p:nvSpPr>
          <p:cNvPr id="4" name="Slide Number Placeholder 3"/>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4135934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2316464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May 9-10, 2018</a:t>
            </a:r>
          </a:p>
        </p:txBody>
      </p:sp>
      <p:sp>
        <p:nvSpPr>
          <p:cNvPr id="6" name="Footer Placeholder 5"/>
          <p:cNvSpPr>
            <a:spLocks noGrp="1"/>
          </p:cNvSpPr>
          <p:nvPr>
            <p:ph type="ftr" sz="quarter" idx="11"/>
          </p:nvPr>
        </p:nvSpPr>
        <p:spPr/>
        <p:txBody>
          <a:bodyPr/>
          <a:lstStyle/>
          <a:p>
            <a:r>
              <a:rPr lang="en-US"/>
              <a:t>PPPL Advisory Board Meeting</a:t>
            </a:r>
          </a:p>
        </p:txBody>
      </p:sp>
      <p:sp>
        <p:nvSpPr>
          <p:cNvPr id="7" name="Slide Number Placeholder 6"/>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3375221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37874579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9-10, 2018</a:t>
            </a:r>
          </a:p>
        </p:txBody>
      </p:sp>
      <p:sp>
        <p:nvSpPr>
          <p:cNvPr id="5" name="Footer Placeholder 4"/>
          <p:cNvSpPr>
            <a:spLocks noGrp="1"/>
          </p:cNvSpPr>
          <p:nvPr>
            <p:ph type="ftr" sz="quarter" idx="11"/>
          </p:nvPr>
        </p:nvSpPr>
        <p:spPr/>
        <p:txBody>
          <a:bodyPr/>
          <a:lstStyle/>
          <a:p>
            <a:r>
              <a:rPr lang="en-US"/>
              <a:t>PPPL Advisory Board Meeting</a:t>
            </a:r>
          </a:p>
        </p:txBody>
      </p:sp>
      <p:sp>
        <p:nvSpPr>
          <p:cNvPr id="6" name="Slide Number Placeholder 5"/>
          <p:cNvSpPr>
            <a:spLocks noGrp="1"/>
          </p:cNvSpPr>
          <p:nvPr>
            <p:ph type="sldNum" sz="quarter" idx="12"/>
          </p:nvPr>
        </p:nvSpPr>
        <p:spPr/>
        <p:txBody>
          <a:bodyPr/>
          <a:lstStyle/>
          <a:p>
            <a:fld id="{B4DFD69C-4A3D-4C77-B7B0-D47D83BE5CD5}" type="slidenum">
              <a:rPr lang="en-US" smtClean="0"/>
              <a:t>‹#›</a:t>
            </a:fld>
            <a:endParaRPr lang="en-US"/>
          </a:p>
        </p:txBody>
      </p:sp>
    </p:spTree>
    <p:extLst>
      <p:ext uri="{BB962C8B-B14F-4D97-AF65-F5344CB8AC3E}">
        <p14:creationId xmlns:p14="http://schemas.microsoft.com/office/powerpoint/2010/main" val="40894407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May 9-10, 2018</a:t>
            </a:r>
          </a:p>
        </p:txBody>
      </p:sp>
      <p:sp>
        <p:nvSpPr>
          <p:cNvPr id="5"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6" name="Slide Number Placeholder 5"/>
          <p:cNvSpPr>
            <a:spLocks noGrp="1"/>
          </p:cNvSpPr>
          <p:nvPr>
            <p:ph type="sldNum" sz="quarter" idx="12"/>
          </p:nvPr>
        </p:nvSpPr>
        <p:spPr/>
        <p:txBody>
          <a:bodyPr/>
          <a:lstStyle>
            <a:lvl1pPr>
              <a:defRPr/>
            </a:lvl1pPr>
          </a:lstStyle>
          <a:p>
            <a:pPr>
              <a:defRPr/>
            </a:pPr>
            <a:fld id="{DAE56D7C-D5D1-44EE-803C-C86606D20276}" type="slidenum">
              <a:rPr lang="en-US"/>
              <a:pPr>
                <a:defRPr/>
              </a:pPr>
              <a:t>‹#›</a:t>
            </a:fld>
            <a:endParaRPr lang="en-US"/>
          </a:p>
        </p:txBody>
      </p:sp>
    </p:spTree>
    <p:extLst>
      <p:ext uri="{BB962C8B-B14F-4D97-AF65-F5344CB8AC3E}">
        <p14:creationId xmlns:p14="http://schemas.microsoft.com/office/powerpoint/2010/main" val="29647238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May 9-10, 2018</a:t>
            </a:r>
          </a:p>
        </p:txBody>
      </p:sp>
      <p:sp>
        <p:nvSpPr>
          <p:cNvPr id="5"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6" name="Slide Number Placeholder 5"/>
          <p:cNvSpPr>
            <a:spLocks noGrp="1"/>
          </p:cNvSpPr>
          <p:nvPr>
            <p:ph type="sldNum" sz="quarter" idx="12"/>
          </p:nvPr>
        </p:nvSpPr>
        <p:spPr/>
        <p:txBody>
          <a:bodyPr/>
          <a:lstStyle>
            <a:lvl1pPr>
              <a:defRPr/>
            </a:lvl1pPr>
          </a:lstStyle>
          <a:p>
            <a:pPr>
              <a:defRPr/>
            </a:pPr>
            <a:fld id="{171194C2-FFD4-4CA7-9A17-E0C520B9E6C1}" type="slidenum">
              <a:rPr lang="en-US"/>
              <a:pPr>
                <a:defRPr/>
              </a:pPr>
              <a:t>‹#›</a:t>
            </a:fld>
            <a:endParaRPr lang="en-US"/>
          </a:p>
        </p:txBody>
      </p:sp>
    </p:spTree>
    <p:extLst>
      <p:ext uri="{BB962C8B-B14F-4D97-AF65-F5344CB8AC3E}">
        <p14:creationId xmlns:p14="http://schemas.microsoft.com/office/powerpoint/2010/main" val="16246596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May 9-10, 2018</a:t>
            </a:r>
          </a:p>
        </p:txBody>
      </p:sp>
      <p:sp>
        <p:nvSpPr>
          <p:cNvPr id="5" name="Footer Placeholder 4"/>
          <p:cNvSpPr>
            <a:spLocks noGrp="1"/>
          </p:cNvSpPr>
          <p:nvPr>
            <p:ph type="ftr" sz="quarter" idx="11"/>
          </p:nvPr>
        </p:nvSpPr>
        <p:spPr/>
        <p:txBody>
          <a:bodyPr/>
          <a:lstStyle>
            <a:lvl1pPr>
              <a:defRPr/>
            </a:lvl1pPr>
          </a:lstStyle>
          <a:p>
            <a:pPr>
              <a:defRPr/>
            </a:pPr>
            <a:r>
              <a:rPr lang="en-US"/>
              <a:t>PPPL Advisory Board Meeting</a:t>
            </a:r>
          </a:p>
        </p:txBody>
      </p:sp>
      <p:sp>
        <p:nvSpPr>
          <p:cNvPr id="6" name="Slide Number Placeholder 5"/>
          <p:cNvSpPr>
            <a:spLocks noGrp="1"/>
          </p:cNvSpPr>
          <p:nvPr>
            <p:ph type="sldNum" sz="quarter" idx="12"/>
          </p:nvPr>
        </p:nvSpPr>
        <p:spPr/>
        <p:txBody>
          <a:bodyPr/>
          <a:lstStyle>
            <a:lvl1pPr>
              <a:defRPr/>
            </a:lvl1pPr>
          </a:lstStyle>
          <a:p>
            <a:pPr>
              <a:defRPr/>
            </a:pPr>
            <a:fld id="{C84AB6D4-7EEC-4C57-B1E2-42B00B9D222C}" type="slidenum">
              <a:rPr lang="en-US"/>
              <a:pPr>
                <a:defRPr/>
              </a:pPr>
              <a:t>‹#›</a:t>
            </a:fld>
            <a:endParaRPr lang="en-US"/>
          </a:p>
        </p:txBody>
      </p:sp>
    </p:spTree>
    <p:extLst>
      <p:ext uri="{BB962C8B-B14F-4D97-AF65-F5344CB8AC3E}">
        <p14:creationId xmlns:p14="http://schemas.microsoft.com/office/powerpoint/2010/main" val="261998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94AC3C-8F51-17B9-C24C-7A02B7609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DBFE47-EA15-8F7B-874E-9359FF7DE3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05F84-18AE-7DE2-8032-1BB327EED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May 9-10, 2018</a:t>
            </a:r>
          </a:p>
        </p:txBody>
      </p:sp>
      <p:sp>
        <p:nvSpPr>
          <p:cNvPr id="5" name="Footer Placeholder 4">
            <a:extLst>
              <a:ext uri="{FF2B5EF4-FFF2-40B4-BE49-F238E27FC236}">
                <a16:creationId xmlns:a16="http://schemas.microsoft.com/office/drawing/2014/main" id="{6DFF2FF0-B93A-091E-F661-D1EB890CA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PPPL Advisory Board Meeting</a:t>
            </a:r>
          </a:p>
        </p:txBody>
      </p:sp>
      <p:sp>
        <p:nvSpPr>
          <p:cNvPr id="6" name="Slide Number Placeholder 5">
            <a:extLst>
              <a:ext uri="{FF2B5EF4-FFF2-40B4-BE49-F238E27FC236}">
                <a16:creationId xmlns:a16="http://schemas.microsoft.com/office/drawing/2014/main" id="{970CA6F3-C86A-8B3E-DA96-3381E49D39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B72E8-E339-4E66-B5C3-975967491A65}" type="slidenum">
              <a:rPr lang="en-US" smtClean="0"/>
              <a:t>‹#›</a:t>
            </a:fld>
            <a:endParaRPr lang="en-US"/>
          </a:p>
        </p:txBody>
      </p:sp>
    </p:spTree>
    <p:extLst>
      <p:ext uri="{BB962C8B-B14F-4D97-AF65-F5344CB8AC3E}">
        <p14:creationId xmlns:p14="http://schemas.microsoft.com/office/powerpoint/2010/main" val="3663716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May 9-10, 2018</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PPPL Advisory Board Meeting</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1080C14-926C-4C38-9806-EEA3EE7F4E6D}" type="slidenum">
              <a:rPr lang="en-US" smtClean="0"/>
              <a:t>‹#›</a:t>
            </a:fld>
            <a:endParaRPr lang="en-US"/>
          </a:p>
        </p:txBody>
      </p:sp>
    </p:spTree>
    <p:extLst>
      <p:ext uri="{BB962C8B-B14F-4D97-AF65-F5344CB8AC3E}">
        <p14:creationId xmlns:p14="http://schemas.microsoft.com/office/powerpoint/2010/main" val="337520070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254000" y="0"/>
            <a:ext cx="11684000" cy="990599"/>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dk2"/>
              </a:buClr>
              <a:buSzPts val="2400"/>
              <a:buFont typeface="Georgia"/>
              <a:buNone/>
              <a:defRPr sz="24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sldNum" idx="12"/>
          </p:nvPr>
        </p:nvSpPr>
        <p:spPr>
          <a:xfrm>
            <a:off x="11740896" y="6462162"/>
            <a:ext cx="463296" cy="297413"/>
          </a:xfrm>
          <a:prstGeom prst="rect">
            <a:avLst/>
          </a:prstGeom>
          <a:noFill/>
          <a:ln>
            <a:noFill/>
          </a:ln>
        </p:spPr>
        <p:txBody>
          <a:bodyPr spcFirstLastPara="1" wrap="square" lIns="45700" tIns="45700" rIns="91425" bIns="45700" anchor="b" anchorCtr="0">
            <a:spAutoFit/>
          </a:bodyPr>
          <a:lstStyle>
            <a:lvl1pPr marL="0" marR="0" lvl="0"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1pPr>
            <a:lvl2pPr marL="0" marR="0" lvl="1"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2pPr>
            <a:lvl3pPr marL="0" marR="0" lvl="2"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3pPr>
            <a:lvl4pPr marL="0" marR="0" lvl="3"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4pPr>
            <a:lvl5pPr marL="0" marR="0" lvl="4"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5pPr>
            <a:lvl6pPr marL="0" marR="0" lvl="5"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6pPr>
            <a:lvl7pPr marL="0" marR="0" lvl="6"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7pPr>
            <a:lvl8pPr marL="0" marR="0" lvl="7"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8pPr>
            <a:lvl9pPr marL="0" marR="0" lvl="8" indent="0" algn="l" rtl="0">
              <a:lnSpc>
                <a:spcPct val="100000"/>
              </a:lnSpc>
              <a:spcBef>
                <a:spcPts val="0"/>
              </a:spcBef>
              <a:spcAft>
                <a:spcPts val="0"/>
              </a:spcAft>
              <a:buClr>
                <a:srgbClr val="000000"/>
              </a:buClr>
              <a:buSzPts val="1000"/>
              <a:buFont typeface="Arial"/>
              <a:buNone/>
              <a:defRPr sz="1333" b="1" i="0" u="none" strike="noStrike" cap="none">
                <a:solidFill>
                  <a:schemeClr val="dk2"/>
                </a:solidFill>
                <a:latin typeface="Georgia"/>
                <a:ea typeface="Georgia"/>
                <a:cs typeface="Georgia"/>
                <a:sym typeface="Georgia"/>
              </a:defRPr>
            </a:lvl9pPr>
          </a:lstStyle>
          <a:p>
            <a:fld id="{00000000-1234-1234-1234-123412341234}" type="slidenum">
              <a:rPr lang="en-US" smtClean="0"/>
              <a:pPr/>
              <a:t>‹#›</a:t>
            </a:fld>
            <a:endParaRPr lang="en-US"/>
          </a:p>
        </p:txBody>
      </p:sp>
      <p:sp>
        <p:nvSpPr>
          <p:cNvPr id="12" name="Google Shape;12;p11"/>
          <p:cNvSpPr txBox="1">
            <a:spLocks noGrp="1"/>
          </p:cNvSpPr>
          <p:nvPr>
            <p:ph type="body" idx="1"/>
          </p:nvPr>
        </p:nvSpPr>
        <p:spPr>
          <a:xfrm>
            <a:off x="254000" y="1295401"/>
            <a:ext cx="11684000" cy="50800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600"/>
              </a:spcBef>
              <a:spcAft>
                <a:spcPts val="0"/>
              </a:spcAft>
              <a:buClr>
                <a:schemeClr val="accent3"/>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600"/>
              </a:spcBef>
              <a:spcAft>
                <a:spcPts val="0"/>
              </a:spcAft>
              <a:buClr>
                <a:srgbClr val="2F96B5"/>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90000"/>
              </a:lnSpc>
              <a:spcBef>
                <a:spcPts val="600"/>
              </a:spcBef>
              <a:spcAft>
                <a:spcPts val="0"/>
              </a:spcAft>
              <a:buClr>
                <a:srgbClr val="2F96B5"/>
              </a:buClr>
              <a:buSzPts val="1400"/>
              <a:buFont typeface="Roboto"/>
              <a:buChar char="–"/>
              <a:defRPr sz="1400" b="0" i="0" u="none" strike="noStrike" cap="none">
                <a:solidFill>
                  <a:schemeClr val="dk1"/>
                </a:solidFill>
                <a:latin typeface="Arial"/>
                <a:ea typeface="Arial"/>
                <a:cs typeface="Arial"/>
                <a:sym typeface="Arial"/>
              </a:defRPr>
            </a:lvl3pPr>
            <a:lvl4pPr marL="1828800" marR="0" lvl="3" indent="-304800" algn="l" rtl="0">
              <a:lnSpc>
                <a:spcPct val="90000"/>
              </a:lnSpc>
              <a:spcBef>
                <a:spcPts val="600"/>
              </a:spcBef>
              <a:spcAft>
                <a:spcPts val="0"/>
              </a:spcAft>
              <a:buClr>
                <a:srgbClr val="2F96B5"/>
              </a:buClr>
              <a:buSzPts val="1200"/>
              <a:buFont typeface="Roboto"/>
              <a:buChar char="–"/>
              <a:defRPr sz="1200" b="0" i="0" u="none" strike="noStrike" cap="none">
                <a:solidFill>
                  <a:schemeClr val="dk1"/>
                </a:solidFill>
                <a:latin typeface="Arial"/>
                <a:ea typeface="Arial"/>
                <a:cs typeface="Arial"/>
                <a:sym typeface="Arial"/>
              </a:defRPr>
            </a:lvl4pPr>
            <a:lvl5pPr marL="2286000" marR="0" lvl="4" indent="-292100" algn="l" rtl="0">
              <a:lnSpc>
                <a:spcPct val="90000"/>
              </a:lnSpc>
              <a:spcBef>
                <a:spcPts val="600"/>
              </a:spcBef>
              <a:spcAft>
                <a:spcPts val="0"/>
              </a:spcAft>
              <a:buClr>
                <a:srgbClr val="2F96B5"/>
              </a:buClr>
              <a:buSzPts val="1000"/>
              <a:buFont typeface="Roboto"/>
              <a:buChar char="–"/>
              <a:defRPr sz="1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3" name="Google Shape;13;p11"/>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69BA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Georgia"/>
                <a:ea typeface="Georgia"/>
                <a:cs typeface="Georgia"/>
                <a:sym typeface="Georgia"/>
              </a:defRPr>
            </a:lvl9pPr>
          </a:lstStyle>
          <a:p>
            <a:r>
              <a:rPr lang="en-US"/>
              <a:t>PPPL Advisory Board Meeting</a:t>
            </a:r>
            <a:endParaRPr/>
          </a:p>
        </p:txBody>
      </p:sp>
    </p:spTree>
    <p:extLst>
      <p:ext uri="{BB962C8B-B14F-4D97-AF65-F5344CB8AC3E}">
        <p14:creationId xmlns:p14="http://schemas.microsoft.com/office/powerpoint/2010/main" val="344947158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12">
          <p15:clr>
            <a:srgbClr val="F26B43"/>
          </p15:clr>
        </p15:guide>
        <p15:guide id="2" pos="120">
          <p15:clr>
            <a:srgbClr val="F26B43"/>
          </p15:clr>
        </p15:guide>
        <p15:guide id="3" pos="5424">
          <p15:clr>
            <a:srgbClr val="F26B43"/>
          </p15:clr>
        </p15:guide>
        <p15:guide id="4" pos="5640">
          <p15:clr>
            <a:srgbClr val="F26B43"/>
          </p15:clr>
        </p15:guide>
        <p15:guide id="5" orient="horz" pos="468">
          <p15:clr>
            <a:srgbClr val="F26B43"/>
          </p15:clr>
        </p15:guide>
        <p15:guide id="6" orient="horz" pos="6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r>
              <a:rPr lang="en-US"/>
              <a:t>May 9-10, 2018</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r>
              <a:rPr lang="en-US"/>
              <a:t>PPPL Advisory Board Meeting</a:t>
            </a: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AFFDE58F-DBEC-4F5B-955D-0663386A9BFB}" type="slidenum">
              <a:rPr lang="en-US"/>
              <a:pPr>
                <a:defRPr/>
              </a:pPr>
              <a:t>‹#›</a:t>
            </a:fld>
            <a:endParaRPr lang="en-US"/>
          </a:p>
        </p:txBody>
      </p:sp>
    </p:spTree>
    <p:extLst>
      <p:ext uri="{BB962C8B-B14F-4D97-AF65-F5344CB8AC3E}">
        <p14:creationId xmlns:p14="http://schemas.microsoft.com/office/powerpoint/2010/main" val="136354526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2B62BD-255C-49A5-A617-9EC3A06DA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7180D-6595-472F-B556-74D957138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60B70-A3AE-44B7-BF8C-1CBF94BBC6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May 9-10, 2018</a:t>
            </a:r>
          </a:p>
        </p:txBody>
      </p:sp>
      <p:sp>
        <p:nvSpPr>
          <p:cNvPr id="5" name="Footer Placeholder 4">
            <a:extLst>
              <a:ext uri="{FF2B5EF4-FFF2-40B4-BE49-F238E27FC236}">
                <a16:creationId xmlns:a16="http://schemas.microsoft.com/office/drawing/2014/main" id="{013FD165-984E-423B-8B36-2F374AAC47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PPPL Advisory Board Meeting</a:t>
            </a:r>
          </a:p>
        </p:txBody>
      </p:sp>
      <p:sp>
        <p:nvSpPr>
          <p:cNvPr id="6" name="Slide Number Placeholder 5">
            <a:extLst>
              <a:ext uri="{FF2B5EF4-FFF2-40B4-BE49-F238E27FC236}">
                <a16:creationId xmlns:a16="http://schemas.microsoft.com/office/drawing/2014/main" id="{6F94EEB8-130A-4995-BC6C-812DAD049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155DC-9C8B-4BD1-9092-0791F3CBE5C8}" type="slidenum">
              <a:rPr lang="en-US" smtClean="0"/>
              <a:t>‹#›</a:t>
            </a:fld>
            <a:endParaRPr lang="en-US"/>
          </a:p>
        </p:txBody>
      </p:sp>
    </p:spTree>
    <p:extLst>
      <p:ext uri="{BB962C8B-B14F-4D97-AF65-F5344CB8AC3E}">
        <p14:creationId xmlns:p14="http://schemas.microsoft.com/office/powerpoint/2010/main" val="174274861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3"/>
          <p:cNvSpPr txBox="1">
            <a:spLocks noGrp="1"/>
          </p:cNvSpPr>
          <p:nvPr>
            <p:ph type="title"/>
          </p:nvPr>
        </p:nvSpPr>
        <p:spPr>
          <a:xfrm>
            <a:off x="254000" y="0"/>
            <a:ext cx="11684000" cy="990599"/>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dk2"/>
              </a:buClr>
              <a:buSzPts val="2400"/>
              <a:buFont typeface="Georgia"/>
              <a:buNone/>
              <a:defRPr sz="24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p23"/>
          <p:cNvSpPr txBox="1">
            <a:spLocks noGrp="1"/>
          </p:cNvSpPr>
          <p:nvPr>
            <p:ph type="sldNum" idx="12"/>
          </p:nvPr>
        </p:nvSpPr>
        <p:spPr>
          <a:xfrm>
            <a:off x="11740896" y="6462162"/>
            <a:ext cx="463296" cy="297413"/>
          </a:xfrm>
          <a:prstGeom prst="rect">
            <a:avLst/>
          </a:prstGeom>
          <a:noFill/>
          <a:ln>
            <a:noFill/>
          </a:ln>
        </p:spPr>
        <p:txBody>
          <a:bodyPr spcFirstLastPara="1" wrap="square" lIns="45700" tIns="45700" rIns="91425" bIns="45700" anchor="b" anchorCtr="0">
            <a:spAutoFit/>
          </a:bodyPr>
          <a:lstStyle>
            <a:lvl1pPr marL="0" marR="0" lvl="0"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1pPr>
            <a:lvl2pPr marL="0" marR="0" lvl="1"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2pPr>
            <a:lvl3pPr marL="0" marR="0" lvl="2"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3pPr>
            <a:lvl4pPr marL="0" marR="0" lvl="3"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4pPr>
            <a:lvl5pPr marL="0" marR="0" lvl="4"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5pPr>
            <a:lvl6pPr marL="0" marR="0" lvl="5"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6pPr>
            <a:lvl7pPr marL="0" marR="0" lvl="6"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7pPr>
            <a:lvl8pPr marL="0" marR="0" lvl="7"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8pPr>
            <a:lvl9pPr marL="0" marR="0" lvl="8" indent="0" algn="l" rtl="0">
              <a:lnSpc>
                <a:spcPct val="100000"/>
              </a:lnSpc>
              <a:spcBef>
                <a:spcPts val="0"/>
              </a:spcBef>
              <a:spcAft>
                <a:spcPts val="0"/>
              </a:spcAft>
              <a:buClr>
                <a:schemeClr val="dk2"/>
              </a:buClr>
              <a:buSzPts val="1333"/>
              <a:buFont typeface="Georgia"/>
              <a:buNone/>
              <a:defRPr sz="1333" b="1" i="0" u="none" strike="noStrike" cap="none">
                <a:solidFill>
                  <a:schemeClr val="dk2"/>
                </a:solidFill>
                <a:latin typeface="Georgia"/>
                <a:ea typeface="Georgia"/>
                <a:cs typeface="Georgia"/>
                <a:sym typeface="Georgia"/>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23"/>
          <p:cNvSpPr txBox="1">
            <a:spLocks noGrp="1"/>
          </p:cNvSpPr>
          <p:nvPr>
            <p:ph type="body" idx="1"/>
          </p:nvPr>
        </p:nvSpPr>
        <p:spPr>
          <a:xfrm>
            <a:off x="254000" y="1295401"/>
            <a:ext cx="11684000" cy="50800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600"/>
              </a:spcBef>
              <a:spcAft>
                <a:spcPts val="0"/>
              </a:spcAft>
              <a:buClr>
                <a:schemeClr val="accent3"/>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600"/>
              </a:spcBef>
              <a:spcAft>
                <a:spcPts val="0"/>
              </a:spcAft>
              <a:buClr>
                <a:srgbClr val="2F96B5"/>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90000"/>
              </a:lnSpc>
              <a:spcBef>
                <a:spcPts val="600"/>
              </a:spcBef>
              <a:spcAft>
                <a:spcPts val="0"/>
              </a:spcAft>
              <a:buClr>
                <a:srgbClr val="2F96B5"/>
              </a:buClr>
              <a:buSzPts val="1400"/>
              <a:buFont typeface="Roboto"/>
              <a:buChar char="–"/>
              <a:defRPr sz="1400" b="0" i="0" u="none" strike="noStrike" cap="none">
                <a:solidFill>
                  <a:schemeClr val="dk1"/>
                </a:solidFill>
                <a:latin typeface="Arial"/>
                <a:ea typeface="Arial"/>
                <a:cs typeface="Arial"/>
                <a:sym typeface="Arial"/>
              </a:defRPr>
            </a:lvl3pPr>
            <a:lvl4pPr marL="1828800" marR="0" lvl="3" indent="-304800" algn="l" rtl="0">
              <a:lnSpc>
                <a:spcPct val="90000"/>
              </a:lnSpc>
              <a:spcBef>
                <a:spcPts val="600"/>
              </a:spcBef>
              <a:spcAft>
                <a:spcPts val="0"/>
              </a:spcAft>
              <a:buClr>
                <a:srgbClr val="2F96B5"/>
              </a:buClr>
              <a:buSzPts val="1200"/>
              <a:buFont typeface="Roboto"/>
              <a:buChar char="–"/>
              <a:defRPr sz="1200" b="0" i="0" u="none" strike="noStrike" cap="none">
                <a:solidFill>
                  <a:schemeClr val="dk1"/>
                </a:solidFill>
                <a:latin typeface="Arial"/>
                <a:ea typeface="Arial"/>
                <a:cs typeface="Arial"/>
                <a:sym typeface="Arial"/>
              </a:defRPr>
            </a:lvl4pPr>
            <a:lvl5pPr marL="2286000" marR="0" lvl="4" indent="-292100" algn="l" rtl="0">
              <a:lnSpc>
                <a:spcPct val="90000"/>
              </a:lnSpc>
              <a:spcBef>
                <a:spcPts val="600"/>
              </a:spcBef>
              <a:spcAft>
                <a:spcPts val="0"/>
              </a:spcAft>
              <a:buClr>
                <a:srgbClr val="2F96B5"/>
              </a:buClr>
              <a:buSzPts val="1000"/>
              <a:buFont typeface="Roboto"/>
              <a:buChar char="–"/>
              <a:defRPr sz="1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6" name="Google Shape;96;p23"/>
          <p:cNvSpPr txBox="1">
            <a:spLocks noGrp="1"/>
          </p:cNvSpPr>
          <p:nvPr>
            <p:ph type="ftr" idx="11"/>
          </p:nvPr>
        </p:nvSpPr>
        <p:spPr>
          <a:xfrm>
            <a:off x="254000" y="6436361"/>
            <a:ext cx="4114800" cy="36618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69BA0"/>
              </a:buClr>
              <a:buSzPts val="1400"/>
              <a:buFont typeface="Arial"/>
              <a:buNone/>
              <a:defRPr sz="1200" b="0" i="0" u="none" strike="noStrike" cap="none">
                <a:solidFill>
                  <a:srgbClr val="869BA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1400"/>
              <a:buFont typeface="Georgia"/>
              <a:buNone/>
              <a:defRPr sz="2400" b="0" i="0" u="none" strike="noStrike" cap="none">
                <a:solidFill>
                  <a:schemeClr val="dk1"/>
                </a:solidFill>
                <a:latin typeface="Georgia"/>
                <a:ea typeface="Georgia"/>
                <a:cs typeface="Georgia"/>
                <a:sym typeface="Georgia"/>
              </a:defRPr>
            </a:lvl9pPr>
          </a:lstStyle>
          <a:p>
            <a:r>
              <a:rPr lang="en-US"/>
              <a:t>PPPL Advisory Board Meeting</a:t>
            </a:r>
            <a:endParaRPr/>
          </a:p>
        </p:txBody>
      </p:sp>
    </p:spTree>
    <p:extLst>
      <p:ext uri="{BB962C8B-B14F-4D97-AF65-F5344CB8AC3E}">
        <p14:creationId xmlns:p14="http://schemas.microsoft.com/office/powerpoint/2010/main" val="346700051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12">
          <p15:clr>
            <a:srgbClr val="F26B43"/>
          </p15:clr>
        </p15:guide>
        <p15:guide id="2" pos="120">
          <p15:clr>
            <a:srgbClr val="F26B43"/>
          </p15:clr>
        </p15:guide>
        <p15:guide id="3" pos="5424">
          <p15:clr>
            <a:srgbClr val="F26B43"/>
          </p15:clr>
        </p15:guide>
        <p15:guide id="4" pos="5640">
          <p15:clr>
            <a:srgbClr val="F26B43"/>
          </p15:clr>
        </p15:guide>
        <p15:guide id="5" orient="horz" pos="468">
          <p15:clr>
            <a:srgbClr val="F26B43"/>
          </p15:clr>
        </p15:guide>
        <p15:guide id="6" orient="horz" pos="6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 y="-60960"/>
            <a:ext cx="12313920" cy="712952"/>
          </a:xfrm>
          <a:prstGeom prst="rect">
            <a:avLst/>
          </a:prstGeom>
          <a:solidFill>
            <a:schemeClr val="accent3"/>
          </a:solidFill>
          <a:ln w="15875" cmpd="sng">
            <a:solidFill>
              <a:schemeClr val="accent3">
                <a:lumMod val="75000"/>
              </a:schemeClr>
            </a:solidFill>
          </a:ln>
        </p:spPr>
        <p:txBody>
          <a:bodyPr vert="horz" lIns="457200" tIns="91440" rIns="457200" bIns="45720" rtlCol="0" anchor="t" anchorCtr="1">
            <a:spAutoFit/>
          </a:bodyPr>
          <a:lstStyle/>
          <a:p>
            <a:r>
              <a:rPr lang="en-US" dirty="0"/>
              <a:t>Click to edit Master title style</a:t>
            </a:r>
          </a:p>
        </p:txBody>
      </p:sp>
      <p:sp>
        <p:nvSpPr>
          <p:cNvPr id="3" name="Text Placeholder 2"/>
          <p:cNvSpPr>
            <a:spLocks noGrp="1"/>
          </p:cNvSpPr>
          <p:nvPr>
            <p:ph type="body" idx="1"/>
          </p:nvPr>
        </p:nvSpPr>
        <p:spPr>
          <a:xfrm>
            <a:off x="0" y="698223"/>
            <a:ext cx="12192000" cy="5431204"/>
          </a:xfrm>
          <a:prstGeom prst="rect">
            <a:avLst/>
          </a:prstGeom>
          <a:noFill/>
        </p:spPr>
        <p:txBody>
          <a:bodyPr vert="horz" lIns="274320" tIns="91440" rIns="274320" bIns="45720" rtlCol="0" anchor="ctr"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32834"/>
            <a:ext cx="2421447" cy="365125"/>
          </a:xfrm>
          <a:prstGeom prst="rect">
            <a:avLst/>
          </a:prstGeom>
        </p:spPr>
        <p:txBody>
          <a:bodyPr vert="horz" lIns="91440" tIns="45720" rIns="91440" bIns="45720" rtlCol="0" anchor="t"/>
          <a:lstStyle>
            <a:lvl1pPr algn="l">
              <a:defRPr sz="1600">
                <a:solidFill>
                  <a:schemeClr val="tx1">
                    <a:tint val="75000"/>
                  </a:schemeClr>
                </a:solidFill>
              </a:defRPr>
            </a:lvl1pPr>
          </a:lstStyle>
          <a:p>
            <a:r>
              <a:rPr lang="en-US"/>
              <a:t>May 9-10, 2018</a:t>
            </a:r>
          </a:p>
        </p:txBody>
      </p:sp>
      <p:sp>
        <p:nvSpPr>
          <p:cNvPr id="5" name="Footer Placeholder 4"/>
          <p:cNvSpPr>
            <a:spLocks noGrp="1"/>
          </p:cNvSpPr>
          <p:nvPr>
            <p:ph type="ftr" sz="quarter" idx="3"/>
          </p:nvPr>
        </p:nvSpPr>
        <p:spPr>
          <a:xfrm>
            <a:off x="3031047" y="6332834"/>
            <a:ext cx="6129907" cy="365125"/>
          </a:xfrm>
          <a:prstGeom prst="rect">
            <a:avLst/>
          </a:prstGeom>
        </p:spPr>
        <p:txBody>
          <a:bodyPr vert="horz" lIns="91440" tIns="45720" rIns="91440" bIns="45720" rtlCol="0" anchor="t"/>
          <a:lstStyle>
            <a:lvl1pPr algn="ctr">
              <a:defRPr sz="1600">
                <a:solidFill>
                  <a:schemeClr val="tx1">
                    <a:tint val="75000"/>
                  </a:schemeClr>
                </a:solidFill>
              </a:defRPr>
            </a:lvl1pPr>
          </a:lstStyle>
          <a:p>
            <a:r>
              <a:rPr lang="en-US"/>
              <a:t>PPPL Advisory Board Meeting</a:t>
            </a:r>
          </a:p>
        </p:txBody>
      </p:sp>
      <p:sp>
        <p:nvSpPr>
          <p:cNvPr id="6" name="Slide Number Placeholder 5"/>
          <p:cNvSpPr>
            <a:spLocks noGrp="1"/>
          </p:cNvSpPr>
          <p:nvPr>
            <p:ph type="sldNum" sz="quarter" idx="4"/>
          </p:nvPr>
        </p:nvSpPr>
        <p:spPr>
          <a:xfrm>
            <a:off x="9160953" y="6332834"/>
            <a:ext cx="2844800" cy="365125"/>
          </a:xfrm>
          <a:prstGeom prst="rect">
            <a:avLst/>
          </a:prstGeom>
        </p:spPr>
        <p:txBody>
          <a:bodyPr vert="horz" lIns="91440" tIns="45720" rIns="91440" bIns="45720" rtlCol="0" anchor="t"/>
          <a:lstStyle>
            <a:lvl1pPr algn="r">
              <a:defRPr sz="1600" b="1">
                <a:solidFill>
                  <a:srgbClr val="E2751D"/>
                </a:solidFill>
              </a:defRPr>
            </a:lvl1pPr>
          </a:lstStyle>
          <a:p>
            <a:fld id="{22204D31-CEC6-AA4C-9C19-7F28329456F4}" type="slidenum">
              <a:rPr lang="en-US" smtClean="0"/>
              <a:pPr/>
              <a:t>‹#›</a:t>
            </a:fld>
            <a:endParaRPr lang="en-US" dirty="0"/>
          </a:p>
        </p:txBody>
      </p:sp>
    </p:spTree>
    <p:extLst>
      <p:ext uri="{BB962C8B-B14F-4D97-AF65-F5344CB8AC3E}">
        <p14:creationId xmlns:p14="http://schemas.microsoft.com/office/powerpoint/2010/main" val="14218709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ftr="0" dt="0"/>
  <p:txStyles>
    <p:titleStyle>
      <a:lvl1pPr algn="ctr" defTabSz="609585" rtl="0" eaLnBrk="1" latinLnBrk="0" hangingPunct="1">
        <a:spcBef>
          <a:spcPct val="0"/>
        </a:spcBef>
        <a:buNone/>
        <a:defRPr sz="3733" b="1" kern="1200" baseline="0">
          <a:solidFill>
            <a:schemeClr val="bg1"/>
          </a:solidFill>
          <a:latin typeface="+mj-lt"/>
          <a:ea typeface="+mj-ea"/>
          <a:cs typeface="+mj-cs"/>
        </a:defRPr>
      </a:lvl1pPr>
    </p:titleStyle>
    <p:bodyStyle>
      <a:lvl1pPr marL="457189" indent="-457189" algn="l" defTabSz="609585" rtl="0" eaLnBrk="1" latinLnBrk="0" hangingPunct="1">
        <a:lnSpc>
          <a:spcPct val="100000"/>
        </a:lnSpc>
        <a:spcBef>
          <a:spcPts val="667"/>
        </a:spcBef>
        <a:buFont typeface="Arial"/>
        <a:buChar char="•"/>
        <a:defRPr sz="3200" kern="1200">
          <a:solidFill>
            <a:schemeClr val="tx1"/>
          </a:solidFill>
          <a:latin typeface="+mn-lt"/>
          <a:ea typeface="+mn-ea"/>
          <a:cs typeface="+mn-cs"/>
        </a:defRPr>
      </a:lvl1pPr>
      <a:lvl2pPr marL="990575" indent="-380990" algn="l" defTabSz="609585" rtl="0" eaLnBrk="1" latinLnBrk="0" hangingPunct="1">
        <a:lnSpc>
          <a:spcPct val="100000"/>
        </a:lnSpc>
        <a:spcBef>
          <a:spcPts val="667"/>
        </a:spcBef>
        <a:buFont typeface="Arial"/>
        <a:buChar char="–"/>
        <a:defRPr sz="2667" kern="1200">
          <a:solidFill>
            <a:schemeClr val="tx1"/>
          </a:solidFill>
          <a:latin typeface="+mn-lt"/>
          <a:ea typeface="+mn-ea"/>
          <a:cs typeface="+mn-cs"/>
        </a:defRPr>
      </a:lvl2pPr>
      <a:lvl3pPr marL="1523962" indent="-304792" algn="l" defTabSz="609585" rtl="0" eaLnBrk="1" latinLnBrk="0" hangingPunct="1">
        <a:lnSpc>
          <a:spcPct val="100000"/>
        </a:lnSpc>
        <a:spcBef>
          <a:spcPts val="667"/>
        </a:spcBef>
        <a:buFont typeface="Arial"/>
        <a:buChar char="•"/>
        <a:defRPr sz="2400" kern="1200">
          <a:solidFill>
            <a:schemeClr val="tx1"/>
          </a:solidFill>
          <a:latin typeface="+mn-lt"/>
          <a:ea typeface="+mn-ea"/>
          <a:cs typeface="+mn-cs"/>
        </a:defRPr>
      </a:lvl3pPr>
      <a:lvl4pPr marL="2133547" indent="-304792" algn="l" defTabSz="609585" rtl="0" eaLnBrk="1" latinLnBrk="0" hangingPunct="1">
        <a:lnSpc>
          <a:spcPct val="100000"/>
        </a:lnSpc>
        <a:spcBef>
          <a:spcPts val="667"/>
        </a:spcBef>
        <a:buFont typeface="Arial"/>
        <a:buChar char="–"/>
        <a:defRPr sz="2133" kern="1200">
          <a:solidFill>
            <a:schemeClr val="tx1"/>
          </a:solidFill>
          <a:latin typeface="+mn-lt"/>
          <a:ea typeface="+mn-ea"/>
          <a:cs typeface="+mn-cs"/>
        </a:defRPr>
      </a:lvl4pPr>
      <a:lvl5pPr marL="2743131" indent="-304792" algn="l" defTabSz="609585" rtl="0" eaLnBrk="1" latinLnBrk="0" hangingPunct="1">
        <a:lnSpc>
          <a:spcPct val="100000"/>
        </a:lnSpc>
        <a:spcBef>
          <a:spcPts val="667"/>
        </a:spcBef>
        <a:buFont typeface="Arial"/>
        <a:buChar char="»"/>
        <a:defRPr sz="21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May 9-10, 2018</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PPPL Advisory Board Meeting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FD69C-4A3D-4C77-B7B0-D47D83BE5CD5}" type="slidenum">
              <a:rPr lang="en-US" smtClean="0"/>
              <a:t>‹#›</a:t>
            </a:fld>
            <a:endParaRPr lang="en-US"/>
          </a:p>
        </p:txBody>
      </p:sp>
    </p:spTree>
    <p:extLst>
      <p:ext uri="{BB962C8B-B14F-4D97-AF65-F5344CB8AC3E}">
        <p14:creationId xmlns:p14="http://schemas.microsoft.com/office/powerpoint/2010/main" val="334467026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May 9-10, 2018</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PPPL Advisory Board Meeting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FD69C-4A3D-4C77-B7B0-D47D83BE5CD5}" type="slidenum">
              <a:rPr lang="en-US" smtClean="0"/>
              <a:t>‹#›</a:t>
            </a:fld>
            <a:endParaRPr lang="en-US"/>
          </a:p>
        </p:txBody>
      </p:sp>
    </p:spTree>
    <p:extLst>
      <p:ext uri="{BB962C8B-B14F-4D97-AF65-F5344CB8AC3E}">
        <p14:creationId xmlns:p14="http://schemas.microsoft.com/office/powerpoint/2010/main" val="156836161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r>
              <a:rPr lang="en-US"/>
              <a:t>May 9-10, 2018</a:t>
            </a: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r>
              <a:rPr lang="en-US"/>
              <a:t>PPPL Advisory Board Meeting</a:t>
            </a: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488FFE59-D3FB-4695-B8DA-90E743AB2934}" type="slidenum">
              <a:rPr lang="en-US"/>
              <a:pPr>
                <a:defRPr/>
              </a:pPr>
              <a:t>‹#›</a:t>
            </a:fld>
            <a:endParaRPr lang="en-US"/>
          </a:p>
        </p:txBody>
      </p:sp>
    </p:spTree>
    <p:extLst>
      <p:ext uri="{BB962C8B-B14F-4D97-AF65-F5344CB8AC3E}">
        <p14:creationId xmlns:p14="http://schemas.microsoft.com/office/powerpoint/2010/main" val="89895513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7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32.tiff"/><Relationship Id="rId4" Type="http://schemas.openxmlformats.org/officeDocument/2006/relationships/image" Target="../media/image49.jp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57.pn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56.xml"/><Relationship Id="rId6" Type="http://schemas.openxmlformats.org/officeDocument/2006/relationships/image" Target="../media/image90.jpeg"/><Relationship Id="rId5" Type="http://schemas.openxmlformats.org/officeDocument/2006/relationships/image" Target="../media/image5.jpe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jpeg"/><Relationship Id="rId18" Type="http://schemas.openxmlformats.org/officeDocument/2006/relationships/image" Target="../media/image104.jpeg"/><Relationship Id="rId3" Type="http://schemas.openxmlformats.org/officeDocument/2006/relationships/notesSlide" Target="../notesSlides/notesSlide21.xml"/><Relationship Id="rId21" Type="http://schemas.openxmlformats.org/officeDocument/2006/relationships/image" Target="../media/image107.pn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3.png"/><Relationship Id="rId2" Type="http://schemas.openxmlformats.org/officeDocument/2006/relationships/slideLayout" Target="../slideLayouts/slideLayout61.xml"/><Relationship Id="rId16" Type="http://schemas.openxmlformats.org/officeDocument/2006/relationships/image" Target="../media/image102.jpeg"/><Relationship Id="rId20" Type="http://schemas.openxmlformats.org/officeDocument/2006/relationships/image" Target="../media/image106.jpeg"/><Relationship Id="rId1" Type="http://schemas.openxmlformats.org/officeDocument/2006/relationships/tags" Target="../tags/tag1.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png"/><Relationship Id="rId15" Type="http://schemas.openxmlformats.org/officeDocument/2006/relationships/hyperlink" Target="http://htx.pppl.gov/" TargetMode="External"/><Relationship Id="rId10" Type="http://schemas.openxmlformats.org/officeDocument/2006/relationships/image" Target="../media/image97.png"/><Relationship Id="rId19" Type="http://schemas.openxmlformats.org/officeDocument/2006/relationships/image" Target="../media/image105.pn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81.xml"/><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1.xml"/><Relationship Id="rId5" Type="http://schemas.openxmlformats.org/officeDocument/2006/relationships/image" Target="../media/image109.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8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115.xml"/><Relationship Id="rId6" Type="http://schemas.openxmlformats.org/officeDocument/2006/relationships/image" Target="../media/image109.png"/><Relationship Id="rId5" Type="http://schemas.openxmlformats.org/officeDocument/2006/relationships/image" Target="../media/image121.pn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81.xml"/><Relationship Id="rId6" Type="http://schemas.openxmlformats.org/officeDocument/2006/relationships/image" Target="../media/image125.png"/><Relationship Id="rId5" Type="http://schemas.openxmlformats.org/officeDocument/2006/relationships/image" Target="../media/image124.emf"/><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127.png"/><Relationship Id="rId3" Type="http://schemas.microsoft.com/office/2007/relationships/media" Target="../media/media2.avi"/><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25.xml"/><Relationship Id="rId11" Type="http://schemas.openxmlformats.org/officeDocument/2006/relationships/image" Target="../media/image130.png"/><Relationship Id="rId5" Type="http://schemas.openxmlformats.org/officeDocument/2006/relationships/slideLayout" Target="../slideLayouts/slideLayout98.xml"/><Relationship Id="rId10" Type="http://schemas.openxmlformats.org/officeDocument/2006/relationships/image" Target="../media/image129.png"/><Relationship Id="rId4" Type="http://schemas.openxmlformats.org/officeDocument/2006/relationships/video" Target="../media/media2.avi"/><Relationship Id="rId9" Type="http://schemas.openxmlformats.org/officeDocument/2006/relationships/image" Target="../media/image128.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bin"/><Relationship Id="rId7" Type="http://schemas.openxmlformats.org/officeDocument/2006/relationships/image" Target="../media/image134.png"/><Relationship Id="rId2" Type="http://schemas.openxmlformats.org/officeDocument/2006/relationships/notesSlide" Target="../notesSlides/notesSlide26.xml"/><Relationship Id="rId1" Type="http://schemas.openxmlformats.org/officeDocument/2006/relationships/slideLayout" Target="../slideLayouts/slideLayout10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62.png"/><Relationship Id="rId9" Type="http://schemas.openxmlformats.org/officeDocument/2006/relationships/image" Target="../media/image135.wmf"/></Relationships>
</file>

<file path=ppt/slides/_rels/slide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98.xml"/><Relationship Id="rId4" Type="http://schemas.openxmlformats.org/officeDocument/2006/relationships/image" Target="../media/image138.png"/></Relationships>
</file>

<file path=ppt/slides/_rels/slide3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09.png"/><Relationship Id="rId7" Type="http://schemas.openxmlformats.org/officeDocument/2006/relationships/image" Target="../media/image143.png"/><Relationship Id="rId2" Type="http://schemas.openxmlformats.org/officeDocument/2006/relationships/notesSlide" Target="../notesSlides/notesSlide27.xml"/><Relationship Id="rId1" Type="http://schemas.openxmlformats.org/officeDocument/2006/relationships/slideLayout" Target="../slideLayouts/slideLayout8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0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109.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4.xml"/><Relationship Id="rId1" Type="http://schemas.openxmlformats.org/officeDocument/2006/relationships/slideLayout" Target="../slideLayouts/slideLayout115.xml"/><Relationship Id="rId5" Type="http://schemas.openxmlformats.org/officeDocument/2006/relationships/image" Target="../media/image154.png"/><Relationship Id="rId4" Type="http://schemas.openxmlformats.org/officeDocument/2006/relationships/image" Target="../media/image153.png"/></Relationships>
</file>

<file path=ppt/slides/_rels/slide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5.xml"/><Relationship Id="rId1" Type="http://schemas.openxmlformats.org/officeDocument/2006/relationships/slideLayout" Target="../slideLayouts/slideLayout115.xml"/><Relationship Id="rId5" Type="http://schemas.openxmlformats.org/officeDocument/2006/relationships/image" Target="../media/image157.png"/><Relationship Id="rId4" Type="http://schemas.openxmlformats.org/officeDocument/2006/relationships/image" Target="../media/image156.png"/></Relationships>
</file>

<file path=ppt/slides/_rels/slide45.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44.xml"/><Relationship Id="rId6" Type="http://schemas.openxmlformats.org/officeDocument/2006/relationships/image" Target="../media/image58.jpg"/><Relationship Id="rId5" Type="http://schemas.openxmlformats.org/officeDocument/2006/relationships/image" Target="../media/image61.jpeg"/><Relationship Id="rId4" Type="http://schemas.openxmlformats.org/officeDocument/2006/relationships/image" Target="../media/image159.png"/></Relationships>
</file>

<file path=ppt/slides/_rels/slide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82.png"/><Relationship Id="rId4"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92.xml"/><Relationship Id="rId4" Type="http://schemas.openxmlformats.org/officeDocument/2006/relationships/image" Target="../media/image164.png"/></Relationships>
</file>

<file path=ppt/slides/_rels/slide4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9.xml"/><Relationship Id="rId1" Type="http://schemas.openxmlformats.org/officeDocument/2006/relationships/slideLayout" Target="../slideLayouts/slideLayout103.xml"/><Relationship Id="rId5" Type="http://schemas.openxmlformats.org/officeDocument/2006/relationships/image" Target="../media/image167.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0.xml"/><Relationship Id="rId1" Type="http://schemas.openxmlformats.org/officeDocument/2006/relationships/slideLayout" Target="../slideLayouts/slideLayout103.xml"/><Relationship Id="rId5" Type="http://schemas.openxmlformats.org/officeDocument/2006/relationships/image" Target="../media/image170.png"/><Relationship Id="rId4" Type="http://schemas.openxmlformats.org/officeDocument/2006/relationships/image" Target="../media/image169.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81.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4.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slideLayout" Target="../slideLayouts/slideLayout80.xml"/><Relationship Id="rId1" Type="http://schemas.openxmlformats.org/officeDocument/2006/relationships/tags" Target="../tags/tag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1.png"/><Relationship Id="rId10" Type="http://schemas.openxmlformats.org/officeDocument/2006/relationships/image" Target="../media/image179.png"/><Relationship Id="rId4" Type="http://schemas.openxmlformats.org/officeDocument/2006/relationships/image" Target="../media/image109.png"/><Relationship Id="rId9" Type="http://schemas.openxmlformats.org/officeDocument/2006/relationships/image" Target="../media/image178.png"/></Relationships>
</file>

<file path=ppt/slides/_rels/slide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09.png"/><Relationship Id="rId1" Type="http://schemas.openxmlformats.org/officeDocument/2006/relationships/slideLayout" Target="../slideLayouts/slideLayout81.xml"/><Relationship Id="rId4" Type="http://schemas.openxmlformats.org/officeDocument/2006/relationships/image" Target="../media/image183.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10.png"/><Relationship Id="rId1" Type="http://schemas.openxmlformats.org/officeDocument/2006/relationships/slideLayout" Target="../slideLayouts/slideLayout81.xml"/><Relationship Id="rId4" Type="http://schemas.openxmlformats.org/officeDocument/2006/relationships/image" Target="../media/image184.png"/></Relationships>
</file>

<file path=ppt/slides/_rels/slide55.xml.rels><?xml version="1.0" encoding="UTF-8" standalone="yes"?>
<Relationships xmlns="http://schemas.openxmlformats.org/package/2006/relationships"><Relationship Id="rId8" Type="http://schemas.openxmlformats.org/officeDocument/2006/relationships/image" Target="../media/image188.emf"/><Relationship Id="rId3" Type="http://schemas.openxmlformats.org/officeDocument/2006/relationships/slideLayout" Target="../slideLayouts/slideLayout81.xml"/><Relationship Id="rId7" Type="http://schemas.openxmlformats.org/officeDocument/2006/relationships/image" Target="../media/image187.emf"/><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86.emf"/><Relationship Id="rId5" Type="http://schemas.openxmlformats.org/officeDocument/2006/relationships/image" Target="../media/image185.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98.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81.xml"/><Relationship Id="rId5" Type="http://schemas.openxmlformats.org/officeDocument/2006/relationships/image" Target="../media/image172.jpeg"/><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18D141-EFD1-E053-8CE6-3BFC341A2421}"/>
              </a:ext>
            </a:extLst>
          </p:cNvPr>
          <p:cNvSpPr txBox="1"/>
          <p:nvPr/>
        </p:nvSpPr>
        <p:spPr>
          <a:xfrm>
            <a:off x="215244" y="120908"/>
            <a:ext cx="11782419" cy="2123658"/>
          </a:xfrm>
          <a:prstGeom prst="rect">
            <a:avLst/>
          </a:prstGeom>
          <a:noFill/>
        </p:spPr>
        <p:txBody>
          <a:bodyPr wrap="square">
            <a:spAutoFit/>
          </a:bodyPr>
          <a:lstStyle/>
          <a:p>
            <a:r>
              <a:rPr lang="en-US" sz="4400" b="1" i="0" dirty="0">
                <a:solidFill>
                  <a:srgbClr val="222222"/>
                </a:solidFill>
                <a:effectLst/>
                <a:latin typeface="Segoe UI" panose="020B0502040204020203" pitchFamily="34" charset="0"/>
                <a:cs typeface="Segoe UI" panose="020B0502040204020203" pitchFamily="34" charset="0"/>
              </a:rPr>
              <a:t>Electron-beam generated plasmas and their applications: from materials processing          to space propulsion</a:t>
            </a:r>
            <a:endParaRPr lang="en-US" sz="4400" b="1" dirty="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551D9963-3687-D00F-F9D7-2DECBB9526AF}"/>
              </a:ext>
            </a:extLst>
          </p:cNvPr>
          <p:cNvSpPr txBox="1"/>
          <p:nvPr/>
        </p:nvSpPr>
        <p:spPr>
          <a:xfrm>
            <a:off x="624598" y="4828732"/>
            <a:ext cx="10963710" cy="1215717"/>
          </a:xfrm>
          <a:prstGeom prst="rect">
            <a:avLst/>
          </a:prstGeom>
          <a:noFill/>
        </p:spPr>
        <p:txBody>
          <a:bodyPr wrap="square">
            <a:spAutoFit/>
          </a:bodyPr>
          <a:lstStyle/>
          <a:p>
            <a:pPr algn="ctr">
              <a:spcAft>
                <a:spcPts val="600"/>
              </a:spcAft>
            </a:pPr>
            <a:r>
              <a:rPr lang="en-US" sz="3600" b="1" i="0" dirty="0">
                <a:solidFill>
                  <a:srgbClr val="222222"/>
                </a:solidFill>
                <a:effectLst/>
                <a:latin typeface="Segoe UI" panose="020B0502040204020203" pitchFamily="34" charset="0"/>
                <a:cs typeface="Segoe UI" panose="020B0502040204020203" pitchFamily="34" charset="0"/>
              </a:rPr>
              <a:t>Yevgeny Raitses</a:t>
            </a:r>
          </a:p>
          <a:p>
            <a:pPr algn="ctr"/>
            <a:r>
              <a:rPr lang="en-US" sz="3200" dirty="0">
                <a:solidFill>
                  <a:srgbClr val="222222"/>
                </a:solidFill>
                <a:latin typeface="Segoe UI" panose="020B0502040204020203" pitchFamily="34" charset="0"/>
                <a:cs typeface="Segoe UI" panose="020B0502040204020203" pitchFamily="34" charset="0"/>
              </a:rPr>
              <a:t>Princeton Plasma Physics Laboratory</a:t>
            </a:r>
            <a:endParaRPr lang="en-US" sz="3200"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3ECC417E-19BC-D8BD-597F-F53FD6A4AFCE}"/>
              </a:ext>
            </a:extLst>
          </p:cNvPr>
          <p:cNvSpPr txBox="1"/>
          <p:nvPr/>
        </p:nvSpPr>
        <p:spPr>
          <a:xfrm>
            <a:off x="5158595" y="6334595"/>
            <a:ext cx="1874809" cy="523220"/>
          </a:xfrm>
          <a:prstGeom prst="rect">
            <a:avLst/>
          </a:prstGeom>
          <a:noFill/>
        </p:spPr>
        <p:txBody>
          <a:bodyPr wrap="none" rtlCol="0">
            <a:spAutoFit/>
          </a:bodyPr>
          <a:lstStyle/>
          <a:p>
            <a:pPr algn="ctr"/>
            <a:r>
              <a:rPr lang="en-US" sz="1400" dirty="0">
                <a:latin typeface="Segoe UI" panose="020B0502040204020203" pitchFamily="34" charset="0"/>
                <a:cs typeface="Segoe UI" panose="020B0502040204020203" pitchFamily="34" charset="0"/>
              </a:rPr>
              <a:t>MIPSE, Ann Arbor, MI</a:t>
            </a:r>
          </a:p>
          <a:p>
            <a:pPr algn="ctr"/>
            <a:r>
              <a:rPr lang="en-US" sz="1400" dirty="0">
                <a:latin typeface="Segoe UI" panose="020B0502040204020203" pitchFamily="34" charset="0"/>
                <a:cs typeface="Segoe UI" panose="020B0502040204020203" pitchFamily="34" charset="0"/>
              </a:rPr>
              <a:t>February 7, 2024</a:t>
            </a:r>
          </a:p>
        </p:txBody>
      </p:sp>
      <p:pic>
        <p:nvPicPr>
          <p:cNvPr id="13" name="Picture 12">
            <a:extLst>
              <a:ext uri="{FF2B5EF4-FFF2-40B4-BE49-F238E27FC236}">
                <a16:creationId xmlns:a16="http://schemas.microsoft.com/office/drawing/2014/main" id="{BF4FF3D1-382E-FCE3-6A53-13F39363373D}"/>
              </a:ext>
            </a:extLst>
          </p:cNvPr>
          <p:cNvPicPr>
            <a:picLocks noChangeAspect="1"/>
          </p:cNvPicPr>
          <p:nvPr/>
        </p:nvPicPr>
        <p:blipFill>
          <a:blip r:embed="rId2"/>
          <a:stretch>
            <a:fillRect/>
          </a:stretch>
        </p:blipFill>
        <p:spPr>
          <a:xfrm>
            <a:off x="0" y="2280337"/>
            <a:ext cx="12192000" cy="2477806"/>
          </a:xfrm>
          <a:prstGeom prst="rect">
            <a:avLst/>
          </a:prstGeom>
        </p:spPr>
      </p:pic>
    </p:spTree>
    <p:extLst>
      <p:ext uri="{BB962C8B-B14F-4D97-AF65-F5344CB8AC3E}">
        <p14:creationId xmlns:p14="http://schemas.microsoft.com/office/powerpoint/2010/main" val="1678825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712793" y="10401"/>
            <a:ext cx="120942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685800" rtl="0" eaLnBrk="0" fontAlgn="auto" latinLnBrk="0" hangingPunct="0">
              <a:lnSpc>
                <a:spcPct val="10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Princeton Collaborative Research Facility (PCRF)</a:t>
            </a:r>
            <a:endParaRPr kumimoji="0" lang="en-US" altLang="en-US" b="1" i="0" u="none" strike="noStrike" kern="1200" cap="none" spc="0" normalizeH="0" baseline="0" noProof="0" dirty="0">
              <a:ln>
                <a:noFill/>
              </a:ln>
              <a:solidFill>
                <a:srgbClr val="0000FF"/>
              </a:solidFill>
              <a:effectLst/>
              <a:uLnTx/>
              <a:uFillTx/>
              <a:latin typeface="Segoe UI" panose="020B0502040204020203" pitchFamily="34" charset="0"/>
              <a:ea typeface="+mn-ea"/>
              <a:cs typeface="Segoe UI" panose="020B0502040204020203" pitchFamily="34" charset="0"/>
            </a:endParaRPr>
          </a:p>
        </p:txBody>
      </p:sp>
      <p:pic>
        <p:nvPicPr>
          <p:cNvPr id="10" name="Picture 9" descr="Logo&#10;&#10;Description automatically generated">
            <a:extLst>
              <a:ext uri="{FF2B5EF4-FFF2-40B4-BE49-F238E27FC236}">
                <a16:creationId xmlns:a16="http://schemas.microsoft.com/office/drawing/2014/main" id="{696A2421-131E-41D1-8A1F-7154D0FD1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4"/>
            <a:ext cx="1762180" cy="611432"/>
          </a:xfrm>
          <a:prstGeom prst="rect">
            <a:avLst/>
          </a:prstGeom>
        </p:spPr>
      </p:pic>
      <p:pic>
        <p:nvPicPr>
          <p:cNvPr id="8" name="Picture 7">
            <a:extLst>
              <a:ext uri="{FF2B5EF4-FFF2-40B4-BE49-F238E27FC236}">
                <a16:creationId xmlns:a16="http://schemas.microsoft.com/office/drawing/2014/main" id="{33F2A5EF-D2B9-4428-818E-0E6B47CFC9E6}"/>
              </a:ext>
            </a:extLst>
          </p:cNvPr>
          <p:cNvPicPr>
            <a:picLocks noChangeAspect="1"/>
          </p:cNvPicPr>
          <p:nvPr/>
        </p:nvPicPr>
        <p:blipFill>
          <a:blip r:embed="rId4"/>
          <a:stretch>
            <a:fillRect/>
          </a:stretch>
        </p:blipFill>
        <p:spPr>
          <a:xfrm>
            <a:off x="3909626" y="1299657"/>
            <a:ext cx="4686345" cy="2153825"/>
          </a:xfrm>
          <a:prstGeom prst="rect">
            <a:avLst/>
          </a:prstGeom>
        </p:spPr>
      </p:pic>
      <p:sp>
        <p:nvSpPr>
          <p:cNvPr id="2" name="TextBox 1">
            <a:extLst>
              <a:ext uri="{FF2B5EF4-FFF2-40B4-BE49-F238E27FC236}">
                <a16:creationId xmlns:a16="http://schemas.microsoft.com/office/drawing/2014/main" id="{90EE1CD5-EE1E-475C-97B9-CB7863A0FB16}"/>
              </a:ext>
            </a:extLst>
          </p:cNvPr>
          <p:cNvSpPr txBox="1"/>
          <p:nvPr/>
        </p:nvSpPr>
        <p:spPr>
          <a:xfrm>
            <a:off x="3981435" y="652048"/>
            <a:ext cx="4676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Experts in plasma theory, computational, experiments and diagnostics</a:t>
            </a:r>
          </a:p>
        </p:txBody>
      </p:sp>
      <p:pic>
        <p:nvPicPr>
          <p:cNvPr id="12" name="Picture 4">
            <a:extLst>
              <a:ext uri="{FF2B5EF4-FFF2-40B4-BE49-F238E27FC236}">
                <a16:creationId xmlns:a16="http://schemas.microsoft.com/office/drawing/2014/main" id="{FD581F98-BDDE-4932-9CA1-5BF6513C6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80" y="1618501"/>
            <a:ext cx="3563167" cy="2486880"/>
          </a:xfrm>
          <a:prstGeom prst="rect">
            <a:avLst/>
          </a:prstGeom>
          <a:solidFill>
            <a:schemeClr val="bg1">
              <a:lumMod val="95000"/>
            </a:schemeClr>
          </a:solidFill>
          <a:ln>
            <a:noFill/>
          </a:ln>
          <a:effectLst/>
        </p:spPr>
      </p:pic>
      <p:sp>
        <p:nvSpPr>
          <p:cNvPr id="13" name="TextBox 12">
            <a:extLst>
              <a:ext uri="{FF2B5EF4-FFF2-40B4-BE49-F238E27FC236}">
                <a16:creationId xmlns:a16="http://schemas.microsoft.com/office/drawing/2014/main" id="{C7BEAD67-A1D5-4933-9FEE-EFD6D58DEE6D}"/>
              </a:ext>
            </a:extLst>
          </p:cNvPr>
          <p:cNvSpPr txBox="1"/>
          <p:nvPr/>
        </p:nvSpPr>
        <p:spPr>
          <a:xfrm>
            <a:off x="81116" y="678689"/>
            <a:ext cx="38795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Advanced diagnostics of plasma, gas flow, nanoparticles,                plasma-surface interactions</a:t>
            </a:r>
          </a:p>
        </p:txBody>
      </p:sp>
      <p:sp>
        <p:nvSpPr>
          <p:cNvPr id="18" name="TextBox 17">
            <a:extLst>
              <a:ext uri="{FF2B5EF4-FFF2-40B4-BE49-F238E27FC236}">
                <a16:creationId xmlns:a16="http://schemas.microsoft.com/office/drawing/2014/main" id="{1AC9AA24-6A56-4B46-A231-619024BBDDB1}"/>
              </a:ext>
            </a:extLst>
          </p:cNvPr>
          <p:cNvSpPr txBox="1"/>
          <p:nvPr/>
        </p:nvSpPr>
        <p:spPr>
          <a:xfrm>
            <a:off x="8753910" y="765385"/>
            <a:ext cx="34899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Wide range of plasma sources for basic and applied research</a:t>
            </a:r>
          </a:p>
        </p:txBody>
      </p:sp>
      <p:pic>
        <p:nvPicPr>
          <p:cNvPr id="19" name="Picture 18">
            <a:extLst>
              <a:ext uri="{FF2B5EF4-FFF2-40B4-BE49-F238E27FC236}">
                <a16:creationId xmlns:a16="http://schemas.microsoft.com/office/drawing/2014/main" id="{D6CBFCFB-6917-4E06-8162-C289FC45F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17" t="12330" r="14114" b="10409"/>
          <a:stretch/>
        </p:blipFill>
        <p:spPr>
          <a:xfrm flipV="1">
            <a:off x="10498909" y="1753526"/>
            <a:ext cx="1634533" cy="1858211"/>
          </a:xfrm>
          <a:prstGeom prst="rect">
            <a:avLst/>
          </a:prstGeom>
        </p:spPr>
      </p:pic>
      <p:sp>
        <p:nvSpPr>
          <p:cNvPr id="20" name="Rectangle 19">
            <a:extLst>
              <a:ext uri="{FF2B5EF4-FFF2-40B4-BE49-F238E27FC236}">
                <a16:creationId xmlns:a16="http://schemas.microsoft.com/office/drawing/2014/main" id="{37A0105B-6A7D-4575-8079-9B6F2DE4F2D5}"/>
              </a:ext>
            </a:extLst>
          </p:cNvPr>
          <p:cNvSpPr/>
          <p:nvPr/>
        </p:nvSpPr>
        <p:spPr>
          <a:xfrm>
            <a:off x="10608518" y="3357492"/>
            <a:ext cx="152525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Mist-plasma jets</a:t>
            </a:r>
          </a:p>
        </p:txBody>
      </p:sp>
      <p:grpSp>
        <p:nvGrpSpPr>
          <p:cNvPr id="6" name="Group 5">
            <a:extLst>
              <a:ext uri="{FF2B5EF4-FFF2-40B4-BE49-F238E27FC236}">
                <a16:creationId xmlns:a16="http://schemas.microsoft.com/office/drawing/2014/main" id="{ABDE18BB-73F4-42FA-9C77-295FF95A6DBC}"/>
              </a:ext>
            </a:extLst>
          </p:cNvPr>
          <p:cNvGrpSpPr/>
          <p:nvPr/>
        </p:nvGrpSpPr>
        <p:grpSpPr>
          <a:xfrm>
            <a:off x="8667485" y="1528652"/>
            <a:ext cx="2072488" cy="1977210"/>
            <a:chOff x="10104245" y="4260409"/>
            <a:chExt cx="2534710" cy="2362677"/>
          </a:xfrm>
        </p:grpSpPr>
        <p:pic>
          <p:nvPicPr>
            <p:cNvPr id="23" name="Picture 22">
              <a:extLst>
                <a:ext uri="{FF2B5EF4-FFF2-40B4-BE49-F238E27FC236}">
                  <a16:creationId xmlns:a16="http://schemas.microsoft.com/office/drawing/2014/main" id="{DD5BBE27-F28A-45FA-97C9-E18498013E27}"/>
                </a:ext>
              </a:extLst>
            </p:cNvPr>
            <p:cNvPicPr>
              <a:picLocks noChangeAspect="1"/>
            </p:cNvPicPr>
            <p:nvPr/>
          </p:nvPicPr>
          <p:blipFill rotWithShape="1">
            <a:blip r:embed="rId7"/>
            <a:srcRect l="26639" t="916" b="-1061"/>
            <a:stretch/>
          </p:blipFill>
          <p:spPr>
            <a:xfrm>
              <a:off x="10156229" y="4260409"/>
              <a:ext cx="2088680" cy="2137370"/>
            </a:xfrm>
            <a:prstGeom prst="rect">
              <a:avLst/>
            </a:prstGeom>
          </p:spPr>
        </p:pic>
        <p:sp>
          <p:nvSpPr>
            <p:cNvPr id="5" name="TextBox 4">
              <a:extLst>
                <a:ext uri="{FF2B5EF4-FFF2-40B4-BE49-F238E27FC236}">
                  <a16:creationId xmlns:a16="http://schemas.microsoft.com/office/drawing/2014/main" id="{9C9205EE-CE96-4D8C-9DE3-3585BE786439}"/>
                </a:ext>
              </a:extLst>
            </p:cNvPr>
            <p:cNvSpPr txBox="1"/>
            <p:nvPr/>
          </p:nvSpPr>
          <p:spPr>
            <a:xfrm>
              <a:off x="10104245" y="6292085"/>
              <a:ext cx="2534710" cy="3310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Low pressure </a:t>
              </a:r>
              <a:r>
                <a:rPr kumimoji="0" lang="en-US" sz="1200" b="0" i="1"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ExB</a:t>
              </a:r>
              <a:r>
                <a:rPr kumimoji="0" lang="en-US" sz="1200" b="0" i="1"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plasma</a:t>
              </a:r>
            </a:p>
          </p:txBody>
        </p:sp>
      </p:grpSp>
      <p:pic>
        <p:nvPicPr>
          <p:cNvPr id="29" name="Picture 28">
            <a:extLst>
              <a:ext uri="{FF2B5EF4-FFF2-40B4-BE49-F238E27FC236}">
                <a16:creationId xmlns:a16="http://schemas.microsoft.com/office/drawing/2014/main" id="{8D2B4105-CB15-4AF1-BF8C-8B44A507032A}"/>
              </a:ext>
            </a:extLst>
          </p:cNvPr>
          <p:cNvPicPr>
            <a:picLocks noChangeAspect="1"/>
          </p:cNvPicPr>
          <p:nvPr/>
        </p:nvPicPr>
        <p:blipFill rotWithShape="1">
          <a:blip r:embed="rId8"/>
          <a:srcRect t="8828"/>
          <a:stretch/>
        </p:blipFill>
        <p:spPr>
          <a:xfrm rot="5400000">
            <a:off x="10445003" y="3897414"/>
            <a:ext cx="1834439" cy="1478224"/>
          </a:xfrm>
          <a:prstGeom prst="rect">
            <a:avLst/>
          </a:prstGeom>
        </p:spPr>
      </p:pic>
      <p:sp>
        <p:nvSpPr>
          <p:cNvPr id="32" name="TextBox 31">
            <a:extLst>
              <a:ext uri="{FF2B5EF4-FFF2-40B4-BE49-F238E27FC236}">
                <a16:creationId xmlns:a16="http://schemas.microsoft.com/office/drawing/2014/main" id="{EB48C7F0-265B-48E9-B460-030BD17B904B}"/>
              </a:ext>
            </a:extLst>
          </p:cNvPr>
          <p:cNvSpPr txBox="1"/>
          <p:nvPr/>
        </p:nvSpPr>
        <p:spPr>
          <a:xfrm>
            <a:off x="10713807" y="5282188"/>
            <a:ext cx="11356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Arc discharges</a:t>
            </a:r>
          </a:p>
        </p:txBody>
      </p:sp>
      <p:pic>
        <p:nvPicPr>
          <p:cNvPr id="1026" name="Picture 2">
            <a:extLst>
              <a:ext uri="{FF2B5EF4-FFF2-40B4-BE49-F238E27FC236}">
                <a16:creationId xmlns:a16="http://schemas.microsoft.com/office/drawing/2014/main" id="{B434109D-B175-47EB-A8E1-EA4A5B690A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7660" y="3593019"/>
            <a:ext cx="2628354" cy="197035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586C36E-3576-4017-A0A4-3DFC227F2FF1}"/>
              </a:ext>
            </a:extLst>
          </p:cNvPr>
          <p:cNvSpPr txBox="1"/>
          <p:nvPr/>
        </p:nvSpPr>
        <p:spPr>
          <a:xfrm>
            <a:off x="8085453" y="5116213"/>
            <a:ext cx="2332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e-beam generated LTPs: low to moderate (~ torr) pressures</a:t>
            </a:r>
          </a:p>
        </p:txBody>
      </p:sp>
      <p:pic>
        <p:nvPicPr>
          <p:cNvPr id="38" name="Picture 3">
            <a:extLst>
              <a:ext uri="{FF2B5EF4-FFF2-40B4-BE49-F238E27FC236}">
                <a16:creationId xmlns:a16="http://schemas.microsoft.com/office/drawing/2014/main" id="{8762AC1D-6556-44DE-9DB1-23B72AD4BA5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6501"/>
          <a:stretch/>
        </p:blipFill>
        <p:spPr bwMode="auto">
          <a:xfrm>
            <a:off x="233107" y="4761639"/>
            <a:ext cx="2995550" cy="199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a:extLst>
              <a:ext uri="{FF2B5EF4-FFF2-40B4-BE49-F238E27FC236}">
                <a16:creationId xmlns:a16="http://schemas.microsoft.com/office/drawing/2014/main" id="{997FFC63-C44C-4CD2-AEA2-21385CA8311C}"/>
              </a:ext>
            </a:extLst>
          </p:cNvPr>
          <p:cNvSpPr txBox="1"/>
          <p:nvPr/>
        </p:nvSpPr>
        <p:spPr>
          <a:xfrm>
            <a:off x="81696" y="4115308"/>
            <a:ext cx="35971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Facilities at PPPL and Princeton &gt; 5000 </a:t>
            </a:r>
            <a:r>
              <a:rPr kumimoji="0" lang="en-US" sz="1800" b="1"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sq.ft</a:t>
            </a: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and more coming </a:t>
            </a:r>
          </a:p>
        </p:txBody>
      </p:sp>
      <p:pic>
        <p:nvPicPr>
          <p:cNvPr id="37" name="Content Placeholder 11" descr="Chart&#10;&#10;Description automatically generated">
            <a:extLst>
              <a:ext uri="{FF2B5EF4-FFF2-40B4-BE49-F238E27FC236}">
                <a16:creationId xmlns:a16="http://schemas.microsoft.com/office/drawing/2014/main" id="{32F687D7-F9BD-48B7-8ABF-ACEE89FF9194}"/>
              </a:ext>
            </a:extLst>
          </p:cNvPr>
          <p:cNvPicPr>
            <a:picLocks noChangeAspect="1"/>
          </p:cNvPicPr>
          <p:nvPr/>
        </p:nvPicPr>
        <p:blipFill rotWithShape="1">
          <a:blip r:embed="rId11">
            <a:extLst>
              <a:ext uri="{28A0092B-C50C-407E-A947-70E740481C1C}">
                <a14:useLocalDpi xmlns:a14="http://schemas.microsoft.com/office/drawing/2010/main" val="0"/>
              </a:ext>
            </a:extLst>
          </a:blip>
          <a:srcRect b="1672"/>
          <a:stretch/>
        </p:blipFill>
        <p:spPr>
          <a:xfrm>
            <a:off x="3877868" y="4269196"/>
            <a:ext cx="3849745" cy="2578403"/>
          </a:xfrm>
          <a:prstGeom prst="rect">
            <a:avLst/>
          </a:prstGeom>
        </p:spPr>
      </p:pic>
      <p:sp>
        <p:nvSpPr>
          <p:cNvPr id="47" name="TextBox 46">
            <a:extLst>
              <a:ext uri="{FF2B5EF4-FFF2-40B4-BE49-F238E27FC236}">
                <a16:creationId xmlns:a16="http://schemas.microsoft.com/office/drawing/2014/main" id="{2D4AE24A-163B-47E4-AB89-9855B78E326E}"/>
              </a:ext>
            </a:extLst>
          </p:cNvPr>
          <p:cNvSpPr txBox="1"/>
          <p:nvPr/>
        </p:nvSpPr>
        <p:spPr>
          <a:xfrm>
            <a:off x="3938477" y="6498470"/>
            <a:ext cx="2581441"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3-D PIC: </a:t>
            </a:r>
            <a:r>
              <a:rPr kumimoji="0" lang="en-US" sz="1400" b="0" i="1"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ExB</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plasma structures</a:t>
            </a:r>
          </a:p>
        </p:txBody>
      </p:sp>
      <p:sp>
        <p:nvSpPr>
          <p:cNvPr id="52" name="object 7">
            <a:extLst>
              <a:ext uri="{FF2B5EF4-FFF2-40B4-BE49-F238E27FC236}">
                <a16:creationId xmlns:a16="http://schemas.microsoft.com/office/drawing/2014/main" id="{DC87065D-1BF6-4C68-8965-2AC0AB13A31F}"/>
              </a:ext>
            </a:extLst>
          </p:cNvPr>
          <p:cNvSpPr>
            <a:spLocks noChangeAspect="1"/>
          </p:cNvSpPr>
          <p:nvPr/>
        </p:nvSpPr>
        <p:spPr>
          <a:xfrm>
            <a:off x="1005682" y="5819111"/>
            <a:ext cx="2769727" cy="103888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5" name="TextBox 54">
            <a:extLst>
              <a:ext uri="{FF2B5EF4-FFF2-40B4-BE49-F238E27FC236}">
                <a16:creationId xmlns:a16="http://schemas.microsoft.com/office/drawing/2014/main" id="{A048A712-E368-4272-8265-024147FE10A4}"/>
              </a:ext>
            </a:extLst>
          </p:cNvPr>
          <p:cNvSpPr txBox="1"/>
          <p:nvPr/>
        </p:nvSpPr>
        <p:spPr>
          <a:xfrm>
            <a:off x="8870066" y="1478428"/>
            <a:ext cx="184374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Basic LTP science</a:t>
            </a: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6" name="TextBox 55">
            <a:extLst>
              <a:ext uri="{FF2B5EF4-FFF2-40B4-BE49-F238E27FC236}">
                <a16:creationId xmlns:a16="http://schemas.microsoft.com/office/drawing/2014/main" id="{AB039795-E877-4DFC-BB9F-D01C7E4EEDD9}"/>
              </a:ext>
            </a:extLst>
          </p:cNvPr>
          <p:cNvSpPr txBox="1"/>
          <p:nvPr/>
        </p:nvSpPr>
        <p:spPr>
          <a:xfrm>
            <a:off x="8042253" y="3558166"/>
            <a:ext cx="25523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Plasma-surface interactions relevant to advanced processing</a:t>
            </a: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7" name="Rectangle 56">
            <a:extLst>
              <a:ext uri="{FF2B5EF4-FFF2-40B4-BE49-F238E27FC236}">
                <a16:creationId xmlns:a16="http://schemas.microsoft.com/office/drawing/2014/main" id="{AB3B1D22-BEDA-4211-B579-D8AFF6761F2A}"/>
              </a:ext>
            </a:extLst>
          </p:cNvPr>
          <p:cNvSpPr/>
          <p:nvPr/>
        </p:nvSpPr>
        <p:spPr>
          <a:xfrm>
            <a:off x="10363333" y="1489789"/>
            <a:ext cx="192488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Plasma-liquid interactions</a:t>
            </a:r>
          </a:p>
        </p:txBody>
      </p:sp>
      <p:sp>
        <p:nvSpPr>
          <p:cNvPr id="58" name="TextBox 57">
            <a:extLst>
              <a:ext uri="{FF2B5EF4-FFF2-40B4-BE49-F238E27FC236}">
                <a16:creationId xmlns:a16="http://schemas.microsoft.com/office/drawing/2014/main" id="{1CE12765-C4A3-4B2F-9AAF-B242F6E027A7}"/>
              </a:ext>
            </a:extLst>
          </p:cNvPr>
          <p:cNvSpPr txBox="1"/>
          <p:nvPr/>
        </p:nvSpPr>
        <p:spPr>
          <a:xfrm>
            <a:off x="10602893" y="3681639"/>
            <a:ext cx="14592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Nanosynthesis and dusty plasmas</a:t>
            </a:r>
          </a:p>
        </p:txBody>
      </p:sp>
      <p:sp>
        <p:nvSpPr>
          <p:cNvPr id="60" name="TextBox 59">
            <a:extLst>
              <a:ext uri="{FF2B5EF4-FFF2-40B4-BE49-F238E27FC236}">
                <a16:creationId xmlns:a16="http://schemas.microsoft.com/office/drawing/2014/main" id="{906D2DEE-B677-4D45-B1C5-0B9F9C41769A}"/>
              </a:ext>
            </a:extLst>
          </p:cNvPr>
          <p:cNvSpPr txBox="1"/>
          <p:nvPr/>
        </p:nvSpPr>
        <p:spPr>
          <a:xfrm>
            <a:off x="3673652" y="3550057"/>
            <a:ext cx="43294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Advanced computational resources: 2D, 3D codes, HPC: CPU-GPU hybrid architecture with open-source codes</a:t>
            </a:r>
          </a:p>
        </p:txBody>
      </p:sp>
      <p:sp>
        <p:nvSpPr>
          <p:cNvPr id="4" name="TextBox 3">
            <a:extLst>
              <a:ext uri="{FF2B5EF4-FFF2-40B4-BE49-F238E27FC236}">
                <a16:creationId xmlns:a16="http://schemas.microsoft.com/office/drawing/2014/main" id="{06C395FA-F861-676B-5AE3-7F75D8682BB0}"/>
              </a:ext>
            </a:extLst>
          </p:cNvPr>
          <p:cNvSpPr txBox="1"/>
          <p:nvPr/>
        </p:nvSpPr>
        <p:spPr>
          <a:xfrm>
            <a:off x="8269561" y="6193542"/>
            <a:ext cx="3476376" cy="523220"/>
          </a:xfrm>
          <a:prstGeom prst="rect">
            <a:avLst/>
          </a:prstGeom>
          <a:noFill/>
        </p:spPr>
        <p:txBody>
          <a:bodyPr wrap="square">
            <a:spAutoFit/>
          </a:bodyPr>
          <a:lstStyle/>
          <a:p>
            <a:r>
              <a:rPr kumimoji="0" lang="en-US" altLang="en-US" sz="2800" b="1" i="0" u="none" strike="noStrike" kern="1200" cap="none" spc="0" normalizeH="0" baseline="0" noProof="0" dirty="0">
                <a:ln>
                  <a:noFill/>
                </a:ln>
                <a:solidFill>
                  <a:srgbClr val="0000FF"/>
                </a:solidFill>
                <a:effectLst/>
                <a:uLnTx/>
                <a:uFillTx/>
                <a:latin typeface="Segoe UI" panose="020B0502040204020203" pitchFamily="34" charset="0"/>
                <a:ea typeface="+mn-ea"/>
                <a:cs typeface="Segoe UI" panose="020B0502040204020203" pitchFamily="34" charset="0"/>
              </a:rPr>
              <a:t>http/pcrf.pppl.gov </a:t>
            </a:r>
            <a:endParaRPr lang="en-US" sz="2800" dirty="0"/>
          </a:p>
        </p:txBody>
      </p:sp>
      <p:sp>
        <p:nvSpPr>
          <p:cNvPr id="7" name="TextBox 6">
            <a:extLst>
              <a:ext uri="{FF2B5EF4-FFF2-40B4-BE49-F238E27FC236}">
                <a16:creationId xmlns:a16="http://schemas.microsoft.com/office/drawing/2014/main" id="{02E86AEA-47DA-BE93-2BE0-29737D6C60F1}"/>
              </a:ext>
            </a:extLst>
          </p:cNvPr>
          <p:cNvSpPr txBox="1"/>
          <p:nvPr/>
        </p:nvSpPr>
        <p:spPr>
          <a:xfrm>
            <a:off x="7881914" y="5766224"/>
            <a:ext cx="450851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08000"/>
                </a:solidFill>
                <a:effectLst/>
                <a:uLnTx/>
                <a:uFillTx/>
                <a:latin typeface="Segoe UI" panose="020B0502040204020203" pitchFamily="34" charset="0"/>
                <a:ea typeface="+mn-ea"/>
                <a:cs typeface="Segoe UI" panose="020B0502040204020203" pitchFamily="34" charset="0"/>
              </a:rPr>
              <a:t>Since 2019, 88 user projects </a:t>
            </a:r>
            <a:endParaRPr lang="en-US" sz="2400" dirty="0">
              <a:solidFill>
                <a:srgbClr val="008000"/>
              </a:solidFill>
            </a:endParaRPr>
          </a:p>
        </p:txBody>
      </p:sp>
      <p:cxnSp>
        <p:nvCxnSpPr>
          <p:cNvPr id="11" name="Straight Connector 10">
            <a:extLst>
              <a:ext uri="{FF2B5EF4-FFF2-40B4-BE49-F238E27FC236}">
                <a16:creationId xmlns:a16="http://schemas.microsoft.com/office/drawing/2014/main" id="{D2FCA061-C015-BEFE-6A98-8D3902EEC38F}"/>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9" name="Slide Number Placeholder 1">
            <a:extLst>
              <a:ext uri="{FF2B5EF4-FFF2-40B4-BE49-F238E27FC236}">
                <a16:creationId xmlns:a16="http://schemas.microsoft.com/office/drawing/2014/main" id="{37B6ACDF-65E0-409B-F32A-8AA8B59894D8}"/>
              </a:ext>
            </a:extLst>
          </p:cNvPr>
          <p:cNvSpPr>
            <a:spLocks noGrp="1"/>
          </p:cNvSpPr>
          <p:nvPr>
            <p:ph type="sldNum" idx="12"/>
          </p:nvPr>
        </p:nvSpPr>
        <p:spPr>
          <a:xfrm>
            <a:off x="11472641" y="6426255"/>
            <a:ext cx="457200" cy="276959"/>
          </a:xfrm>
        </p:spPr>
        <p:txBody>
          <a:bodyPr/>
          <a:lstStyle/>
          <a:p>
            <a:fld id="{00000000-1234-1234-1234-123412341234}" type="slidenum">
              <a:rPr lang="en-US" sz="1200" smtClean="0">
                <a:latin typeface="Segoe UI" panose="020B0502040204020203" pitchFamily="34" charset="0"/>
                <a:cs typeface="Segoe UI" panose="020B0502040204020203" pitchFamily="34" charset="0"/>
              </a:rPr>
              <a:pPr/>
              <a:t>10</a:t>
            </a:fld>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5214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F56972AC-F05E-41D9-AC3D-1902F56987CB}"/>
              </a:ext>
            </a:extLst>
          </p:cNvPr>
          <p:cNvSpPr txBox="1">
            <a:spLocks noChangeArrowheads="1"/>
          </p:cNvSpPr>
          <p:nvPr/>
        </p:nvSpPr>
        <p:spPr bwMode="auto">
          <a:xfrm>
            <a:off x="299635" y="8685"/>
            <a:ext cx="115475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PCRF </a:t>
            </a:r>
            <a:r>
              <a:rPr lang="en-US" altLang="en-US" b="1" dirty="0">
                <a:solidFill>
                  <a:srgbClr val="000000"/>
                </a:solidFill>
                <a:latin typeface="Segoe UI" panose="020B0502040204020203" pitchFamily="34" charset="0"/>
                <a:cs typeface="Segoe UI" panose="020B0502040204020203" pitchFamily="34" charset="0"/>
              </a:rPr>
              <a:t>user and host projects on e-beam generated plasmas</a:t>
            </a:r>
            <a:endParaRPr kumimoji="0" lang="en-US" altLang="en-US"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1" name="Picture 10" descr="Logo&#10;&#10;Description automatically generated">
            <a:extLst>
              <a:ext uri="{FF2B5EF4-FFF2-40B4-BE49-F238E27FC236}">
                <a16:creationId xmlns:a16="http://schemas.microsoft.com/office/drawing/2014/main" id="{D8086BFC-06EB-483B-963C-88BA481CE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4707"/>
            <a:ext cx="1767544" cy="613293"/>
          </a:xfrm>
          <a:prstGeom prst="rect">
            <a:avLst/>
          </a:prstGeom>
        </p:spPr>
      </p:pic>
      <p:pic>
        <p:nvPicPr>
          <p:cNvPr id="2" name="Picture 1">
            <a:extLst>
              <a:ext uri="{FF2B5EF4-FFF2-40B4-BE49-F238E27FC236}">
                <a16:creationId xmlns:a16="http://schemas.microsoft.com/office/drawing/2014/main" id="{68A8F908-A0DD-D1A4-32F9-758533417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85" y="1469935"/>
            <a:ext cx="5175954" cy="1824856"/>
          </a:xfrm>
          <a:prstGeom prst="rect">
            <a:avLst/>
          </a:prstGeom>
        </p:spPr>
      </p:pic>
      <p:pic>
        <p:nvPicPr>
          <p:cNvPr id="3" name="Picture 2">
            <a:extLst>
              <a:ext uri="{FF2B5EF4-FFF2-40B4-BE49-F238E27FC236}">
                <a16:creationId xmlns:a16="http://schemas.microsoft.com/office/drawing/2014/main" id="{7C0782A4-CDED-425A-763D-598E03549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938" y="1425959"/>
            <a:ext cx="2573360" cy="1931751"/>
          </a:xfrm>
          <a:prstGeom prst="rect">
            <a:avLst/>
          </a:prstGeom>
        </p:spPr>
      </p:pic>
      <p:pic>
        <p:nvPicPr>
          <p:cNvPr id="7" name="图片 3">
            <a:extLst>
              <a:ext uri="{FF2B5EF4-FFF2-40B4-BE49-F238E27FC236}">
                <a16:creationId xmlns:a16="http://schemas.microsoft.com/office/drawing/2014/main" id="{31572A83-DF4E-4C3E-BB9B-82EB0EA6C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811" y="4473399"/>
            <a:ext cx="2553392" cy="2338801"/>
          </a:xfrm>
          <a:prstGeom prst="rect">
            <a:avLst/>
          </a:prstGeom>
        </p:spPr>
      </p:pic>
      <p:pic>
        <p:nvPicPr>
          <p:cNvPr id="20" name="Picture 19">
            <a:extLst>
              <a:ext uri="{FF2B5EF4-FFF2-40B4-BE49-F238E27FC236}">
                <a16:creationId xmlns:a16="http://schemas.microsoft.com/office/drawing/2014/main" id="{3CAD2D5E-35CE-62E6-0651-7557E9AD45F8}"/>
              </a:ext>
            </a:extLst>
          </p:cNvPr>
          <p:cNvPicPr>
            <a:picLocks noChangeAspect="1"/>
          </p:cNvPicPr>
          <p:nvPr/>
        </p:nvPicPr>
        <p:blipFill>
          <a:blip r:embed="rId6"/>
          <a:stretch>
            <a:fillRect/>
          </a:stretch>
        </p:blipFill>
        <p:spPr>
          <a:xfrm>
            <a:off x="6900617" y="2035795"/>
            <a:ext cx="4577738" cy="1693062"/>
          </a:xfrm>
          <a:prstGeom prst="rect">
            <a:avLst/>
          </a:prstGeom>
        </p:spPr>
      </p:pic>
      <p:pic>
        <p:nvPicPr>
          <p:cNvPr id="21" name="Picture 20">
            <a:extLst>
              <a:ext uri="{FF2B5EF4-FFF2-40B4-BE49-F238E27FC236}">
                <a16:creationId xmlns:a16="http://schemas.microsoft.com/office/drawing/2014/main" id="{78DB0438-DFDD-04CE-72DC-785CD582D2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98786" y="3944092"/>
            <a:ext cx="3688069" cy="2765840"/>
          </a:xfrm>
          <a:prstGeom prst="rect">
            <a:avLst/>
          </a:prstGeom>
          <a:noFill/>
          <a:ln>
            <a:noFill/>
          </a:ln>
        </p:spPr>
      </p:pic>
      <p:sp>
        <p:nvSpPr>
          <p:cNvPr id="28" name="TextBox 27">
            <a:extLst>
              <a:ext uri="{FF2B5EF4-FFF2-40B4-BE49-F238E27FC236}">
                <a16:creationId xmlns:a16="http://schemas.microsoft.com/office/drawing/2014/main" id="{65E5DEE3-A467-A8BC-A6E3-DB1C3B025CFD}"/>
              </a:ext>
            </a:extLst>
          </p:cNvPr>
          <p:cNvSpPr txBox="1"/>
          <p:nvPr/>
        </p:nvSpPr>
        <p:spPr>
          <a:xfrm>
            <a:off x="22049" y="748056"/>
            <a:ext cx="5811886" cy="553998"/>
          </a:xfrm>
          <a:prstGeom prst="rect">
            <a:avLst/>
          </a:prstGeom>
          <a:noFill/>
        </p:spPr>
        <p:txBody>
          <a:bodyPr wrap="square">
            <a:spAutoFit/>
          </a:bodyPr>
          <a:lstStyle/>
          <a:p>
            <a:pPr marL="91440" indent="-91440">
              <a:buFont typeface="Arial" panose="020B0604020202020204" pitchFamily="34" charset="0"/>
              <a:buChar char="•"/>
            </a:pPr>
            <a:r>
              <a:rPr lang="en-US" sz="1600" b="1" dirty="0">
                <a:latin typeface="Segoe UI" panose="020B0502040204020203" pitchFamily="34" charset="0"/>
                <a:cs typeface="Segoe UI" panose="020B0502040204020203" pitchFamily="34" charset="0"/>
              </a:rPr>
              <a:t>Probing metastable species in e-beam generated plasmas</a:t>
            </a:r>
            <a:r>
              <a:rPr lang="en-US" sz="1600" dirty="0">
                <a:latin typeface="Segoe UI" panose="020B0502040204020203" pitchFamily="34" charset="0"/>
                <a:cs typeface="Segoe UI" panose="020B0502040204020203" pitchFamily="34" charset="0"/>
              </a:rPr>
              <a:t> </a:t>
            </a:r>
            <a:r>
              <a:rPr lang="en-US" sz="1400" i="1" dirty="0">
                <a:latin typeface="Segoe UI" panose="020B0502040204020203" pitchFamily="34" charset="0"/>
                <a:cs typeface="Segoe UI" panose="020B0502040204020203" pitchFamily="34" charset="0"/>
              </a:rPr>
              <a:t>User PI: Scott Walton, NRL  and Host projects: S. </a:t>
            </a:r>
            <a:r>
              <a:rPr lang="en-US" sz="1400" i="1" dirty="0" err="1">
                <a:latin typeface="Segoe UI" panose="020B0502040204020203" pitchFamily="34" charset="0"/>
                <a:cs typeface="Segoe UI" panose="020B0502040204020203" pitchFamily="34" charset="0"/>
              </a:rPr>
              <a:t>Kondeti</a:t>
            </a:r>
            <a:r>
              <a:rPr lang="en-US" sz="1400" i="1" dirty="0">
                <a:latin typeface="Segoe UI" panose="020B0502040204020203" pitchFamily="34" charset="0"/>
                <a:cs typeface="Segoe UI" panose="020B0502040204020203" pitchFamily="34" charset="0"/>
              </a:rPr>
              <a:t>, S. Yatom </a:t>
            </a:r>
          </a:p>
        </p:txBody>
      </p:sp>
      <p:sp>
        <p:nvSpPr>
          <p:cNvPr id="30" name="TextBox 29">
            <a:extLst>
              <a:ext uri="{FF2B5EF4-FFF2-40B4-BE49-F238E27FC236}">
                <a16:creationId xmlns:a16="http://schemas.microsoft.com/office/drawing/2014/main" id="{8E7CF49B-D47E-6E47-0AF2-8A0409BE6BB9}"/>
              </a:ext>
            </a:extLst>
          </p:cNvPr>
          <p:cNvSpPr txBox="1"/>
          <p:nvPr/>
        </p:nvSpPr>
        <p:spPr>
          <a:xfrm>
            <a:off x="7469973" y="3852528"/>
            <a:ext cx="4517182" cy="584775"/>
          </a:xfrm>
          <a:prstGeom prst="rect">
            <a:avLst/>
          </a:prstGeom>
          <a:noFill/>
        </p:spPr>
        <p:txBody>
          <a:bodyPr wrap="square">
            <a:spAutoFit/>
          </a:bodyPr>
          <a:lstStyle/>
          <a:p>
            <a:pPr marL="91440" indent="-91440">
              <a:buFont typeface="Arial" panose="020B0604020202020204" pitchFamily="34" charset="0"/>
              <a:buChar char="•"/>
            </a:pPr>
            <a:r>
              <a:rPr lang="en-US" sz="1600" b="1" dirty="0">
                <a:latin typeface="Segoe UI" panose="020B0502040204020203" pitchFamily="34" charset="0"/>
                <a:cs typeface="Segoe UI" panose="020B0502040204020203" pitchFamily="34" charset="0"/>
              </a:rPr>
              <a:t>Electrostatic wave-wave interactions in e-beam plasma</a:t>
            </a:r>
            <a:r>
              <a:rPr lang="en-US" sz="1400" i="1" dirty="0">
                <a:solidFill>
                  <a:srgbClr val="000000"/>
                </a:solidFill>
                <a:latin typeface="Segoe UI" panose="020B0502040204020203" pitchFamily="34" charset="0"/>
                <a:cs typeface="Segoe UI" panose="020B0502040204020203" pitchFamily="34" charset="0"/>
              </a:rPr>
              <a:t>, H</a:t>
            </a:r>
            <a:r>
              <a:rPr kumimoji="0" lang="en-US" sz="1400" b="0" i="1"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ost</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project: I. Kaganovich</a:t>
            </a:r>
            <a:endParaRPr lang="en-US" sz="1400" i="1" dirty="0">
              <a:latin typeface="Segoe UI" panose="020B0502040204020203" pitchFamily="34" charset="0"/>
              <a:cs typeface="Segoe UI" panose="020B0502040204020203" pitchFamily="34" charset="0"/>
            </a:endParaRPr>
          </a:p>
        </p:txBody>
      </p:sp>
      <p:pic>
        <p:nvPicPr>
          <p:cNvPr id="35" name="Picture 34">
            <a:extLst>
              <a:ext uri="{FF2B5EF4-FFF2-40B4-BE49-F238E27FC236}">
                <a16:creationId xmlns:a16="http://schemas.microsoft.com/office/drawing/2014/main" id="{E9D3CABC-D339-58BF-1D60-677DE30D6B9A}"/>
              </a:ext>
            </a:extLst>
          </p:cNvPr>
          <p:cNvPicPr>
            <a:picLocks noChangeAspect="1"/>
          </p:cNvPicPr>
          <p:nvPr/>
        </p:nvPicPr>
        <p:blipFill rotWithShape="1">
          <a:blip r:embed="rId8"/>
          <a:srcRect r="24534"/>
          <a:stretch/>
        </p:blipFill>
        <p:spPr>
          <a:xfrm>
            <a:off x="345075" y="4277659"/>
            <a:ext cx="2844937" cy="1967048"/>
          </a:xfrm>
          <a:prstGeom prst="rect">
            <a:avLst/>
          </a:prstGeom>
        </p:spPr>
      </p:pic>
      <p:sp>
        <p:nvSpPr>
          <p:cNvPr id="36" name="TextBox 35">
            <a:extLst>
              <a:ext uri="{FF2B5EF4-FFF2-40B4-BE49-F238E27FC236}">
                <a16:creationId xmlns:a16="http://schemas.microsoft.com/office/drawing/2014/main" id="{9E02E05C-545F-3925-58FC-F9122064B695}"/>
              </a:ext>
            </a:extLst>
          </p:cNvPr>
          <p:cNvSpPr txBox="1"/>
          <p:nvPr/>
        </p:nvSpPr>
        <p:spPr>
          <a:xfrm>
            <a:off x="3870997" y="1268344"/>
            <a:ext cx="969368"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LIF results</a:t>
            </a:r>
          </a:p>
        </p:txBody>
      </p:sp>
      <p:sp>
        <p:nvSpPr>
          <p:cNvPr id="37" name="TextBox 36">
            <a:extLst>
              <a:ext uri="{FF2B5EF4-FFF2-40B4-BE49-F238E27FC236}">
                <a16:creationId xmlns:a16="http://schemas.microsoft.com/office/drawing/2014/main" id="{9534CC3E-E42A-5DEB-A6C4-A311CC20095B}"/>
              </a:ext>
            </a:extLst>
          </p:cNvPr>
          <p:cNvSpPr txBox="1"/>
          <p:nvPr/>
        </p:nvSpPr>
        <p:spPr>
          <a:xfrm>
            <a:off x="84024" y="3480897"/>
            <a:ext cx="4088793" cy="769441"/>
          </a:xfrm>
          <a:prstGeom prst="rect">
            <a:avLst/>
          </a:prstGeom>
          <a:noFill/>
        </p:spPr>
        <p:txBody>
          <a:bodyPr wrap="square">
            <a:spAutoFit/>
          </a:bodyPr>
          <a:lstStyle/>
          <a:p>
            <a:pPr marL="91440" indent="-91440">
              <a:buFont typeface="Arial" panose="020B0604020202020204" pitchFamily="34" charset="0"/>
              <a:buChar char="•"/>
            </a:pPr>
            <a:r>
              <a:rPr lang="en-US" sz="1600" b="1" dirty="0">
                <a:latin typeface="Segoe UI" panose="020B0502040204020203" pitchFamily="34" charset="0"/>
                <a:cs typeface="Segoe UI" panose="020B0502040204020203" pitchFamily="34" charset="0"/>
              </a:rPr>
              <a:t>PIC simulations of e-beam plasmas</a:t>
            </a:r>
          </a:p>
          <a:p>
            <a:r>
              <a:rPr lang="en-US" sz="1400" i="1" dirty="0">
                <a:latin typeface="Segoe UI" panose="020B0502040204020203" pitchFamily="34" charset="0"/>
                <a:cs typeface="Segoe UI" panose="020B0502040204020203" pitchFamily="34" charset="0"/>
              </a:rPr>
              <a:t>Host projects: I. Kaganovich, W. </a:t>
            </a:r>
            <a:r>
              <a:rPr lang="en-US" sz="1400" i="1" dirty="0" err="1">
                <a:latin typeface="Segoe UI" panose="020B0502040204020203" pitchFamily="34" charset="0"/>
                <a:cs typeface="Segoe UI" panose="020B0502040204020203" pitchFamily="34" charset="0"/>
              </a:rPr>
              <a:t>Villafana</a:t>
            </a:r>
            <a:r>
              <a:rPr lang="en-US" sz="1400" i="1" dirty="0">
                <a:latin typeface="Segoe UI" panose="020B0502040204020203" pitchFamily="34" charset="0"/>
                <a:cs typeface="Segoe UI" panose="020B0502040204020203" pitchFamily="34" charset="0"/>
              </a:rPr>
              <a:t>, in collaboration with Shahid Rauf, AMAT</a:t>
            </a:r>
          </a:p>
        </p:txBody>
      </p:sp>
      <p:sp>
        <p:nvSpPr>
          <p:cNvPr id="42" name="TextBox 41">
            <a:extLst>
              <a:ext uri="{FF2B5EF4-FFF2-40B4-BE49-F238E27FC236}">
                <a16:creationId xmlns:a16="http://schemas.microsoft.com/office/drawing/2014/main" id="{B440E6C8-9632-EF74-DCE1-C3310464DA49}"/>
              </a:ext>
            </a:extLst>
          </p:cNvPr>
          <p:cNvSpPr txBox="1"/>
          <p:nvPr/>
        </p:nvSpPr>
        <p:spPr>
          <a:xfrm>
            <a:off x="3889980" y="3492362"/>
            <a:ext cx="4088793" cy="553998"/>
          </a:xfrm>
          <a:prstGeom prst="rect">
            <a:avLst/>
          </a:prstGeom>
          <a:noFill/>
        </p:spPr>
        <p:txBody>
          <a:bodyPr wrap="square">
            <a:spAutoFit/>
          </a:bodyPr>
          <a:lstStyle/>
          <a:p>
            <a:pPr marL="91440" indent="-91440">
              <a:buFont typeface="Arial" panose="020B0604020202020204" pitchFamily="34" charset="0"/>
              <a:buChar char="•"/>
            </a:pPr>
            <a:r>
              <a:rPr lang="en-US" sz="1600" b="1" dirty="0">
                <a:latin typeface="Segoe UI" panose="020B0502040204020203" pitchFamily="34" charset="0"/>
                <a:cs typeface="Segoe UI" panose="020B0502040204020203" pitchFamily="34" charset="0"/>
              </a:rPr>
              <a:t>Control of EEDF in e-beam plasmas</a:t>
            </a:r>
          </a:p>
          <a:p>
            <a:r>
              <a:rPr lang="en-US" sz="1400" i="1" dirty="0">
                <a:latin typeface="Segoe UI" panose="020B0502040204020203" pitchFamily="34" charset="0"/>
                <a:cs typeface="Segoe UI" panose="020B0502040204020203" pitchFamily="34" charset="0"/>
              </a:rPr>
              <a:t>Host project: Y. Raitses and N. Chopra</a:t>
            </a:r>
          </a:p>
        </p:txBody>
      </p:sp>
      <p:sp>
        <p:nvSpPr>
          <p:cNvPr id="47" name="TextBox 46">
            <a:extLst>
              <a:ext uri="{FF2B5EF4-FFF2-40B4-BE49-F238E27FC236}">
                <a16:creationId xmlns:a16="http://schemas.microsoft.com/office/drawing/2014/main" id="{E0134376-0815-FC9E-2D22-AD2E2CA318FB}"/>
              </a:ext>
            </a:extLst>
          </p:cNvPr>
          <p:cNvSpPr txBox="1"/>
          <p:nvPr/>
        </p:nvSpPr>
        <p:spPr>
          <a:xfrm>
            <a:off x="6181228" y="742998"/>
            <a:ext cx="5955957" cy="1154162"/>
          </a:xfrm>
          <a:prstGeom prst="rect">
            <a:avLst/>
          </a:prstGeom>
          <a:noFill/>
        </p:spPr>
        <p:txBody>
          <a:bodyPr wrap="square">
            <a:spAutoFit/>
          </a:bodyPr>
          <a:lstStyle/>
          <a:p>
            <a:pPr marL="91440" indent="-91440">
              <a:spcAft>
                <a:spcPts val="600"/>
              </a:spcAft>
              <a:buFont typeface="Arial" panose="020B0604020202020204" pitchFamily="34" charset="0"/>
              <a:buChar char="•"/>
            </a:pPr>
            <a:r>
              <a:rPr lang="en-US" sz="1600" b="1" dirty="0">
                <a:latin typeface="Segoe UI" panose="020B0502040204020203" pitchFamily="34" charset="0"/>
                <a:cs typeface="Segoe UI" panose="020B0502040204020203" pitchFamily="34" charset="0"/>
              </a:rPr>
              <a:t>Cold Hydrogen Plasma Passivation for Quantum Defect Charge State Control, </a:t>
            </a:r>
            <a:r>
              <a:rPr lang="en-US" sz="1600" dirty="0">
                <a:latin typeface="Segoe UI" panose="020B0502040204020203" pitchFamily="34" charset="0"/>
                <a:cs typeface="Segoe UI" panose="020B0502040204020203" pitchFamily="34" charset="0"/>
              </a:rPr>
              <a:t>User PI: Kai-Mei Fu, Univ. of Washington</a:t>
            </a:r>
          </a:p>
          <a:p>
            <a:pPr marL="91440" indent="-91440">
              <a:buFont typeface="Arial" panose="020B0604020202020204" pitchFamily="34" charset="0"/>
              <a:buChar char="•"/>
            </a:pPr>
            <a:r>
              <a:rPr lang="en-US" sz="1600" b="1" dirty="0">
                <a:latin typeface="Segoe UI" panose="020B0502040204020203" pitchFamily="34" charset="0"/>
                <a:cs typeface="Segoe UI" panose="020B0502040204020203" pitchFamily="34" charset="0"/>
              </a:rPr>
              <a:t>Plasma based hydrogen doping of semiconductors for color center qubit optimization,</a:t>
            </a:r>
            <a:r>
              <a:rPr lang="en-US" sz="1600" dirty="0">
                <a:latin typeface="Segoe UI" panose="020B0502040204020203" pitchFamily="34" charset="0"/>
                <a:cs typeface="Segoe UI" panose="020B0502040204020203" pitchFamily="34" charset="0"/>
              </a:rPr>
              <a:t> User PI: T. Schenkel, LBNL</a:t>
            </a:r>
            <a:endParaRPr lang="en-US" sz="1600" i="1" dirty="0">
              <a:latin typeface="Segoe UI" panose="020B0502040204020203" pitchFamily="34" charset="0"/>
              <a:cs typeface="Segoe UI" panose="020B0502040204020203" pitchFamily="34" charset="0"/>
            </a:endParaRPr>
          </a:p>
        </p:txBody>
      </p:sp>
      <p:cxnSp>
        <p:nvCxnSpPr>
          <p:cNvPr id="6" name="Straight Connector 5">
            <a:extLst>
              <a:ext uri="{FF2B5EF4-FFF2-40B4-BE49-F238E27FC236}">
                <a16:creationId xmlns:a16="http://schemas.microsoft.com/office/drawing/2014/main" id="{D06094D3-81B3-63E1-E4C1-B61FA3816802}"/>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9" name="Slide Number Placeholder 1">
            <a:extLst>
              <a:ext uri="{FF2B5EF4-FFF2-40B4-BE49-F238E27FC236}">
                <a16:creationId xmlns:a16="http://schemas.microsoft.com/office/drawing/2014/main" id="{6B2FDCD1-8854-F394-8F39-4D066D22F200}"/>
              </a:ext>
            </a:extLst>
          </p:cNvPr>
          <p:cNvSpPr>
            <a:spLocks noGrp="1"/>
          </p:cNvSpPr>
          <p:nvPr>
            <p:ph type="sldNum" idx="12"/>
          </p:nvPr>
        </p:nvSpPr>
        <p:spPr>
          <a:xfrm>
            <a:off x="11542206" y="6412873"/>
            <a:ext cx="457200" cy="276959"/>
          </a:xfrm>
        </p:spPr>
        <p:txBody>
          <a:bodyPr/>
          <a:lstStyle/>
          <a:p>
            <a:fld id="{00000000-1234-1234-1234-123412341234}" type="slidenum">
              <a:rPr lang="en-US" sz="1200" smtClean="0">
                <a:latin typeface="Segoe UI" panose="020B0502040204020203" pitchFamily="34" charset="0"/>
                <a:cs typeface="Segoe UI" panose="020B0502040204020203" pitchFamily="34" charset="0"/>
              </a:rPr>
              <a:pPr/>
              <a:t>11</a:t>
            </a:fld>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55289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253999" y="-217715"/>
            <a:ext cx="12136427" cy="990599"/>
          </a:xfrm>
          <a:prstGeom prst="rect">
            <a:avLst/>
          </a:prstGeom>
          <a:noFill/>
          <a:ln>
            <a:noFill/>
          </a:ln>
        </p:spPr>
        <p:txBody>
          <a:bodyPr spcFirstLastPara="1" vert="horz" wrap="square" lIns="0" tIns="0" rIns="0" bIns="0" rtlCol="0" anchor="b" anchorCtr="0">
            <a:noAutofit/>
          </a:bodyPr>
          <a:lstStyle/>
          <a:p>
            <a:r>
              <a:rPr lang="en-US" sz="4000" b="1" dirty="0">
                <a:latin typeface="Georgia" panose="02040502050405020303" pitchFamily="18" charset="0"/>
              </a:rPr>
              <a:t>Microelectronics and QIS research at PPPL</a:t>
            </a:r>
            <a:endParaRPr sz="4000" b="1" dirty="0">
              <a:latin typeface="Georgia" panose="02040502050405020303" pitchFamily="18" charset="0"/>
            </a:endParaRPr>
          </a:p>
        </p:txBody>
      </p:sp>
      <p:sp>
        <p:nvSpPr>
          <p:cNvPr id="261" name="Google Shape;261;p34"/>
          <p:cNvSpPr txBox="1">
            <a:spLocks noGrp="1"/>
          </p:cNvSpPr>
          <p:nvPr>
            <p:ph type="body" idx="2"/>
          </p:nvPr>
        </p:nvSpPr>
        <p:spPr>
          <a:xfrm>
            <a:off x="-12938" y="896404"/>
            <a:ext cx="7862050" cy="1713235"/>
          </a:xfrm>
          <a:prstGeom prst="rect">
            <a:avLst/>
          </a:prstGeom>
          <a:noFill/>
          <a:ln>
            <a:noFill/>
          </a:ln>
        </p:spPr>
        <p:txBody>
          <a:bodyPr spcFirstLastPara="1" vert="horz" wrap="square" lIns="121900" tIns="60933" rIns="121900" bIns="60933" rtlCol="0" anchor="t" anchorCtr="0">
            <a:spAutoFit/>
          </a:bodyPr>
          <a:lstStyle/>
          <a:p>
            <a:pPr marL="274320" indent="-274320">
              <a:spcBef>
                <a:spcPts val="0"/>
              </a:spcBef>
              <a:spcAft>
                <a:spcPts val="800"/>
              </a:spcAft>
              <a:buClr>
                <a:srgbClr val="000000"/>
              </a:buClr>
              <a:buFont typeface="Arial"/>
              <a:buChar cha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PPPL is expanding into research on understanding plasma processes required for creating the next generation of semiconductors and QIS materials, advancing the nation’s push to shape the future of computing. </a:t>
            </a:r>
          </a:p>
          <a:p>
            <a:pPr marL="274320" indent="-274320">
              <a:spcBef>
                <a:spcPts val="0"/>
              </a:spcBef>
              <a:spcAft>
                <a:spcPts val="800"/>
              </a:spcAft>
              <a:buClr>
                <a:srgbClr val="000000"/>
              </a:buClr>
              <a:buFont typeface="Arial"/>
              <a:buChar char="•"/>
            </a:pPr>
            <a:r>
              <a:rPr lang="en-US" sz="1800" dirty="0">
                <a:solidFill>
                  <a:srgbClr val="000000"/>
                </a:solidFill>
                <a:latin typeface="Segoe UI" panose="020B0502040204020203" pitchFamily="34" charset="0"/>
                <a:ea typeface="Arial"/>
                <a:cs typeface="Segoe UI" panose="020B0502040204020203" pitchFamily="34" charset="0"/>
                <a:sym typeface="Arial"/>
              </a:rPr>
              <a:t>One of thrusts: noninvasive diagnostics of processing plasmas and plasma-surface interactions in state-of-the-art industrial reactors</a:t>
            </a:r>
            <a:endParaRPr sz="1800" dirty="0">
              <a:solidFill>
                <a:srgbClr val="000000"/>
              </a:solidFill>
              <a:latin typeface="Segoe UI" panose="020B0502040204020203" pitchFamily="34" charset="0"/>
              <a:ea typeface="Arial"/>
              <a:cs typeface="Segoe UI" panose="020B0502040204020203" pitchFamily="34" charset="0"/>
              <a:sym typeface="Arial"/>
            </a:endParaRPr>
          </a:p>
        </p:txBody>
      </p:sp>
      <p:pic>
        <p:nvPicPr>
          <p:cNvPr id="262" name="Google Shape;262;p34" descr="Diagram&#10;&#10;Description automatically generated with low confidence"/>
          <p:cNvPicPr preferRelativeResize="0"/>
          <p:nvPr/>
        </p:nvPicPr>
        <p:blipFill rotWithShape="1">
          <a:blip r:embed="rId3">
            <a:alphaModFix/>
          </a:blip>
          <a:srcRect t="10879" b="17286"/>
          <a:stretch/>
        </p:blipFill>
        <p:spPr>
          <a:xfrm>
            <a:off x="7748846" y="945632"/>
            <a:ext cx="4371220" cy="2317236"/>
          </a:xfrm>
          <a:prstGeom prst="rect">
            <a:avLst/>
          </a:prstGeom>
          <a:noFill/>
          <a:ln>
            <a:noFill/>
          </a:ln>
        </p:spPr>
      </p:pic>
      <p:pic>
        <p:nvPicPr>
          <p:cNvPr id="10" name="Google Shape;394;p43">
            <a:extLst>
              <a:ext uri="{FF2B5EF4-FFF2-40B4-BE49-F238E27FC236}">
                <a16:creationId xmlns:a16="http://schemas.microsoft.com/office/drawing/2014/main" id="{05A85A82-387D-4A1F-B0F4-38939228A947}"/>
              </a:ext>
            </a:extLst>
          </p:cNvPr>
          <p:cNvPicPr preferRelativeResize="0">
            <a:picLocks noChangeAspect="1"/>
          </p:cNvPicPr>
          <p:nvPr/>
        </p:nvPicPr>
        <p:blipFill rotWithShape="1">
          <a:blip r:embed="rId4">
            <a:alphaModFix/>
          </a:blip>
          <a:srcRect/>
          <a:stretch/>
        </p:blipFill>
        <p:spPr>
          <a:xfrm>
            <a:off x="186425" y="2762990"/>
            <a:ext cx="6783207" cy="3558903"/>
          </a:xfrm>
          <a:prstGeom prst="rect">
            <a:avLst/>
          </a:prstGeom>
          <a:noFill/>
          <a:ln>
            <a:noFill/>
          </a:ln>
        </p:spPr>
      </p:pic>
      <p:sp>
        <p:nvSpPr>
          <p:cNvPr id="3" name="TextBox 2">
            <a:extLst>
              <a:ext uri="{FF2B5EF4-FFF2-40B4-BE49-F238E27FC236}">
                <a16:creationId xmlns:a16="http://schemas.microsoft.com/office/drawing/2014/main" id="{E3ECED5D-3E5C-4AC6-B133-0CBD34778B4F}"/>
              </a:ext>
            </a:extLst>
          </p:cNvPr>
          <p:cNvSpPr txBox="1"/>
          <p:nvPr/>
        </p:nvSpPr>
        <p:spPr>
          <a:xfrm>
            <a:off x="6851187" y="3480933"/>
            <a:ext cx="5408319" cy="25083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Focus: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Plasma stoichiometry: spatially (~ 10</a:t>
            </a:r>
            <a:r>
              <a:rPr kumimoji="0" lang="en-US" sz="1600" b="0"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2</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m)</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and temporarily (~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s)</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resolved diagnostics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Kinetic properties of the plasma: velocity distribution functions of electrons, ions, atoms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1-D and 2-D  structured light diagnostics with minimum access requirements (e.g. confocal)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 situ surface properties (e.g. charging, chemistry</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4" name="Slide Number Placeholder 1">
            <a:extLst>
              <a:ext uri="{FF2B5EF4-FFF2-40B4-BE49-F238E27FC236}">
                <a16:creationId xmlns:a16="http://schemas.microsoft.com/office/drawing/2014/main" id="{E3369079-57E7-676E-B0C1-449D130DC523}"/>
              </a:ext>
            </a:extLst>
          </p:cNvPr>
          <p:cNvSpPr>
            <a:spLocks noGrp="1"/>
          </p:cNvSpPr>
          <p:nvPr>
            <p:ph type="sldNum" idx="12"/>
          </p:nvPr>
        </p:nvSpPr>
        <p:spPr>
          <a:xfrm>
            <a:off x="11734800" y="64302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12</a:t>
            </a:fld>
            <a:endParaRPr lang="en-US" sz="1200" b="0" dirty="0">
              <a:latin typeface="Segoe UI" panose="020B0502040204020203" pitchFamily="34" charset="0"/>
              <a:cs typeface="Segoe UI" panose="020B05020402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9" name="Picture 4">
            <a:extLst>
              <a:ext uri="{FF2B5EF4-FFF2-40B4-BE49-F238E27FC236}">
                <a16:creationId xmlns:a16="http://schemas.microsoft.com/office/drawing/2014/main" id="{A694A19C-5EE9-F036-FC98-0EFED7A9BE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4" t="6005" r="3645" b="5229"/>
          <a:stretch/>
        </p:blipFill>
        <p:spPr bwMode="auto">
          <a:xfrm>
            <a:off x="5261945" y="1251154"/>
            <a:ext cx="5180917" cy="39101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3AE2E42-896B-5208-B990-A50DE44E9358}"/>
              </a:ext>
            </a:extLst>
          </p:cNvPr>
          <p:cNvSpPr txBox="1"/>
          <p:nvPr/>
        </p:nvSpPr>
        <p:spPr>
          <a:xfrm>
            <a:off x="5199526" y="783452"/>
            <a:ext cx="51942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Pulsed Argon plasma source at 10’s mtorr</a:t>
            </a:r>
          </a:p>
        </p:txBody>
      </p:sp>
      <p:sp>
        <p:nvSpPr>
          <p:cNvPr id="12" name="TextBox 11">
            <a:extLst>
              <a:ext uri="{FF2B5EF4-FFF2-40B4-BE49-F238E27FC236}">
                <a16:creationId xmlns:a16="http://schemas.microsoft.com/office/drawing/2014/main" id="{F3491FEC-2E94-F79B-AE0F-3D31AE61D7EA}"/>
              </a:ext>
            </a:extLst>
          </p:cNvPr>
          <p:cNvSpPr txBox="1"/>
          <p:nvPr/>
        </p:nvSpPr>
        <p:spPr>
          <a:xfrm>
            <a:off x="6027490" y="5200666"/>
            <a:ext cx="5660580"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LIF excitation: 696.5 nm, 8 </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sym typeface="Symbol" panose="05050102010706020507" pitchFamily="18" charset="2"/>
              </a:rPr>
              <a:t>J/pulse, ~10 ns,</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100 Hz, laser linewidth &lt; 50 pm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LIF Fluorescence: 727.5 nm</a:t>
            </a:r>
          </a:p>
        </p:txBody>
      </p:sp>
      <p:pic>
        <p:nvPicPr>
          <p:cNvPr id="13" name="Picture 8">
            <a:extLst>
              <a:ext uri="{FF2B5EF4-FFF2-40B4-BE49-F238E27FC236}">
                <a16:creationId xmlns:a16="http://schemas.microsoft.com/office/drawing/2014/main" id="{B9BCB52F-5F31-B7E4-3DFC-D73235D32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0500" y="759354"/>
            <a:ext cx="1508760" cy="1645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594FD7-132F-0D0A-6627-182467786860}"/>
              </a:ext>
            </a:extLst>
          </p:cNvPr>
          <p:cNvSpPr txBox="1"/>
          <p:nvPr/>
        </p:nvSpPr>
        <p:spPr>
          <a:xfrm>
            <a:off x="10393768" y="2445896"/>
            <a:ext cx="19424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6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Santosh </a:t>
            </a:r>
            <a:r>
              <a:rPr kumimoji="0" lang="en-US" sz="1600" b="0" i="0" u="none" strike="noStrike" kern="1200" cap="none" spc="0" normalizeH="0" baseline="0" noProof="0" dirty="0" err="1">
                <a:ln>
                  <a:noFill/>
                </a:ln>
                <a:solidFill>
                  <a:srgbClr val="0070C0"/>
                </a:solidFill>
                <a:effectLst/>
                <a:uLnTx/>
                <a:uFillTx/>
                <a:latin typeface="Segoe UI" panose="020B0502040204020203" pitchFamily="34" charset="0"/>
                <a:ea typeface="+mn-ea"/>
                <a:cs typeface="Segoe UI" panose="020B0502040204020203" pitchFamily="34" charset="0"/>
              </a:rPr>
              <a:t>Kondeti</a:t>
            </a:r>
            <a:endParaRPr kumimoji="0" lang="en-US" sz="16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dirty="0">
                <a:solidFill>
                  <a:srgbClr val="0070C0"/>
                </a:solidFill>
                <a:latin typeface="Segoe UI" panose="020B0502040204020203" pitchFamily="34" charset="0"/>
                <a:cs typeface="Segoe UI" panose="020B0502040204020203" pitchFamily="34" charset="0"/>
              </a:rPr>
              <a:t>PPPL researcher</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dirty="0">
                <a:solidFill>
                  <a:srgbClr val="0070C0"/>
                </a:solidFill>
                <a:latin typeface="Segoe UI" panose="020B0502040204020203" pitchFamily="34" charset="0"/>
                <a:cs typeface="Segoe UI" panose="020B0502040204020203" pitchFamily="34" charset="0"/>
              </a:rPr>
              <a:t>at AMAT, CA</a:t>
            </a:r>
            <a:endParaRPr kumimoji="0" lang="en-US" sz="16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51EBC0DB-708E-DF96-84B4-F884D7481906}"/>
              </a:ext>
            </a:extLst>
          </p:cNvPr>
          <p:cNvSpPr txBox="1"/>
          <p:nvPr/>
        </p:nvSpPr>
        <p:spPr>
          <a:xfrm>
            <a:off x="279400" y="5045535"/>
            <a:ext cx="5314179" cy="1015663"/>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PPPL advanced optical diagnostics installed and applied for plasma etch research at AMAT, Santa Clara, CA</a:t>
            </a:r>
          </a:p>
        </p:txBody>
      </p:sp>
      <p:sp>
        <p:nvSpPr>
          <p:cNvPr id="17" name="TextBox 16">
            <a:extLst>
              <a:ext uri="{FF2B5EF4-FFF2-40B4-BE49-F238E27FC236}">
                <a16:creationId xmlns:a16="http://schemas.microsoft.com/office/drawing/2014/main" id="{BF1B63A0-31B2-B00E-CE77-75431ACAF0E2}"/>
              </a:ext>
            </a:extLst>
          </p:cNvPr>
          <p:cNvSpPr txBox="1"/>
          <p:nvPr/>
        </p:nvSpPr>
        <p:spPr>
          <a:xfrm>
            <a:off x="2400503" y="6533549"/>
            <a:ext cx="24484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Kondeti</a:t>
            </a:r>
            <a:r>
              <a:rPr kumimoji="0" lang="en-US" sz="1400" b="0"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et al., in preparation</a:t>
            </a:r>
          </a:p>
        </p:txBody>
      </p:sp>
      <p:sp>
        <p:nvSpPr>
          <p:cNvPr id="18" name="Google Shape;258;p34">
            <a:extLst>
              <a:ext uri="{FF2B5EF4-FFF2-40B4-BE49-F238E27FC236}">
                <a16:creationId xmlns:a16="http://schemas.microsoft.com/office/drawing/2014/main" id="{2B2956A9-8BA9-C4FF-C001-553178F4136B}"/>
              </a:ext>
            </a:extLst>
          </p:cNvPr>
          <p:cNvSpPr txBox="1">
            <a:spLocks noGrp="1"/>
          </p:cNvSpPr>
          <p:nvPr>
            <p:ph type="title"/>
          </p:nvPr>
        </p:nvSpPr>
        <p:spPr>
          <a:xfrm>
            <a:off x="279400" y="162190"/>
            <a:ext cx="11684000" cy="494870"/>
          </a:xfrm>
          <a:prstGeom prst="rect">
            <a:avLst/>
          </a:prstGeom>
          <a:noFill/>
          <a:ln>
            <a:noFill/>
          </a:ln>
        </p:spPr>
        <p:txBody>
          <a:bodyPr spcFirstLastPara="1" vert="horz" wrap="square" lIns="0" tIns="0" rIns="0" bIns="0" rtlCol="0" anchor="b" anchorCtr="0">
            <a:normAutofit fontScale="90000"/>
          </a:bodyPr>
          <a:lstStyle/>
          <a:p>
            <a:r>
              <a:rPr lang="en-US" sz="4000" b="1" dirty="0">
                <a:latin typeface="Georgia" panose="02040502050405020303" pitchFamily="18" charset="0"/>
              </a:rPr>
              <a:t>PPPL –Applied Materials Inc. collaboration</a:t>
            </a:r>
          </a:p>
        </p:txBody>
      </p:sp>
      <p:pic>
        <p:nvPicPr>
          <p:cNvPr id="21" name="Picture 20">
            <a:extLst>
              <a:ext uri="{FF2B5EF4-FFF2-40B4-BE49-F238E27FC236}">
                <a16:creationId xmlns:a16="http://schemas.microsoft.com/office/drawing/2014/main" id="{2FBFEF6D-96B4-E0DC-03DB-1A50F6E82B1C}"/>
              </a:ext>
            </a:extLst>
          </p:cNvPr>
          <p:cNvPicPr>
            <a:picLocks noChangeAspect="1"/>
          </p:cNvPicPr>
          <p:nvPr/>
        </p:nvPicPr>
        <p:blipFill>
          <a:blip r:embed="rId5"/>
          <a:stretch>
            <a:fillRect/>
          </a:stretch>
        </p:blipFill>
        <p:spPr>
          <a:xfrm>
            <a:off x="279400" y="855557"/>
            <a:ext cx="4587172" cy="4011676"/>
          </a:xfrm>
          <a:prstGeom prst="rect">
            <a:avLst/>
          </a:prstGeom>
        </p:spPr>
      </p:pic>
      <p:sp>
        <p:nvSpPr>
          <p:cNvPr id="5" name="Slide Number Placeholder 1">
            <a:extLst>
              <a:ext uri="{FF2B5EF4-FFF2-40B4-BE49-F238E27FC236}">
                <a16:creationId xmlns:a16="http://schemas.microsoft.com/office/drawing/2014/main" id="{CC848C49-FE00-7ED1-729A-C60F0F442796}"/>
              </a:ext>
            </a:extLst>
          </p:cNvPr>
          <p:cNvSpPr>
            <a:spLocks noGrp="1"/>
          </p:cNvSpPr>
          <p:nvPr>
            <p:ph type="sldNum" idx="12"/>
          </p:nvPr>
        </p:nvSpPr>
        <p:spPr>
          <a:xfrm>
            <a:off x="11734800" y="6443425"/>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13</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7498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290046" y="143435"/>
            <a:ext cx="11684000" cy="494870"/>
          </a:xfrm>
          <a:prstGeom prst="rect">
            <a:avLst/>
          </a:prstGeom>
          <a:noFill/>
          <a:ln>
            <a:noFill/>
          </a:ln>
        </p:spPr>
        <p:txBody>
          <a:bodyPr spcFirstLastPara="1" vert="horz" wrap="square" lIns="0" tIns="0" rIns="0" bIns="0" rtlCol="0" anchor="b" anchorCtr="0">
            <a:normAutofit fontScale="90000"/>
          </a:bodyPr>
          <a:lstStyle/>
          <a:p>
            <a:r>
              <a:rPr lang="en-US" sz="3200" b="1" dirty="0">
                <a:latin typeface="Georgia" panose="02040502050405020303" pitchFamily="18" charset="0"/>
              </a:rPr>
              <a:t>Advanced laser diagnostics for industrial plasma reactors</a:t>
            </a:r>
            <a:endParaRPr sz="3200" b="1" i="1" dirty="0">
              <a:latin typeface="Georgia" panose="02040502050405020303" pitchFamily="18" charset="0"/>
            </a:endParaRPr>
          </a:p>
        </p:txBody>
      </p:sp>
      <p:sp>
        <p:nvSpPr>
          <p:cNvPr id="7" name="TextBox 6">
            <a:extLst>
              <a:ext uri="{FF2B5EF4-FFF2-40B4-BE49-F238E27FC236}">
                <a16:creationId xmlns:a16="http://schemas.microsoft.com/office/drawing/2014/main" id="{6CC8C849-2AA6-6594-1E28-DA51450C4E4C}"/>
              </a:ext>
            </a:extLst>
          </p:cNvPr>
          <p:cNvSpPr txBox="1"/>
          <p:nvPr/>
        </p:nvSpPr>
        <p:spPr>
          <a:xfrm>
            <a:off x="3166647" y="780572"/>
            <a:ext cx="8745100" cy="140038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strong need in spatially and temporally resolved plasma diagnostics suitable for real industrial processing reactors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Limited diagnostic access on industrial reactors due to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complex geometry, uniformity perturbation, and harsh environments</a:t>
            </a:r>
          </a:p>
        </p:txBody>
      </p:sp>
      <p:pic>
        <p:nvPicPr>
          <p:cNvPr id="2" name="Google Shape;444;p17" descr="A picture containing indoor, cluttered, equipment, messy&#10;&#10;Description automatically generated">
            <a:extLst>
              <a:ext uri="{FF2B5EF4-FFF2-40B4-BE49-F238E27FC236}">
                <a16:creationId xmlns:a16="http://schemas.microsoft.com/office/drawing/2014/main" id="{96576B6B-63FD-C4E8-06A3-C42AF6DD4975}"/>
              </a:ext>
            </a:extLst>
          </p:cNvPr>
          <p:cNvPicPr preferRelativeResize="0">
            <a:picLocks noChangeAspect="1"/>
          </p:cNvPicPr>
          <p:nvPr/>
        </p:nvPicPr>
        <p:blipFill rotWithShape="1">
          <a:blip r:embed="rId3">
            <a:alphaModFix/>
          </a:blip>
          <a:srcRect/>
          <a:stretch/>
        </p:blipFill>
        <p:spPr>
          <a:xfrm>
            <a:off x="1001418" y="933123"/>
            <a:ext cx="1897146" cy="2295822"/>
          </a:xfrm>
          <a:prstGeom prst="rect">
            <a:avLst/>
          </a:prstGeom>
          <a:noFill/>
          <a:ln>
            <a:noFill/>
          </a:ln>
        </p:spPr>
      </p:pic>
      <p:pic>
        <p:nvPicPr>
          <p:cNvPr id="3" name="Picture 2">
            <a:extLst>
              <a:ext uri="{FF2B5EF4-FFF2-40B4-BE49-F238E27FC236}">
                <a16:creationId xmlns:a16="http://schemas.microsoft.com/office/drawing/2014/main" id="{7E04263B-FA65-8169-DD29-1E7387F13E40}"/>
              </a:ext>
            </a:extLst>
          </p:cNvPr>
          <p:cNvPicPr>
            <a:picLocks noChangeAspect="1"/>
          </p:cNvPicPr>
          <p:nvPr/>
        </p:nvPicPr>
        <p:blipFill>
          <a:blip r:embed="rId4"/>
          <a:stretch>
            <a:fillRect/>
          </a:stretch>
        </p:blipFill>
        <p:spPr>
          <a:xfrm>
            <a:off x="1147252" y="3429000"/>
            <a:ext cx="4136630" cy="2586540"/>
          </a:xfrm>
          <a:prstGeom prst="rect">
            <a:avLst/>
          </a:prstGeom>
        </p:spPr>
      </p:pic>
      <p:sp>
        <p:nvSpPr>
          <p:cNvPr id="4" name="TextBox 3">
            <a:extLst>
              <a:ext uri="{FF2B5EF4-FFF2-40B4-BE49-F238E27FC236}">
                <a16:creationId xmlns:a16="http://schemas.microsoft.com/office/drawing/2014/main" id="{C8DD7805-0414-119D-E407-CA4510BEC787}"/>
              </a:ext>
            </a:extLst>
          </p:cNvPr>
          <p:cNvSpPr txBox="1"/>
          <p:nvPr/>
        </p:nvSpPr>
        <p:spPr>
          <a:xfrm>
            <a:off x="5184729" y="2956201"/>
            <a:ext cx="6956450" cy="369332"/>
          </a:xfrm>
          <a:prstGeom prst="rect">
            <a:avLst/>
          </a:prstGeom>
          <a:noFill/>
        </p:spPr>
        <p:txBody>
          <a:bodyPr wrap="square">
            <a:spAutoFit/>
          </a:bodyPr>
          <a:lstStyle/>
          <a:p>
            <a:pPr marL="182880" marR="0" lvl="0" indent="-18288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Conventional Laser-Induced Fluorescence (LIF) configuration</a:t>
            </a:r>
          </a:p>
        </p:txBody>
      </p:sp>
      <p:pic>
        <p:nvPicPr>
          <p:cNvPr id="5" name="Picture 4">
            <a:extLst>
              <a:ext uri="{FF2B5EF4-FFF2-40B4-BE49-F238E27FC236}">
                <a16:creationId xmlns:a16="http://schemas.microsoft.com/office/drawing/2014/main" id="{E5B3148C-BC0E-F507-497B-8F3E1E54B27D}"/>
              </a:ext>
            </a:extLst>
          </p:cNvPr>
          <p:cNvPicPr>
            <a:picLocks noChangeAspect="1"/>
          </p:cNvPicPr>
          <p:nvPr/>
        </p:nvPicPr>
        <p:blipFill>
          <a:blip r:embed="rId5"/>
          <a:stretch>
            <a:fillRect/>
          </a:stretch>
        </p:blipFill>
        <p:spPr>
          <a:xfrm>
            <a:off x="6205527" y="3429000"/>
            <a:ext cx="5324043" cy="2850939"/>
          </a:xfrm>
          <a:prstGeom prst="rect">
            <a:avLst/>
          </a:prstGeom>
        </p:spPr>
      </p:pic>
      <p:sp>
        <p:nvSpPr>
          <p:cNvPr id="8" name="TextBox 7">
            <a:extLst>
              <a:ext uri="{FF2B5EF4-FFF2-40B4-BE49-F238E27FC236}">
                <a16:creationId xmlns:a16="http://schemas.microsoft.com/office/drawing/2014/main" id="{C5E2E7DA-A809-5DDC-1976-7EADBD1478E2}"/>
              </a:ext>
            </a:extLst>
          </p:cNvPr>
          <p:cNvSpPr txBox="1"/>
          <p:nvPr/>
        </p:nvSpPr>
        <p:spPr>
          <a:xfrm rot="18989692">
            <a:off x="5852783" y="3856224"/>
            <a:ext cx="6175328" cy="1015663"/>
          </a:xfrm>
          <a:prstGeom prst="rect">
            <a:avLst/>
          </a:prstGeom>
          <a:noFill/>
        </p:spPr>
        <p:txBody>
          <a:bodyPr wrap="square" rtlCol="0">
            <a:spAutoFit/>
          </a:bodyPr>
          <a:lstStyle/>
          <a:p>
            <a:pPr algn="ctr"/>
            <a:r>
              <a:rPr lang="en-US" sz="6000" b="1" dirty="0">
                <a:solidFill>
                  <a:srgbClr val="FF0000"/>
                </a:solidFill>
                <a:latin typeface="Segoe UI" panose="020B0502040204020203" pitchFamily="34" charset="0"/>
                <a:cs typeface="Segoe UI" panose="020B0502040204020203" pitchFamily="34" charset="0"/>
              </a:rPr>
              <a:t>Not applicable</a:t>
            </a:r>
          </a:p>
        </p:txBody>
      </p:sp>
      <p:cxnSp>
        <p:nvCxnSpPr>
          <p:cNvPr id="11" name="Straight Connector 10">
            <a:extLst>
              <a:ext uri="{FF2B5EF4-FFF2-40B4-BE49-F238E27FC236}">
                <a16:creationId xmlns:a16="http://schemas.microsoft.com/office/drawing/2014/main" id="{96AAF59B-0225-C24E-D215-CEC6FBB2180A}"/>
              </a:ext>
            </a:extLst>
          </p:cNvPr>
          <p:cNvCxnSpPr>
            <a:cxnSpLocks/>
          </p:cNvCxnSpPr>
          <p:nvPr/>
        </p:nvCxnSpPr>
        <p:spPr>
          <a:xfrm flipV="1">
            <a:off x="1221246" y="1583323"/>
            <a:ext cx="601417" cy="2129509"/>
          </a:xfrm>
          <a:prstGeom prst="line">
            <a:avLst/>
          </a:prstGeom>
          <a:ln w="12700">
            <a:solidFill>
              <a:srgbClr val="FFC000">
                <a:alpha val="41000"/>
              </a:srgb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9E8E89-92AE-9B41-B8F8-FBEBF6746443}"/>
              </a:ext>
            </a:extLst>
          </p:cNvPr>
          <p:cNvCxnSpPr>
            <a:cxnSpLocks/>
          </p:cNvCxnSpPr>
          <p:nvPr/>
        </p:nvCxnSpPr>
        <p:spPr>
          <a:xfrm>
            <a:off x="1822663" y="1583323"/>
            <a:ext cx="2718652" cy="2129509"/>
          </a:xfrm>
          <a:prstGeom prst="line">
            <a:avLst/>
          </a:prstGeom>
          <a:ln w="12700">
            <a:solidFill>
              <a:srgbClr val="FFC000">
                <a:alpha val="41000"/>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AC03C9-9EC6-44A8-0165-92F3BB390475}"/>
              </a:ext>
            </a:extLst>
          </p:cNvPr>
          <p:cNvSpPr txBox="1"/>
          <p:nvPr/>
        </p:nvSpPr>
        <p:spPr>
          <a:xfrm>
            <a:off x="3166647" y="2191809"/>
            <a:ext cx="8840058" cy="40011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noProof="0" dirty="0">
                <a:solidFill>
                  <a:prstClr val="black"/>
                </a:solidFill>
                <a:latin typeface="Segoe UI" panose="020B0502040204020203" pitchFamily="34" charset="0"/>
                <a:cs typeface="Segoe UI" panose="020B0502040204020203" pitchFamily="34" charset="0"/>
              </a:rPr>
              <a:t>For best spatial resolution, need two optical view ports at 90 deg!</a:t>
            </a:r>
            <a:endParaRPr kumimoji="0" lang="en-US" sz="20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9" name="Slide Number Placeholder 1">
            <a:extLst>
              <a:ext uri="{FF2B5EF4-FFF2-40B4-BE49-F238E27FC236}">
                <a16:creationId xmlns:a16="http://schemas.microsoft.com/office/drawing/2014/main" id="{81221090-9121-F750-CECC-4008E478C270}"/>
              </a:ext>
            </a:extLst>
          </p:cNvPr>
          <p:cNvSpPr>
            <a:spLocks noGrp="1"/>
          </p:cNvSpPr>
          <p:nvPr>
            <p:ph type="sldNum" idx="12"/>
          </p:nvPr>
        </p:nvSpPr>
        <p:spPr>
          <a:xfrm>
            <a:off x="11717382" y="6434717"/>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14</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864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290046" y="143435"/>
            <a:ext cx="11684000" cy="494870"/>
          </a:xfrm>
          <a:prstGeom prst="rect">
            <a:avLst/>
          </a:prstGeom>
          <a:noFill/>
          <a:ln>
            <a:noFill/>
          </a:ln>
        </p:spPr>
        <p:txBody>
          <a:bodyPr spcFirstLastPara="1" vert="horz" wrap="square" lIns="0" tIns="0" rIns="0" bIns="0" rtlCol="0" anchor="b" anchorCtr="0">
            <a:normAutofit fontScale="90000"/>
          </a:bodyPr>
          <a:lstStyle/>
          <a:p>
            <a:r>
              <a:rPr lang="en-US" sz="3200" b="1" dirty="0">
                <a:latin typeface="Georgia" panose="02040502050405020303" pitchFamily="18" charset="0"/>
              </a:rPr>
              <a:t>Confocal laser diagnostics for industrial plasma reactors</a:t>
            </a:r>
            <a:endParaRPr sz="3200" b="1" i="1" dirty="0">
              <a:latin typeface="Georgia" panose="02040502050405020303" pitchFamily="18" charset="0"/>
            </a:endParaRPr>
          </a:p>
        </p:txBody>
      </p:sp>
      <p:sp>
        <p:nvSpPr>
          <p:cNvPr id="1073" name="TextBox 1072">
            <a:extLst>
              <a:ext uri="{FF2B5EF4-FFF2-40B4-BE49-F238E27FC236}">
                <a16:creationId xmlns:a16="http://schemas.microsoft.com/office/drawing/2014/main" id="{CCD2E026-E9EF-1FE8-D23D-D43E5EF84C8F}"/>
              </a:ext>
            </a:extLst>
          </p:cNvPr>
          <p:cNvSpPr txBox="1"/>
          <p:nvPr/>
        </p:nvSpPr>
        <p:spPr>
          <a:xfrm>
            <a:off x="1267012" y="6486873"/>
            <a:ext cx="99074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 </a:t>
            </a:r>
            <a:r>
              <a:rPr kumimoji="0" lang="en-US" sz="1600" b="0" i="1"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Romadanov</a:t>
            </a:r>
            <a:r>
              <a:rPr kumimoji="0" lang="en-US" sz="16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and Y. Raitses, Rev. Sci. </a:t>
            </a:r>
            <a:r>
              <a:rPr kumimoji="0" lang="en-US" sz="1600" b="0" i="1"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Instrum</a:t>
            </a:r>
            <a:r>
              <a:rPr kumimoji="0" lang="en-US" sz="16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97, 073002 (2023)</a:t>
            </a:r>
          </a:p>
        </p:txBody>
      </p:sp>
      <p:pic>
        <p:nvPicPr>
          <p:cNvPr id="45" name="Picture 44">
            <a:extLst>
              <a:ext uri="{FF2B5EF4-FFF2-40B4-BE49-F238E27FC236}">
                <a16:creationId xmlns:a16="http://schemas.microsoft.com/office/drawing/2014/main" id="{337EE311-123A-7848-49C9-AE09D7F265FC}"/>
              </a:ext>
            </a:extLst>
          </p:cNvPr>
          <p:cNvPicPr>
            <a:picLocks noChangeAspect="1"/>
          </p:cNvPicPr>
          <p:nvPr/>
        </p:nvPicPr>
        <p:blipFill rotWithShape="1">
          <a:blip r:embed="rId3">
            <a:extLst>
              <a:ext uri="{28A0092B-C50C-407E-A947-70E740481C1C}">
                <a14:useLocalDpi xmlns:a14="http://schemas.microsoft.com/office/drawing/2010/main" val="0"/>
              </a:ext>
            </a:extLst>
          </a:blip>
          <a:srcRect l="2265" t="2754" r="4151"/>
          <a:stretch/>
        </p:blipFill>
        <p:spPr bwMode="auto">
          <a:xfrm>
            <a:off x="7401069" y="1837823"/>
            <a:ext cx="3667787" cy="3657600"/>
          </a:xfrm>
          <a:prstGeom prst="rect">
            <a:avLst/>
          </a:prstGeom>
          <a:noFill/>
          <a:ln>
            <a:noFill/>
          </a:ln>
          <a:extLst>
            <a:ext uri="{53640926-AAD7-44D8-BBD7-CCE9431645EC}">
              <a14:shadowObscured xmlns:a14="http://schemas.microsoft.com/office/drawing/2010/main"/>
            </a:ext>
          </a:extLst>
        </p:spPr>
      </p:pic>
      <p:sp>
        <p:nvSpPr>
          <p:cNvPr id="47" name="TextBox 46">
            <a:extLst>
              <a:ext uri="{FF2B5EF4-FFF2-40B4-BE49-F238E27FC236}">
                <a16:creationId xmlns:a16="http://schemas.microsoft.com/office/drawing/2014/main" id="{FC4DBEC2-3244-8224-2E30-C3BE7FDD454C}"/>
              </a:ext>
            </a:extLst>
          </p:cNvPr>
          <p:cNvSpPr txBox="1"/>
          <p:nvPr/>
        </p:nvSpPr>
        <p:spPr>
          <a:xfrm>
            <a:off x="5890594" y="5589972"/>
            <a:ext cx="5939554" cy="646331"/>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dirty="0">
                <a:latin typeface="Segoe UI" panose="020B0502040204020203" pitchFamily="34" charset="0"/>
                <a:cs typeface="Segoe UI" panose="020B0502040204020203" pitchFamily="34" charset="0"/>
              </a:rPr>
              <a:t>Good agreement between IVDFs measured with confocal and conventional LIF configurations</a:t>
            </a:r>
          </a:p>
        </p:txBody>
      </p:sp>
      <p:cxnSp>
        <p:nvCxnSpPr>
          <p:cNvPr id="49" name="Straight Connector 48">
            <a:extLst>
              <a:ext uri="{FF2B5EF4-FFF2-40B4-BE49-F238E27FC236}">
                <a16:creationId xmlns:a16="http://schemas.microsoft.com/office/drawing/2014/main" id="{E3A15900-0CA6-F885-9FC9-63140712F793}"/>
              </a:ext>
            </a:extLst>
          </p:cNvPr>
          <p:cNvCxnSpPr>
            <a:cxnSpLocks/>
          </p:cNvCxnSpPr>
          <p:nvPr/>
        </p:nvCxnSpPr>
        <p:spPr>
          <a:xfrm flipH="1">
            <a:off x="4672891" y="3585694"/>
            <a:ext cx="2690336" cy="1019512"/>
          </a:xfrm>
          <a:prstGeom prst="line">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CA0E1FA7-B110-1DED-B5F8-D2DDA87F8091}"/>
              </a:ext>
            </a:extLst>
          </p:cNvPr>
          <p:cNvGrpSpPr/>
          <p:nvPr/>
        </p:nvGrpSpPr>
        <p:grpSpPr>
          <a:xfrm>
            <a:off x="687701" y="1837823"/>
            <a:ext cx="5616749" cy="3657600"/>
            <a:chOff x="54022" y="945084"/>
            <a:chExt cx="5616749" cy="3657600"/>
          </a:xfrm>
        </p:grpSpPr>
        <p:sp>
          <p:nvSpPr>
            <p:cNvPr id="54" name="Oval 53">
              <a:extLst>
                <a:ext uri="{FF2B5EF4-FFF2-40B4-BE49-F238E27FC236}">
                  <a16:creationId xmlns:a16="http://schemas.microsoft.com/office/drawing/2014/main" id="{82049B04-E15E-53ED-63D8-E4513032DB49}"/>
                </a:ext>
              </a:extLst>
            </p:cNvPr>
            <p:cNvSpPr>
              <a:spLocks noChangeAspect="1"/>
            </p:cNvSpPr>
            <p:nvPr/>
          </p:nvSpPr>
          <p:spPr>
            <a:xfrm rot="5400000">
              <a:off x="4730225" y="2148925"/>
              <a:ext cx="1207706" cy="673386"/>
            </a:xfrm>
            <a:prstGeom prst="ellipse">
              <a:avLst/>
            </a:prstGeom>
            <a:solidFill>
              <a:srgbClr val="80B4D1"/>
            </a:solidFill>
            <a:ln>
              <a:noFill/>
            </a:ln>
            <a:effectLst>
              <a:glow rad="228600">
                <a:schemeClr val="tx2">
                  <a:lumMod val="90000"/>
                  <a:alpha val="40000"/>
                </a:schemeClr>
              </a:glow>
              <a:outerShdw blurRad="63500" sx="102000" sy="102000" algn="ctr" rotWithShape="0">
                <a:schemeClr val="accent4">
                  <a:lumMod val="40000"/>
                  <a:lumOff val="60000"/>
                  <a:alpha val="40000"/>
                </a:schemeClr>
              </a:outerShd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cs typeface="Times New Roman" panose="02020603050405020304" pitchFamily="18" charset="0"/>
              </a:endParaRPr>
            </a:p>
          </p:txBody>
        </p:sp>
        <p:sp>
          <p:nvSpPr>
            <p:cNvPr id="55" name="TextBox 54">
              <a:extLst>
                <a:ext uri="{FF2B5EF4-FFF2-40B4-BE49-F238E27FC236}">
                  <a16:creationId xmlns:a16="http://schemas.microsoft.com/office/drawing/2014/main" id="{79ECD169-4A43-34B5-25E7-334757E41BFA}"/>
                </a:ext>
              </a:extLst>
            </p:cNvPr>
            <p:cNvSpPr txBox="1"/>
            <p:nvPr/>
          </p:nvSpPr>
          <p:spPr>
            <a:xfrm rot="5400000">
              <a:off x="4735980" y="2344180"/>
              <a:ext cx="1244295" cy="261610"/>
            </a:xfrm>
            <a:prstGeom prst="rect">
              <a:avLst/>
            </a:prstGeom>
            <a:noFill/>
          </p:spPr>
          <p:txBody>
            <a:bodyPr wrap="square" rtlCol="0">
              <a:spAutoFit/>
            </a:bodyPr>
            <a:lstStyle/>
            <a:p>
              <a:pPr algn="ctr"/>
              <a:r>
                <a:rPr lang="en-US" sz="1050" b="1" dirty="0">
                  <a:cs typeface="Times New Roman" panose="02020603050405020304" pitchFamily="18" charset="0"/>
                </a:rPr>
                <a:t>Plasma volume</a:t>
              </a:r>
            </a:p>
          </p:txBody>
        </p:sp>
        <p:sp>
          <p:nvSpPr>
            <p:cNvPr id="56" name="Rectangle 55">
              <a:extLst>
                <a:ext uri="{FF2B5EF4-FFF2-40B4-BE49-F238E27FC236}">
                  <a16:creationId xmlns:a16="http://schemas.microsoft.com/office/drawing/2014/main" id="{F06B37D6-B159-37DD-3D5F-5196685BE7F9}"/>
                </a:ext>
              </a:extLst>
            </p:cNvPr>
            <p:cNvSpPr/>
            <p:nvPr/>
          </p:nvSpPr>
          <p:spPr>
            <a:xfrm>
              <a:off x="3808337" y="2141515"/>
              <a:ext cx="230875" cy="689238"/>
            </a:xfrm>
            <a:prstGeom prst="rect">
              <a:avLst/>
            </a:prstGeom>
            <a:solidFill>
              <a:srgbClr val="80B4D1">
                <a:alpha val="25000"/>
              </a:srgbClr>
            </a:solidFill>
            <a:ln>
              <a:noFill/>
            </a:ln>
            <a:effectLst>
              <a:glow>
                <a:schemeClr val="accent1">
                  <a:alpha val="3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cs typeface="Times New Roman" panose="02020603050405020304" pitchFamily="18" charset="0"/>
              </a:endParaRPr>
            </a:p>
          </p:txBody>
        </p:sp>
        <p:sp>
          <p:nvSpPr>
            <p:cNvPr id="57" name="Google Shape;348;p40">
              <a:extLst>
                <a:ext uri="{FF2B5EF4-FFF2-40B4-BE49-F238E27FC236}">
                  <a16:creationId xmlns:a16="http://schemas.microsoft.com/office/drawing/2014/main" id="{4C734483-E0E4-09D2-6A31-3E5387A539B1}"/>
                </a:ext>
              </a:extLst>
            </p:cNvPr>
            <p:cNvSpPr/>
            <p:nvPr/>
          </p:nvSpPr>
          <p:spPr>
            <a:xfrm rot="5400000">
              <a:off x="4308594" y="1870468"/>
              <a:ext cx="692624" cy="1231332"/>
            </a:xfrm>
            <a:prstGeom prst="triangle">
              <a:avLst>
                <a:gd name="adj" fmla="val 50000"/>
              </a:avLst>
            </a:prstGeom>
            <a:solidFill>
              <a:srgbClr val="80B4D1">
                <a:alpha val="25000"/>
              </a:srgbClr>
            </a:solidFill>
            <a:ln>
              <a:noFill/>
            </a:ln>
            <a:effectLst>
              <a:glow>
                <a:schemeClr val="accent1">
                  <a:alpha val="39000"/>
                </a:schemeClr>
              </a:glow>
              <a:outerShdw blurRad="40000" dist="20000" dir="5400000" sx="1000" sy="1000" rotWithShape="0">
                <a:srgbClr val="000000"/>
              </a:outerShdw>
            </a:effectLst>
          </p:spPr>
          <p:txBody>
            <a:bodyPr spcFirstLastPara="1" wrap="square" lIns="121900" tIns="60933" rIns="121900" bIns="60933" anchor="ctr" anchorCtr="0">
              <a:noAutofit/>
            </a:bodyPr>
            <a:lstStyle/>
            <a:p>
              <a:pPr algn="ctr" defTabSz="1219170">
                <a:buClr>
                  <a:srgbClr val="000000"/>
                </a:buClr>
                <a:buSzPts val="1000"/>
              </a:pPr>
              <a:endParaRPr sz="1050" kern="0">
                <a:solidFill>
                  <a:srgbClr val="000000"/>
                </a:solidFill>
                <a:ea typeface="Arial"/>
                <a:cs typeface="Times New Roman" panose="02020603050405020304" pitchFamily="18" charset="0"/>
                <a:sym typeface="Arial"/>
              </a:endParaRPr>
            </a:p>
          </p:txBody>
        </p:sp>
        <p:sp>
          <p:nvSpPr>
            <p:cNvPr id="58" name="Right Triangle 57">
              <a:extLst>
                <a:ext uri="{FF2B5EF4-FFF2-40B4-BE49-F238E27FC236}">
                  <a16:creationId xmlns:a16="http://schemas.microsoft.com/office/drawing/2014/main" id="{149B8953-8A28-3282-FDFC-B127606C5D67}"/>
                </a:ext>
              </a:extLst>
            </p:cNvPr>
            <p:cNvSpPr/>
            <p:nvPr/>
          </p:nvSpPr>
          <p:spPr>
            <a:xfrm rot="16200000">
              <a:off x="3117416" y="2139822"/>
              <a:ext cx="689238" cy="692624"/>
            </a:xfrm>
            <a:prstGeom prst="rtTriangle">
              <a:avLst/>
            </a:prstGeom>
            <a:solidFill>
              <a:srgbClr val="80B4D1">
                <a:alpha val="25000"/>
              </a:srgbClr>
            </a:solidFill>
            <a:ln>
              <a:noFill/>
            </a:ln>
            <a:effectLst>
              <a:glow>
                <a:schemeClr val="accent1">
                  <a:alpha val="3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cs typeface="Times New Roman" panose="02020603050405020304" pitchFamily="18" charset="0"/>
              </a:endParaRPr>
            </a:p>
          </p:txBody>
        </p:sp>
        <p:sp>
          <p:nvSpPr>
            <p:cNvPr id="59" name="Rectangle 58">
              <a:extLst>
                <a:ext uri="{FF2B5EF4-FFF2-40B4-BE49-F238E27FC236}">
                  <a16:creationId xmlns:a16="http://schemas.microsoft.com/office/drawing/2014/main" id="{13437FAC-EB51-8B92-FF14-6A9D3594A480}"/>
                </a:ext>
              </a:extLst>
            </p:cNvPr>
            <p:cNvSpPr/>
            <p:nvPr/>
          </p:nvSpPr>
          <p:spPr>
            <a:xfrm>
              <a:off x="3115722" y="2830803"/>
              <a:ext cx="692624" cy="641373"/>
            </a:xfrm>
            <a:prstGeom prst="rect">
              <a:avLst/>
            </a:prstGeom>
            <a:solidFill>
              <a:srgbClr val="80B4D1">
                <a:alpha val="25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cs typeface="Times New Roman" panose="02020603050405020304" pitchFamily="18" charset="0"/>
              </a:endParaRPr>
            </a:p>
          </p:txBody>
        </p:sp>
        <p:sp>
          <p:nvSpPr>
            <p:cNvPr id="60" name="Google Shape;346;p40">
              <a:extLst>
                <a:ext uri="{FF2B5EF4-FFF2-40B4-BE49-F238E27FC236}">
                  <a16:creationId xmlns:a16="http://schemas.microsoft.com/office/drawing/2014/main" id="{614452B5-0F1B-BDE6-D55D-F5DD402F7500}"/>
                </a:ext>
              </a:extLst>
            </p:cNvPr>
            <p:cNvSpPr txBox="1"/>
            <p:nvPr/>
          </p:nvSpPr>
          <p:spPr>
            <a:xfrm>
              <a:off x="2071437" y="3241096"/>
              <a:ext cx="912831" cy="461610"/>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000"/>
              </a:pPr>
              <a:r>
                <a:rPr lang="en-US" sz="1050" b="1" kern="0" dirty="0">
                  <a:solidFill>
                    <a:srgbClr val="000000"/>
                  </a:solidFill>
                  <a:ea typeface="Arial"/>
                  <a:cs typeface="Times New Roman" panose="02020603050405020304" pitchFamily="18" charset="0"/>
                  <a:sym typeface="Arial"/>
                </a:rPr>
                <a:t>collection optics</a:t>
              </a:r>
              <a:endParaRPr sz="1050" kern="0" dirty="0">
                <a:solidFill>
                  <a:srgbClr val="000000"/>
                </a:solidFill>
                <a:ea typeface="Arial"/>
                <a:cs typeface="Times New Roman" panose="02020603050405020304" pitchFamily="18" charset="0"/>
                <a:sym typeface="Arial"/>
              </a:endParaRPr>
            </a:p>
          </p:txBody>
        </p:sp>
        <p:sp>
          <p:nvSpPr>
            <p:cNvPr id="61" name="Google Shape;351;p40">
              <a:extLst>
                <a:ext uri="{FF2B5EF4-FFF2-40B4-BE49-F238E27FC236}">
                  <a16:creationId xmlns:a16="http://schemas.microsoft.com/office/drawing/2014/main" id="{C52C7B2A-F797-F5AE-4662-9F66611F49CB}"/>
                </a:ext>
              </a:extLst>
            </p:cNvPr>
            <p:cNvSpPr/>
            <p:nvPr/>
          </p:nvSpPr>
          <p:spPr>
            <a:xfrm>
              <a:off x="3000285" y="3860378"/>
              <a:ext cx="923499" cy="281669"/>
            </a:xfrm>
            <a:prstGeom prst="rect">
              <a:avLst/>
            </a:prstGeom>
            <a:solidFill>
              <a:srgbClr val="7F7F7F"/>
            </a:solidFill>
            <a:ln w="9525" cap="flat" cmpd="sng">
              <a:solidFill>
                <a:schemeClr val="dk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900" tIns="60933" rIns="121900" bIns="60933" anchor="ctr" anchorCtr="0">
              <a:noAutofit/>
            </a:bodyPr>
            <a:lstStyle/>
            <a:p>
              <a:pPr algn="ctr" defTabSz="1219170">
                <a:buClr>
                  <a:srgbClr val="000000"/>
                </a:buClr>
                <a:buSzPts val="1000"/>
              </a:pPr>
              <a:r>
                <a:rPr lang="en-US" sz="1050" b="1" kern="0" dirty="0">
                  <a:solidFill>
                    <a:srgbClr val="FFFFFF"/>
                  </a:solidFill>
                  <a:ea typeface="Arial"/>
                  <a:cs typeface="Times New Roman" panose="02020603050405020304" pitchFamily="18" charset="0"/>
                  <a:sym typeface="Arial"/>
                </a:rPr>
                <a:t>Detector</a:t>
              </a:r>
              <a:endParaRPr sz="1050" kern="0" dirty="0">
                <a:solidFill>
                  <a:srgbClr val="000000"/>
                </a:solidFill>
                <a:ea typeface="Arial"/>
                <a:cs typeface="Times New Roman" panose="02020603050405020304" pitchFamily="18" charset="0"/>
                <a:sym typeface="Arial"/>
              </a:endParaRPr>
            </a:p>
          </p:txBody>
        </p:sp>
        <p:cxnSp>
          <p:nvCxnSpPr>
            <p:cNvPr id="62" name="Google Shape;362;p40">
              <a:extLst>
                <a:ext uri="{FF2B5EF4-FFF2-40B4-BE49-F238E27FC236}">
                  <a16:creationId xmlns:a16="http://schemas.microsoft.com/office/drawing/2014/main" id="{66CB9A68-6999-3D42-8255-0F9A212EB07F}"/>
                </a:ext>
              </a:extLst>
            </p:cNvPr>
            <p:cNvCxnSpPr>
              <a:cxnSpLocks/>
            </p:cNvCxnSpPr>
            <p:nvPr/>
          </p:nvCxnSpPr>
          <p:spPr>
            <a:xfrm>
              <a:off x="1549339" y="2484151"/>
              <a:ext cx="3721233" cy="0"/>
            </a:xfrm>
            <a:prstGeom prst="straightConnector1">
              <a:avLst/>
            </a:prstGeom>
            <a:noFill/>
            <a:ln w="9525" cap="flat" cmpd="sng">
              <a:solidFill>
                <a:schemeClr val="dk1"/>
              </a:solidFill>
              <a:prstDash val="dash"/>
              <a:round/>
              <a:headEnd type="none" w="sm" len="sm"/>
              <a:tailEnd type="none" w="sm" len="sm"/>
            </a:ln>
          </p:spPr>
        </p:cxnSp>
        <p:sp>
          <p:nvSpPr>
            <p:cNvPr id="63" name="TextBox 62">
              <a:extLst>
                <a:ext uri="{FF2B5EF4-FFF2-40B4-BE49-F238E27FC236}">
                  <a16:creationId xmlns:a16="http://schemas.microsoft.com/office/drawing/2014/main" id="{577F583A-23A5-17C4-A78B-CFFABA6AC0E2}"/>
                </a:ext>
              </a:extLst>
            </p:cNvPr>
            <p:cNvSpPr txBox="1"/>
            <p:nvPr/>
          </p:nvSpPr>
          <p:spPr>
            <a:xfrm>
              <a:off x="1447718" y="1766105"/>
              <a:ext cx="757022" cy="261610"/>
            </a:xfrm>
            <a:prstGeom prst="rect">
              <a:avLst/>
            </a:prstGeom>
            <a:noFill/>
          </p:spPr>
          <p:txBody>
            <a:bodyPr wrap="square" rtlCol="0">
              <a:spAutoFit/>
            </a:bodyPr>
            <a:lstStyle/>
            <a:p>
              <a:pPr algn="ctr"/>
              <a:r>
                <a:rPr lang="en-US" sz="1050" b="1" dirty="0">
                  <a:cs typeface="Times New Roman" panose="02020603050405020304" pitchFamily="18" charset="0"/>
                </a:rPr>
                <a:t>axicon 1</a:t>
              </a:r>
            </a:p>
          </p:txBody>
        </p:sp>
        <p:sp>
          <p:nvSpPr>
            <p:cNvPr id="1024" name="TextBox 1023">
              <a:extLst>
                <a:ext uri="{FF2B5EF4-FFF2-40B4-BE49-F238E27FC236}">
                  <a16:creationId xmlns:a16="http://schemas.microsoft.com/office/drawing/2014/main" id="{90B4C878-446A-2F67-160A-B71AFCC1E938}"/>
                </a:ext>
              </a:extLst>
            </p:cNvPr>
            <p:cNvSpPr txBox="1"/>
            <p:nvPr/>
          </p:nvSpPr>
          <p:spPr>
            <a:xfrm>
              <a:off x="2111666" y="2966150"/>
              <a:ext cx="832374" cy="261610"/>
            </a:xfrm>
            <a:prstGeom prst="rect">
              <a:avLst/>
            </a:prstGeom>
            <a:noFill/>
          </p:spPr>
          <p:txBody>
            <a:bodyPr wrap="square" rtlCol="0">
              <a:spAutoFit/>
            </a:bodyPr>
            <a:lstStyle/>
            <a:p>
              <a:pPr algn="ctr"/>
              <a:r>
                <a:rPr lang="en-US" sz="1050" b="1" dirty="0">
                  <a:cs typeface="Times New Roman" panose="02020603050405020304" pitchFamily="18" charset="0"/>
                </a:rPr>
                <a:t>axicon 2</a:t>
              </a:r>
            </a:p>
          </p:txBody>
        </p:sp>
        <p:grpSp>
          <p:nvGrpSpPr>
            <p:cNvPr id="1025" name="Group 1024">
              <a:extLst>
                <a:ext uri="{FF2B5EF4-FFF2-40B4-BE49-F238E27FC236}">
                  <a16:creationId xmlns:a16="http://schemas.microsoft.com/office/drawing/2014/main" id="{5D8A54AC-8873-8D02-B833-7E161FAD03BC}"/>
                </a:ext>
              </a:extLst>
            </p:cNvPr>
            <p:cNvGrpSpPr/>
            <p:nvPr/>
          </p:nvGrpSpPr>
          <p:grpSpPr>
            <a:xfrm>
              <a:off x="1557783" y="2085795"/>
              <a:ext cx="3712789" cy="800680"/>
              <a:chOff x="3182299" y="3876188"/>
              <a:chExt cx="4411447" cy="951348"/>
            </a:xfrm>
          </p:grpSpPr>
          <p:cxnSp>
            <p:nvCxnSpPr>
              <p:cNvPr id="1043" name="Straight Connector 1042">
                <a:extLst>
                  <a:ext uri="{FF2B5EF4-FFF2-40B4-BE49-F238E27FC236}">
                    <a16:creationId xmlns:a16="http://schemas.microsoft.com/office/drawing/2014/main" id="{BD295C02-2B62-AEDD-E415-E886F3EE4D00}"/>
                  </a:ext>
                </a:extLst>
              </p:cNvPr>
              <p:cNvCxnSpPr>
                <a:cxnSpLocks/>
              </p:cNvCxnSpPr>
              <p:nvPr/>
            </p:nvCxnSpPr>
            <p:spPr>
              <a:xfrm>
                <a:off x="3182299" y="4351490"/>
                <a:ext cx="274320" cy="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4F471EAF-6425-8204-B43F-94520A39DDEC}"/>
                  </a:ext>
                </a:extLst>
              </p:cNvPr>
              <p:cNvCxnSpPr>
                <a:cxnSpLocks/>
              </p:cNvCxnSpPr>
              <p:nvPr/>
            </p:nvCxnSpPr>
            <p:spPr>
              <a:xfrm flipH="1">
                <a:off x="4326513" y="3876189"/>
                <a:ext cx="1817989"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1735843-4314-4378-043D-611043A08570}"/>
                  </a:ext>
                </a:extLst>
              </p:cNvPr>
              <p:cNvCxnSpPr>
                <a:cxnSpLocks/>
              </p:cNvCxnSpPr>
              <p:nvPr/>
            </p:nvCxnSpPr>
            <p:spPr>
              <a:xfrm flipH="1">
                <a:off x="4326513" y="4827536"/>
                <a:ext cx="1817989"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DB5B4CD9-8569-2963-2222-04A71029E351}"/>
                  </a:ext>
                </a:extLst>
              </p:cNvPr>
              <p:cNvCxnSpPr>
                <a:cxnSpLocks/>
                <a:endCxn id="57" idx="0"/>
              </p:cNvCxnSpPr>
              <p:nvPr/>
            </p:nvCxnSpPr>
            <p:spPr>
              <a:xfrm>
                <a:off x="6147361" y="3876188"/>
                <a:ext cx="1446385" cy="47567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F8117559-74F4-4F3B-E4C3-EE2212A77F5C}"/>
                  </a:ext>
                </a:extLst>
              </p:cNvPr>
              <p:cNvCxnSpPr>
                <a:cxnSpLocks/>
                <a:endCxn id="57" idx="0"/>
              </p:cNvCxnSpPr>
              <p:nvPr/>
            </p:nvCxnSpPr>
            <p:spPr>
              <a:xfrm flipV="1">
                <a:off x="6147361" y="4351862"/>
                <a:ext cx="1446385" cy="47567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DD7663D4-9F8C-B307-2FC8-7D50273761F4}"/>
                  </a:ext>
                </a:extLst>
              </p:cNvPr>
              <p:cNvCxnSpPr>
                <a:cxnSpLocks/>
              </p:cNvCxnSpPr>
              <p:nvPr/>
            </p:nvCxnSpPr>
            <p:spPr>
              <a:xfrm flipV="1">
                <a:off x="3516081" y="3876189"/>
                <a:ext cx="810432" cy="47567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6D03EFCD-6EC8-7E67-97F9-3C635599A12B}"/>
                  </a:ext>
                </a:extLst>
              </p:cNvPr>
              <p:cNvCxnSpPr>
                <a:cxnSpLocks/>
              </p:cNvCxnSpPr>
              <p:nvPr/>
            </p:nvCxnSpPr>
            <p:spPr>
              <a:xfrm>
                <a:off x="3516081" y="4347762"/>
                <a:ext cx="810432" cy="475674"/>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1026" name="Picture 1025" descr="A red circle with a black background&#10;&#10;Description automatically generated with medium confidence">
              <a:extLst>
                <a:ext uri="{FF2B5EF4-FFF2-40B4-BE49-F238E27FC236}">
                  <a16:creationId xmlns:a16="http://schemas.microsoft.com/office/drawing/2014/main" id="{8DB9EE64-E5FA-23AA-3551-66559891F849}"/>
                </a:ext>
              </a:extLst>
            </p:cNvPr>
            <p:cNvPicPr>
              <a:picLocks noChangeAspect="1"/>
            </p:cNvPicPr>
            <p:nvPr/>
          </p:nvPicPr>
          <p:blipFill rotWithShape="1">
            <a:blip r:embed="rId4"/>
            <a:srcRect l="33376" t="33209" r="32262" b="32430"/>
            <a:stretch/>
          </p:blipFill>
          <p:spPr>
            <a:xfrm>
              <a:off x="2299686" y="1204664"/>
              <a:ext cx="800680" cy="800680"/>
            </a:xfrm>
            <a:prstGeom prst="rect">
              <a:avLst/>
            </a:prstGeom>
          </p:spPr>
        </p:pic>
        <p:cxnSp>
          <p:nvCxnSpPr>
            <p:cNvPr id="1027" name="Straight Connector 1026">
              <a:extLst>
                <a:ext uri="{FF2B5EF4-FFF2-40B4-BE49-F238E27FC236}">
                  <a16:creationId xmlns:a16="http://schemas.microsoft.com/office/drawing/2014/main" id="{1FED2A88-51AB-9775-418D-67677125D672}"/>
                </a:ext>
              </a:extLst>
            </p:cNvPr>
            <p:cNvCxnSpPr>
              <a:cxnSpLocks/>
            </p:cNvCxnSpPr>
            <p:nvPr/>
          </p:nvCxnSpPr>
          <p:spPr>
            <a:xfrm>
              <a:off x="2700028" y="2024385"/>
              <a:ext cx="0" cy="923499"/>
            </a:xfrm>
            <a:prstGeom prst="line">
              <a:avLst/>
            </a:prstGeom>
            <a:ln w="12700"/>
          </p:spPr>
          <p:style>
            <a:lnRef idx="1">
              <a:schemeClr val="dk1"/>
            </a:lnRef>
            <a:fillRef idx="0">
              <a:schemeClr val="dk1"/>
            </a:fillRef>
            <a:effectRef idx="0">
              <a:schemeClr val="dk1"/>
            </a:effectRef>
            <a:fontRef idx="minor">
              <a:schemeClr val="tx1"/>
            </a:fontRef>
          </p:style>
        </p:cxnSp>
        <p:sp>
          <p:nvSpPr>
            <p:cNvPr id="1028" name="Google Shape;350;p40">
              <a:extLst>
                <a:ext uri="{FF2B5EF4-FFF2-40B4-BE49-F238E27FC236}">
                  <a16:creationId xmlns:a16="http://schemas.microsoft.com/office/drawing/2014/main" id="{27912E02-7027-A084-0639-8F78996CA931}"/>
                </a:ext>
              </a:extLst>
            </p:cNvPr>
            <p:cNvSpPr/>
            <p:nvPr/>
          </p:nvSpPr>
          <p:spPr>
            <a:xfrm rot="5400000">
              <a:off x="3568226" y="2428849"/>
              <a:ext cx="923499" cy="114574"/>
            </a:xfrm>
            <a:prstGeom prst="ellipse">
              <a:avLst/>
            </a:prstGeom>
            <a:solidFill>
              <a:schemeClr val="lt1">
                <a:alpha val="74509"/>
              </a:schemeClr>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000"/>
              </a:pPr>
              <a:endParaRPr sz="1050" b="1" kern="0">
                <a:solidFill>
                  <a:srgbClr val="FFFFFF"/>
                </a:solidFill>
                <a:ea typeface="Arial"/>
                <a:cs typeface="Times New Roman" panose="02020603050405020304" pitchFamily="18" charset="0"/>
                <a:sym typeface="Arial"/>
              </a:endParaRPr>
            </a:p>
          </p:txBody>
        </p:sp>
        <p:sp>
          <p:nvSpPr>
            <p:cNvPr id="1029" name="Rectangle 1028">
              <a:extLst>
                <a:ext uri="{FF2B5EF4-FFF2-40B4-BE49-F238E27FC236}">
                  <a16:creationId xmlns:a16="http://schemas.microsoft.com/office/drawing/2014/main" id="{7FCFB486-C6CD-FF5B-5F2E-2B77523DECDD}"/>
                </a:ext>
              </a:extLst>
            </p:cNvPr>
            <p:cNvSpPr/>
            <p:nvPr/>
          </p:nvSpPr>
          <p:spPr>
            <a:xfrm rot="18900000">
              <a:off x="2767769" y="2454409"/>
              <a:ext cx="1301106" cy="634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cs typeface="Times New Roman" panose="02020603050405020304" pitchFamily="18" charset="0"/>
              </a:endParaRPr>
            </a:p>
          </p:txBody>
        </p:sp>
        <p:sp>
          <p:nvSpPr>
            <p:cNvPr id="1030" name="Google Shape;348;p40">
              <a:extLst>
                <a:ext uri="{FF2B5EF4-FFF2-40B4-BE49-F238E27FC236}">
                  <a16:creationId xmlns:a16="http://schemas.microsoft.com/office/drawing/2014/main" id="{2A53407F-835F-3C45-79F3-B5FF3D0FA239}"/>
                </a:ext>
              </a:extLst>
            </p:cNvPr>
            <p:cNvSpPr/>
            <p:nvPr/>
          </p:nvSpPr>
          <p:spPr>
            <a:xfrm rot="10800000">
              <a:off x="3115723" y="3470317"/>
              <a:ext cx="692624" cy="384792"/>
            </a:xfrm>
            <a:prstGeom prst="triangle">
              <a:avLst>
                <a:gd name="adj" fmla="val 50000"/>
              </a:avLst>
            </a:prstGeom>
            <a:solidFill>
              <a:srgbClr val="80B4D1">
                <a:alpha val="25000"/>
              </a:srgbClr>
            </a:solidFill>
            <a:ln>
              <a:noFill/>
            </a:ln>
            <a:effectLst>
              <a:glow>
                <a:schemeClr val="accent1">
                  <a:alpha val="39000"/>
                </a:schemeClr>
              </a:glow>
              <a:outerShdw blurRad="40000" dist="20000" sx="1000" sy="1000" rotWithShape="0">
                <a:schemeClr val="bg1"/>
              </a:outerShdw>
            </a:effectLst>
          </p:spPr>
          <p:txBody>
            <a:bodyPr spcFirstLastPara="1" wrap="square" lIns="121900" tIns="60933" rIns="121900" bIns="60933" anchor="ctr" anchorCtr="0">
              <a:noAutofit/>
            </a:bodyPr>
            <a:lstStyle/>
            <a:p>
              <a:pPr algn="ctr" defTabSz="1219170">
                <a:buClr>
                  <a:srgbClr val="000000"/>
                </a:buClr>
                <a:buSzPts val="1000"/>
              </a:pPr>
              <a:endParaRPr sz="1050" kern="0">
                <a:solidFill>
                  <a:srgbClr val="000000"/>
                </a:solidFill>
                <a:ea typeface="Arial"/>
                <a:cs typeface="Times New Roman" panose="02020603050405020304" pitchFamily="18" charset="0"/>
                <a:sym typeface="Arial"/>
              </a:endParaRPr>
            </a:p>
          </p:txBody>
        </p:sp>
        <p:sp>
          <p:nvSpPr>
            <p:cNvPr id="1031" name="Google Shape;350;p40">
              <a:extLst>
                <a:ext uri="{FF2B5EF4-FFF2-40B4-BE49-F238E27FC236}">
                  <a16:creationId xmlns:a16="http://schemas.microsoft.com/office/drawing/2014/main" id="{C137198D-480B-7C06-BDAE-7A59358C00B1}"/>
                </a:ext>
              </a:extLst>
            </p:cNvPr>
            <p:cNvSpPr/>
            <p:nvPr/>
          </p:nvSpPr>
          <p:spPr>
            <a:xfrm>
              <a:off x="3000285" y="3411462"/>
              <a:ext cx="923499" cy="114574"/>
            </a:xfrm>
            <a:prstGeom prst="ellipse">
              <a:avLst/>
            </a:prstGeom>
            <a:solidFill>
              <a:schemeClr val="lt1">
                <a:alpha val="74509"/>
              </a:schemeClr>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000"/>
              </a:pPr>
              <a:endParaRPr sz="1050" b="1" kern="0">
                <a:solidFill>
                  <a:srgbClr val="FFFFFF"/>
                </a:solidFill>
                <a:ea typeface="Arial"/>
                <a:cs typeface="Times New Roman" panose="02020603050405020304" pitchFamily="18" charset="0"/>
                <a:sym typeface="Arial"/>
              </a:endParaRPr>
            </a:p>
          </p:txBody>
        </p:sp>
        <p:sp>
          <p:nvSpPr>
            <p:cNvPr id="1032" name="Google Shape;350;p40">
              <a:extLst>
                <a:ext uri="{FF2B5EF4-FFF2-40B4-BE49-F238E27FC236}">
                  <a16:creationId xmlns:a16="http://schemas.microsoft.com/office/drawing/2014/main" id="{735C70AB-B581-A046-1ECB-7AC798C0472F}"/>
                </a:ext>
              </a:extLst>
            </p:cNvPr>
            <p:cNvSpPr/>
            <p:nvPr/>
          </p:nvSpPr>
          <p:spPr>
            <a:xfrm rot="5400000">
              <a:off x="2062843" y="2428849"/>
              <a:ext cx="923499" cy="114574"/>
            </a:xfrm>
            <a:prstGeom prst="ellipse">
              <a:avLst/>
            </a:prstGeom>
            <a:solidFill>
              <a:schemeClr val="lt1">
                <a:alpha val="74509"/>
              </a:schemeClr>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000"/>
              </a:pPr>
              <a:endParaRPr sz="1050" b="1" kern="0">
                <a:solidFill>
                  <a:srgbClr val="FFFFFF"/>
                </a:solidFill>
                <a:ea typeface="Arial"/>
                <a:cs typeface="Times New Roman" panose="02020603050405020304" pitchFamily="18" charset="0"/>
                <a:sym typeface="Arial"/>
              </a:endParaRPr>
            </a:p>
          </p:txBody>
        </p:sp>
        <p:sp>
          <p:nvSpPr>
            <p:cNvPr id="1033" name="Google Shape;350;p40">
              <a:extLst>
                <a:ext uri="{FF2B5EF4-FFF2-40B4-BE49-F238E27FC236}">
                  <a16:creationId xmlns:a16="http://schemas.microsoft.com/office/drawing/2014/main" id="{1BEB30AB-0E29-5C6C-6D37-47E0C4AC8D6D}"/>
                </a:ext>
              </a:extLst>
            </p:cNvPr>
            <p:cNvSpPr/>
            <p:nvPr/>
          </p:nvSpPr>
          <p:spPr>
            <a:xfrm rot="5400000">
              <a:off x="1370493" y="2428849"/>
              <a:ext cx="923499" cy="114574"/>
            </a:xfrm>
            <a:prstGeom prst="ellipse">
              <a:avLst/>
            </a:prstGeom>
            <a:solidFill>
              <a:schemeClr val="lt1">
                <a:alpha val="74509"/>
              </a:schemeClr>
            </a:solidFill>
            <a:ln w="9525"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000"/>
              </a:pPr>
              <a:endParaRPr sz="1050" b="1" kern="0">
                <a:solidFill>
                  <a:srgbClr val="FFFFFF"/>
                </a:solidFill>
                <a:ea typeface="Arial"/>
                <a:cs typeface="Times New Roman" panose="02020603050405020304" pitchFamily="18" charset="0"/>
                <a:sym typeface="Arial"/>
              </a:endParaRPr>
            </a:p>
          </p:txBody>
        </p:sp>
        <p:sp>
          <p:nvSpPr>
            <p:cNvPr id="1034" name="TextBox 1033">
              <a:extLst>
                <a:ext uri="{FF2B5EF4-FFF2-40B4-BE49-F238E27FC236}">
                  <a16:creationId xmlns:a16="http://schemas.microsoft.com/office/drawing/2014/main" id="{ED7538DC-3114-4741-7480-44EB850255C8}"/>
                </a:ext>
              </a:extLst>
            </p:cNvPr>
            <p:cNvSpPr txBox="1"/>
            <p:nvPr/>
          </p:nvSpPr>
          <p:spPr>
            <a:xfrm rot="18716507">
              <a:off x="2856676" y="2606173"/>
              <a:ext cx="1447113" cy="261610"/>
            </a:xfrm>
            <a:prstGeom prst="rect">
              <a:avLst/>
            </a:prstGeom>
            <a:noFill/>
          </p:spPr>
          <p:txBody>
            <a:bodyPr wrap="square" rtlCol="0">
              <a:spAutoFit/>
            </a:bodyPr>
            <a:lstStyle/>
            <a:p>
              <a:pPr algn="ctr"/>
              <a:r>
                <a:rPr lang="en-US" sz="1050" b="1" dirty="0">
                  <a:cs typeface="Times New Roman" panose="02020603050405020304" pitchFamily="18" charset="0"/>
                </a:rPr>
                <a:t>Collected light</a:t>
              </a:r>
            </a:p>
          </p:txBody>
        </p:sp>
        <p:sp>
          <p:nvSpPr>
            <p:cNvPr id="1035" name="Rectangle 1034">
              <a:extLst>
                <a:ext uri="{FF2B5EF4-FFF2-40B4-BE49-F238E27FC236}">
                  <a16:creationId xmlns:a16="http://schemas.microsoft.com/office/drawing/2014/main" id="{FBC91129-6906-42D0-FEAB-ADE85BC36B27}"/>
                </a:ext>
              </a:extLst>
            </p:cNvPr>
            <p:cNvSpPr/>
            <p:nvPr/>
          </p:nvSpPr>
          <p:spPr>
            <a:xfrm>
              <a:off x="54022" y="2024052"/>
              <a:ext cx="1493186" cy="92938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b="1" dirty="0">
                  <a:solidFill>
                    <a:schemeClr val="tx1"/>
                  </a:solidFill>
                  <a:cs typeface="Times New Roman" panose="02020603050405020304" pitchFamily="18" charset="0"/>
                </a:rPr>
                <a:t>Tunable Diode Laser</a:t>
              </a:r>
            </a:p>
            <a:p>
              <a:pPr algn="ctr"/>
              <a:r>
                <a:rPr lang="en-CA" sz="1050" b="1" dirty="0">
                  <a:solidFill>
                    <a:schemeClr val="tx1"/>
                  </a:solidFill>
                  <a:cs typeface="Times New Roman" panose="02020603050405020304" pitchFamily="18" charset="0"/>
                </a:rPr>
                <a:t>&amp;</a:t>
              </a:r>
            </a:p>
            <a:p>
              <a:pPr algn="ctr"/>
              <a:r>
                <a:rPr lang="en-CA" sz="1050" b="1" dirty="0">
                  <a:solidFill>
                    <a:schemeClr val="tx1"/>
                  </a:solidFill>
                  <a:cs typeface="Times New Roman" panose="02020603050405020304" pitchFamily="18" charset="0"/>
                </a:rPr>
                <a:t>Beam conditioning</a:t>
              </a:r>
              <a:endParaRPr lang="en-US" sz="1050" b="1" dirty="0">
                <a:solidFill>
                  <a:schemeClr val="tx1"/>
                </a:solidFill>
                <a:cs typeface="Times New Roman" panose="02020603050405020304" pitchFamily="18" charset="0"/>
              </a:endParaRPr>
            </a:p>
          </p:txBody>
        </p:sp>
        <p:cxnSp>
          <p:nvCxnSpPr>
            <p:cNvPr id="1036" name="Straight Connector 1035">
              <a:extLst>
                <a:ext uri="{FF2B5EF4-FFF2-40B4-BE49-F238E27FC236}">
                  <a16:creationId xmlns:a16="http://schemas.microsoft.com/office/drawing/2014/main" id="{66847407-80B4-75FA-6F22-9ADE51397F62}"/>
                </a:ext>
              </a:extLst>
            </p:cNvPr>
            <p:cNvCxnSpPr>
              <a:cxnSpLocks/>
            </p:cNvCxnSpPr>
            <p:nvPr/>
          </p:nvCxnSpPr>
          <p:spPr>
            <a:xfrm flipH="1" flipV="1">
              <a:off x="3453048" y="4161156"/>
              <a:ext cx="0" cy="149641"/>
            </a:xfrm>
            <a:prstGeom prst="line">
              <a:avLst/>
            </a:prstGeom>
            <a:ln w="158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41A8FFB8-BDD0-57F9-012E-0FFBB36ECC5D}"/>
                </a:ext>
              </a:extLst>
            </p:cNvPr>
            <p:cNvSpPr/>
            <p:nvPr/>
          </p:nvSpPr>
          <p:spPr>
            <a:xfrm>
              <a:off x="2994963" y="4321015"/>
              <a:ext cx="923499" cy="28166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b="1" dirty="0">
                  <a:solidFill>
                    <a:schemeClr val="tx1"/>
                  </a:solidFill>
                  <a:cs typeface="Times New Roman" panose="02020603050405020304" pitchFamily="18" charset="0"/>
                </a:rPr>
                <a:t>Electronics</a:t>
              </a:r>
            </a:p>
          </p:txBody>
        </p:sp>
        <p:sp>
          <p:nvSpPr>
            <p:cNvPr id="1038" name="Google Shape;275;p3">
              <a:extLst>
                <a:ext uri="{FF2B5EF4-FFF2-40B4-BE49-F238E27FC236}">
                  <a16:creationId xmlns:a16="http://schemas.microsoft.com/office/drawing/2014/main" id="{DD01A7F8-D83B-F463-2CD3-2493CA22662E}"/>
                </a:ext>
              </a:extLst>
            </p:cNvPr>
            <p:cNvSpPr txBox="1"/>
            <p:nvPr/>
          </p:nvSpPr>
          <p:spPr>
            <a:xfrm>
              <a:off x="2612471" y="2251272"/>
              <a:ext cx="831412"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1" dirty="0">
                  <a:solidFill>
                    <a:schemeClr val="dk1"/>
                  </a:solidFill>
                  <a:ea typeface="Arial"/>
                  <a:cs typeface="Times New Roman" panose="02020603050405020304" pitchFamily="18" charset="0"/>
                  <a:sym typeface="Arial"/>
                </a:rPr>
                <a:t>Dichroic mirror</a:t>
              </a:r>
              <a:endParaRPr sz="1050" dirty="0">
                <a:cs typeface="Times New Roman" panose="02020603050405020304" pitchFamily="18" charset="0"/>
              </a:endParaRPr>
            </a:p>
          </p:txBody>
        </p:sp>
        <p:sp>
          <p:nvSpPr>
            <p:cNvPr id="1039" name="Google Shape;276;p3">
              <a:extLst>
                <a:ext uri="{FF2B5EF4-FFF2-40B4-BE49-F238E27FC236}">
                  <a16:creationId xmlns:a16="http://schemas.microsoft.com/office/drawing/2014/main" id="{C7100FC0-AFD5-A87B-1027-0586A72D45B5}"/>
                </a:ext>
              </a:extLst>
            </p:cNvPr>
            <p:cNvSpPr txBox="1"/>
            <p:nvPr/>
          </p:nvSpPr>
          <p:spPr>
            <a:xfrm>
              <a:off x="3592382" y="1736312"/>
              <a:ext cx="875186"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1" dirty="0">
                  <a:solidFill>
                    <a:schemeClr val="dk1"/>
                  </a:solidFill>
                  <a:ea typeface="Arial"/>
                  <a:cs typeface="Times New Roman" panose="02020603050405020304" pitchFamily="18" charset="0"/>
                  <a:sym typeface="Arial"/>
                </a:rPr>
                <a:t>lens</a:t>
              </a:r>
              <a:endParaRPr sz="1050" dirty="0">
                <a:cs typeface="Times New Roman" panose="02020603050405020304" pitchFamily="18" charset="0"/>
              </a:endParaRPr>
            </a:p>
          </p:txBody>
        </p:sp>
        <p:sp>
          <p:nvSpPr>
            <p:cNvPr id="1040" name="Google Shape;277;p3">
              <a:extLst>
                <a:ext uri="{FF2B5EF4-FFF2-40B4-BE49-F238E27FC236}">
                  <a16:creationId xmlns:a16="http://schemas.microsoft.com/office/drawing/2014/main" id="{40F187D0-18E1-2350-F480-F6F0F6068136}"/>
                </a:ext>
              </a:extLst>
            </p:cNvPr>
            <p:cNvSpPr txBox="1"/>
            <p:nvPr/>
          </p:nvSpPr>
          <p:spPr>
            <a:xfrm>
              <a:off x="3800577" y="2974973"/>
              <a:ext cx="1112435"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1" dirty="0">
                  <a:solidFill>
                    <a:schemeClr val="dk1"/>
                  </a:solidFill>
                  <a:ea typeface="Arial"/>
                  <a:cs typeface="Times New Roman" panose="02020603050405020304" pitchFamily="18" charset="0"/>
                  <a:sym typeface="Arial"/>
                </a:rPr>
                <a:t>Optical access port</a:t>
              </a:r>
              <a:endParaRPr sz="1050" dirty="0">
                <a:cs typeface="Times New Roman" panose="02020603050405020304" pitchFamily="18" charset="0"/>
              </a:endParaRPr>
            </a:p>
          </p:txBody>
        </p:sp>
        <p:sp>
          <p:nvSpPr>
            <p:cNvPr id="1041" name="TextBox 1040">
              <a:extLst>
                <a:ext uri="{FF2B5EF4-FFF2-40B4-BE49-F238E27FC236}">
                  <a16:creationId xmlns:a16="http://schemas.microsoft.com/office/drawing/2014/main" id="{83C888A4-1172-BC53-BA40-2E299DEED326}"/>
                </a:ext>
              </a:extLst>
            </p:cNvPr>
            <p:cNvSpPr txBox="1"/>
            <p:nvPr/>
          </p:nvSpPr>
          <p:spPr>
            <a:xfrm>
              <a:off x="1976470" y="945084"/>
              <a:ext cx="1447113" cy="261610"/>
            </a:xfrm>
            <a:prstGeom prst="rect">
              <a:avLst/>
            </a:prstGeom>
            <a:noFill/>
          </p:spPr>
          <p:txBody>
            <a:bodyPr wrap="square" rtlCol="0">
              <a:spAutoFit/>
            </a:bodyPr>
            <a:lstStyle/>
            <a:p>
              <a:pPr algn="ctr"/>
              <a:r>
                <a:rPr lang="en-US" sz="1050" b="1" dirty="0">
                  <a:cs typeface="Times New Roman" panose="02020603050405020304" pitchFamily="18" charset="0"/>
                </a:rPr>
                <a:t>laser beam profile</a:t>
              </a:r>
            </a:p>
          </p:txBody>
        </p:sp>
        <p:sp>
          <p:nvSpPr>
            <p:cNvPr id="1042" name="Rectangle 1041">
              <a:extLst>
                <a:ext uri="{FF2B5EF4-FFF2-40B4-BE49-F238E27FC236}">
                  <a16:creationId xmlns:a16="http://schemas.microsoft.com/office/drawing/2014/main" id="{291B7883-8DBB-FA57-61BD-BA0E2E53531B}"/>
                </a:ext>
              </a:extLst>
            </p:cNvPr>
            <p:cNvSpPr>
              <a:spLocks noChangeAspect="1"/>
            </p:cNvSpPr>
            <p:nvPr/>
          </p:nvSpPr>
          <p:spPr>
            <a:xfrm rot="5400000">
              <a:off x="3878633" y="2434700"/>
              <a:ext cx="923544" cy="100089"/>
            </a:xfrm>
            <a:prstGeom prst="rect">
              <a:avLst/>
            </a:prstGeom>
            <a:solidFill>
              <a:schemeClr val="accent6">
                <a:lumMod val="75000"/>
                <a:alpha val="5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1050" name="TextBox 1049">
            <a:extLst>
              <a:ext uri="{FF2B5EF4-FFF2-40B4-BE49-F238E27FC236}">
                <a16:creationId xmlns:a16="http://schemas.microsoft.com/office/drawing/2014/main" id="{95C85F01-6620-4468-E3C6-A13B22863297}"/>
              </a:ext>
            </a:extLst>
          </p:cNvPr>
          <p:cNvSpPr txBox="1"/>
          <p:nvPr/>
        </p:nvSpPr>
        <p:spPr>
          <a:xfrm>
            <a:off x="6930827" y="1120977"/>
            <a:ext cx="5426870" cy="707886"/>
          </a:xfrm>
          <a:prstGeom prst="rect">
            <a:avLst/>
          </a:prstGeom>
          <a:noFill/>
        </p:spPr>
        <p:txBody>
          <a:bodyPr wrap="none" rtlCol="0">
            <a:spAutoFit/>
          </a:bodyPr>
          <a:lstStyle/>
          <a:p>
            <a:pPr marL="182880" indent="-182880">
              <a:buFont typeface="Arial" panose="020B0604020202020204" pitchFamily="34" charset="0"/>
              <a:buChar char="•"/>
            </a:pPr>
            <a:r>
              <a:rPr lang="en-US" sz="2000" b="1" dirty="0">
                <a:latin typeface="Segoe UI" panose="020B0502040204020203" pitchFamily="34" charset="0"/>
                <a:cs typeface="Segoe UI" panose="020B0502040204020203" pitchFamily="34" charset="0"/>
              </a:rPr>
              <a:t>Ion Velocity Distribution Function (IVDF)</a:t>
            </a:r>
          </a:p>
          <a:p>
            <a:pPr marL="182880" algn="ctr"/>
            <a:r>
              <a:rPr lang="en-US" sz="2000" b="1" dirty="0">
                <a:latin typeface="Segoe UI" panose="020B0502040204020203" pitchFamily="34" charset="0"/>
                <a:cs typeface="Segoe UI" panose="020B0502040204020203" pitchFamily="34" charset="0"/>
              </a:rPr>
              <a:t> confocal vs conventional</a:t>
            </a:r>
          </a:p>
        </p:txBody>
      </p:sp>
      <p:pic>
        <p:nvPicPr>
          <p:cNvPr id="1070" name="Picture 1069">
            <a:extLst>
              <a:ext uri="{FF2B5EF4-FFF2-40B4-BE49-F238E27FC236}">
                <a16:creationId xmlns:a16="http://schemas.microsoft.com/office/drawing/2014/main" id="{EA86D3ED-B71B-21A6-38B1-50A9108E1698}"/>
              </a:ext>
            </a:extLst>
          </p:cNvPr>
          <p:cNvPicPr>
            <a:picLocks noChangeAspect="1"/>
          </p:cNvPicPr>
          <p:nvPr/>
        </p:nvPicPr>
        <p:blipFill>
          <a:blip r:embed="rId5"/>
          <a:stretch>
            <a:fillRect/>
          </a:stretch>
        </p:blipFill>
        <p:spPr>
          <a:xfrm>
            <a:off x="348115" y="4653944"/>
            <a:ext cx="2761727" cy="1707028"/>
          </a:xfrm>
          <a:prstGeom prst="rect">
            <a:avLst/>
          </a:prstGeom>
        </p:spPr>
      </p:pic>
      <p:pic>
        <p:nvPicPr>
          <p:cNvPr id="2" name="Picture 1">
            <a:extLst>
              <a:ext uri="{FF2B5EF4-FFF2-40B4-BE49-F238E27FC236}">
                <a16:creationId xmlns:a16="http://schemas.microsoft.com/office/drawing/2014/main" id="{A1A4BA44-592D-9406-309A-E34EE2ABB37A}"/>
              </a:ext>
            </a:extLst>
          </p:cNvPr>
          <p:cNvPicPr>
            <a:picLocks noChangeAspect="1"/>
          </p:cNvPicPr>
          <p:nvPr/>
        </p:nvPicPr>
        <p:blipFill>
          <a:blip r:embed="rId6"/>
          <a:stretch>
            <a:fillRect/>
          </a:stretch>
        </p:blipFill>
        <p:spPr>
          <a:xfrm>
            <a:off x="4585885" y="621009"/>
            <a:ext cx="2469465" cy="2017605"/>
          </a:xfrm>
          <a:prstGeom prst="rect">
            <a:avLst/>
          </a:prstGeom>
        </p:spPr>
      </p:pic>
      <p:sp>
        <p:nvSpPr>
          <p:cNvPr id="3" name="TextBox 2">
            <a:extLst>
              <a:ext uri="{FF2B5EF4-FFF2-40B4-BE49-F238E27FC236}">
                <a16:creationId xmlns:a16="http://schemas.microsoft.com/office/drawing/2014/main" id="{EFC37880-0F14-E50B-EF93-4DED85D042C8}"/>
              </a:ext>
            </a:extLst>
          </p:cNvPr>
          <p:cNvSpPr txBox="1"/>
          <p:nvPr/>
        </p:nvSpPr>
        <p:spPr>
          <a:xfrm>
            <a:off x="190606" y="996468"/>
            <a:ext cx="4917693" cy="400110"/>
          </a:xfrm>
          <a:prstGeom prst="rect">
            <a:avLst/>
          </a:prstGeom>
          <a:noFill/>
        </p:spPr>
        <p:txBody>
          <a:bodyPr wrap="none" rtlCol="0">
            <a:spAutoFit/>
          </a:bodyPr>
          <a:lstStyle/>
          <a:p>
            <a:pPr marL="182880" indent="-182880">
              <a:buFont typeface="Arial" panose="020B0604020202020204" pitchFamily="34" charset="0"/>
              <a:buChar char="•"/>
            </a:pPr>
            <a:r>
              <a:rPr lang="en-US" sz="2000" b="1" dirty="0">
                <a:latin typeface="Segoe UI" panose="020B0502040204020203" pitchFamily="34" charset="0"/>
                <a:cs typeface="Segoe UI" panose="020B0502040204020203" pitchFamily="34" charset="0"/>
              </a:rPr>
              <a:t>Confocal LIF </a:t>
            </a:r>
            <a:r>
              <a:rPr lang="en-US" sz="2000" b="1" dirty="0">
                <a:solidFill>
                  <a:srgbClr val="0000FF"/>
                </a:solidFill>
                <a:latin typeface="Segoe UI" panose="020B0502040204020203" pitchFamily="34" charset="0"/>
                <a:cs typeface="Segoe UI" panose="020B0502040204020203" pitchFamily="34" charset="0"/>
              </a:rPr>
              <a:t>– need only 1 viewport!</a:t>
            </a:r>
          </a:p>
        </p:txBody>
      </p:sp>
      <p:sp>
        <p:nvSpPr>
          <p:cNvPr id="5" name="Slide Number Placeholder 1">
            <a:extLst>
              <a:ext uri="{FF2B5EF4-FFF2-40B4-BE49-F238E27FC236}">
                <a16:creationId xmlns:a16="http://schemas.microsoft.com/office/drawing/2014/main" id="{1C829AEF-819D-DC2E-D85C-CBB4F12EBA4E}"/>
              </a:ext>
            </a:extLst>
          </p:cNvPr>
          <p:cNvSpPr>
            <a:spLocks noGrp="1"/>
          </p:cNvSpPr>
          <p:nvPr>
            <p:ph type="sldNum" idx="12"/>
          </p:nvPr>
        </p:nvSpPr>
        <p:spPr>
          <a:xfrm>
            <a:off x="11734800" y="644342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15</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586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50"/>
                                        </p:tgtEl>
                                        <p:attrNameLst>
                                          <p:attrName>style.visibility</p:attrName>
                                        </p:attrNameLst>
                                      </p:cBhvr>
                                      <p:to>
                                        <p:strVal val="visible"/>
                                      </p:to>
                                    </p:set>
                                    <p:anim calcmode="lin" valueType="num">
                                      <p:cBhvr additive="base">
                                        <p:cTn id="21" dur="500" fill="hold"/>
                                        <p:tgtEl>
                                          <p:spTgt spid="1050"/>
                                        </p:tgtEl>
                                        <p:attrNameLst>
                                          <p:attrName>ppt_x</p:attrName>
                                        </p:attrNameLst>
                                      </p:cBhvr>
                                      <p:tavLst>
                                        <p:tav tm="0">
                                          <p:val>
                                            <p:strVal val="#ppt_x"/>
                                          </p:val>
                                        </p:tav>
                                        <p:tav tm="100000">
                                          <p:val>
                                            <p:strVal val="#ppt_x"/>
                                          </p:val>
                                        </p:tav>
                                      </p:tavLst>
                                    </p:anim>
                                    <p:anim calcmode="lin" valueType="num">
                                      <p:cBhvr additive="base">
                                        <p:cTn id="22" dur="500" fill="hold"/>
                                        <p:tgtEl>
                                          <p:spTgt spid="105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0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48128" y="4642"/>
            <a:ext cx="120738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lang="en-US" altLang="en-US" b="1" noProof="0" dirty="0">
                <a:solidFill>
                  <a:srgbClr val="000000"/>
                </a:solidFill>
                <a:latin typeface="Segoe UI" panose="020B0502040204020203" pitchFamily="34" charset="0"/>
                <a:cs typeface="Segoe UI" panose="020B0502040204020203" pitchFamily="34" charset="0"/>
              </a:rPr>
              <a:t>Insights of ion transport in e-beam plasma using probes &amp; LIF</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3" name="Picture 12">
            <a:extLst>
              <a:ext uri="{FF2B5EF4-FFF2-40B4-BE49-F238E27FC236}">
                <a16:creationId xmlns:a16="http://schemas.microsoft.com/office/drawing/2014/main" id="{0C512E4E-9C02-33C0-994E-D77685D87686}"/>
              </a:ext>
            </a:extLst>
          </p:cNvPr>
          <p:cNvPicPr>
            <a:picLocks noChangeAspect="1"/>
          </p:cNvPicPr>
          <p:nvPr/>
        </p:nvPicPr>
        <p:blipFill>
          <a:blip r:embed="rId3"/>
          <a:stretch>
            <a:fillRect/>
          </a:stretch>
        </p:blipFill>
        <p:spPr>
          <a:xfrm>
            <a:off x="138622" y="801195"/>
            <a:ext cx="5679910" cy="3822153"/>
          </a:xfrm>
          <a:prstGeom prst="rect">
            <a:avLst/>
          </a:prstGeom>
        </p:spPr>
      </p:pic>
      <p:pic>
        <p:nvPicPr>
          <p:cNvPr id="14" name="Picture 13">
            <a:extLst>
              <a:ext uri="{FF2B5EF4-FFF2-40B4-BE49-F238E27FC236}">
                <a16:creationId xmlns:a16="http://schemas.microsoft.com/office/drawing/2014/main" id="{1EB550DB-5FD3-FDF1-370B-9FEF1332BA11}"/>
              </a:ext>
            </a:extLst>
          </p:cNvPr>
          <p:cNvPicPr>
            <a:picLocks noChangeAspect="1"/>
          </p:cNvPicPr>
          <p:nvPr/>
        </p:nvPicPr>
        <p:blipFill rotWithShape="1">
          <a:blip r:embed="rId4">
            <a:extLst>
              <a:ext uri="{28A0092B-C50C-407E-A947-70E740481C1C}">
                <a14:useLocalDpi xmlns:a14="http://schemas.microsoft.com/office/drawing/2010/main" val="0"/>
              </a:ext>
            </a:extLst>
          </a:blip>
          <a:srcRect t="11994" b="22505"/>
          <a:stretch/>
        </p:blipFill>
        <p:spPr>
          <a:xfrm>
            <a:off x="7198952" y="838348"/>
            <a:ext cx="3179469" cy="2776775"/>
          </a:xfrm>
          <a:prstGeom prst="rect">
            <a:avLst/>
          </a:prstGeom>
        </p:spPr>
      </p:pic>
      <mc:AlternateContent xmlns:mc="http://schemas.openxmlformats.org/markup-compatibility/2006">
        <mc:Choice xmlns:a14="http://schemas.microsoft.com/office/drawing/2010/main" Requires="a14">
          <p:graphicFrame>
            <p:nvGraphicFramePr>
              <p:cNvPr id="15" name="Table 7">
                <a:extLst>
                  <a:ext uri="{FF2B5EF4-FFF2-40B4-BE49-F238E27FC236}">
                    <a16:creationId xmlns:a16="http://schemas.microsoft.com/office/drawing/2014/main" id="{6D9DE895-CE58-FB0A-02C6-BD8902A75E85}"/>
                  </a:ext>
                </a:extLst>
              </p:cNvPr>
              <p:cNvGraphicFramePr>
                <a:graphicFrameLocks noGrp="1"/>
              </p:cNvGraphicFramePr>
              <p:nvPr>
                <p:extLst>
                  <p:ext uri="{D42A27DB-BD31-4B8C-83A1-F6EECF244321}">
                    <p14:modId xmlns:p14="http://schemas.microsoft.com/office/powerpoint/2010/main" val="1882568038"/>
                  </p:ext>
                </p:extLst>
              </p:nvPr>
            </p:nvGraphicFramePr>
            <p:xfrm>
              <a:off x="7318618" y="3815991"/>
              <a:ext cx="2940136" cy="2855704"/>
            </p:xfrm>
            <a:graphic>
              <a:graphicData uri="http://schemas.openxmlformats.org/drawingml/2006/table">
                <a:tbl>
                  <a:tblPr firstRow="1" bandRow="1">
                    <a:tableStyleId>{5C22544A-7EE6-4342-B048-85BDC9FD1C3A}</a:tableStyleId>
                  </a:tblPr>
                  <a:tblGrid>
                    <a:gridCol w="1470068">
                      <a:extLst>
                        <a:ext uri="{9D8B030D-6E8A-4147-A177-3AD203B41FA5}">
                          <a16:colId xmlns:a16="http://schemas.microsoft.com/office/drawing/2014/main" val="3439288549"/>
                        </a:ext>
                      </a:extLst>
                    </a:gridCol>
                    <a:gridCol w="1470068">
                      <a:extLst>
                        <a:ext uri="{9D8B030D-6E8A-4147-A177-3AD203B41FA5}">
                          <a16:colId xmlns:a16="http://schemas.microsoft.com/office/drawing/2014/main" val="1569531413"/>
                        </a:ext>
                      </a:extLst>
                    </a:gridCol>
                  </a:tblGrid>
                  <a:tr h="0">
                    <a:tc>
                      <a:txBody>
                        <a:bodyPr/>
                        <a:lstStyle/>
                        <a:p>
                          <a:pPr algn="ctr"/>
                          <a:r>
                            <a:rPr lang="en-US" sz="1400" dirty="0">
                              <a:solidFill>
                                <a:schemeClr val="tx1"/>
                              </a:solidFill>
                              <a:latin typeface="Segoe UI" panose="020B0502040204020203" pitchFamily="34" charset="0"/>
                              <a:cs typeface="Segoe UI" panose="020B0502040204020203" pitchFamily="34" charset="0"/>
                            </a:rPr>
                            <a:t>Property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400" dirty="0">
                              <a:solidFill>
                                <a:schemeClr val="tx1"/>
                              </a:solidFill>
                              <a:latin typeface="Segoe UI" panose="020B0502040204020203" pitchFamily="34" charset="0"/>
                              <a:cs typeface="Segoe UI" panose="020B0502040204020203" pitchFamily="34" charset="0"/>
                            </a:rPr>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169748"/>
                      </a:ext>
                    </a:extLst>
                  </a:tr>
                  <a:tr h="318863">
                    <a:tc>
                      <a:txBody>
                        <a:bodyPr/>
                        <a:lstStyle/>
                        <a:p>
                          <a:pPr algn="l"/>
                          <a:r>
                            <a:rPr lang="en-US" sz="1400" i="0" dirty="0" err="1"/>
                            <a:t>Ar</a:t>
                          </a:r>
                          <a:r>
                            <a:rPr lang="en-US" sz="1400" i="0" dirty="0"/>
                            <a:t> gas pressure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0.1 mTorr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2958944"/>
                      </a:ext>
                    </a:extLst>
                  </a:tr>
                  <a:tr h="318863">
                    <a:tc>
                      <a:txBody>
                        <a:bodyPr/>
                        <a:lstStyle/>
                        <a:p>
                          <a:pPr algn="l"/>
                          <a14:m>
                            <m:oMath xmlns:m="http://schemas.openxmlformats.org/officeDocument/2006/math">
                              <m:r>
                                <m:rPr>
                                  <m:sty m:val="p"/>
                                </m:rPr>
                                <a:rPr lang="en-US" sz="1400" b="0" i="0" smtClean="0">
                                  <a:latin typeface="Cambria Math" panose="02040503050406030204" pitchFamily="18" charset="0"/>
                                </a:rPr>
                                <m:t>B</m:t>
                              </m:r>
                            </m:oMath>
                          </a14:m>
                          <a:r>
                            <a:rPr lang="en-US" sz="1400" i="0" dirty="0"/>
                            <a:t>-field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 xmlns:m="http://schemas.openxmlformats.org/officeDocument/2006/math">
                              <m:r>
                                <a:rPr lang="en-US" sz="1400" i="1" dirty="0" smtClean="0">
                                  <a:latin typeface="Cambria Math" panose="02040503050406030204" pitchFamily="18" charset="0"/>
                                </a:rPr>
                                <m:t>100</m:t>
                              </m:r>
                            </m:oMath>
                          </a14:m>
                          <a:r>
                            <a:rPr lang="en-US" sz="1400" dirty="0"/>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4945862"/>
                      </a:ext>
                    </a:extLst>
                  </a:tr>
                  <a:tr h="318863">
                    <a:tc>
                      <a:txBody>
                        <a:bodyPr/>
                        <a:lstStyle/>
                        <a:p>
                          <a:pPr/>
                          <a:r>
                            <a:rPr lang="en-US" sz="1400" dirty="0"/>
                            <a:t>Beam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 50 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583897"/>
                      </a:ext>
                    </a:extLst>
                  </a:tr>
                  <a:tr h="318863">
                    <a:tc>
                      <a:txBody>
                        <a:bodyPr/>
                        <a:lstStyle/>
                        <a:p>
                          <a:pPr/>
                          <a:r>
                            <a:rPr lang="en-US" sz="1400" dirty="0"/>
                            <a:t>Beam current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 100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0668808"/>
                      </a:ext>
                    </a:extLst>
                  </a:tr>
                  <a:tr h="318863">
                    <a:tc>
                      <a:txBody>
                        <a:bodyPr/>
                        <a:lstStyle/>
                        <a:p>
                          <a:pPr/>
                          <a14:m>
                            <m:oMathPara xmlns:m="http://schemas.openxmlformats.org/officeDocument/2006/math">
                              <m:oMathParaPr>
                                <m:jc m:val="centerGroup"/>
                              </m:oMathParaPr>
                              <m:oMath xmlns:m="http://schemas.openxmlformats.org/officeDocument/2006/math">
                                <m:sSub>
                                  <m:sSubPr>
                                    <m:ctrlPr>
                                      <a:rPr lang="en-US" sz="1400" i="1" kern="1200" smtClean="0">
                                        <a:solidFill>
                                          <a:schemeClr val="dk1"/>
                                        </a:solidFill>
                                        <a:effectLst/>
                                        <a:latin typeface="Cambria Math" panose="02040503050406030204" pitchFamily="18" charset="0"/>
                                        <a:ea typeface="+mn-ea"/>
                                        <a:cs typeface="+mn-cs"/>
                                      </a:rPr>
                                    </m:ctrlPr>
                                  </m:sSubPr>
                                  <m:e>
                                    <m:r>
                                      <a:rPr lang="en-US" sz="1400" i="1" kern="1200" smtClean="0">
                                        <a:solidFill>
                                          <a:schemeClr val="dk1"/>
                                        </a:solidFill>
                                        <a:effectLst/>
                                        <a:latin typeface="Cambria Math" panose="02040503050406030204" pitchFamily="18" charset="0"/>
                                        <a:ea typeface="+mn-ea"/>
                                        <a:cs typeface="+mn-cs"/>
                                        <a:sym typeface="Symbol" panose="05050102010706020507" pitchFamily="18" charset="2"/>
                                      </a:rPr>
                                      <m:t></m:t>
                                    </m:r>
                                  </m:e>
                                  <m:sub>
                                    <m:r>
                                      <a:rPr lang="en-US" sz="1400" b="0" i="1" kern="1200" smtClean="0">
                                        <a:solidFill>
                                          <a:schemeClr val="dk1"/>
                                        </a:solidFill>
                                        <a:effectLst/>
                                        <a:latin typeface="Cambria Math" panose="02040503050406030204" pitchFamily="18" charset="0"/>
                                        <a:ea typeface="+mn-ea"/>
                                        <a:cs typeface="+mn-cs"/>
                                      </a:rPr>
                                      <m:t>𝑒</m:t>
                                    </m:r>
                                  </m:sub>
                                </m:sSub>
                                <m:r>
                                  <a:rPr lang="en-US" sz="1400" i="1" kern="1200">
                                    <a:solidFill>
                                      <a:schemeClr val="dk1"/>
                                    </a:solidFill>
                                    <a:effectLst/>
                                    <a:latin typeface="Cambria Math" panose="02040503050406030204" pitchFamily="18" charset="0"/>
                                    <a:ea typeface="+mn-ea"/>
                                    <a:cs typeface="+mn-cs"/>
                                  </a:rPr>
                                  <m:t>/</m:t>
                                </m:r>
                                <m:sSub>
                                  <m:sSubPr>
                                    <m:ctrlPr>
                                      <a:rPr lang="en-US" sz="1400" i="1" kern="1200">
                                        <a:solidFill>
                                          <a:schemeClr val="dk1"/>
                                        </a:solidFill>
                                        <a:effectLst/>
                                        <a:latin typeface="Cambria Math" panose="02040503050406030204" pitchFamily="18" charset="0"/>
                                        <a:ea typeface="+mn-ea"/>
                                        <a:cs typeface="+mn-cs"/>
                                      </a:rPr>
                                    </m:ctrlPr>
                                  </m:sSubPr>
                                  <m:e>
                                    <m:r>
                                      <a:rPr lang="en-US" sz="1400" b="0" i="1" kern="1200" smtClean="0">
                                        <a:solidFill>
                                          <a:schemeClr val="dk1"/>
                                        </a:solidFill>
                                        <a:effectLst/>
                                        <a:latin typeface="Cambria Math" panose="02040503050406030204" pitchFamily="18" charset="0"/>
                                        <a:ea typeface="+mn-ea"/>
                                        <a:cs typeface="+mn-cs"/>
                                      </a:rPr>
                                      <m:t>𝐿</m:t>
                                    </m:r>
                                  </m:e>
                                  <m:sub>
                                    <m:r>
                                      <a:rPr lang="en-US" sz="1400" i="1" kern="1200">
                                        <a:solidFill>
                                          <a:schemeClr val="dk1"/>
                                        </a:solidFill>
                                        <a:effectLst/>
                                        <a:latin typeface="Cambria Math" panose="02040503050406030204" pitchFamily="18" charset="0"/>
                                        <a:ea typeface="+mn-ea"/>
                                        <a:cs typeface="+mn-cs"/>
                                      </a:rPr>
                                      <m:t>𝑐h</m:t>
                                    </m:r>
                                  </m:sub>
                                </m:sSub>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&gt;1</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23485"/>
                      </a:ext>
                    </a:extLst>
                  </a:tr>
                  <a:tr h="318863">
                    <a:tc>
                      <a:txBody>
                        <a:bodyPr/>
                        <a:lstStyle/>
                        <a:p>
                          <a:pPr/>
                          <a14:m>
                            <m:oMathPara xmlns:m="http://schemas.openxmlformats.org/officeDocument/2006/math">
                              <m:oMathParaPr>
                                <m:jc m:val="centerGroup"/>
                              </m:oMathParaPr>
                              <m:oMath xmlns:m="http://schemas.openxmlformats.org/officeDocument/2006/math">
                                <m:sSub>
                                  <m:sSubPr>
                                    <m:ctrlPr>
                                      <a:rPr lang="en-US" sz="1400" i="1" kern="1200" smtClean="0">
                                        <a:solidFill>
                                          <a:srgbClr val="FF0000"/>
                                        </a:solidFill>
                                        <a:effectLst/>
                                        <a:latin typeface="Cambria Math" panose="02040503050406030204" pitchFamily="18" charset="0"/>
                                        <a:ea typeface="+mn-ea"/>
                                        <a:cs typeface="+mn-cs"/>
                                      </a:rPr>
                                    </m:ctrlPr>
                                  </m:sSubPr>
                                  <m:e>
                                    <m:r>
                                      <a:rPr lang="en-US" sz="1400" i="1" kern="1200" smtClean="0">
                                        <a:solidFill>
                                          <a:srgbClr val="FF0000"/>
                                        </a:solidFill>
                                        <a:effectLst/>
                                        <a:latin typeface="Cambria Math" panose="02040503050406030204" pitchFamily="18" charset="0"/>
                                        <a:ea typeface="+mn-ea"/>
                                        <a:cs typeface="+mn-cs"/>
                                        <a:sym typeface="Symbol" panose="05050102010706020507" pitchFamily="18" charset="2"/>
                                      </a:rPr>
                                      <m:t></m:t>
                                    </m:r>
                                  </m:e>
                                  <m:sub>
                                    <m:r>
                                      <a:rPr lang="en-US" sz="1400" b="0" i="1" kern="1200" smtClean="0">
                                        <a:solidFill>
                                          <a:srgbClr val="FF0000"/>
                                        </a:solidFill>
                                        <a:effectLst/>
                                        <a:latin typeface="Cambria Math" panose="02040503050406030204" pitchFamily="18" charset="0"/>
                                        <a:ea typeface="+mn-ea"/>
                                        <a:cs typeface="+mn-cs"/>
                                      </a:rPr>
                                      <m:t>𝑖𝑛</m:t>
                                    </m:r>
                                  </m:sub>
                                </m:sSub>
                                <m:r>
                                  <a:rPr lang="en-US" sz="1400" b="0" i="1" kern="1200" smtClean="0">
                                    <a:solidFill>
                                      <a:srgbClr val="FF0000"/>
                                    </a:solidFill>
                                    <a:effectLst/>
                                    <a:latin typeface="Cambria Math" panose="02040503050406030204" pitchFamily="18" charset="0"/>
                                    <a:ea typeface="+mn-ea"/>
                                    <a:cs typeface="+mn-cs"/>
                                  </a:rPr>
                                  <m:t>,</m:t>
                                </m:r>
                                <m:sSub>
                                  <m:sSubPr>
                                    <m:ctrlPr>
                                      <a:rPr lang="en-US" sz="1400" i="1" kern="1200" smtClean="0">
                                        <a:solidFill>
                                          <a:srgbClr val="FF0000"/>
                                        </a:solidFill>
                                        <a:effectLst/>
                                        <a:latin typeface="Cambria Math" panose="02040503050406030204" pitchFamily="18" charset="0"/>
                                        <a:ea typeface="+mn-ea"/>
                                        <a:cs typeface="+mn-cs"/>
                                      </a:rPr>
                                    </m:ctrlPr>
                                  </m:sSubPr>
                                  <m:e>
                                    <m:r>
                                      <a:rPr lang="en-US" sz="1400" i="1" kern="1200" smtClean="0">
                                        <a:solidFill>
                                          <a:srgbClr val="FF0000"/>
                                        </a:solidFill>
                                        <a:effectLst/>
                                        <a:latin typeface="Cambria Math" panose="02040503050406030204" pitchFamily="18" charset="0"/>
                                        <a:ea typeface="+mn-ea"/>
                                        <a:cs typeface="+mn-cs"/>
                                        <a:sym typeface="Symbol" panose="05050102010706020507" pitchFamily="18" charset="2"/>
                                      </a:rPr>
                                      <m:t></m:t>
                                    </m:r>
                                  </m:e>
                                  <m:sub>
                                    <m:r>
                                      <a:rPr lang="en-US" sz="1400" b="0" i="1" kern="1200" smtClean="0">
                                        <a:solidFill>
                                          <a:srgbClr val="FF0000"/>
                                        </a:solidFill>
                                        <a:effectLst/>
                                        <a:latin typeface="Cambria Math" panose="02040503050406030204" pitchFamily="18" charset="0"/>
                                        <a:ea typeface="+mn-ea"/>
                                        <a:cs typeface="+mn-cs"/>
                                      </a:rPr>
                                      <m:t>𝐶𝐸𝑋</m:t>
                                    </m:r>
                                  </m:sub>
                                </m:sSub>
                                <m:r>
                                  <a:rPr lang="en-US" sz="1400" b="0" i="1" kern="1200" smtClean="0">
                                    <a:solidFill>
                                      <a:srgbClr val="FF0000"/>
                                    </a:solidFill>
                                    <a:effectLst/>
                                    <a:latin typeface="Cambria Math" panose="02040503050406030204" pitchFamily="18" charset="0"/>
                                    <a:ea typeface="+mn-ea"/>
                                    <a:cs typeface="+mn-cs"/>
                                  </a:rPr>
                                  <m:t>,</m:t>
                                </m:r>
                                <m:sSub>
                                  <m:sSubPr>
                                    <m:ctrlPr>
                                      <a:rPr lang="en-US" sz="1400" i="1" kern="1200" smtClean="0">
                                        <a:solidFill>
                                          <a:srgbClr val="FF0000"/>
                                        </a:solidFill>
                                        <a:effectLst/>
                                        <a:latin typeface="Cambria Math" panose="02040503050406030204" pitchFamily="18" charset="0"/>
                                        <a:ea typeface="+mn-ea"/>
                                        <a:cs typeface="+mn-cs"/>
                                      </a:rPr>
                                    </m:ctrlPr>
                                  </m:sSubPr>
                                  <m:e>
                                    <m:r>
                                      <a:rPr lang="en-US" sz="1400" i="1" kern="1200" smtClean="0">
                                        <a:solidFill>
                                          <a:srgbClr val="FF0000"/>
                                        </a:solidFill>
                                        <a:effectLst/>
                                        <a:latin typeface="Cambria Math" panose="02040503050406030204" pitchFamily="18" charset="0"/>
                                        <a:ea typeface="+mn-ea"/>
                                        <a:cs typeface="+mn-cs"/>
                                        <a:sym typeface="Symbol" panose="05050102010706020507" pitchFamily="18" charset="2"/>
                                      </a:rPr>
                                      <m:t></m:t>
                                    </m:r>
                                  </m:e>
                                  <m:sub>
                                    <m:r>
                                      <a:rPr lang="en-US" sz="1400" b="0" i="1" kern="1200" smtClean="0">
                                        <a:solidFill>
                                          <a:srgbClr val="FF0000"/>
                                        </a:solidFill>
                                        <a:effectLst/>
                                        <a:latin typeface="Cambria Math" panose="02040503050406030204" pitchFamily="18" charset="0"/>
                                        <a:ea typeface="+mn-ea"/>
                                        <a:cs typeface="+mn-cs"/>
                                      </a:rPr>
                                      <m:t>𝑖</m:t>
                                    </m:r>
                                  </m:sub>
                                </m:sSub>
                                <m:r>
                                  <a:rPr lang="en-US" sz="1400" i="1" kern="1200">
                                    <a:solidFill>
                                      <a:srgbClr val="FF0000"/>
                                    </a:solidFill>
                                    <a:effectLst/>
                                    <a:latin typeface="Cambria Math" panose="02040503050406030204" pitchFamily="18" charset="0"/>
                                    <a:ea typeface="+mn-ea"/>
                                    <a:cs typeface="+mn-cs"/>
                                  </a:rPr>
                                  <m:t>/</m:t>
                                </m:r>
                                <m:sSub>
                                  <m:sSubPr>
                                    <m:ctrlPr>
                                      <a:rPr lang="en-US" sz="1400" i="1" kern="1200">
                                        <a:solidFill>
                                          <a:srgbClr val="FF0000"/>
                                        </a:solidFill>
                                        <a:effectLst/>
                                        <a:latin typeface="Cambria Math" panose="02040503050406030204" pitchFamily="18" charset="0"/>
                                        <a:ea typeface="+mn-ea"/>
                                        <a:cs typeface="+mn-cs"/>
                                      </a:rPr>
                                    </m:ctrlPr>
                                  </m:sSubPr>
                                  <m:e>
                                    <m:r>
                                      <a:rPr lang="en-US" sz="1400" b="0" i="1" kern="1200" smtClean="0">
                                        <a:solidFill>
                                          <a:srgbClr val="FF0000"/>
                                        </a:solidFill>
                                        <a:effectLst/>
                                        <a:latin typeface="Cambria Math" panose="02040503050406030204" pitchFamily="18" charset="0"/>
                                        <a:ea typeface="+mn-ea"/>
                                        <a:cs typeface="+mn-cs"/>
                                      </a:rPr>
                                      <m:t>𝑓</m:t>
                                    </m:r>
                                  </m:e>
                                  <m:sub>
                                    <m:r>
                                      <a:rPr lang="en-US" sz="1400" i="1" kern="1200">
                                        <a:solidFill>
                                          <a:srgbClr val="FF0000"/>
                                        </a:solidFill>
                                        <a:effectLst/>
                                        <a:latin typeface="Cambria Math" panose="02040503050406030204" pitchFamily="18" charset="0"/>
                                        <a:ea typeface="+mn-ea"/>
                                        <a:cs typeface="+mn-cs"/>
                                      </a:rPr>
                                      <m:t>𝑐</m:t>
                                    </m:r>
                                    <m:r>
                                      <a:rPr lang="en-US" sz="1400" b="0" i="1" kern="1200" smtClean="0">
                                        <a:solidFill>
                                          <a:srgbClr val="FF0000"/>
                                        </a:solidFill>
                                        <a:effectLst/>
                                        <a:latin typeface="Cambria Math" panose="02040503050406030204" pitchFamily="18" charset="0"/>
                                        <a:ea typeface="+mn-ea"/>
                                        <a:cs typeface="+mn-cs"/>
                                      </a:rPr>
                                      <m:t>𝑖</m:t>
                                    </m:r>
                                  </m:sub>
                                </m:sSub>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 1</m:t>
                                </m:r>
                              </m:oMath>
                            </m:oMathPara>
                          </a14:m>
                          <a:endParaRPr lang="en-US" sz="1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1023928"/>
                      </a:ext>
                    </a:extLst>
                  </a:tr>
                  <a:tr h="318863">
                    <a:tc>
                      <a:txBody>
                        <a:bodyPr/>
                        <a:lstStyle/>
                        <a:p>
                          <a:pPr/>
                          <a14:m>
                            <m:oMathPara xmlns:m="http://schemas.openxmlformats.org/officeDocument/2006/math">
                              <m:oMathParaPr>
                                <m:jc m:val="centerGroup"/>
                              </m:oMathParaPr>
                              <m:oMath xmlns:m="http://schemas.openxmlformats.org/officeDocument/2006/math">
                                <m:sSub>
                                  <m:sSubPr>
                                    <m:ctrlPr>
                                      <a:rPr lang="en-US" sz="1400" i="1" kern="1200" smtClean="0">
                                        <a:solidFill>
                                          <a:schemeClr val="dk1"/>
                                        </a:solidFill>
                                        <a:effectLst/>
                                        <a:latin typeface="Cambria Math" panose="02040503050406030204" pitchFamily="18" charset="0"/>
                                        <a:ea typeface="+mn-ea"/>
                                        <a:cs typeface="+mn-cs"/>
                                      </a:rPr>
                                    </m:ctrlPr>
                                  </m:sSubPr>
                                  <m:e>
                                    <m:r>
                                      <a:rPr lang="en-US" sz="1400" i="1" kern="1200">
                                        <a:solidFill>
                                          <a:schemeClr val="dk1"/>
                                        </a:solidFill>
                                        <a:effectLst/>
                                        <a:latin typeface="Cambria Math" panose="02040503050406030204" pitchFamily="18" charset="0"/>
                                        <a:ea typeface="+mn-ea"/>
                                        <a:cs typeface="+mn-cs"/>
                                      </a:rPr>
                                      <m:t>𝑟</m:t>
                                    </m:r>
                                  </m:e>
                                  <m:sub>
                                    <m:r>
                                      <a:rPr lang="en-US" sz="1400" i="1" kern="1200">
                                        <a:solidFill>
                                          <a:schemeClr val="dk1"/>
                                        </a:solidFill>
                                        <a:effectLst/>
                                        <a:latin typeface="Cambria Math" panose="02040503050406030204" pitchFamily="18" charset="0"/>
                                        <a:ea typeface="+mn-ea"/>
                                        <a:cs typeface="+mn-cs"/>
                                      </a:rPr>
                                      <m:t>𝐿</m:t>
                                    </m:r>
                                    <m:r>
                                      <a:rPr lang="en-US" sz="1400" i="1" kern="1200">
                                        <a:solidFill>
                                          <a:schemeClr val="dk1"/>
                                        </a:solidFill>
                                        <a:effectLst/>
                                        <a:latin typeface="Cambria Math" panose="02040503050406030204" pitchFamily="18" charset="0"/>
                                        <a:ea typeface="+mn-ea"/>
                                        <a:cs typeface="+mn-cs"/>
                                      </a:rPr>
                                      <m:t>,</m:t>
                                    </m:r>
                                    <m:r>
                                      <a:rPr lang="en-US" sz="1400" i="1" kern="1200">
                                        <a:solidFill>
                                          <a:schemeClr val="dk1"/>
                                        </a:solidFill>
                                        <a:effectLst/>
                                        <a:latin typeface="Cambria Math" panose="02040503050406030204" pitchFamily="18" charset="0"/>
                                        <a:ea typeface="+mn-ea"/>
                                        <a:cs typeface="+mn-cs"/>
                                      </a:rPr>
                                      <m:t>𝑒</m:t>
                                    </m:r>
                                  </m:sub>
                                </m:sSub>
                                <m:r>
                                  <a:rPr lang="en-US" sz="1400" i="1" kern="1200">
                                    <a:solidFill>
                                      <a:schemeClr val="dk1"/>
                                    </a:solidFill>
                                    <a:effectLst/>
                                    <a:latin typeface="Cambria Math" panose="02040503050406030204" pitchFamily="18" charset="0"/>
                                    <a:ea typeface="+mn-ea"/>
                                    <a:cs typeface="+mn-cs"/>
                                  </a:rPr>
                                  <m:t>/</m:t>
                                </m:r>
                                <m:sSub>
                                  <m:sSubPr>
                                    <m:ctrlPr>
                                      <a:rPr lang="en-US" sz="1400" i="1" kern="1200">
                                        <a:solidFill>
                                          <a:schemeClr val="dk1"/>
                                        </a:solidFill>
                                        <a:effectLst/>
                                        <a:latin typeface="Cambria Math" panose="02040503050406030204" pitchFamily="18" charset="0"/>
                                        <a:ea typeface="+mn-ea"/>
                                        <a:cs typeface="+mn-cs"/>
                                      </a:rPr>
                                    </m:ctrlPr>
                                  </m:sSubPr>
                                  <m:e>
                                    <m:r>
                                      <a:rPr lang="en-US" sz="1400" i="1" kern="1200">
                                        <a:solidFill>
                                          <a:schemeClr val="dk1"/>
                                        </a:solidFill>
                                        <a:effectLst/>
                                        <a:latin typeface="Cambria Math" panose="02040503050406030204" pitchFamily="18" charset="0"/>
                                        <a:ea typeface="+mn-ea"/>
                                        <a:cs typeface="+mn-cs"/>
                                      </a:rPr>
                                      <m:t>𝑅</m:t>
                                    </m:r>
                                  </m:e>
                                  <m:sub>
                                    <m:r>
                                      <a:rPr lang="en-US" sz="1400" i="1" kern="1200">
                                        <a:solidFill>
                                          <a:schemeClr val="dk1"/>
                                        </a:solidFill>
                                        <a:effectLst/>
                                        <a:latin typeface="Cambria Math" panose="02040503050406030204" pitchFamily="18" charset="0"/>
                                        <a:ea typeface="+mn-ea"/>
                                        <a:cs typeface="+mn-cs"/>
                                      </a:rPr>
                                      <m:t>𝑐h</m:t>
                                    </m:r>
                                  </m:sub>
                                </m:sSub>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188527"/>
                      </a:ext>
                    </a:extLst>
                  </a:tr>
                  <a:tr h="318863">
                    <a:tc>
                      <a:txBody>
                        <a:bodyPr/>
                        <a:lstStyle/>
                        <a:p>
                          <a:pPr/>
                          <a14:m>
                            <m:oMathPara xmlns:m="http://schemas.openxmlformats.org/officeDocument/2006/math">
                              <m:oMathParaPr>
                                <m:jc m:val="centerGroup"/>
                              </m:oMathParaPr>
                              <m:oMath xmlns:m="http://schemas.openxmlformats.org/officeDocument/2006/math">
                                <m:sSub>
                                  <m:sSubPr>
                                    <m:ctrlPr>
                                      <a:rPr lang="en-US" sz="1400" i="1" kern="1200" smtClean="0">
                                        <a:solidFill>
                                          <a:schemeClr val="dk1"/>
                                        </a:solidFill>
                                        <a:effectLst/>
                                        <a:latin typeface="Cambria Math" panose="02040503050406030204" pitchFamily="18" charset="0"/>
                                        <a:ea typeface="+mn-ea"/>
                                        <a:cs typeface="+mn-cs"/>
                                      </a:rPr>
                                    </m:ctrlPr>
                                  </m:sSubPr>
                                  <m:e>
                                    <m:r>
                                      <a:rPr lang="en-US" sz="1400" i="1" kern="1200">
                                        <a:solidFill>
                                          <a:schemeClr val="dk1"/>
                                        </a:solidFill>
                                        <a:effectLst/>
                                        <a:latin typeface="Cambria Math" panose="02040503050406030204" pitchFamily="18" charset="0"/>
                                        <a:ea typeface="+mn-ea"/>
                                        <a:cs typeface="+mn-cs"/>
                                      </a:rPr>
                                      <m:t>𝑟</m:t>
                                    </m:r>
                                  </m:e>
                                  <m:sub>
                                    <m:r>
                                      <a:rPr lang="en-US" sz="1400" i="1" kern="1200">
                                        <a:solidFill>
                                          <a:schemeClr val="dk1"/>
                                        </a:solidFill>
                                        <a:effectLst/>
                                        <a:latin typeface="Cambria Math" panose="02040503050406030204" pitchFamily="18" charset="0"/>
                                        <a:ea typeface="+mn-ea"/>
                                        <a:cs typeface="+mn-cs"/>
                                      </a:rPr>
                                      <m:t>𝐿</m:t>
                                    </m:r>
                                    <m:r>
                                      <a:rPr lang="en-US" sz="1400" i="1" kern="1200">
                                        <a:solidFill>
                                          <a:schemeClr val="dk1"/>
                                        </a:solidFill>
                                        <a:effectLst/>
                                        <a:latin typeface="Cambria Math" panose="02040503050406030204" pitchFamily="18" charset="0"/>
                                        <a:ea typeface="+mn-ea"/>
                                        <a:cs typeface="+mn-cs"/>
                                      </a:rPr>
                                      <m:t>,</m:t>
                                    </m:r>
                                    <m:r>
                                      <a:rPr lang="en-US" sz="1400" i="1" kern="1200">
                                        <a:solidFill>
                                          <a:schemeClr val="dk1"/>
                                        </a:solidFill>
                                        <a:effectLst/>
                                        <a:latin typeface="Cambria Math" panose="02040503050406030204" pitchFamily="18" charset="0"/>
                                        <a:ea typeface="+mn-ea"/>
                                        <a:cs typeface="+mn-cs"/>
                                      </a:rPr>
                                      <m:t>𝑖</m:t>
                                    </m:r>
                                  </m:sub>
                                </m:sSub>
                                <m:r>
                                  <a:rPr lang="en-US" sz="1400" i="1" kern="1200">
                                    <a:solidFill>
                                      <a:schemeClr val="dk1"/>
                                    </a:solidFill>
                                    <a:effectLst/>
                                    <a:latin typeface="Cambria Math" panose="02040503050406030204" pitchFamily="18" charset="0"/>
                                    <a:ea typeface="+mn-ea"/>
                                    <a:cs typeface="+mn-cs"/>
                                  </a:rPr>
                                  <m:t>/</m:t>
                                </m:r>
                                <m:sSub>
                                  <m:sSubPr>
                                    <m:ctrlPr>
                                      <a:rPr lang="en-US" sz="1400" i="1" kern="1200">
                                        <a:solidFill>
                                          <a:schemeClr val="dk1"/>
                                        </a:solidFill>
                                        <a:effectLst/>
                                        <a:latin typeface="Cambria Math" panose="02040503050406030204" pitchFamily="18" charset="0"/>
                                        <a:ea typeface="+mn-ea"/>
                                        <a:cs typeface="+mn-cs"/>
                                      </a:rPr>
                                    </m:ctrlPr>
                                  </m:sSubPr>
                                  <m:e>
                                    <m:r>
                                      <a:rPr lang="en-US" sz="1400" i="1" kern="1200">
                                        <a:solidFill>
                                          <a:schemeClr val="dk1"/>
                                        </a:solidFill>
                                        <a:effectLst/>
                                        <a:latin typeface="Cambria Math" panose="02040503050406030204" pitchFamily="18" charset="0"/>
                                        <a:ea typeface="+mn-ea"/>
                                        <a:cs typeface="+mn-cs"/>
                                      </a:rPr>
                                      <m:t>𝑅</m:t>
                                    </m:r>
                                  </m:e>
                                  <m:sub>
                                    <m:r>
                                      <a:rPr lang="en-US" sz="1400" i="1" kern="1200">
                                        <a:solidFill>
                                          <a:schemeClr val="dk1"/>
                                        </a:solidFill>
                                        <a:effectLst/>
                                        <a:latin typeface="Cambria Math" panose="02040503050406030204" pitchFamily="18" charset="0"/>
                                        <a:ea typeface="+mn-ea"/>
                                        <a:cs typeface="+mn-cs"/>
                                      </a:rPr>
                                      <m:t>𝑐h</m:t>
                                    </m:r>
                                  </m:sub>
                                </m:sSub>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−1</m:t>
                                    </m:r>
                                  </m:sup>
                                </m:sSup>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115702"/>
                      </a:ext>
                    </a:extLst>
                  </a:tr>
                </a:tbl>
              </a:graphicData>
            </a:graphic>
          </p:graphicFrame>
        </mc:Choice>
        <mc:Fallback>
          <p:graphicFrame>
            <p:nvGraphicFramePr>
              <p:cNvPr id="15" name="Table 7">
                <a:extLst>
                  <a:ext uri="{FF2B5EF4-FFF2-40B4-BE49-F238E27FC236}">
                    <a16:creationId xmlns:a16="http://schemas.microsoft.com/office/drawing/2014/main" id="{6D9DE895-CE58-FB0A-02C6-BD8902A75E85}"/>
                  </a:ext>
                </a:extLst>
              </p:cNvPr>
              <p:cNvGraphicFramePr>
                <a:graphicFrameLocks noGrp="1"/>
              </p:cNvGraphicFramePr>
              <p:nvPr>
                <p:extLst>
                  <p:ext uri="{D42A27DB-BD31-4B8C-83A1-F6EECF244321}">
                    <p14:modId xmlns:p14="http://schemas.microsoft.com/office/powerpoint/2010/main" val="1882568038"/>
                  </p:ext>
                </p:extLst>
              </p:nvPr>
            </p:nvGraphicFramePr>
            <p:xfrm>
              <a:off x="7318618" y="3815991"/>
              <a:ext cx="2940136" cy="2855704"/>
            </p:xfrm>
            <a:graphic>
              <a:graphicData uri="http://schemas.openxmlformats.org/drawingml/2006/table">
                <a:tbl>
                  <a:tblPr firstRow="1" bandRow="1">
                    <a:tableStyleId>{5C22544A-7EE6-4342-B048-85BDC9FD1C3A}</a:tableStyleId>
                  </a:tblPr>
                  <a:tblGrid>
                    <a:gridCol w="1470068">
                      <a:extLst>
                        <a:ext uri="{9D8B030D-6E8A-4147-A177-3AD203B41FA5}">
                          <a16:colId xmlns:a16="http://schemas.microsoft.com/office/drawing/2014/main" val="3439288549"/>
                        </a:ext>
                      </a:extLst>
                    </a:gridCol>
                    <a:gridCol w="1470068">
                      <a:extLst>
                        <a:ext uri="{9D8B030D-6E8A-4147-A177-3AD203B41FA5}">
                          <a16:colId xmlns:a16="http://schemas.microsoft.com/office/drawing/2014/main" val="1569531413"/>
                        </a:ext>
                      </a:extLst>
                    </a:gridCol>
                  </a:tblGrid>
                  <a:tr h="304800">
                    <a:tc>
                      <a:txBody>
                        <a:bodyPr/>
                        <a:lstStyle/>
                        <a:p>
                          <a:pPr algn="ctr"/>
                          <a:r>
                            <a:rPr lang="en-US" sz="1400" dirty="0">
                              <a:solidFill>
                                <a:schemeClr val="tx1"/>
                              </a:solidFill>
                              <a:latin typeface="Segoe UI" panose="020B0502040204020203" pitchFamily="34" charset="0"/>
                              <a:cs typeface="Segoe UI" panose="020B0502040204020203" pitchFamily="34" charset="0"/>
                            </a:rPr>
                            <a:t>Property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400" dirty="0">
                              <a:solidFill>
                                <a:schemeClr val="tx1"/>
                              </a:solidFill>
                              <a:latin typeface="Segoe UI" panose="020B0502040204020203" pitchFamily="34" charset="0"/>
                              <a:cs typeface="Segoe UI" panose="020B0502040204020203" pitchFamily="34" charset="0"/>
                            </a:rPr>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169748"/>
                      </a:ext>
                    </a:extLst>
                  </a:tr>
                  <a:tr h="318863">
                    <a:tc>
                      <a:txBody>
                        <a:bodyPr/>
                        <a:lstStyle/>
                        <a:p>
                          <a:pPr algn="l"/>
                          <a:r>
                            <a:rPr lang="en-US" sz="1400" i="0" dirty="0" err="1"/>
                            <a:t>Ar</a:t>
                          </a:r>
                          <a:r>
                            <a:rPr lang="en-US" sz="1400" i="0" dirty="0"/>
                            <a:t> gas pressure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0.1 mTorr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2958944"/>
                      </a:ext>
                    </a:extLst>
                  </a:tr>
                  <a:tr h="3188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13" t="-201923" r="-100413" b="-60961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830" t="-201923" r="-830" b="-609615"/>
                          </a:stretch>
                        </a:blipFill>
                      </a:tcPr>
                    </a:tc>
                    <a:extLst>
                      <a:ext uri="{0D108BD9-81ED-4DB2-BD59-A6C34878D82A}">
                        <a16:rowId xmlns:a16="http://schemas.microsoft.com/office/drawing/2014/main" val="2594945862"/>
                      </a:ext>
                    </a:extLst>
                  </a:tr>
                  <a:tr h="318863">
                    <a:tc>
                      <a:txBody>
                        <a:bodyPr/>
                        <a:lstStyle/>
                        <a:p>
                          <a:pPr/>
                          <a:r>
                            <a:rPr lang="en-US" sz="1400" dirty="0"/>
                            <a:t>Beam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 50 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583897"/>
                      </a:ext>
                    </a:extLst>
                  </a:tr>
                  <a:tr h="318863">
                    <a:tc>
                      <a:txBody>
                        <a:bodyPr/>
                        <a:lstStyle/>
                        <a:p>
                          <a:pPr/>
                          <a:r>
                            <a:rPr lang="en-US" sz="1400" dirty="0"/>
                            <a:t>Beam current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 100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0668808"/>
                      </a:ext>
                    </a:extLst>
                  </a:tr>
                  <a:tr h="3188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13" t="-494340" r="-100413" b="-3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830" t="-494340" r="-830" b="-300000"/>
                          </a:stretch>
                        </a:blipFill>
                      </a:tcPr>
                    </a:tc>
                    <a:extLst>
                      <a:ext uri="{0D108BD9-81ED-4DB2-BD59-A6C34878D82A}">
                        <a16:rowId xmlns:a16="http://schemas.microsoft.com/office/drawing/2014/main" val="333923485"/>
                      </a:ext>
                    </a:extLst>
                  </a:tr>
                  <a:tr h="3188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13" t="-605769" r="-100413" b="-205769"/>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830" t="-605769" r="-830" b="-205769"/>
                          </a:stretch>
                        </a:blipFill>
                      </a:tcPr>
                    </a:tc>
                    <a:extLst>
                      <a:ext uri="{0D108BD9-81ED-4DB2-BD59-A6C34878D82A}">
                        <a16:rowId xmlns:a16="http://schemas.microsoft.com/office/drawing/2014/main" val="2221023928"/>
                      </a:ext>
                    </a:extLst>
                  </a:tr>
                  <a:tr h="3188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13" t="-692453" r="-100413" b="-10188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830" t="-692453" r="-830" b="-101887"/>
                          </a:stretch>
                        </a:blipFill>
                      </a:tcPr>
                    </a:tc>
                    <a:extLst>
                      <a:ext uri="{0D108BD9-81ED-4DB2-BD59-A6C34878D82A}">
                        <a16:rowId xmlns:a16="http://schemas.microsoft.com/office/drawing/2014/main" val="2405188527"/>
                      </a:ext>
                    </a:extLst>
                  </a:tr>
                  <a:tr h="3188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13" t="-807692" r="-100413" b="-3846"/>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830" t="-807692" r="-830" b="-3846"/>
                          </a:stretch>
                        </a:blipFill>
                      </a:tcPr>
                    </a:tc>
                    <a:extLst>
                      <a:ext uri="{0D108BD9-81ED-4DB2-BD59-A6C34878D82A}">
                        <a16:rowId xmlns:a16="http://schemas.microsoft.com/office/drawing/2014/main" val="225115702"/>
                      </a:ext>
                    </a:extLst>
                  </a:tr>
                </a:tbl>
              </a:graphicData>
            </a:graphic>
          </p:graphicFrame>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673F821-34B1-144D-083B-F52A9F14A362}"/>
                  </a:ext>
                </a:extLst>
              </p:cNvPr>
              <p:cNvSpPr txBox="1"/>
              <p:nvPr/>
            </p:nvSpPr>
            <p:spPr>
              <a:xfrm>
                <a:off x="478345" y="4773323"/>
                <a:ext cx="4584360" cy="1431161"/>
              </a:xfrm>
              <a:prstGeom prst="rect">
                <a:avLst/>
              </a:prstGeom>
              <a:noFill/>
            </p:spPr>
            <p:txBody>
              <a:bodyPr wrap="square">
                <a:spAutoFit/>
              </a:bodyPr>
              <a:lstStyle/>
              <a:p>
                <a:pPr marL="0" indent="0">
                  <a:spcAft>
                    <a:spcPts val="600"/>
                  </a:spcAft>
                  <a:buNone/>
                </a:pPr>
                <a:r>
                  <a:rPr lang="en-US" sz="1800" b="1" dirty="0">
                    <a:latin typeface="Segoe UI" panose="020B0502040204020203" pitchFamily="34" charset="0"/>
                    <a:cs typeface="Segoe UI" panose="020B0502040204020203" pitchFamily="34" charset="0"/>
                  </a:rPr>
                  <a:t>Plasma diagnostics:</a:t>
                </a:r>
              </a:p>
              <a:p>
                <a:pPr marL="742950" lvl="1" indent="-285750">
                  <a:spcAft>
                    <a:spcPts val="600"/>
                  </a:spcAft>
                  <a:buFont typeface="Arial" panose="020B0604020202020204" pitchFamily="34" charset="0"/>
                  <a:buChar char="•"/>
                </a:pPr>
                <a:r>
                  <a:rPr lang="en-US" dirty="0">
                    <a:solidFill>
                      <a:srgbClr val="FF0000"/>
                    </a:solidFill>
                    <a:latin typeface="Segoe UI" panose="020B0502040204020203" pitchFamily="34" charset="0"/>
                    <a:cs typeface="Segoe UI" panose="020B0502040204020203" pitchFamily="34" charset="0"/>
                  </a:rPr>
                  <a:t>Langmuir probe </a:t>
                </a:r>
                <a14:m>
                  <m:oMath xmlns:m="http://schemas.openxmlformats.org/officeDocument/2006/math">
                    <m:r>
                      <a:rPr lang="en-US" b="0" i="1" smtClean="0">
                        <a:solidFill>
                          <a:srgbClr val="FF0000"/>
                        </a:solidFill>
                        <a:latin typeface="Cambria Math" panose="02040503050406030204" pitchFamily="18" charset="0"/>
                      </a:rPr>
                      <m:t>→</m:t>
                    </m:r>
                  </m:oMath>
                </a14:m>
                <a:r>
                  <a:rPr lang="en-US" dirty="0">
                    <a:solidFill>
                      <a:srgbClr val="FF0000"/>
                    </a:solidFill>
                    <a:latin typeface="Segoe UI" panose="020B0502040204020203" pitchFamily="34" charset="0"/>
                    <a:cs typeface="Segoe UI" panose="020B0502040204020203" pitchFamily="34" charset="0"/>
                  </a:rPr>
                  <a:t> EEDF -&gt;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𝑛</m:t>
                        </m:r>
                      </m:e>
                      <m:sub>
                        <m:r>
                          <a:rPr lang="en-US" b="0" i="1" smtClean="0">
                            <a:solidFill>
                              <a:srgbClr val="FF0000"/>
                            </a:solidFill>
                            <a:latin typeface="Cambria Math" panose="02040503050406030204" pitchFamily="18" charset="0"/>
                          </a:rPr>
                          <m:t>𝑒</m:t>
                        </m:r>
                      </m:sub>
                    </m:sSub>
                    <m:r>
                      <a:rPr lang="en-US" b="0" i="0" smtClean="0">
                        <a:solidFill>
                          <a:srgbClr val="FF0000"/>
                        </a:solidFill>
                        <a:latin typeface="Cambria Math" panose="02040503050406030204" pitchFamily="18" charset="0"/>
                      </a:rPr>
                      <m:t>, </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𝑇</m:t>
                        </m:r>
                      </m:e>
                      <m:sub>
                        <m:r>
                          <a:rPr lang="en-US" b="0" i="1" smtClean="0">
                            <a:solidFill>
                              <a:srgbClr val="FF0000"/>
                            </a:solidFill>
                            <a:latin typeface="Cambria Math" panose="02040503050406030204" pitchFamily="18" charset="0"/>
                          </a:rPr>
                          <m:t>𝑒</m:t>
                        </m:r>
                      </m:sub>
                    </m:sSub>
                  </m:oMath>
                </a14:m>
                <a:endParaRPr lang="en-US" dirty="0">
                  <a:latin typeface="Segoe UI" panose="020B0502040204020203" pitchFamily="34" charset="0"/>
                  <a:cs typeface="Segoe UI" panose="020B0502040204020203" pitchFamily="34" charset="0"/>
                </a:endParaRPr>
              </a:p>
              <a:p>
                <a:pPr marL="742950" lvl="1" indent="-285750">
                  <a:spcAft>
                    <a:spcPts val="600"/>
                  </a:spcAft>
                  <a:buFont typeface="Arial" panose="020B0604020202020204" pitchFamily="34" charset="0"/>
                  <a:buChar char="•"/>
                </a:pPr>
                <a:r>
                  <a:rPr lang="en-US" dirty="0">
                    <a:solidFill>
                      <a:srgbClr val="008000"/>
                    </a:solidFill>
                    <a:latin typeface="Segoe UI" panose="020B0502040204020203" pitchFamily="34" charset="0"/>
                    <a:cs typeface="Segoe UI" panose="020B0502040204020203" pitchFamily="34" charset="0"/>
                  </a:rPr>
                  <a:t>Emissive probe </a:t>
                </a:r>
                <a14:m>
                  <m:oMath xmlns:m="http://schemas.openxmlformats.org/officeDocument/2006/math">
                    <m:r>
                      <a:rPr lang="en-US" b="0" i="1" smtClean="0">
                        <a:solidFill>
                          <a:srgbClr val="008000"/>
                        </a:solidFill>
                        <a:latin typeface="Cambria Math" panose="02040503050406030204" pitchFamily="18" charset="0"/>
                      </a:rPr>
                      <m:t>→</m:t>
                    </m:r>
                  </m:oMath>
                </a14:m>
                <a:r>
                  <a:rPr lang="en-US" dirty="0">
                    <a:solidFill>
                      <a:srgbClr val="008000"/>
                    </a:solidFill>
                    <a:latin typeface="Segoe UI" panose="020B0502040204020203" pitchFamily="34" charset="0"/>
                    <a:cs typeface="Segoe UI" panose="020B0502040204020203" pitchFamily="34" charset="0"/>
                  </a:rPr>
                  <a:t> plasma potential</a:t>
                </a:r>
              </a:p>
              <a:p>
                <a:pPr marL="742950" lvl="1" indent="-285750">
                  <a:spcAft>
                    <a:spcPts val="600"/>
                  </a:spcAft>
                  <a:buFont typeface="Arial" panose="020B0604020202020204" pitchFamily="34" charset="0"/>
                  <a:buChar char="•"/>
                </a:pPr>
                <a:r>
                  <a:rPr lang="en-US" b="1" dirty="0">
                    <a:solidFill>
                      <a:srgbClr val="0000FF"/>
                    </a:solidFill>
                    <a:latin typeface="Segoe UI" panose="020B0502040204020203" pitchFamily="34" charset="0"/>
                    <a:cs typeface="Segoe UI" panose="020B0502040204020203" pitchFamily="34" charset="0"/>
                  </a:rPr>
                  <a:t>LIF </a:t>
                </a:r>
                <a14:m>
                  <m:oMath xmlns:m="http://schemas.openxmlformats.org/officeDocument/2006/math">
                    <m:r>
                      <a:rPr lang="en-US" b="1" i="1" smtClean="0">
                        <a:solidFill>
                          <a:srgbClr val="0000FF"/>
                        </a:solidFill>
                        <a:latin typeface="Cambria Math" panose="02040503050406030204" pitchFamily="18" charset="0"/>
                      </a:rPr>
                      <m:t>→</m:t>
                    </m:r>
                  </m:oMath>
                </a14:m>
                <a:r>
                  <a:rPr lang="en-US" b="1" dirty="0">
                    <a:solidFill>
                      <a:srgbClr val="0000FF"/>
                    </a:solidFill>
                    <a:latin typeface="Segoe UI" panose="020B0502040204020203" pitchFamily="34" charset="0"/>
                    <a:cs typeface="Segoe UI" panose="020B0502040204020203" pitchFamily="34" charset="0"/>
                  </a:rPr>
                  <a:t> </a:t>
                </a:r>
                <a14:m>
                  <m:oMath xmlns:m="http://schemas.openxmlformats.org/officeDocument/2006/math">
                    <m:r>
                      <a:rPr lang="en-US" b="1" i="1">
                        <a:solidFill>
                          <a:srgbClr val="0000FF"/>
                        </a:solidFill>
                        <a:latin typeface="Cambria Math" panose="02040503050406030204" pitchFamily="18" charset="0"/>
                      </a:rPr>
                      <m:t>𝑨</m:t>
                    </m:r>
                    <m:sSup>
                      <m:sSupPr>
                        <m:ctrlPr>
                          <a:rPr lang="en-US" b="1" i="1">
                            <a:solidFill>
                              <a:srgbClr val="0000FF"/>
                            </a:solidFill>
                            <a:latin typeface="Cambria Math" panose="02040503050406030204" pitchFamily="18" charset="0"/>
                          </a:rPr>
                        </m:ctrlPr>
                      </m:sSupPr>
                      <m:e>
                        <m:r>
                          <a:rPr lang="en-US" b="1" i="1">
                            <a:solidFill>
                              <a:srgbClr val="0000FF"/>
                            </a:solidFill>
                            <a:latin typeface="Cambria Math" panose="02040503050406030204" pitchFamily="18" charset="0"/>
                          </a:rPr>
                          <m:t>𝒓</m:t>
                        </m:r>
                      </m:e>
                      <m:sup>
                        <m:r>
                          <a:rPr lang="en-US" b="1">
                            <a:solidFill>
                              <a:srgbClr val="0000FF"/>
                            </a:solidFill>
                            <a:latin typeface="Cambria Math" panose="02040503050406030204" pitchFamily="18" charset="0"/>
                          </a:rPr>
                          <m:t>+</m:t>
                        </m:r>
                      </m:sup>
                    </m:sSup>
                  </m:oMath>
                </a14:m>
                <a:r>
                  <a:rPr lang="en-US" b="1" dirty="0">
                    <a:solidFill>
                      <a:srgbClr val="0000FF"/>
                    </a:solidFill>
                    <a:latin typeface="Segoe UI" panose="020B0502040204020203" pitchFamily="34" charset="0"/>
                    <a:cs typeface="Segoe UI" panose="020B0502040204020203" pitchFamily="34" charset="0"/>
                  </a:rPr>
                  <a:t> and </a:t>
                </a:r>
                <a14:m>
                  <m:oMath xmlns:m="http://schemas.openxmlformats.org/officeDocument/2006/math">
                    <m:r>
                      <a:rPr lang="en-US" b="1" i="1">
                        <a:solidFill>
                          <a:srgbClr val="0000FF"/>
                        </a:solidFill>
                        <a:latin typeface="Cambria Math" panose="02040503050406030204" pitchFamily="18" charset="0"/>
                      </a:rPr>
                      <m:t>𝑨𝒓</m:t>
                    </m:r>
                    <m:r>
                      <a:rPr lang="en-US" b="1" i="1">
                        <a:solidFill>
                          <a:srgbClr val="0000FF"/>
                        </a:solidFill>
                        <a:latin typeface="Cambria Math" panose="02040503050406030204" pitchFamily="18" charset="0"/>
                      </a:rPr>
                      <m:t> </m:t>
                    </m:r>
                  </m:oMath>
                </a14:m>
                <a:r>
                  <a:rPr lang="en-US" b="1" dirty="0">
                    <a:solidFill>
                      <a:srgbClr val="0000FF"/>
                    </a:solidFill>
                    <a:latin typeface="Segoe UI" panose="020B0502040204020203" pitchFamily="34" charset="0"/>
                    <a:cs typeface="Segoe UI" panose="020B0502040204020203" pitchFamily="34" charset="0"/>
                  </a:rPr>
                  <a:t>VDFs</a:t>
                </a:r>
              </a:p>
            </p:txBody>
          </p:sp>
        </mc:Choice>
        <mc:Fallback>
          <p:sp>
            <p:nvSpPr>
              <p:cNvPr id="17" name="TextBox 16">
                <a:extLst>
                  <a:ext uri="{FF2B5EF4-FFF2-40B4-BE49-F238E27FC236}">
                    <a16:creationId xmlns:a16="http://schemas.microsoft.com/office/drawing/2014/main" id="{8673F821-34B1-144D-083B-F52A9F14A362}"/>
                  </a:ext>
                </a:extLst>
              </p:cNvPr>
              <p:cNvSpPr txBox="1">
                <a:spLocks noRot="1" noChangeAspect="1" noMove="1" noResize="1" noEditPoints="1" noAdjustHandles="1" noChangeArrowheads="1" noChangeShapeType="1" noTextEdit="1"/>
              </p:cNvSpPr>
              <p:nvPr/>
            </p:nvSpPr>
            <p:spPr>
              <a:xfrm>
                <a:off x="478345" y="4773323"/>
                <a:ext cx="4584360" cy="1431161"/>
              </a:xfrm>
              <a:prstGeom prst="rect">
                <a:avLst/>
              </a:prstGeom>
              <a:blipFill>
                <a:blip r:embed="rId6"/>
                <a:stretch>
                  <a:fillRect l="-1064" t="-1702" b="-595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736F2083-5C3D-DDA1-36C2-CF9927784521}"/>
              </a:ext>
            </a:extLst>
          </p:cNvPr>
          <p:cNvSpPr txBox="1"/>
          <p:nvPr/>
        </p:nvSpPr>
        <p:spPr>
          <a:xfrm>
            <a:off x="1773640" y="6517806"/>
            <a:ext cx="4668201" cy="307777"/>
          </a:xfrm>
          <a:prstGeom prst="rect">
            <a:avLst/>
          </a:prstGeom>
          <a:noFill/>
        </p:spPr>
        <p:txBody>
          <a:bodyPr wrap="none" rtlCol="0">
            <a:spAutoFit/>
          </a:bodyPr>
          <a:lstStyle/>
          <a:p>
            <a:r>
              <a:rPr lang="en-US" sz="1400" i="1" dirty="0">
                <a:latin typeface="Segoe UI" panose="020B0502040204020203" pitchFamily="34" charset="0"/>
                <a:cs typeface="Segoe UI" panose="020B0502040204020203" pitchFamily="34" charset="0"/>
              </a:rPr>
              <a:t> Chopra, </a:t>
            </a:r>
            <a:r>
              <a:rPr lang="en-US" sz="1400" i="1" dirty="0" err="1">
                <a:latin typeface="Segoe UI" panose="020B0502040204020203" pitchFamily="34" charset="0"/>
                <a:cs typeface="Segoe UI" panose="020B0502040204020203" pitchFamily="34" charset="0"/>
              </a:rPr>
              <a:t>Romadanov</a:t>
            </a:r>
            <a:r>
              <a:rPr lang="en-US" sz="1400" i="1" dirty="0">
                <a:latin typeface="Segoe UI" panose="020B0502040204020203" pitchFamily="34" charset="0"/>
                <a:cs typeface="Segoe UI" panose="020B0502040204020203" pitchFamily="34" charset="0"/>
              </a:rPr>
              <a:t>, Raitses, </a:t>
            </a:r>
            <a:r>
              <a:rPr lang="fr-FR" sz="1400" i="1" dirty="0" err="1">
                <a:latin typeface="Segoe UI" panose="020B0502040204020203" pitchFamily="34" charset="0"/>
                <a:cs typeface="Segoe UI" panose="020B0502040204020203" pitchFamily="34" charset="0"/>
              </a:rPr>
              <a:t>Appl</a:t>
            </a:r>
            <a:r>
              <a:rPr lang="fr-FR" sz="1400" i="1" dirty="0">
                <a:latin typeface="Segoe UI" panose="020B0502040204020203" pitchFamily="34" charset="0"/>
                <a:cs typeface="Segoe UI" panose="020B0502040204020203" pitchFamily="34" charset="0"/>
              </a:rPr>
              <a:t>. Phys. </a:t>
            </a:r>
            <a:r>
              <a:rPr lang="fr-FR" sz="1400" i="1" dirty="0" err="1">
                <a:latin typeface="Segoe UI" panose="020B0502040204020203" pitchFamily="34" charset="0"/>
                <a:cs typeface="Segoe UI" panose="020B0502040204020203" pitchFamily="34" charset="0"/>
              </a:rPr>
              <a:t>Lett</a:t>
            </a:r>
            <a:r>
              <a:rPr lang="fr-FR" sz="1400" i="1" dirty="0">
                <a:latin typeface="Segoe UI" panose="020B0502040204020203" pitchFamily="34" charset="0"/>
                <a:cs typeface="Segoe UI" panose="020B0502040204020203" pitchFamily="34" charset="0"/>
              </a:rPr>
              <a:t>. </a:t>
            </a:r>
            <a:r>
              <a:rPr lang="fr-FR" sz="1400" b="1" i="1" dirty="0">
                <a:latin typeface="Segoe UI" panose="020B0502040204020203" pitchFamily="34" charset="0"/>
                <a:cs typeface="Segoe UI" panose="020B0502040204020203" pitchFamily="34" charset="0"/>
              </a:rPr>
              <a:t>124 </a:t>
            </a:r>
            <a:r>
              <a:rPr lang="fr-FR" sz="1400" i="1" dirty="0">
                <a:latin typeface="Segoe UI" panose="020B0502040204020203" pitchFamily="34" charset="0"/>
                <a:cs typeface="Segoe UI" panose="020B0502040204020203" pitchFamily="34" charset="0"/>
              </a:rPr>
              <a:t>(2024)</a:t>
            </a:r>
            <a:endParaRPr lang="en-US" sz="1400" i="1" baseline="30000" dirty="0">
              <a:latin typeface="Segoe UI" panose="020B0502040204020203" pitchFamily="34" charset="0"/>
              <a:cs typeface="Segoe UI" panose="020B0502040204020203" pitchFamily="34" charset="0"/>
            </a:endParaRPr>
          </a:p>
        </p:txBody>
      </p:sp>
      <p:cxnSp>
        <p:nvCxnSpPr>
          <p:cNvPr id="20" name="Straight Connector 19">
            <a:extLst>
              <a:ext uri="{FF2B5EF4-FFF2-40B4-BE49-F238E27FC236}">
                <a16:creationId xmlns:a16="http://schemas.microsoft.com/office/drawing/2014/main" id="{B66A4A42-50B7-0887-C18D-F7E766B1564E}"/>
              </a:ext>
            </a:extLst>
          </p:cNvPr>
          <p:cNvCxnSpPr/>
          <p:nvPr/>
        </p:nvCxnSpPr>
        <p:spPr>
          <a:xfrm>
            <a:off x="-13299" y="58447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22" name="Slide Number Placeholder 1">
            <a:extLst>
              <a:ext uri="{FF2B5EF4-FFF2-40B4-BE49-F238E27FC236}">
                <a16:creationId xmlns:a16="http://schemas.microsoft.com/office/drawing/2014/main" id="{1D52DE56-78AB-183C-4457-C8B57CE190F0}"/>
              </a:ext>
            </a:extLst>
          </p:cNvPr>
          <p:cNvSpPr>
            <a:spLocks noGrp="1"/>
          </p:cNvSpPr>
          <p:nvPr>
            <p:ph type="sldNum" idx="12"/>
          </p:nvPr>
        </p:nvSpPr>
        <p:spPr>
          <a:xfrm>
            <a:off x="11530240" y="6379326"/>
            <a:ext cx="457200" cy="276959"/>
          </a:xfrm>
        </p:spPr>
        <p:txBody>
          <a:bodyPr/>
          <a:lstStyle/>
          <a:p>
            <a:fld id="{00000000-1234-1234-1234-123412341234}" type="slidenum">
              <a:rPr lang="en-US" sz="1200" smtClean="0">
                <a:latin typeface="Segoe UI" panose="020B0502040204020203" pitchFamily="34" charset="0"/>
                <a:cs typeface="Segoe UI" panose="020B0502040204020203" pitchFamily="34" charset="0"/>
              </a:rPr>
              <a:pPr/>
              <a:t>16</a:t>
            </a:fld>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4043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48128" y="16674"/>
            <a:ext cx="120738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lang="en-US" altLang="en-US" b="1" noProof="0" dirty="0">
                <a:solidFill>
                  <a:srgbClr val="000000"/>
                </a:solidFill>
                <a:latin typeface="Segoe UI" panose="020B0502040204020203" pitchFamily="34" charset="0"/>
                <a:cs typeface="Segoe UI" panose="020B0502040204020203" pitchFamily="34" charset="0"/>
              </a:rPr>
              <a:t>Probe results: Ion trapping in e-beam plasma region</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 name="Picture 2">
            <a:extLst>
              <a:ext uri="{FF2B5EF4-FFF2-40B4-BE49-F238E27FC236}">
                <a16:creationId xmlns:a16="http://schemas.microsoft.com/office/drawing/2014/main" id="{A1B92BD9-DA0C-6AF9-473A-7A4D6B1169AD}"/>
              </a:ext>
            </a:extLst>
          </p:cNvPr>
          <p:cNvPicPr>
            <a:picLocks noChangeAspect="1"/>
          </p:cNvPicPr>
          <p:nvPr/>
        </p:nvPicPr>
        <p:blipFill rotWithShape="1">
          <a:blip r:embed="rId3"/>
          <a:srcRect b="54614"/>
          <a:stretch/>
        </p:blipFill>
        <p:spPr>
          <a:xfrm>
            <a:off x="664527" y="1725239"/>
            <a:ext cx="4145015" cy="4137549"/>
          </a:xfrm>
          <a:prstGeom prst="rect">
            <a:avLst/>
          </a:prstGeom>
        </p:spPr>
      </p:pic>
      <p:pic>
        <p:nvPicPr>
          <p:cNvPr id="54" name="Picture 53">
            <a:extLst>
              <a:ext uri="{FF2B5EF4-FFF2-40B4-BE49-F238E27FC236}">
                <a16:creationId xmlns:a16="http://schemas.microsoft.com/office/drawing/2014/main" id="{F005B92C-BB17-F456-151E-E8459FE9AFCA}"/>
              </a:ext>
            </a:extLst>
          </p:cNvPr>
          <p:cNvPicPr>
            <a:picLocks noChangeAspect="1"/>
          </p:cNvPicPr>
          <p:nvPr/>
        </p:nvPicPr>
        <p:blipFill>
          <a:blip r:embed="rId4"/>
          <a:stretch>
            <a:fillRect/>
          </a:stretch>
        </p:blipFill>
        <p:spPr>
          <a:xfrm>
            <a:off x="6709231" y="841267"/>
            <a:ext cx="4087550" cy="4057757"/>
          </a:xfrm>
          <a:prstGeom prst="rect">
            <a:avLst/>
          </a:prstGeom>
        </p:spPr>
      </p:pic>
      <p:sp>
        <p:nvSpPr>
          <p:cNvPr id="55" name="TextBox 54">
            <a:extLst>
              <a:ext uri="{FF2B5EF4-FFF2-40B4-BE49-F238E27FC236}">
                <a16:creationId xmlns:a16="http://schemas.microsoft.com/office/drawing/2014/main" id="{772F9033-C9C7-0525-C57C-C7AC3B5EA96D}"/>
              </a:ext>
            </a:extLst>
          </p:cNvPr>
          <p:cNvSpPr txBox="1"/>
          <p:nvPr/>
        </p:nvSpPr>
        <p:spPr>
          <a:xfrm>
            <a:off x="5934336" y="5210971"/>
            <a:ext cx="6048644"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 Consistent with </a:t>
            </a:r>
            <a:r>
              <a:rPr lang="en-US" sz="1400" i="1" dirty="0" err="1">
                <a:latin typeface="Segoe UI" panose="020B0502040204020203" pitchFamily="34" charset="0"/>
                <a:cs typeface="Segoe UI" panose="020B0502040204020203" pitchFamily="34" charset="0"/>
              </a:rPr>
              <a:t>Sakawa</a:t>
            </a:r>
            <a:r>
              <a:rPr lang="en-US" sz="1400" i="1" dirty="0">
                <a:latin typeface="Segoe UI" panose="020B0502040204020203" pitchFamily="34" charset="0"/>
                <a:cs typeface="Segoe UI" panose="020B0502040204020203" pitchFamily="34" charset="0"/>
              </a:rPr>
              <a:t>, Chen et al., Phys. Fluids B: Plasma Phys. </a:t>
            </a:r>
            <a:r>
              <a:rPr lang="en-US" sz="1400" b="1" i="1" dirty="0">
                <a:latin typeface="Segoe UI" panose="020B0502040204020203" pitchFamily="34" charset="0"/>
                <a:cs typeface="Segoe UI" panose="020B0502040204020203" pitchFamily="34" charset="0"/>
              </a:rPr>
              <a:t>5</a:t>
            </a:r>
            <a:r>
              <a:rPr lang="en-US" sz="1400" i="1" dirty="0">
                <a:latin typeface="Segoe UI" panose="020B0502040204020203" pitchFamily="34" charset="0"/>
                <a:cs typeface="Segoe UI" panose="020B0502040204020203" pitchFamily="34" charset="0"/>
              </a:rPr>
              <a:t>, (1993) </a:t>
            </a:r>
            <a:endParaRPr lang="en-US" sz="1400" i="1" baseline="30000" dirty="0">
              <a:latin typeface="Segoe UI" panose="020B0502040204020203" pitchFamily="34" charset="0"/>
              <a:cs typeface="Segoe UI" panose="020B0502040204020203" pitchFamily="34" charset="0"/>
            </a:endParaRPr>
          </a:p>
        </p:txBody>
      </p:sp>
      <p:sp>
        <p:nvSpPr>
          <p:cNvPr id="57" name="TextBox 56">
            <a:extLst>
              <a:ext uri="{FF2B5EF4-FFF2-40B4-BE49-F238E27FC236}">
                <a16:creationId xmlns:a16="http://schemas.microsoft.com/office/drawing/2014/main" id="{35A912AC-7304-FC6A-9637-6425FEB0185E}"/>
              </a:ext>
            </a:extLst>
          </p:cNvPr>
          <p:cNvSpPr txBox="1"/>
          <p:nvPr/>
        </p:nvSpPr>
        <p:spPr>
          <a:xfrm>
            <a:off x="335481" y="841267"/>
            <a:ext cx="5072015" cy="707886"/>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Plasma density, electron temperature, plasma potential, and ionization rate </a:t>
            </a:r>
          </a:p>
        </p:txBody>
      </p:sp>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0FC69F9E-052B-493D-9F58-D688B4256EC1}"/>
                  </a:ext>
                </a:extLst>
              </p:cNvPr>
              <p:cNvSpPr txBox="1"/>
              <p:nvPr/>
            </p:nvSpPr>
            <p:spPr>
              <a:xfrm>
                <a:off x="818310" y="6123649"/>
                <a:ext cx="3947470" cy="606897"/>
              </a:xfrm>
              <a:prstGeom prst="rect">
                <a:avLst/>
              </a:prstGeom>
              <a:noFill/>
            </p:spPr>
            <p:txBody>
              <a:bodyPr wrap="square">
                <a:spAutoFit/>
              </a:bodyPr>
              <a:lstStyle/>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𝐾</m:t>
                        </m:r>
                      </m:e>
                      <m:sub>
                        <m:r>
                          <a:rPr lang="en-US" sz="1800" i="1">
                            <a:solidFill>
                              <a:schemeClr val="tx1"/>
                            </a:solidFill>
                            <a:latin typeface="Cambria Math" panose="02040503050406030204" pitchFamily="18" charset="0"/>
                          </a:rPr>
                          <m:t>𝑖𝑧</m:t>
                        </m:r>
                      </m:sub>
                    </m:sSub>
                    <m:r>
                      <a:rPr lang="en-US" sz="1800" i="0">
                        <a:solidFill>
                          <a:schemeClr val="tx1"/>
                        </a:solidFill>
                        <a:latin typeface="Cambria Math" panose="02040503050406030204" pitchFamily="18" charset="0"/>
                      </a:rPr>
                      <m:t>=</m:t>
                    </m:r>
                    <m:f>
                      <m:fPr>
                        <m:ctrlPr>
                          <a:rPr lang="en-US" sz="1800" i="1">
                            <a:solidFill>
                              <a:schemeClr val="tx1"/>
                            </a:solidFill>
                            <a:latin typeface="Cambria Math" panose="02040503050406030204" pitchFamily="18" charset="0"/>
                          </a:rPr>
                        </m:ctrlPr>
                      </m:fPr>
                      <m:num>
                        <m:r>
                          <a:rPr lang="en-US" sz="1800" i="0">
                            <a:solidFill>
                              <a:schemeClr val="tx1"/>
                            </a:solidFill>
                            <a:latin typeface="Cambria Math" panose="02040503050406030204" pitchFamily="18" charset="0"/>
                          </a:rPr>
                          <m:t>1</m:t>
                        </m:r>
                      </m:num>
                      <m:den>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𝑛</m:t>
                            </m:r>
                          </m:e>
                          <m:sub>
                            <m:r>
                              <a:rPr lang="en-US" sz="1800" i="1">
                                <a:solidFill>
                                  <a:schemeClr val="tx1"/>
                                </a:solidFill>
                                <a:latin typeface="Cambria Math" panose="02040503050406030204" pitchFamily="18" charset="0"/>
                              </a:rPr>
                              <m:t>𝑒</m:t>
                            </m:r>
                          </m:sub>
                        </m:sSub>
                      </m:den>
                    </m:f>
                    <m:r>
                      <a:rPr lang="en-US" sz="1800" i="0">
                        <a:solidFill>
                          <a:schemeClr val="tx1"/>
                        </a:solidFill>
                        <a:latin typeface="Cambria Math" panose="02040503050406030204" pitchFamily="18" charset="0"/>
                      </a:rPr>
                      <m:t> </m:t>
                    </m:r>
                    <m:sSup>
                      <m:sSupPr>
                        <m:ctrlPr>
                          <a:rPr lang="en-US" sz="1800" i="1">
                            <a:solidFill>
                              <a:schemeClr val="tx1"/>
                            </a:solidFill>
                            <a:latin typeface="Cambria Math" panose="02040503050406030204" pitchFamily="18" charset="0"/>
                          </a:rPr>
                        </m:ctrlPr>
                      </m:sSupPr>
                      <m:e>
                        <m:d>
                          <m:dPr>
                            <m:ctrlPr>
                              <a:rPr lang="en-US" sz="1800" i="1">
                                <a:solidFill>
                                  <a:schemeClr val="tx1"/>
                                </a:solidFill>
                                <a:latin typeface="Cambria Math" panose="02040503050406030204" pitchFamily="18" charset="0"/>
                              </a:rPr>
                            </m:ctrlPr>
                          </m:dPr>
                          <m:e>
                            <m:f>
                              <m:fPr>
                                <m:ctrlPr>
                                  <a:rPr lang="en-US" sz="1800" i="1">
                                    <a:solidFill>
                                      <a:schemeClr val="tx1"/>
                                    </a:solidFill>
                                    <a:latin typeface="Cambria Math" panose="02040503050406030204" pitchFamily="18" charset="0"/>
                                  </a:rPr>
                                </m:ctrlPr>
                              </m:fPr>
                              <m:num>
                                <m:r>
                                  <a:rPr lang="en-US" sz="1800" i="0">
                                    <a:solidFill>
                                      <a:schemeClr val="tx1"/>
                                    </a:solidFill>
                                    <a:latin typeface="Cambria Math" panose="02040503050406030204" pitchFamily="18" charset="0"/>
                                  </a:rPr>
                                  <m:t>2</m:t>
                                </m:r>
                              </m:num>
                              <m:den>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𝑚</m:t>
                                    </m:r>
                                  </m:e>
                                  <m:sub>
                                    <m:r>
                                      <a:rPr lang="en-US" sz="1800" i="1">
                                        <a:solidFill>
                                          <a:schemeClr val="tx1"/>
                                        </a:solidFill>
                                        <a:latin typeface="Cambria Math" panose="02040503050406030204" pitchFamily="18" charset="0"/>
                                      </a:rPr>
                                      <m:t>𝑒</m:t>
                                    </m:r>
                                  </m:sub>
                                </m:sSub>
                              </m:den>
                            </m:f>
                          </m:e>
                        </m:d>
                      </m:e>
                      <m:sup>
                        <m:f>
                          <m:fPr>
                            <m:type m:val="lin"/>
                            <m:ctrlPr>
                              <a:rPr lang="en-US" sz="1800" i="1">
                                <a:solidFill>
                                  <a:schemeClr val="tx1"/>
                                </a:solidFill>
                                <a:latin typeface="Cambria Math" panose="02040503050406030204" pitchFamily="18" charset="0"/>
                              </a:rPr>
                            </m:ctrlPr>
                          </m:fPr>
                          <m:num>
                            <m:r>
                              <a:rPr lang="en-US" sz="1800" i="0">
                                <a:solidFill>
                                  <a:schemeClr val="tx1"/>
                                </a:solidFill>
                                <a:latin typeface="Cambria Math" panose="02040503050406030204" pitchFamily="18" charset="0"/>
                              </a:rPr>
                              <m:t>1</m:t>
                            </m:r>
                          </m:num>
                          <m:den>
                            <m:r>
                              <a:rPr lang="en-US" sz="1800" i="0">
                                <a:solidFill>
                                  <a:schemeClr val="tx1"/>
                                </a:solidFill>
                                <a:latin typeface="Cambria Math" panose="02040503050406030204" pitchFamily="18" charset="0"/>
                              </a:rPr>
                              <m:t>2</m:t>
                            </m:r>
                          </m:den>
                        </m:f>
                      </m:sup>
                    </m:sSup>
                    <m:nary>
                      <m:naryPr>
                        <m:limLoc m:val="subSup"/>
                        <m:ctrlPr>
                          <a:rPr lang="en-US" sz="1800" i="1">
                            <a:solidFill>
                              <a:schemeClr val="tx1"/>
                            </a:solidFill>
                            <a:latin typeface="Cambria Math" panose="02040503050406030204" pitchFamily="18" charset="0"/>
                          </a:rPr>
                        </m:ctrlPr>
                      </m:naryPr>
                      <m:sub>
                        <m:r>
                          <a:rPr lang="en-US" sz="1800" i="0">
                            <a:solidFill>
                              <a:schemeClr val="tx1"/>
                            </a:solidFill>
                            <a:latin typeface="Cambria Math" panose="02040503050406030204" pitchFamily="18" charset="0"/>
                          </a:rPr>
                          <m:t>0</m:t>
                        </m:r>
                      </m:sub>
                      <m:sup>
                        <m:r>
                          <a:rPr lang="en-US" sz="1800" i="0">
                            <a:solidFill>
                              <a:schemeClr val="tx1"/>
                            </a:solidFill>
                            <a:latin typeface="Cambria Math" panose="02040503050406030204" pitchFamily="18" charset="0"/>
                          </a:rPr>
                          <m:t>∞</m:t>
                        </m:r>
                      </m:sup>
                      <m:e>
                        <m:r>
                          <m:rPr>
                            <m:sty m:val="p"/>
                          </m:rPr>
                          <a:rPr lang="en-US" sz="1800" i="0">
                            <a:solidFill>
                              <a:schemeClr val="tx1"/>
                            </a:solidFill>
                            <a:latin typeface="Cambria Math" panose="02040503050406030204" pitchFamily="18" charset="0"/>
                          </a:rPr>
                          <m:t>dε</m:t>
                        </m:r>
                        <m:r>
                          <a:rPr lang="en-US" sz="1800" i="0">
                            <a:solidFill>
                              <a:schemeClr val="tx1"/>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𝜎</m:t>
                            </m:r>
                          </m:e>
                          <m:sub>
                            <m:r>
                              <a:rPr lang="en-US" sz="1800" i="1">
                                <a:solidFill>
                                  <a:schemeClr val="tx1"/>
                                </a:solidFill>
                                <a:latin typeface="Cambria Math" panose="02040503050406030204" pitchFamily="18" charset="0"/>
                              </a:rPr>
                              <m:t>𝑖𝑧</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𝜀</m:t>
                            </m:r>
                          </m:e>
                        </m:d>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𝜀</m:t>
                            </m:r>
                          </m:e>
                          <m:sup>
                            <m:f>
                              <m:fPr>
                                <m:ctrlPr>
                                  <a:rPr lang="en-US" sz="1800" i="1">
                                    <a:solidFill>
                                      <a:schemeClr val="tx1"/>
                                    </a:solidFill>
                                    <a:latin typeface="Cambria Math" panose="02040503050406030204" pitchFamily="18" charset="0"/>
                                  </a:rPr>
                                </m:ctrlPr>
                              </m:fPr>
                              <m:num>
                                <m:r>
                                  <a:rPr lang="en-US" sz="1800" i="0">
                                    <a:solidFill>
                                      <a:schemeClr val="tx1"/>
                                    </a:solidFill>
                                    <a:latin typeface="Cambria Math" panose="02040503050406030204" pitchFamily="18" charset="0"/>
                                  </a:rPr>
                                  <m:t>1</m:t>
                                </m:r>
                              </m:num>
                              <m:den>
                                <m:r>
                                  <a:rPr lang="en-US" sz="1800" i="0">
                                    <a:solidFill>
                                      <a:schemeClr val="tx1"/>
                                    </a:solidFill>
                                    <a:latin typeface="Cambria Math" panose="02040503050406030204" pitchFamily="18" charset="0"/>
                                  </a:rPr>
                                  <m:t>2</m:t>
                                </m:r>
                              </m:den>
                            </m:f>
                          </m:sup>
                        </m:sSup>
                        <m:r>
                          <a:rPr lang="en-US" sz="1800" i="1">
                            <a:solidFill>
                              <a:schemeClr val="tx1"/>
                            </a:solidFill>
                            <a:latin typeface="Cambria Math" panose="02040503050406030204" pitchFamily="18" charset="0"/>
                          </a:rPr>
                          <m:t>𝑓</m:t>
                        </m:r>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𝜀</m:t>
                            </m:r>
                          </m:e>
                        </m:d>
                      </m:e>
                    </m:nary>
                  </m:oMath>
                </a14:m>
                <a:r>
                  <a:rPr lang="en-US" sz="1800" dirty="0">
                    <a:solidFill>
                      <a:schemeClr val="tx1"/>
                    </a:solidFill>
                  </a:rPr>
                  <a:t> </a:t>
                </a:r>
              </a:p>
            </p:txBody>
          </p:sp>
        </mc:Choice>
        <mc:Fallback>
          <p:sp>
            <p:nvSpPr>
              <p:cNvPr id="58" name="TextBox 57">
                <a:extLst>
                  <a:ext uri="{FF2B5EF4-FFF2-40B4-BE49-F238E27FC236}">
                    <a16:creationId xmlns:a16="http://schemas.microsoft.com/office/drawing/2014/main" id="{0FC69F9E-052B-493D-9F58-D688B4256EC1}"/>
                  </a:ext>
                </a:extLst>
              </p:cNvPr>
              <p:cNvSpPr txBox="1">
                <a:spLocks noRot="1" noChangeAspect="1" noMove="1" noResize="1" noEditPoints="1" noAdjustHandles="1" noChangeArrowheads="1" noChangeShapeType="1" noTextEdit="1"/>
              </p:cNvSpPr>
              <p:nvPr/>
            </p:nvSpPr>
            <p:spPr>
              <a:xfrm>
                <a:off x="818310" y="6123649"/>
                <a:ext cx="3947470" cy="606897"/>
              </a:xfrm>
              <a:prstGeom prst="rect">
                <a:avLst/>
              </a:prstGeom>
              <a:blipFill>
                <a:blip r:embed="rId5"/>
                <a:stretch>
                  <a:fillRect/>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82964699-B7AB-E04E-E568-8D25301E191D}"/>
              </a:ext>
            </a:extLst>
          </p:cNvPr>
          <p:cNvSpPr txBox="1"/>
          <p:nvPr/>
        </p:nvSpPr>
        <p:spPr>
          <a:xfrm>
            <a:off x="5741184" y="5892930"/>
            <a:ext cx="6048644"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0000FF"/>
                </a:solidFill>
                <a:latin typeface="Segoe UI" panose="020B0502040204020203" pitchFamily="34" charset="0"/>
                <a:cs typeface="Segoe UI" panose="020B0502040204020203" pitchFamily="34" charset="0"/>
              </a:rPr>
              <a:t>Electric field direct ions towards the source axis, away from the chamber wall</a:t>
            </a:r>
          </a:p>
        </p:txBody>
      </p:sp>
      <p:cxnSp>
        <p:nvCxnSpPr>
          <p:cNvPr id="60" name="Straight Connector 59">
            <a:extLst>
              <a:ext uri="{FF2B5EF4-FFF2-40B4-BE49-F238E27FC236}">
                <a16:creationId xmlns:a16="http://schemas.microsoft.com/office/drawing/2014/main" id="{4EAE57B0-F6BC-A421-370C-04FDDAB557B9}"/>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62" name="Slide Number Placeholder 1">
            <a:extLst>
              <a:ext uri="{FF2B5EF4-FFF2-40B4-BE49-F238E27FC236}">
                <a16:creationId xmlns:a16="http://schemas.microsoft.com/office/drawing/2014/main" id="{D061C981-4835-E599-84C8-3CC9F9AF913D}"/>
              </a:ext>
            </a:extLst>
          </p:cNvPr>
          <p:cNvSpPr>
            <a:spLocks noGrp="1"/>
          </p:cNvSpPr>
          <p:nvPr>
            <p:ph type="sldNum" idx="12"/>
          </p:nvPr>
        </p:nvSpPr>
        <p:spPr>
          <a:xfrm>
            <a:off x="11530240" y="6379326"/>
            <a:ext cx="457200" cy="276959"/>
          </a:xfrm>
        </p:spPr>
        <p:txBody>
          <a:bodyPr/>
          <a:lstStyle/>
          <a:p>
            <a:fld id="{00000000-1234-1234-1234-123412341234}" type="slidenum">
              <a:rPr lang="en-US" sz="1200" smtClean="0">
                <a:latin typeface="Segoe UI" panose="020B0502040204020203" pitchFamily="34" charset="0"/>
                <a:cs typeface="Segoe UI" panose="020B0502040204020203" pitchFamily="34" charset="0"/>
              </a:rPr>
              <a:pPr/>
              <a:t>17</a:t>
            </a:fld>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988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48128" y="16674"/>
            <a:ext cx="120738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lang="en-US" altLang="en-US" b="1" noProof="0" dirty="0">
                <a:solidFill>
                  <a:srgbClr val="000000"/>
                </a:solidFill>
                <a:latin typeface="Segoe UI" panose="020B0502040204020203" pitchFamily="34" charset="0"/>
                <a:cs typeface="Segoe UI" panose="020B0502040204020203" pitchFamily="34" charset="0"/>
              </a:rPr>
              <a:t>LIF results: Ion </a:t>
            </a:r>
            <a:r>
              <a:rPr lang="en-US" altLang="en-US" b="1" dirty="0">
                <a:solidFill>
                  <a:srgbClr val="000000"/>
                </a:solidFill>
                <a:latin typeface="Segoe UI" panose="020B0502040204020203" pitchFamily="34" charset="0"/>
                <a:cs typeface="Segoe UI" panose="020B0502040204020203" pitchFamily="34" charset="0"/>
              </a:rPr>
              <a:t>heating</a:t>
            </a:r>
            <a:r>
              <a:rPr lang="en-US" altLang="en-US" b="1" noProof="0" dirty="0">
                <a:solidFill>
                  <a:srgbClr val="000000"/>
                </a:solidFill>
                <a:latin typeface="Segoe UI" panose="020B0502040204020203" pitchFamily="34" charset="0"/>
                <a:cs typeface="Segoe UI" panose="020B0502040204020203" pitchFamily="34" charset="0"/>
              </a:rPr>
              <a:t> in e-beam plasma region</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 name="Picture 1">
            <a:extLst>
              <a:ext uri="{FF2B5EF4-FFF2-40B4-BE49-F238E27FC236}">
                <a16:creationId xmlns:a16="http://schemas.microsoft.com/office/drawing/2014/main" id="{A5AF6AF2-0862-DF09-15D9-575CFA628550}"/>
              </a:ext>
            </a:extLst>
          </p:cNvPr>
          <p:cNvPicPr>
            <a:picLocks noChangeAspect="1"/>
          </p:cNvPicPr>
          <p:nvPr/>
        </p:nvPicPr>
        <p:blipFill rotWithShape="1">
          <a:blip r:embed="rId3">
            <a:extLst>
              <a:ext uri="{28A0092B-C50C-407E-A947-70E740481C1C}">
                <a14:useLocalDpi xmlns:a14="http://schemas.microsoft.com/office/drawing/2010/main" val="0"/>
              </a:ext>
            </a:extLst>
          </a:blip>
          <a:srcRect t="16199"/>
          <a:stretch/>
        </p:blipFill>
        <p:spPr bwMode="auto">
          <a:xfrm>
            <a:off x="435624" y="798839"/>
            <a:ext cx="4604184" cy="2895566"/>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678A57BA-380F-6EB6-328E-D506D56CB49E}"/>
                  </a:ext>
                </a:extLst>
              </p:cNvPr>
              <p:cNvSpPr txBox="1"/>
              <p:nvPr/>
            </p:nvSpPr>
            <p:spPr>
              <a:xfrm>
                <a:off x="1129882" y="956347"/>
                <a:ext cx="10961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=0</m:t>
                      </m:r>
                      <m:r>
                        <m:rPr>
                          <m:sty m:val="p"/>
                        </m:rPr>
                        <a:rPr lang="en-US" b="0" i="0" smtClean="0">
                          <a:latin typeface="Cambria Math" panose="02040503050406030204" pitchFamily="18" charset="0"/>
                        </a:rPr>
                        <m:t>cm</m:t>
                      </m:r>
                    </m:oMath>
                  </m:oMathPara>
                </a14:m>
                <a:endParaRPr lang="en-US" dirty="0"/>
              </a:p>
            </p:txBody>
          </p:sp>
        </mc:Choice>
        <mc:Fallback>
          <p:sp>
            <p:nvSpPr>
              <p:cNvPr id="4" name="TextBox 3">
                <a:extLst>
                  <a:ext uri="{FF2B5EF4-FFF2-40B4-BE49-F238E27FC236}">
                    <a16:creationId xmlns:a16="http://schemas.microsoft.com/office/drawing/2014/main" id="{678A57BA-380F-6EB6-328E-D506D56CB49E}"/>
                  </a:ext>
                </a:extLst>
              </p:cNvPr>
              <p:cNvSpPr txBox="1">
                <a:spLocks noRot="1" noChangeAspect="1" noMove="1" noResize="1" noEditPoints="1" noAdjustHandles="1" noChangeArrowheads="1" noChangeShapeType="1" noTextEdit="1"/>
              </p:cNvSpPr>
              <p:nvPr/>
            </p:nvSpPr>
            <p:spPr>
              <a:xfrm>
                <a:off x="1129882" y="956347"/>
                <a:ext cx="1096198" cy="369332"/>
              </a:xfrm>
              <a:prstGeom prst="rect">
                <a:avLst/>
              </a:prstGeom>
              <a:blipFill>
                <a:blip r:embed="rId4"/>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DD29456-0C5F-09A8-3943-44E9EA5F2DD3}"/>
              </a:ext>
            </a:extLst>
          </p:cNvPr>
          <p:cNvPicPr>
            <a:picLocks noChangeAspect="1"/>
          </p:cNvPicPr>
          <p:nvPr/>
        </p:nvPicPr>
        <p:blipFill rotWithShape="1">
          <a:blip r:embed="rId5">
            <a:extLst>
              <a:ext uri="{28A0092B-C50C-407E-A947-70E740481C1C}">
                <a14:useLocalDpi xmlns:a14="http://schemas.microsoft.com/office/drawing/2010/main" val="0"/>
              </a:ext>
            </a:extLst>
          </a:blip>
          <a:srcRect t="15712"/>
          <a:stretch/>
        </p:blipFill>
        <p:spPr bwMode="auto">
          <a:xfrm>
            <a:off x="442328" y="3821573"/>
            <a:ext cx="4604184" cy="2911484"/>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094B75F-7CE6-AA42-2331-585FB3F2ECCA}"/>
                  </a:ext>
                </a:extLst>
              </p:cNvPr>
              <p:cNvSpPr txBox="1"/>
              <p:nvPr/>
            </p:nvSpPr>
            <p:spPr>
              <a:xfrm>
                <a:off x="1167197" y="4249358"/>
                <a:ext cx="10858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0" smtClean="0">
                          <a:latin typeface="Cambria Math" panose="02040503050406030204" pitchFamily="18" charset="0"/>
                        </a:rPr>
                        <m:t>1</m:t>
                      </m:r>
                      <m:r>
                        <m:rPr>
                          <m:sty m:val="p"/>
                        </m:rPr>
                        <a:rPr lang="en-US" b="0" i="0" smtClean="0">
                          <a:latin typeface="Cambria Math" panose="02040503050406030204" pitchFamily="18" charset="0"/>
                        </a:rPr>
                        <m:t>cm</m:t>
                      </m:r>
                    </m:oMath>
                  </m:oMathPara>
                </a14:m>
                <a:endParaRPr lang="en-US" dirty="0"/>
              </a:p>
            </p:txBody>
          </p:sp>
        </mc:Choice>
        <mc:Fallback>
          <p:sp>
            <p:nvSpPr>
              <p:cNvPr id="6" name="TextBox 5">
                <a:extLst>
                  <a:ext uri="{FF2B5EF4-FFF2-40B4-BE49-F238E27FC236}">
                    <a16:creationId xmlns:a16="http://schemas.microsoft.com/office/drawing/2014/main" id="{7094B75F-7CE6-AA42-2331-585FB3F2ECCA}"/>
                  </a:ext>
                </a:extLst>
              </p:cNvPr>
              <p:cNvSpPr txBox="1">
                <a:spLocks noRot="1" noChangeAspect="1" noMove="1" noResize="1" noEditPoints="1" noAdjustHandles="1" noChangeArrowheads="1" noChangeShapeType="1" noTextEdit="1"/>
              </p:cNvSpPr>
              <p:nvPr/>
            </p:nvSpPr>
            <p:spPr>
              <a:xfrm>
                <a:off x="1167197" y="4249358"/>
                <a:ext cx="108581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954E345-40E3-6916-0C45-208A36120142}"/>
                  </a:ext>
                </a:extLst>
              </p:cNvPr>
              <p:cNvSpPr txBox="1"/>
              <p:nvPr/>
            </p:nvSpPr>
            <p:spPr>
              <a:xfrm>
                <a:off x="5716961" y="1006633"/>
                <a:ext cx="2001445" cy="3493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𝑐𝑜𝑜𝑙</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𝑤𝑎𝑟𝑚</m:t>
                          </m:r>
                        </m:sub>
                      </m:sSub>
                    </m:oMath>
                  </m:oMathPara>
                </a14:m>
                <a:endParaRPr lang="en-US" sz="1600" dirty="0"/>
              </a:p>
            </p:txBody>
          </p:sp>
        </mc:Choice>
        <mc:Fallback>
          <p:sp>
            <p:nvSpPr>
              <p:cNvPr id="7" name="TextBox 6">
                <a:extLst>
                  <a:ext uri="{FF2B5EF4-FFF2-40B4-BE49-F238E27FC236}">
                    <a16:creationId xmlns:a16="http://schemas.microsoft.com/office/drawing/2014/main" id="{F954E345-40E3-6916-0C45-208A36120142}"/>
                  </a:ext>
                </a:extLst>
              </p:cNvPr>
              <p:cNvSpPr txBox="1">
                <a:spLocks noRot="1" noChangeAspect="1" noMove="1" noResize="1" noEditPoints="1" noAdjustHandles="1" noChangeArrowheads="1" noChangeShapeType="1" noTextEdit="1"/>
              </p:cNvSpPr>
              <p:nvPr/>
            </p:nvSpPr>
            <p:spPr>
              <a:xfrm>
                <a:off x="5716961" y="1006633"/>
                <a:ext cx="2001445" cy="349326"/>
              </a:xfrm>
              <a:prstGeom prst="rect">
                <a:avLst/>
              </a:prstGeom>
              <a:blipFill>
                <a:blip r:embed="rId7"/>
                <a:stretch>
                  <a:fillRect b="-8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CA2285F-8923-6D46-89B5-65E4F651AC60}"/>
                  </a:ext>
                </a:extLst>
              </p:cNvPr>
              <p:cNvSpPr txBox="1"/>
              <p:nvPr/>
            </p:nvSpPr>
            <p:spPr>
              <a:xfrm>
                <a:off x="7954352" y="733833"/>
                <a:ext cx="3273230" cy="8749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𝑘</m:t>
                          </m:r>
                        </m:sub>
                      </m:sSub>
                      <m:r>
                        <a:rPr lang="en-US" sz="1600" b="0" i="1" smtClean="0">
                          <a:latin typeface="Cambria Math" panose="02040503050406030204" pitchFamily="18" charset="0"/>
                        </a:rPr>
                        <m:t>(</m:t>
                      </m:r>
                      <m:r>
                        <a:rPr lang="en-US" sz="1600" b="0" i="1" smtClean="0">
                          <a:latin typeface="Cambria Math" panose="02040503050406030204" pitchFamily="18" charset="0"/>
                        </a:rPr>
                        <m:t>𝑣</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𝑘</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exp</m:t>
                          </m:r>
                        </m:fName>
                        <m:e>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𝑖</m:t>
                                      </m:r>
                                    </m:sub>
                                  </m:sSub>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𝑣</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𝑘</m:t>
                                              </m:r>
                                            </m:sub>
                                          </m:sSub>
                                        </m:e>
                                      </m:d>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𝑘</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𝑘</m:t>
                                      </m:r>
                                    </m:sub>
                                  </m:sSub>
                                </m:den>
                              </m:f>
                            </m:e>
                          </m:d>
                        </m:e>
                      </m:func>
                    </m:oMath>
                  </m:oMathPara>
                </a14:m>
                <a:endParaRPr lang="en-US" sz="1600" dirty="0"/>
              </a:p>
            </p:txBody>
          </p:sp>
        </mc:Choice>
        <mc:Fallback>
          <p:sp>
            <p:nvSpPr>
              <p:cNvPr id="8" name="TextBox 7">
                <a:extLst>
                  <a:ext uri="{FF2B5EF4-FFF2-40B4-BE49-F238E27FC236}">
                    <a16:creationId xmlns:a16="http://schemas.microsoft.com/office/drawing/2014/main" id="{DCA2285F-8923-6D46-89B5-65E4F651AC60}"/>
                  </a:ext>
                </a:extLst>
              </p:cNvPr>
              <p:cNvSpPr txBox="1">
                <a:spLocks noRot="1" noChangeAspect="1" noMove="1" noResize="1" noEditPoints="1" noAdjustHandles="1" noChangeArrowheads="1" noChangeShapeType="1" noTextEdit="1"/>
              </p:cNvSpPr>
              <p:nvPr/>
            </p:nvSpPr>
            <p:spPr>
              <a:xfrm>
                <a:off x="7954352" y="733833"/>
                <a:ext cx="3273230" cy="874920"/>
              </a:xfrm>
              <a:prstGeom prst="rect">
                <a:avLst/>
              </a:prstGeom>
              <a:blipFill>
                <a:blip r:embed="rId8"/>
                <a:stretch>
                  <a:fillRect/>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445EAF06-98F8-DC83-F656-C3C6B1BC363A}"/>
              </a:ext>
            </a:extLst>
          </p:cNvPr>
          <p:cNvPicPr>
            <a:picLocks noChangeAspect="1"/>
          </p:cNvPicPr>
          <p:nvPr/>
        </p:nvPicPr>
        <p:blipFill rotWithShape="1">
          <a:blip r:embed="rId9"/>
          <a:srcRect l="5603" t="8922" r="8154"/>
          <a:stretch/>
        </p:blipFill>
        <p:spPr>
          <a:xfrm>
            <a:off x="6316344" y="3442987"/>
            <a:ext cx="3821102" cy="3026561"/>
          </a:xfrm>
          <a:prstGeom prst="rect">
            <a:avLst/>
          </a:prstGeom>
        </p:spPr>
      </p:pic>
      <p:sp>
        <p:nvSpPr>
          <p:cNvPr id="23" name="TextBox 22">
            <a:extLst>
              <a:ext uri="{FF2B5EF4-FFF2-40B4-BE49-F238E27FC236}">
                <a16:creationId xmlns:a16="http://schemas.microsoft.com/office/drawing/2014/main" id="{546067A3-A883-D7AF-E3D4-68CE1B4A8E8A}"/>
              </a:ext>
            </a:extLst>
          </p:cNvPr>
          <p:cNvSpPr txBox="1"/>
          <p:nvPr/>
        </p:nvSpPr>
        <p:spPr>
          <a:xfrm>
            <a:off x="5201218" y="2622546"/>
            <a:ext cx="7043263"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Segoe UI" panose="020B0502040204020203" pitchFamily="34" charset="0"/>
                <a:cs typeface="Segoe UI" panose="020B0502040204020203" pitchFamily="34" charset="0"/>
              </a:rPr>
              <a:t>Ions are born at different places of the potential well causing the ion energy spread - effective ion heating?</a:t>
            </a:r>
          </a:p>
        </p:txBody>
      </p:sp>
      <p:sp>
        <p:nvSpPr>
          <p:cNvPr id="24" name="TextBox 23">
            <a:extLst>
              <a:ext uri="{FF2B5EF4-FFF2-40B4-BE49-F238E27FC236}">
                <a16:creationId xmlns:a16="http://schemas.microsoft.com/office/drawing/2014/main" id="{B0FB8FF7-6216-3B00-010F-4F6E9B8F2AE7}"/>
              </a:ext>
            </a:extLst>
          </p:cNvPr>
          <p:cNvSpPr txBox="1"/>
          <p:nvPr/>
        </p:nvSpPr>
        <p:spPr>
          <a:xfrm>
            <a:off x="5795525" y="6500456"/>
            <a:ext cx="4668201" cy="307777"/>
          </a:xfrm>
          <a:prstGeom prst="rect">
            <a:avLst/>
          </a:prstGeom>
          <a:noFill/>
        </p:spPr>
        <p:txBody>
          <a:bodyPr wrap="none" rtlCol="0">
            <a:spAutoFit/>
          </a:bodyPr>
          <a:lstStyle/>
          <a:p>
            <a:r>
              <a:rPr lang="en-US" sz="1400" i="1" dirty="0">
                <a:latin typeface="Segoe UI" panose="020B0502040204020203" pitchFamily="34" charset="0"/>
                <a:cs typeface="Segoe UI" panose="020B0502040204020203" pitchFamily="34" charset="0"/>
              </a:rPr>
              <a:t> Chopra, </a:t>
            </a:r>
            <a:r>
              <a:rPr lang="en-US" sz="1400" i="1" dirty="0" err="1">
                <a:latin typeface="Segoe UI" panose="020B0502040204020203" pitchFamily="34" charset="0"/>
                <a:cs typeface="Segoe UI" panose="020B0502040204020203" pitchFamily="34" charset="0"/>
              </a:rPr>
              <a:t>Romadanov</a:t>
            </a:r>
            <a:r>
              <a:rPr lang="en-US" sz="1400" i="1" dirty="0">
                <a:latin typeface="Segoe UI" panose="020B0502040204020203" pitchFamily="34" charset="0"/>
                <a:cs typeface="Segoe UI" panose="020B0502040204020203" pitchFamily="34" charset="0"/>
              </a:rPr>
              <a:t>, Raitses, </a:t>
            </a:r>
            <a:r>
              <a:rPr lang="fr-FR" sz="1400" i="1" dirty="0" err="1">
                <a:latin typeface="Segoe UI" panose="020B0502040204020203" pitchFamily="34" charset="0"/>
                <a:cs typeface="Segoe UI" panose="020B0502040204020203" pitchFamily="34" charset="0"/>
              </a:rPr>
              <a:t>Appl</a:t>
            </a:r>
            <a:r>
              <a:rPr lang="fr-FR" sz="1400" i="1" dirty="0">
                <a:latin typeface="Segoe UI" panose="020B0502040204020203" pitchFamily="34" charset="0"/>
                <a:cs typeface="Segoe UI" panose="020B0502040204020203" pitchFamily="34" charset="0"/>
              </a:rPr>
              <a:t>. Phys. </a:t>
            </a:r>
            <a:r>
              <a:rPr lang="fr-FR" sz="1400" i="1" dirty="0" err="1">
                <a:latin typeface="Segoe UI" panose="020B0502040204020203" pitchFamily="34" charset="0"/>
                <a:cs typeface="Segoe UI" panose="020B0502040204020203" pitchFamily="34" charset="0"/>
              </a:rPr>
              <a:t>Lett</a:t>
            </a:r>
            <a:r>
              <a:rPr lang="fr-FR" sz="1400" i="1" dirty="0">
                <a:latin typeface="Segoe UI" panose="020B0502040204020203" pitchFamily="34" charset="0"/>
                <a:cs typeface="Segoe UI" panose="020B0502040204020203" pitchFamily="34" charset="0"/>
              </a:rPr>
              <a:t>. </a:t>
            </a:r>
            <a:r>
              <a:rPr lang="fr-FR" sz="1400" b="1" i="1" dirty="0">
                <a:latin typeface="Segoe UI" panose="020B0502040204020203" pitchFamily="34" charset="0"/>
                <a:cs typeface="Segoe UI" panose="020B0502040204020203" pitchFamily="34" charset="0"/>
              </a:rPr>
              <a:t>124</a:t>
            </a:r>
            <a:r>
              <a:rPr lang="fr-FR" sz="1400" i="1" dirty="0">
                <a:latin typeface="Segoe UI" panose="020B0502040204020203" pitchFamily="34" charset="0"/>
                <a:cs typeface="Segoe UI" panose="020B0502040204020203" pitchFamily="34" charset="0"/>
              </a:rPr>
              <a:t> (2024)</a:t>
            </a:r>
            <a:endParaRPr lang="en-US" sz="1400" i="1" baseline="30000" dirty="0">
              <a:latin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64C3E2B0-E290-CF53-6473-57223962A481}"/>
              </a:ext>
            </a:extLst>
          </p:cNvPr>
          <p:cNvSpPr txBox="1"/>
          <p:nvPr/>
        </p:nvSpPr>
        <p:spPr>
          <a:xfrm>
            <a:off x="5516114" y="1674826"/>
            <a:ext cx="6453844"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0000FF"/>
                </a:solidFill>
                <a:latin typeface="Segoe UI" panose="020B0502040204020203" pitchFamily="34" charset="0"/>
                <a:cs typeface="Segoe UI" panose="020B0502040204020203" pitchFamily="34" charset="0"/>
              </a:rPr>
              <a:t>Warm ions can diffuse against E-field, towards the chamber walls (anode), forming ion backflux.</a:t>
            </a:r>
          </a:p>
        </p:txBody>
      </p:sp>
      <p:cxnSp>
        <p:nvCxnSpPr>
          <p:cNvPr id="26" name="Straight Connector 25">
            <a:extLst>
              <a:ext uri="{FF2B5EF4-FFF2-40B4-BE49-F238E27FC236}">
                <a16:creationId xmlns:a16="http://schemas.microsoft.com/office/drawing/2014/main" id="{08DBD9FE-9773-A78B-C0CC-3B044D0F3C90}"/>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28" name="Slide Number Placeholder 1">
            <a:extLst>
              <a:ext uri="{FF2B5EF4-FFF2-40B4-BE49-F238E27FC236}">
                <a16:creationId xmlns:a16="http://schemas.microsoft.com/office/drawing/2014/main" id="{6D0E692A-FB3D-2919-7408-D7425F2BFC84}"/>
              </a:ext>
            </a:extLst>
          </p:cNvPr>
          <p:cNvSpPr>
            <a:spLocks noGrp="1"/>
          </p:cNvSpPr>
          <p:nvPr>
            <p:ph type="sldNum" idx="12"/>
          </p:nvPr>
        </p:nvSpPr>
        <p:spPr>
          <a:xfrm>
            <a:off x="11530240" y="6379326"/>
            <a:ext cx="457200" cy="276959"/>
          </a:xfrm>
        </p:spPr>
        <p:txBody>
          <a:bodyPr/>
          <a:lstStyle/>
          <a:p>
            <a:fld id="{00000000-1234-1234-1234-123412341234}" type="slidenum">
              <a:rPr lang="en-US" sz="1200" smtClean="0">
                <a:latin typeface="Segoe UI" panose="020B0502040204020203" pitchFamily="34" charset="0"/>
                <a:cs typeface="Segoe UI" panose="020B0502040204020203" pitchFamily="34" charset="0"/>
              </a:rPr>
              <a:pPr/>
              <a:t>18</a:t>
            </a:fld>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048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48128" y="16674"/>
            <a:ext cx="120738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lang="en-US" altLang="en-US" b="1" noProof="0" dirty="0">
                <a:solidFill>
                  <a:srgbClr val="000000"/>
                </a:solidFill>
                <a:latin typeface="Segoe UI" panose="020B0502040204020203" pitchFamily="34" charset="0"/>
                <a:cs typeface="Segoe UI" panose="020B0502040204020203" pitchFamily="34" charset="0"/>
              </a:rPr>
              <a:t>Other possible mechanisms of ion heating</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0" name="Picture 9">
            <a:extLst>
              <a:ext uri="{FF2B5EF4-FFF2-40B4-BE49-F238E27FC236}">
                <a16:creationId xmlns:a16="http://schemas.microsoft.com/office/drawing/2014/main" id="{487E6C82-3DEC-23A3-37CC-FE03577CA1F8}"/>
              </a:ext>
            </a:extLst>
          </p:cNvPr>
          <p:cNvPicPr>
            <a:picLocks noChangeAspect="1"/>
          </p:cNvPicPr>
          <p:nvPr/>
        </p:nvPicPr>
        <p:blipFill>
          <a:blip r:embed="rId3"/>
          <a:stretch>
            <a:fillRect/>
          </a:stretch>
        </p:blipFill>
        <p:spPr>
          <a:xfrm>
            <a:off x="593979" y="2408206"/>
            <a:ext cx="2790376" cy="2790376"/>
          </a:xfrm>
          <a:prstGeom prst="rect">
            <a:avLst/>
          </a:prstGeom>
        </p:spPr>
      </p:pic>
      <p:sp>
        <p:nvSpPr>
          <p:cNvPr id="13" name="TextBox 12">
            <a:extLst>
              <a:ext uri="{FF2B5EF4-FFF2-40B4-BE49-F238E27FC236}">
                <a16:creationId xmlns:a16="http://schemas.microsoft.com/office/drawing/2014/main" id="{5ACC96E5-3E38-76C0-4B57-D99B2E9B1345}"/>
              </a:ext>
            </a:extLst>
          </p:cNvPr>
          <p:cNvSpPr txBox="1"/>
          <p:nvPr/>
        </p:nvSpPr>
        <p:spPr>
          <a:xfrm>
            <a:off x="151390" y="920943"/>
            <a:ext cx="6903418" cy="140038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US" sz="2000" b="1" dirty="0">
                <a:latin typeface="Segoe UI" panose="020B0502040204020203" pitchFamily="34" charset="0"/>
                <a:cs typeface="Segoe UI" panose="020B0502040204020203" pitchFamily="34" charset="0"/>
              </a:rPr>
              <a:t>Heating from collective effects, plasma instabilities:</a:t>
            </a:r>
          </a:p>
          <a:p>
            <a:pPr marL="800100" lvl="1" indent="-342900">
              <a:spcAft>
                <a:spcPts val="12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Counter-streaming unmagnetized ion populations generated in the radial potential well with magnetized electrons → </a:t>
            </a:r>
            <a:r>
              <a:rPr lang="en-US" sz="2000" b="1" dirty="0">
                <a:latin typeface="Segoe UI" panose="020B0502040204020203" pitchFamily="34" charset="0"/>
                <a:cs typeface="Segoe UI" panose="020B0502040204020203" pitchFamily="34" charset="0"/>
              </a:rPr>
              <a:t>Lower hybrid instability</a:t>
            </a:r>
          </a:p>
        </p:txBody>
      </p:sp>
      <p:sp>
        <p:nvSpPr>
          <p:cNvPr id="17" name="TextBox 16">
            <a:extLst>
              <a:ext uri="{FF2B5EF4-FFF2-40B4-BE49-F238E27FC236}">
                <a16:creationId xmlns:a16="http://schemas.microsoft.com/office/drawing/2014/main" id="{73C31E88-09B5-9E11-2E9F-F3EA9E94E595}"/>
              </a:ext>
            </a:extLst>
          </p:cNvPr>
          <p:cNvSpPr txBox="1"/>
          <p:nvPr/>
        </p:nvSpPr>
        <p:spPr>
          <a:xfrm>
            <a:off x="593979" y="5737002"/>
            <a:ext cx="3971965" cy="400110"/>
          </a:xfrm>
          <a:prstGeom prst="rect">
            <a:avLst/>
          </a:prstGeom>
          <a:noFill/>
        </p:spPr>
        <p:txBody>
          <a:bodyPr wrap="square">
            <a:spAutoFit/>
          </a:bodyPr>
          <a:lstStyle/>
          <a:p>
            <a:pPr marL="342900" indent="-342900">
              <a:spcAft>
                <a:spcPts val="1200"/>
              </a:spcAft>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e-Beam-plasma instabilities</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8FA1FA5-6C93-CAA8-D18E-4F89BCAB3F4F}"/>
                  </a:ext>
                </a:extLst>
              </p:cNvPr>
              <p:cNvSpPr txBox="1"/>
              <p:nvPr/>
            </p:nvSpPr>
            <p:spPr>
              <a:xfrm>
                <a:off x="4430526" y="2741134"/>
                <a:ext cx="1873911" cy="1167435"/>
              </a:xfrm>
              <a:prstGeom prst="rect">
                <a:avLst/>
              </a:prstGeom>
              <a:solidFill>
                <a:srgbClr val="4472C4">
                  <a:lumMod val="20000"/>
                  <a:lumOff val="80000"/>
                </a:srgbClr>
              </a:solidFill>
              <a:ln>
                <a:solidFill>
                  <a:srgbClr val="4472C4"/>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𝛾</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𝜔</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𝐿𝐻</m:t>
                          </m:r>
                        </m:sub>
                      </m:s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≈5</m:t>
                      </m:r>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MHz</m:t>
                      </m:r>
                    </m:oMath>
                  </m:oMathPara>
                </a14:m>
                <a:endParaRPr kumimoji="0" lang="en-US" sz="1800" b="0" i="0" u="none" strike="noStrike" kern="0" cap="none" spc="0" normalizeH="0" baseline="0" noProof="0" dirty="0">
                  <a:ln>
                    <a:noFill/>
                  </a:ln>
                  <a:solidFill>
                    <a:prstClr val="black"/>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Math"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𝛾</m:t>
                          </m:r>
                        </m:num>
                        <m:den>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𝜈</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𝑒𝑛</m:t>
                              </m:r>
                            </m:sub>
                          </m:sSub>
                        </m:den>
                      </m:f>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&gt;100</m:t>
                      </m:r>
                    </m:oMath>
                  </m:oMathPara>
                </a14:m>
                <a:endParaRPr kumimoji="0" lang="en-US" sz="1800" b="0" i="0" u="none" strike="noStrike" kern="0" cap="none" spc="0" normalizeH="0" baseline="0" noProof="0" dirty="0">
                  <a:ln>
                    <a:noFill/>
                  </a:ln>
                  <a:solidFill>
                    <a:prstClr val="black"/>
                  </a:solidFill>
                  <a:effectLst/>
                  <a:uLnTx/>
                  <a:uFillTx/>
                  <a:latin typeface="Cambria Math" panose="02040503050406030204" pitchFamily="18" charset="0"/>
                </a:endParaRPr>
              </a:p>
            </p:txBody>
          </p:sp>
        </mc:Choice>
        <mc:Fallback>
          <p:sp>
            <p:nvSpPr>
              <p:cNvPr id="19" name="TextBox 18">
                <a:extLst>
                  <a:ext uri="{FF2B5EF4-FFF2-40B4-BE49-F238E27FC236}">
                    <a16:creationId xmlns:a16="http://schemas.microsoft.com/office/drawing/2014/main" id="{08FA1FA5-6C93-CAA8-D18E-4F89BCAB3F4F}"/>
                  </a:ext>
                </a:extLst>
              </p:cNvPr>
              <p:cNvSpPr txBox="1">
                <a:spLocks noRot="1" noChangeAspect="1" noMove="1" noResize="1" noEditPoints="1" noAdjustHandles="1" noChangeArrowheads="1" noChangeShapeType="1" noTextEdit="1"/>
              </p:cNvSpPr>
              <p:nvPr/>
            </p:nvSpPr>
            <p:spPr>
              <a:xfrm>
                <a:off x="4430526" y="2741134"/>
                <a:ext cx="1873911" cy="1167435"/>
              </a:xfrm>
              <a:prstGeom prst="rect">
                <a:avLst/>
              </a:prstGeom>
              <a:blipFill>
                <a:blip r:embed="rId4"/>
                <a:stretch>
                  <a:fillRect/>
                </a:stretch>
              </a:blipFill>
              <a:ln>
                <a:solidFill>
                  <a:srgbClr val="4472C4"/>
                </a:solid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1CA06475-0FA7-268E-30C7-0E750A2F3082}"/>
              </a:ext>
            </a:extLst>
          </p:cNvPr>
          <p:cNvSpPr txBox="1"/>
          <p:nvPr/>
        </p:nvSpPr>
        <p:spPr>
          <a:xfrm>
            <a:off x="3111851" y="4890805"/>
            <a:ext cx="3357319" cy="307777"/>
          </a:xfrm>
          <a:prstGeom prst="rect">
            <a:avLst/>
          </a:prstGeom>
          <a:noFill/>
        </p:spPr>
        <p:txBody>
          <a:bodyPr wrap="square">
            <a:spAutoFit/>
          </a:bodyPr>
          <a:lstStyle/>
          <a:p>
            <a:r>
              <a:rPr lang="en-US" sz="1400" i="1" dirty="0" err="1">
                <a:latin typeface="Segoe UI" panose="020B0502040204020203" pitchFamily="34" charset="0"/>
                <a:cs typeface="Segoe UI" panose="020B0502040204020203" pitchFamily="34" charset="0"/>
              </a:rPr>
              <a:t>Mikellides</a:t>
            </a:r>
            <a:r>
              <a:rPr lang="en-US" sz="1400" i="1" dirty="0">
                <a:latin typeface="Segoe UI" panose="020B0502040204020203" pitchFamily="34" charset="0"/>
                <a:cs typeface="Segoe UI" panose="020B0502040204020203" pitchFamily="34" charset="0"/>
              </a:rPr>
              <a:t> et al., J. Appl. Phys. </a:t>
            </a:r>
            <a:r>
              <a:rPr lang="en-US" sz="1400" b="1" i="1" dirty="0">
                <a:latin typeface="Segoe UI" panose="020B0502040204020203" pitchFamily="34" charset="0"/>
                <a:cs typeface="Segoe UI" panose="020B0502040204020203" pitchFamily="34" charset="0"/>
              </a:rPr>
              <a:t>129 </a:t>
            </a:r>
            <a:r>
              <a:rPr lang="en-US" sz="1400" i="1" dirty="0">
                <a:latin typeface="Segoe UI" panose="020B0502040204020203" pitchFamily="34" charset="0"/>
                <a:cs typeface="Segoe UI" panose="020B0502040204020203" pitchFamily="34" charset="0"/>
              </a:rPr>
              <a:t>(2021)</a:t>
            </a:r>
          </a:p>
        </p:txBody>
      </p:sp>
      <p:sp>
        <p:nvSpPr>
          <p:cNvPr id="26" name="TextBox 25">
            <a:extLst>
              <a:ext uri="{FF2B5EF4-FFF2-40B4-BE49-F238E27FC236}">
                <a16:creationId xmlns:a16="http://schemas.microsoft.com/office/drawing/2014/main" id="{4AE777E2-D1FB-204E-08DC-4573ADC96186}"/>
              </a:ext>
            </a:extLst>
          </p:cNvPr>
          <p:cNvSpPr txBox="1"/>
          <p:nvPr/>
        </p:nvSpPr>
        <p:spPr>
          <a:xfrm>
            <a:off x="850510" y="6246873"/>
            <a:ext cx="4516972" cy="523220"/>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Sun, Chen, Kaganovich et al, Phys. Rev. Lett. </a:t>
            </a:r>
            <a:r>
              <a:rPr lang="en-US" sz="1400" b="1" i="1" dirty="0">
                <a:latin typeface="Segoe UI" panose="020B0502040204020203" pitchFamily="34" charset="0"/>
                <a:cs typeface="Segoe UI" panose="020B0502040204020203" pitchFamily="34" charset="0"/>
              </a:rPr>
              <a:t>129 </a:t>
            </a:r>
            <a:r>
              <a:rPr lang="en-US" sz="1400" b="1" dirty="0">
                <a:latin typeface="Segoe UI" panose="020B0502040204020203" pitchFamily="34" charset="0"/>
                <a:cs typeface="Segoe UI" panose="020B0502040204020203" pitchFamily="34" charset="0"/>
              </a:rPr>
              <a:t>(</a:t>
            </a:r>
            <a:r>
              <a:rPr lang="en-US" sz="1400" dirty="0">
                <a:latin typeface="Segoe UI" panose="020B0502040204020203" pitchFamily="34" charset="0"/>
                <a:cs typeface="Segoe UI" panose="020B0502040204020203" pitchFamily="34" charset="0"/>
              </a:rPr>
              <a:t>2022)                                      </a:t>
            </a:r>
          </a:p>
          <a:p>
            <a:r>
              <a:rPr lang="en-US" sz="1400" i="1" dirty="0">
                <a:latin typeface="Segoe UI" panose="020B0502040204020203" pitchFamily="34" charset="0"/>
                <a:cs typeface="Segoe UI" panose="020B0502040204020203" pitchFamily="34" charset="0"/>
              </a:rPr>
              <a:t>                                             Phys. Rev. E </a:t>
            </a:r>
            <a:r>
              <a:rPr lang="en-US" sz="1400" b="1" i="1" dirty="0">
                <a:latin typeface="Segoe UI" panose="020B0502040204020203" pitchFamily="34" charset="0"/>
                <a:cs typeface="Segoe UI" panose="020B0502040204020203" pitchFamily="34" charset="0"/>
              </a:rPr>
              <a:t>106 </a:t>
            </a:r>
            <a:r>
              <a:rPr lang="en-US" sz="1400" i="1" dirty="0">
                <a:latin typeface="Segoe UI" panose="020B0502040204020203" pitchFamily="34" charset="0"/>
                <a:cs typeface="Segoe UI" panose="020B0502040204020203" pitchFamily="34" charset="0"/>
              </a:rPr>
              <a:t>(2022)</a:t>
            </a:r>
          </a:p>
        </p:txBody>
      </p:sp>
      <p:pic>
        <p:nvPicPr>
          <p:cNvPr id="27" name="Picture 26">
            <a:extLst>
              <a:ext uri="{FF2B5EF4-FFF2-40B4-BE49-F238E27FC236}">
                <a16:creationId xmlns:a16="http://schemas.microsoft.com/office/drawing/2014/main" id="{F4D4E886-7429-7B09-3F8B-012CFB0D7EDA}"/>
              </a:ext>
            </a:extLst>
          </p:cNvPr>
          <p:cNvPicPr>
            <a:picLocks noChangeAspect="1"/>
          </p:cNvPicPr>
          <p:nvPr/>
        </p:nvPicPr>
        <p:blipFill>
          <a:blip r:embed="rId5"/>
          <a:stretch>
            <a:fillRect/>
          </a:stretch>
        </p:blipFill>
        <p:spPr>
          <a:xfrm>
            <a:off x="7729754" y="1625241"/>
            <a:ext cx="4061551" cy="3595405"/>
          </a:xfrm>
          <a:prstGeom prst="rect">
            <a:avLst/>
          </a:prstGeom>
        </p:spPr>
      </p:pic>
      <p:sp>
        <p:nvSpPr>
          <p:cNvPr id="30" name="TextBox 29">
            <a:extLst>
              <a:ext uri="{FF2B5EF4-FFF2-40B4-BE49-F238E27FC236}">
                <a16:creationId xmlns:a16="http://schemas.microsoft.com/office/drawing/2014/main" id="{7A849F3C-4FDC-010A-50C2-D85557EABA52}"/>
              </a:ext>
            </a:extLst>
          </p:cNvPr>
          <p:cNvSpPr txBox="1"/>
          <p:nvPr/>
        </p:nvSpPr>
        <p:spPr>
          <a:xfrm>
            <a:off x="7350610" y="917355"/>
            <a:ext cx="4598242" cy="707886"/>
          </a:xfrm>
          <a:prstGeom prst="rect">
            <a:avLst/>
          </a:prstGeom>
          <a:noFill/>
        </p:spPr>
        <p:txBody>
          <a:bodyPr wrap="square">
            <a:spAutoFit/>
          </a:bodyPr>
          <a:lstStyle/>
          <a:p>
            <a:pPr marL="342900" indent="-342900">
              <a:spcAft>
                <a:spcPts val="1200"/>
              </a:spcAft>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Ion heating in 2D PIC simulations of e-beam </a:t>
            </a:r>
            <a:r>
              <a:rPr kumimoji="0" lang="en-US" sz="2000" b="1"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ExB</a:t>
            </a: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plasma (Penning)</a:t>
            </a:r>
          </a:p>
        </p:txBody>
      </p:sp>
      <p:sp>
        <p:nvSpPr>
          <p:cNvPr id="32" name="TextBox 31">
            <a:extLst>
              <a:ext uri="{FF2B5EF4-FFF2-40B4-BE49-F238E27FC236}">
                <a16:creationId xmlns:a16="http://schemas.microsoft.com/office/drawing/2014/main" id="{48D9D9D4-9E45-6525-FFC1-B80FABD23A51}"/>
              </a:ext>
            </a:extLst>
          </p:cNvPr>
          <p:cNvSpPr txBox="1"/>
          <p:nvPr/>
        </p:nvSpPr>
        <p:spPr>
          <a:xfrm>
            <a:off x="7941701" y="5390206"/>
            <a:ext cx="3296623" cy="307777"/>
          </a:xfrm>
          <a:prstGeom prst="rect">
            <a:avLst/>
          </a:prstGeom>
          <a:noFill/>
        </p:spPr>
        <p:txBody>
          <a:bodyPr wrap="square">
            <a:spAutoFit/>
          </a:bodyPr>
          <a:lstStyle/>
          <a:p>
            <a:r>
              <a:rPr lang="en-US" sz="1400" i="1" dirty="0" err="1">
                <a:solidFill>
                  <a:prstClr val="black"/>
                </a:solidFill>
                <a:latin typeface="Segoe UI" panose="020B0502040204020203" pitchFamily="34" charset="0"/>
                <a:cs typeface="Segoe UI" panose="020B0502040204020203" pitchFamily="34" charset="0"/>
              </a:rPr>
              <a:t>Tyushev</a:t>
            </a:r>
            <a:r>
              <a:rPr lang="en-US" sz="1400" i="1" dirty="0">
                <a:solidFill>
                  <a:prstClr val="black"/>
                </a:solidFill>
                <a:latin typeface="Segoe UI" panose="020B0502040204020203" pitchFamily="34" charset="0"/>
                <a:cs typeface="Segoe UI" panose="020B0502040204020203" pitchFamily="34" charset="0"/>
              </a:rPr>
              <a:t> et al., Phys. Plasmas </a:t>
            </a:r>
            <a:r>
              <a:rPr lang="en-US" sz="1400" b="1" i="1" dirty="0">
                <a:solidFill>
                  <a:prstClr val="black"/>
                </a:solidFill>
                <a:latin typeface="Segoe UI" panose="020B0502040204020203" pitchFamily="34" charset="0"/>
                <a:cs typeface="Segoe UI" panose="020B0502040204020203" pitchFamily="34" charset="0"/>
              </a:rPr>
              <a:t>30</a:t>
            </a:r>
            <a:r>
              <a:rPr lang="en-US" sz="1400" i="1" dirty="0">
                <a:solidFill>
                  <a:prstClr val="black"/>
                </a:solidFill>
                <a:latin typeface="Segoe UI" panose="020B0502040204020203" pitchFamily="34" charset="0"/>
                <a:cs typeface="Segoe UI" panose="020B0502040204020203" pitchFamily="34" charset="0"/>
              </a:rPr>
              <a:t> (2023)</a:t>
            </a:r>
          </a:p>
        </p:txBody>
      </p:sp>
      <p:sp>
        <p:nvSpPr>
          <p:cNvPr id="36" name="TextBox 35">
            <a:extLst>
              <a:ext uri="{FF2B5EF4-FFF2-40B4-BE49-F238E27FC236}">
                <a16:creationId xmlns:a16="http://schemas.microsoft.com/office/drawing/2014/main" id="{2861854D-70A0-7CD8-23A3-EAEC81066BFD}"/>
              </a:ext>
            </a:extLst>
          </p:cNvPr>
          <p:cNvSpPr txBox="1"/>
          <p:nvPr/>
        </p:nvSpPr>
        <p:spPr>
          <a:xfrm>
            <a:off x="5898184" y="6012224"/>
            <a:ext cx="6104074" cy="6463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Segoe UI" panose="020B0502040204020203" pitchFamily="34" charset="0"/>
                <a:cs typeface="Segoe UI" panose="020B0502040204020203" pitchFamily="34" charset="0"/>
              </a:rPr>
              <a:t>Work in progress</a:t>
            </a:r>
            <a:r>
              <a:rPr kumimoji="0" lang="en-US" sz="2000" b="0" i="0" u="none" strike="noStrike" kern="1200" cap="none" spc="0" normalizeH="0" baseline="0" noProof="0" dirty="0">
                <a:ln>
                  <a:noFill/>
                </a:ln>
                <a:solidFill>
                  <a:srgbClr val="0000FF"/>
                </a:solidFill>
                <a:effectLst/>
                <a:uLnTx/>
                <a:uFillTx/>
                <a:latin typeface="Segoe UI" panose="020B0502040204020203" pitchFamily="34" charset="0"/>
                <a:cs typeface="Segoe UI" panose="020B0502040204020203" pitchFamily="34" charset="0"/>
              </a:rPr>
              <a:t>: experimentally characterizing instabilities in e-beam </a:t>
            </a:r>
            <a:r>
              <a:rPr kumimoji="0" lang="en-US" sz="2000" b="0" i="0" u="none" strike="noStrike" kern="1200" cap="none" spc="0" normalizeH="0" baseline="0" noProof="0" dirty="0" err="1">
                <a:ln>
                  <a:noFill/>
                </a:ln>
                <a:solidFill>
                  <a:srgbClr val="0000FF"/>
                </a:solidFill>
                <a:effectLst/>
                <a:uLnTx/>
                <a:uFillTx/>
                <a:latin typeface="Segoe UI" panose="020B0502040204020203" pitchFamily="34" charset="0"/>
                <a:cs typeface="Segoe UI" panose="020B0502040204020203" pitchFamily="34" charset="0"/>
              </a:rPr>
              <a:t>ExB</a:t>
            </a:r>
            <a:r>
              <a:rPr kumimoji="0" lang="en-US" sz="2000" b="0" i="0" u="none" strike="noStrike" kern="1200" cap="none" spc="0" normalizeH="0" baseline="0" noProof="0" dirty="0">
                <a:ln>
                  <a:noFill/>
                </a:ln>
                <a:solidFill>
                  <a:srgbClr val="0000FF"/>
                </a:solidFill>
                <a:effectLst/>
                <a:uLnTx/>
                <a:uFillTx/>
                <a:latin typeface="Segoe UI" panose="020B0502040204020203" pitchFamily="34" charset="0"/>
                <a:cs typeface="Segoe UI" panose="020B0502040204020203" pitchFamily="34" charset="0"/>
              </a:rPr>
              <a:t> plasma</a:t>
            </a:r>
          </a:p>
        </p:txBody>
      </p:sp>
      <p:cxnSp>
        <p:nvCxnSpPr>
          <p:cNvPr id="37" name="Straight Connector 36">
            <a:extLst>
              <a:ext uri="{FF2B5EF4-FFF2-40B4-BE49-F238E27FC236}">
                <a16:creationId xmlns:a16="http://schemas.microsoft.com/office/drawing/2014/main" id="{D1C91724-B0F2-8B4B-C34E-CFA3F0C0C481}"/>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39" name="Slide Number Placeholder 1">
            <a:extLst>
              <a:ext uri="{FF2B5EF4-FFF2-40B4-BE49-F238E27FC236}">
                <a16:creationId xmlns:a16="http://schemas.microsoft.com/office/drawing/2014/main" id="{7C95013B-0DEB-5B31-5E2A-488995CA4819}"/>
              </a:ext>
            </a:extLst>
          </p:cNvPr>
          <p:cNvSpPr>
            <a:spLocks noGrp="1"/>
          </p:cNvSpPr>
          <p:nvPr>
            <p:ph type="sldNum" idx="12"/>
          </p:nvPr>
        </p:nvSpPr>
        <p:spPr>
          <a:xfrm>
            <a:off x="11530240" y="6379326"/>
            <a:ext cx="457200" cy="276959"/>
          </a:xfrm>
        </p:spPr>
        <p:txBody>
          <a:bodyPr/>
          <a:lstStyle/>
          <a:p>
            <a:fld id="{00000000-1234-1234-1234-123412341234}" type="slidenum">
              <a:rPr lang="en-US" sz="1200" smtClean="0">
                <a:latin typeface="Segoe UI" panose="020B0502040204020203" pitchFamily="34" charset="0"/>
                <a:cs typeface="Segoe UI" panose="020B0502040204020203" pitchFamily="34" charset="0"/>
              </a:rPr>
              <a:pPr/>
              <a:t>19</a:t>
            </a:fld>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741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30" grpId="0"/>
      <p:bldP spid="32"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6" name="TextBox 5">
            <a:extLst>
              <a:ext uri="{FF2B5EF4-FFF2-40B4-BE49-F238E27FC236}">
                <a16:creationId xmlns:a16="http://schemas.microsoft.com/office/drawing/2014/main" id="{974DA1D4-C1BB-06E3-9226-CBD8F69885BF}"/>
              </a:ext>
            </a:extLst>
          </p:cNvPr>
          <p:cNvSpPr txBox="1"/>
          <p:nvPr/>
        </p:nvSpPr>
        <p:spPr>
          <a:xfrm>
            <a:off x="189624" y="5319154"/>
            <a:ext cx="7745202" cy="492443"/>
          </a:xfrm>
          <a:prstGeom prst="rect">
            <a:avLst/>
          </a:prstGeom>
          <a:noFill/>
        </p:spPr>
        <p:txBody>
          <a:bodyPr wrap="square" rtlCol="0">
            <a:spAutoFit/>
          </a:bodyPr>
          <a:lstStyle/>
          <a:p>
            <a:pPr>
              <a:spcAft>
                <a:spcPts val="2400"/>
              </a:spcAft>
            </a:pPr>
            <a:r>
              <a:rPr lang="en-US" sz="2600" dirty="0">
                <a:latin typeface="Segoe UI" panose="020B0502040204020203" pitchFamily="34" charset="0"/>
                <a:cs typeface="Segoe UI" panose="020B0502040204020203" pitchFamily="34" charset="0"/>
              </a:rPr>
              <a:t>Alex </a:t>
            </a:r>
            <a:r>
              <a:rPr lang="en-US" sz="2600" dirty="0" err="1">
                <a:latin typeface="Segoe UI" panose="020B0502040204020203" pitchFamily="34" charset="0"/>
                <a:cs typeface="Segoe UI" panose="020B0502040204020203" pitchFamily="34" charset="0"/>
              </a:rPr>
              <a:t>Likhanskii</a:t>
            </a:r>
            <a:r>
              <a:rPr lang="en-US" sz="2600" dirty="0">
                <a:latin typeface="Segoe UI" panose="020B0502040204020203" pitchFamily="34" charset="0"/>
                <a:cs typeface="Segoe UI" panose="020B0502040204020203" pitchFamily="34" charset="0"/>
              </a:rPr>
              <a:t>, Leonid Dorf, and Andrei Khomenko</a:t>
            </a:r>
          </a:p>
        </p:txBody>
      </p:sp>
      <p:sp>
        <p:nvSpPr>
          <p:cNvPr id="5" name="TextBox 4">
            <a:extLst>
              <a:ext uri="{FF2B5EF4-FFF2-40B4-BE49-F238E27FC236}">
                <a16:creationId xmlns:a16="http://schemas.microsoft.com/office/drawing/2014/main" id="{03D4EB80-451B-F6A5-7E08-0C6C7CACAB00}"/>
              </a:ext>
            </a:extLst>
          </p:cNvPr>
          <p:cNvSpPr txBox="1"/>
          <p:nvPr/>
        </p:nvSpPr>
        <p:spPr>
          <a:xfrm>
            <a:off x="150778" y="238561"/>
            <a:ext cx="10736234" cy="892552"/>
          </a:xfrm>
          <a:prstGeom prst="rect">
            <a:avLst/>
          </a:prstGeom>
          <a:noFill/>
        </p:spPr>
        <p:txBody>
          <a:bodyPr wrap="square">
            <a:spAutoFit/>
          </a:bodyPr>
          <a:lstStyle/>
          <a:p>
            <a:pPr lvl="0">
              <a:spcAft>
                <a:spcPts val="2400"/>
              </a:spcAft>
              <a:tabLst>
                <a:tab pos="0" algn="l"/>
              </a:tabLst>
              <a:defRPr/>
            </a:pPr>
            <a:r>
              <a:rPr kumimoji="0" lang="en-US" sz="2600" i="0"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Nirbhav</a:t>
            </a:r>
            <a:r>
              <a:rPr kumimoji="0" lang="en-US" sz="2600" i="0"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Chopra</a:t>
            </a:r>
            <a:r>
              <a:rPr kumimoji="0" lang="en-US" sz="26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lang="en-US" sz="2600" dirty="0">
                <a:solidFill>
                  <a:prstClr val="black"/>
                </a:solidFill>
                <a:latin typeface="Segoe UI" panose="020B0502040204020203" pitchFamily="34" charset="0"/>
                <a:cs typeface="Segoe UI" panose="020B0502040204020203" pitchFamily="34" charset="0"/>
              </a:rPr>
              <a:t>Ivan </a:t>
            </a:r>
            <a:r>
              <a:rPr lang="en-US" sz="2600" dirty="0" err="1">
                <a:solidFill>
                  <a:prstClr val="black"/>
                </a:solidFill>
                <a:latin typeface="Segoe UI" panose="020B0502040204020203" pitchFamily="34" charset="0"/>
                <a:cs typeface="Segoe UI" panose="020B0502040204020203" pitchFamily="34" charset="0"/>
              </a:rPr>
              <a:t>Romadanov</a:t>
            </a:r>
            <a:r>
              <a:rPr lang="en-US" sz="2600" dirty="0">
                <a:solidFill>
                  <a:prstClr val="black"/>
                </a:solidFill>
                <a:latin typeface="Segoe UI" panose="020B0502040204020203" pitchFamily="34" charset="0"/>
                <a:cs typeface="Segoe UI" panose="020B0502040204020203" pitchFamily="34" charset="0"/>
              </a:rPr>
              <a:t>, Eduardo Rodrigues, </a:t>
            </a: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Jacob Simmonds, </a:t>
            </a:r>
            <a:r>
              <a:rPr kumimoji="0" lang="en-US" sz="2600" i="0"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Shurik Yatom</a:t>
            </a:r>
            <a:r>
              <a:rPr kumimoji="0" lang="en-US" sz="26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lang="en-US" sz="2600" dirty="0">
                <a:solidFill>
                  <a:prstClr val="black"/>
                </a:solidFill>
                <a:latin typeface="Segoe UI" panose="020B0502040204020203" pitchFamily="34" charset="0"/>
                <a:cs typeface="Segoe UI" panose="020B0502040204020203" pitchFamily="34" charset="0"/>
              </a:rPr>
              <a:t>Igor Kaganovich, Santosh </a:t>
            </a:r>
            <a:r>
              <a:rPr lang="en-US" sz="2600" dirty="0" err="1">
                <a:solidFill>
                  <a:prstClr val="black"/>
                </a:solidFill>
                <a:latin typeface="Segoe UI" panose="020B0502040204020203" pitchFamily="34" charset="0"/>
                <a:cs typeface="Segoe UI" panose="020B0502040204020203" pitchFamily="34" charset="0"/>
              </a:rPr>
              <a:t>Kondeti</a:t>
            </a:r>
            <a:r>
              <a:rPr lang="en-US" sz="2600" dirty="0">
                <a:solidFill>
                  <a:prstClr val="black"/>
                </a:solidFill>
                <a:latin typeface="Segoe UI" panose="020B0502040204020203" pitchFamily="34" charset="0"/>
                <a:cs typeface="Segoe UI" panose="020B0502040204020203" pitchFamily="34" charset="0"/>
              </a:rPr>
              <a:t>, </a:t>
            </a:r>
            <a:r>
              <a:rPr kumimoji="0" lang="en-US" sz="26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Sophia Gershman</a:t>
            </a:r>
          </a:p>
        </p:txBody>
      </p:sp>
      <p:pic>
        <p:nvPicPr>
          <p:cNvPr id="1026" name="Picture 2" descr="Princeton Plasma Physics Laboratory - Wikipedia">
            <a:extLst>
              <a:ext uri="{FF2B5EF4-FFF2-40B4-BE49-F238E27FC236}">
                <a16:creationId xmlns:a16="http://schemas.microsoft.com/office/drawing/2014/main" id="{70426265-DF14-9E1B-CEE9-1FEBEE545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1572" y="768259"/>
            <a:ext cx="1904319" cy="6315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E186625-1A7C-0AC8-C0C1-9C85AFF25DA4}"/>
              </a:ext>
            </a:extLst>
          </p:cNvPr>
          <p:cNvSpPr txBox="1"/>
          <p:nvPr/>
        </p:nvSpPr>
        <p:spPr>
          <a:xfrm>
            <a:off x="186889" y="1526489"/>
            <a:ext cx="8573934" cy="892552"/>
          </a:xfrm>
          <a:prstGeom prst="rect">
            <a:avLst/>
          </a:prstGeom>
          <a:noFill/>
        </p:spPr>
        <p:txBody>
          <a:bodyPr wrap="square">
            <a:spAutoFit/>
          </a:bodyPr>
          <a:lstStyle/>
          <a:p>
            <a:pPr lvl="0">
              <a:spcAft>
                <a:spcPts val="2400"/>
              </a:spcAft>
              <a:defRPr/>
            </a:pPr>
            <a:r>
              <a:rPr lang="en-US" sz="2600" dirty="0">
                <a:solidFill>
                  <a:prstClr val="black"/>
                </a:solidFill>
                <a:latin typeface="Segoe UI" panose="020B0502040204020203" pitchFamily="34" charset="0"/>
                <a:cs typeface="Segoe UI" panose="020B0502040204020203" pitchFamily="34" charset="0"/>
              </a:rPr>
              <a:t>Fang Zhao and Chris Tully (Phys.), </a:t>
            </a: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Arthur Dogariu and       </a:t>
            </a:r>
            <a:r>
              <a:rPr lang="en-US" sz="2600" dirty="0">
                <a:solidFill>
                  <a:prstClr val="black"/>
                </a:solidFill>
                <a:latin typeface="Segoe UI" panose="020B0502040204020203" pitchFamily="34" charset="0"/>
                <a:cs typeface="Segoe UI" panose="020B0502040204020203" pitchFamily="34" charset="0"/>
              </a:rPr>
              <a:t>Mikhail Shneider (MAE)</a:t>
            </a:r>
            <a:endPar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 name="TextBox 13">
            <a:extLst>
              <a:ext uri="{FF2B5EF4-FFF2-40B4-BE49-F238E27FC236}">
                <a16:creationId xmlns:a16="http://schemas.microsoft.com/office/drawing/2014/main" id="{7016ADB6-122F-88E7-C499-D4203BC3E253}"/>
              </a:ext>
            </a:extLst>
          </p:cNvPr>
          <p:cNvSpPr txBox="1"/>
          <p:nvPr/>
        </p:nvSpPr>
        <p:spPr>
          <a:xfrm>
            <a:off x="177592" y="3582958"/>
            <a:ext cx="7072527" cy="492443"/>
          </a:xfrm>
          <a:prstGeom prst="rect">
            <a:avLst/>
          </a:prstGeom>
          <a:noFill/>
        </p:spPr>
        <p:txBody>
          <a:bodyPr wrap="square">
            <a:spAutoFit/>
          </a:bodyPr>
          <a:lstStyle/>
          <a:p>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Scott Walton, </a:t>
            </a:r>
            <a:r>
              <a:rPr lang="en-US" sz="2600" dirty="0">
                <a:latin typeface="Segoe UI" panose="020B0502040204020203" pitchFamily="34" charset="0"/>
                <a:cs typeface="Segoe UI" panose="020B0502040204020203" pitchFamily="34" charset="0"/>
              </a:rPr>
              <a:t>Lina Petrova, </a:t>
            </a: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 David Boris</a:t>
            </a:r>
            <a:endParaRPr lang="en-US" sz="2600" dirty="0"/>
          </a:p>
        </p:txBody>
      </p:sp>
      <p:sp>
        <p:nvSpPr>
          <p:cNvPr id="18" name="TextBox 17">
            <a:extLst>
              <a:ext uri="{FF2B5EF4-FFF2-40B4-BE49-F238E27FC236}">
                <a16:creationId xmlns:a16="http://schemas.microsoft.com/office/drawing/2014/main" id="{70840E74-CDD9-86D5-6950-3EC8031D03F1}"/>
              </a:ext>
            </a:extLst>
          </p:cNvPr>
          <p:cNvSpPr txBox="1"/>
          <p:nvPr/>
        </p:nvSpPr>
        <p:spPr>
          <a:xfrm>
            <a:off x="163051" y="4474632"/>
            <a:ext cx="726917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Kai-Mei Fu and Christian Pederson</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6" name="Picture 12">
            <a:extLst>
              <a:ext uri="{FF2B5EF4-FFF2-40B4-BE49-F238E27FC236}">
                <a16:creationId xmlns:a16="http://schemas.microsoft.com/office/drawing/2014/main" id="{7322A6D9-66EA-BA0F-4077-0DFC81FB7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92" y="5281342"/>
            <a:ext cx="2381374" cy="5953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26BE652-B584-B68E-9A67-943B1421B1CD}"/>
              </a:ext>
            </a:extLst>
          </p:cNvPr>
          <p:cNvSpPr txBox="1"/>
          <p:nvPr/>
        </p:nvSpPr>
        <p:spPr>
          <a:xfrm>
            <a:off x="180859" y="2745681"/>
            <a:ext cx="3175587" cy="492443"/>
          </a:xfrm>
          <a:prstGeom prst="rect">
            <a:avLst/>
          </a:prstGeom>
          <a:noFill/>
        </p:spPr>
        <p:txBody>
          <a:bodyPr wrap="square">
            <a:spAutoFit/>
          </a:bodyPr>
          <a:lstStyle/>
          <a:p>
            <a:r>
              <a:rPr lang="en-US" sz="2600" dirty="0">
                <a:latin typeface="Segoe UI" panose="020B0502040204020203" pitchFamily="34" charset="0"/>
                <a:cs typeface="Segoe UI" panose="020B0502040204020203" pitchFamily="34" charset="0"/>
              </a:rPr>
              <a:t>Andrei </a:t>
            </a:r>
            <a:r>
              <a:rPr lang="en-US" sz="2600" dirty="0" err="1">
                <a:latin typeface="Segoe UI" panose="020B0502040204020203" pitchFamily="34" charset="0"/>
                <a:cs typeface="Segoe UI" panose="020B0502040204020203" pitchFamily="34" charset="0"/>
              </a:rPr>
              <a:t>Smolyakov</a:t>
            </a:r>
            <a:endParaRPr lang="en-US" sz="2600" dirty="0"/>
          </a:p>
        </p:txBody>
      </p:sp>
      <p:pic>
        <p:nvPicPr>
          <p:cNvPr id="1038" name="Picture 14" descr="University of Saskatchewan - Hannon Hill">
            <a:extLst>
              <a:ext uri="{FF2B5EF4-FFF2-40B4-BE49-F238E27FC236}">
                <a16:creationId xmlns:a16="http://schemas.microsoft.com/office/drawing/2014/main" id="{5ED8E98D-50F2-010B-B93F-75CEB8AD5F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93" t="31467" r="10862" b="28484"/>
          <a:stretch/>
        </p:blipFill>
        <p:spPr bwMode="auto">
          <a:xfrm>
            <a:off x="7755273" y="2469729"/>
            <a:ext cx="3131739" cy="9053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BD35FD6-048E-E96E-7B4C-9F0D0AE4D659}"/>
              </a:ext>
            </a:extLst>
          </p:cNvPr>
          <p:cNvSpPr txBox="1"/>
          <p:nvPr/>
        </p:nvSpPr>
        <p:spPr>
          <a:xfrm>
            <a:off x="181099" y="6210362"/>
            <a:ext cx="6968200" cy="492443"/>
          </a:xfrm>
          <a:prstGeom prst="rect">
            <a:avLst/>
          </a:prstGeom>
          <a:noFill/>
        </p:spPr>
        <p:txBody>
          <a:bodyPr wrap="square" rtlCol="0">
            <a:spAutoFit/>
          </a:bodyPr>
          <a:lstStyle/>
          <a:p>
            <a:pPr>
              <a:spcAft>
                <a:spcPts val="2400"/>
              </a:spcAft>
            </a:pPr>
            <a:r>
              <a:rPr lang="en-US" sz="2600" dirty="0" err="1">
                <a:latin typeface="Segoe UI" panose="020B0502040204020203" pitchFamily="34" charset="0"/>
                <a:cs typeface="Segoe UI" panose="020B0502040204020203" pitchFamily="34" charset="0"/>
              </a:rPr>
              <a:t>Junhwi</a:t>
            </a:r>
            <a:r>
              <a:rPr lang="en-US" sz="2600" dirty="0">
                <a:latin typeface="Segoe UI" panose="020B0502040204020203" pitchFamily="34" charset="0"/>
                <a:cs typeface="Segoe UI" panose="020B0502040204020203" pitchFamily="34" charset="0"/>
              </a:rPr>
              <a:t> </a:t>
            </a:r>
            <a:r>
              <a:rPr lang="en-US" sz="2600" dirty="0" err="1">
                <a:latin typeface="Segoe UI" panose="020B0502040204020203" pitchFamily="34" charset="0"/>
                <a:cs typeface="Segoe UI" panose="020B0502040204020203" pitchFamily="34" charset="0"/>
              </a:rPr>
              <a:t>Bak</a:t>
            </a:r>
            <a:r>
              <a:rPr lang="en-US" sz="2600" dirty="0">
                <a:latin typeface="Segoe UI" panose="020B0502040204020203" pitchFamily="34" charset="0"/>
                <a:cs typeface="Segoe UI" panose="020B0502040204020203" pitchFamily="34" charset="0"/>
              </a:rPr>
              <a:t> and Gerardo Urdaneta Rincon</a:t>
            </a:r>
          </a:p>
        </p:txBody>
      </p:sp>
      <p:pic>
        <p:nvPicPr>
          <p:cNvPr id="1042" name="Picture 18" descr="Two Texas A&amp;M University students sue fraternity after alleged hazing  resulted in 'serious bodily injury'">
            <a:extLst>
              <a:ext uri="{FF2B5EF4-FFF2-40B4-BE49-F238E27FC236}">
                <a16:creationId xmlns:a16="http://schemas.microsoft.com/office/drawing/2014/main" id="{A3AB24F3-E5DF-EC4F-E4DC-2684B2C4A6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50" t="32383" r="6689" b="26377"/>
          <a:stretch/>
        </p:blipFill>
        <p:spPr bwMode="auto">
          <a:xfrm>
            <a:off x="9147195" y="6136706"/>
            <a:ext cx="2436355" cy="6599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rinceton University">
            <a:extLst>
              <a:ext uri="{FF2B5EF4-FFF2-40B4-BE49-F238E27FC236}">
                <a16:creationId xmlns:a16="http://schemas.microsoft.com/office/drawing/2014/main" id="{3B766B95-EF3C-6851-DB23-1A03F8A91F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6999" y="1468988"/>
            <a:ext cx="2626759" cy="7407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U.S. Naval Research Lab Builds Testbed Supporting SDA | Aviation Week  Network">
            <a:extLst>
              <a:ext uri="{FF2B5EF4-FFF2-40B4-BE49-F238E27FC236}">
                <a16:creationId xmlns:a16="http://schemas.microsoft.com/office/drawing/2014/main" id="{4BEB52E5-FAEC-B9C7-D7C4-11303B4884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257" t="7985" r="18604" b="13010"/>
          <a:stretch/>
        </p:blipFill>
        <p:spPr bwMode="auto">
          <a:xfrm>
            <a:off x="8392026" y="3342341"/>
            <a:ext cx="1659093" cy="10885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University of Washington, UW | socialprotection.org">
            <a:extLst>
              <a:ext uri="{FF2B5EF4-FFF2-40B4-BE49-F238E27FC236}">
                <a16:creationId xmlns:a16="http://schemas.microsoft.com/office/drawing/2014/main" id="{64D6A3B2-11A6-7DD8-A429-AE60390D5D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5748" y="4500804"/>
            <a:ext cx="2310143" cy="5839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A6624CB-03ED-6C98-371F-F13F50909185}"/>
              </a:ext>
            </a:extLst>
          </p:cNvPr>
          <p:cNvSpPr>
            <a:spLocks noGrp="1"/>
          </p:cNvSpPr>
          <p:nvPr>
            <p:ph type="sldNum" idx="12"/>
          </p:nvPr>
        </p:nvSpPr>
        <p:spPr>
          <a:xfrm>
            <a:off x="11734800" y="65130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2</a:t>
            </a:fld>
            <a:endParaRPr lang="en-US" sz="1200" b="0" dirty="0">
              <a:latin typeface="Segoe UI" panose="020B0502040204020203" pitchFamily="34" charset="0"/>
              <a:cs typeface="Segoe UI" panose="020B0502040204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00302" y="16674"/>
            <a:ext cx="11765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lang="en-US" b="1" dirty="0">
                <a:solidFill>
                  <a:srgbClr val="000000"/>
                </a:solidFill>
                <a:latin typeface="Segoe UI" panose="020B0502040204020203" pitchFamily="34" charset="0"/>
                <a:cs typeface="Segoe UI" panose="020B0502040204020203" pitchFamily="34" charset="0"/>
              </a:rPr>
              <a:t>“Gentle” processing/doping of 2D </a:t>
            </a: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with e-Beam </a:t>
            </a:r>
            <a:r>
              <a:rPr kumimoji="0" lang="en-US" sz="3200" b="1"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ExB</a:t>
            </a: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Plasma</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9" name="Picture 18">
            <a:extLst>
              <a:ext uri="{FF2B5EF4-FFF2-40B4-BE49-F238E27FC236}">
                <a16:creationId xmlns:a16="http://schemas.microsoft.com/office/drawing/2014/main" id="{6255478B-E99A-4107-A5C2-9B6BB8ABAAAE}"/>
              </a:ext>
            </a:extLst>
          </p:cNvPr>
          <p:cNvPicPr>
            <a:picLocks noChangeAspect="1"/>
          </p:cNvPicPr>
          <p:nvPr/>
        </p:nvPicPr>
        <p:blipFill rotWithShape="1">
          <a:blip r:embed="rId3">
            <a:extLst>
              <a:ext uri="{28A0092B-C50C-407E-A947-70E740481C1C}">
                <a14:useLocalDpi xmlns:a14="http://schemas.microsoft.com/office/drawing/2010/main" val="0"/>
              </a:ext>
            </a:extLst>
          </a:blip>
          <a:srcRect l="-1" t="8001" r="44243" b="6524"/>
          <a:stretch/>
        </p:blipFill>
        <p:spPr>
          <a:xfrm>
            <a:off x="7654681" y="816915"/>
            <a:ext cx="3990940" cy="3501742"/>
          </a:xfrm>
          <a:prstGeom prst="rect">
            <a:avLst/>
          </a:prstGeom>
        </p:spPr>
      </p:pic>
      <p:sp>
        <p:nvSpPr>
          <p:cNvPr id="5" name="TextBox 4">
            <a:extLst>
              <a:ext uri="{FF2B5EF4-FFF2-40B4-BE49-F238E27FC236}">
                <a16:creationId xmlns:a16="http://schemas.microsoft.com/office/drawing/2014/main" id="{61772B4E-62E9-AEEB-400D-B6E2C8EFFE70}"/>
              </a:ext>
            </a:extLst>
          </p:cNvPr>
          <p:cNvSpPr txBox="1"/>
          <p:nvPr/>
        </p:nvSpPr>
        <p:spPr>
          <a:xfrm>
            <a:off x="7826587" y="4355080"/>
            <a:ext cx="42272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e-beam </a:t>
            </a:r>
            <a:r>
              <a:rPr kumimoji="0" lang="en-US" sz="16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ExB</a:t>
            </a: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plasma,</a:t>
            </a:r>
            <a:r>
              <a:rPr kumimoji="0" lang="en-US" sz="1600" b="1" i="0" u="none" strike="noStrike" kern="1200" cap="none" spc="0" normalizeH="0" noProof="0" dirty="0">
                <a:ln>
                  <a:noFill/>
                </a:ln>
                <a:solidFill>
                  <a:prstClr val="black"/>
                </a:solidFill>
                <a:effectLst/>
                <a:uLnTx/>
                <a:uFillTx/>
                <a:latin typeface="Segoe UI" panose="020B0502040204020203" pitchFamily="34" charset="0"/>
                <a:ea typeface="+mn-ea"/>
                <a:cs typeface="Segoe UI" panose="020B0502040204020203" pitchFamily="34" charset="0"/>
              </a:rPr>
              <a:t> graphene hydrogenation</a:t>
            </a:r>
            <a:endPar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 name="Google Shape;261;p34">
            <a:extLst>
              <a:ext uri="{FF2B5EF4-FFF2-40B4-BE49-F238E27FC236}">
                <a16:creationId xmlns:a16="http://schemas.microsoft.com/office/drawing/2014/main" id="{D9DAC399-892C-CA80-0CDA-8F955E451C22}"/>
              </a:ext>
            </a:extLst>
          </p:cNvPr>
          <p:cNvSpPr txBox="1">
            <a:spLocks/>
          </p:cNvSpPr>
          <p:nvPr/>
        </p:nvSpPr>
        <p:spPr>
          <a:xfrm>
            <a:off x="543970" y="5994209"/>
            <a:ext cx="9508294" cy="892498"/>
          </a:xfrm>
          <a:prstGeom prst="rect">
            <a:avLst/>
          </a:prstGeom>
          <a:noFill/>
          <a:ln>
            <a:noFill/>
          </a:ln>
        </p:spPr>
        <p:txBody>
          <a:bodyPr spcFirstLastPara="1" vert="horz" wrap="square" lIns="121900" tIns="60933" rIns="121900" bIns="60933" rtlCol="0" anchor="t" anchorCtr="0">
            <a:spAutoFit/>
          </a:bodyPr>
          <a:lstStyle>
            <a:lvl1pPr marL="609585" lvl="0" indent="-457189" algn="l" defTabSz="914400" rtl="0" eaLnBrk="1" latinLnBrk="0" hangingPunct="1">
              <a:lnSpc>
                <a:spcPct val="100000"/>
              </a:lnSpc>
              <a:spcBef>
                <a:spcPts val="800"/>
              </a:spcBef>
              <a:spcAft>
                <a:spcPts val="0"/>
              </a:spcAft>
              <a:buSzPts val="1800"/>
              <a:buFont typeface="Arial" panose="020B0604020202020204" pitchFamily="34" charset="0"/>
              <a:buChar char="•"/>
              <a:defRPr sz="2800" b="0" i="0" kern="1200">
                <a:solidFill>
                  <a:schemeClr val="tx1"/>
                </a:solidFill>
                <a:latin typeface="+mn-lt"/>
                <a:ea typeface="+mn-ea"/>
                <a:cs typeface="+mn-cs"/>
              </a:defRPr>
            </a:lvl1pPr>
            <a:lvl2pPr marL="1219170" lvl="1" indent="-440256" algn="l" defTabSz="914400" rtl="0" eaLnBrk="1" latinLnBrk="0" hangingPunct="1">
              <a:lnSpc>
                <a:spcPct val="90000"/>
              </a:lnSpc>
              <a:spcBef>
                <a:spcPts val="800"/>
              </a:spcBef>
              <a:spcAft>
                <a:spcPts val="0"/>
              </a:spcAft>
              <a:buSzPts val="1600"/>
              <a:buFont typeface="Arial" panose="020B0604020202020204" pitchFamily="34" charset="0"/>
              <a:buChar char="•"/>
              <a:defRPr sz="2400" b="0" i="0" kern="1200">
                <a:solidFill>
                  <a:schemeClr val="tx1"/>
                </a:solidFill>
                <a:latin typeface="+mn-lt"/>
                <a:ea typeface="+mn-ea"/>
                <a:cs typeface="+mn-cs"/>
              </a:defRPr>
            </a:lvl2pPr>
            <a:lvl3pPr marL="1828754" lvl="2" indent="-423323" algn="l" defTabSz="914400" rtl="0" eaLnBrk="1" latinLnBrk="0" hangingPunct="1">
              <a:lnSpc>
                <a:spcPct val="90000"/>
              </a:lnSpc>
              <a:spcBef>
                <a:spcPts val="800"/>
              </a:spcBef>
              <a:spcAft>
                <a:spcPts val="0"/>
              </a:spcAft>
              <a:buSzPts val="1400"/>
              <a:buFont typeface="Arial" panose="020B0604020202020204" pitchFamily="34" charset="0"/>
              <a:buChar char="–"/>
              <a:defRPr sz="2000" b="0" i="0" kern="1200">
                <a:solidFill>
                  <a:schemeClr val="tx1"/>
                </a:solidFill>
                <a:latin typeface="+mn-lt"/>
                <a:ea typeface="+mn-ea"/>
                <a:cs typeface="+mn-cs"/>
              </a:defRPr>
            </a:lvl3pPr>
            <a:lvl4pPr marL="2438339" lvl="3" indent="-406390" algn="l" defTabSz="914400" rtl="0" eaLnBrk="1" latinLnBrk="0" hangingPunct="1">
              <a:lnSpc>
                <a:spcPct val="90000"/>
              </a:lnSpc>
              <a:spcBef>
                <a:spcPts val="800"/>
              </a:spcBef>
              <a:spcAft>
                <a:spcPts val="0"/>
              </a:spcAft>
              <a:buSzPts val="1200"/>
              <a:buFont typeface="Arial" panose="020B0604020202020204" pitchFamily="34" charset="0"/>
              <a:buChar char="–"/>
              <a:defRPr sz="1800" b="0" i="0" kern="1200">
                <a:solidFill>
                  <a:schemeClr val="tx1"/>
                </a:solidFill>
                <a:latin typeface="+mn-lt"/>
                <a:ea typeface="+mn-ea"/>
                <a:cs typeface="+mn-cs"/>
              </a:defRPr>
            </a:lvl4pPr>
            <a:lvl5pPr marL="3047924" lvl="4" indent="-389457" algn="l" defTabSz="914400" rtl="0" eaLnBrk="1" latinLnBrk="0" hangingPunct="1">
              <a:lnSpc>
                <a:spcPct val="90000"/>
              </a:lnSpc>
              <a:spcBef>
                <a:spcPts val="800"/>
              </a:spcBef>
              <a:spcAft>
                <a:spcPts val="0"/>
              </a:spcAft>
              <a:buSzPts val="1000"/>
              <a:buFont typeface="Arial" panose="020B0604020202020204" pitchFamily="34" charset="0"/>
              <a:buChar char="–"/>
              <a:defRPr sz="1800" b="0" i="0" kern="1200">
                <a:solidFill>
                  <a:schemeClr val="tx1"/>
                </a:solidFill>
                <a:latin typeface="+mn-lt"/>
                <a:ea typeface="+mn-ea"/>
                <a:cs typeface="+mn-cs"/>
              </a:defRPr>
            </a:lvl5pPr>
            <a:lvl6pPr marL="3657509" lvl="5"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0"/>
              </a:spcBef>
              <a:spcAft>
                <a:spcPts val="1200"/>
              </a:spcAft>
              <a:buClr>
                <a:srgbClr val="000000"/>
              </a:buClr>
              <a:buSzPts val="1800"/>
              <a:buFont typeface="Arial"/>
              <a:buChar char="•"/>
              <a:tabLst/>
              <a:defRPr/>
            </a:pPr>
            <a:r>
              <a:rPr kumimoji="0" lang="en-US" sz="2000" b="1" i="0" u="none" strike="noStrike" kern="1200" cap="none" spc="0" normalizeH="0" baseline="0" noProof="0" dirty="0">
                <a:ln>
                  <a:noFill/>
                </a:ln>
                <a:solidFill>
                  <a:srgbClr val="0000FF"/>
                </a:solidFill>
                <a:effectLst/>
                <a:uLnTx/>
                <a:uFillTx/>
                <a:latin typeface="Segoe UI" panose="020B0502040204020203" pitchFamily="34" charset="0"/>
                <a:ea typeface="Arial"/>
                <a:cs typeface="Segoe UI" panose="020B0502040204020203" pitchFamily="34" charset="0"/>
                <a:sym typeface="Arial"/>
              </a:rPr>
              <a:t>Demonstrated the highest H coverage (~38%) of graphene by plasma and no damage to graphene!</a:t>
            </a:r>
            <a:endParaRPr kumimoji="0" lang="en-US" sz="2000" b="1" i="0" u="none" strike="noStrike" kern="1200" cap="none" spc="0" normalizeH="0" baseline="30000" noProof="0" dirty="0">
              <a:ln>
                <a:noFill/>
              </a:ln>
              <a:solidFill>
                <a:srgbClr val="0000FF"/>
              </a:solidFill>
              <a:effectLst/>
              <a:uLnTx/>
              <a:uFillTx/>
              <a:latin typeface="Segoe UI" panose="020B0502040204020203" pitchFamily="34" charset="0"/>
              <a:ea typeface="Arial"/>
              <a:cs typeface="Segoe UI" panose="020B0502040204020203" pitchFamily="34" charset="0"/>
              <a:sym typeface="Arial"/>
            </a:endParaRPr>
          </a:p>
        </p:txBody>
      </p:sp>
      <p:sp>
        <p:nvSpPr>
          <p:cNvPr id="9" name="TextBox 8">
            <a:extLst>
              <a:ext uri="{FF2B5EF4-FFF2-40B4-BE49-F238E27FC236}">
                <a16:creationId xmlns:a16="http://schemas.microsoft.com/office/drawing/2014/main" id="{91B589A7-AACA-DB0D-198B-0F9C03952CAB}"/>
              </a:ext>
            </a:extLst>
          </p:cNvPr>
          <p:cNvSpPr txBox="1"/>
          <p:nvPr/>
        </p:nvSpPr>
        <p:spPr>
          <a:xfrm>
            <a:off x="8499983" y="4986746"/>
            <a:ext cx="383027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Zhao, Raitses et al., Carbon, </a:t>
            </a:r>
            <a:r>
              <a:rPr kumimoji="0" lang="en-US" sz="14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177</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244 (2021)</a:t>
            </a:r>
          </a:p>
        </p:txBody>
      </p:sp>
      <p:pic>
        <p:nvPicPr>
          <p:cNvPr id="4" name="Picture 3">
            <a:extLst>
              <a:ext uri="{FF2B5EF4-FFF2-40B4-BE49-F238E27FC236}">
                <a16:creationId xmlns:a16="http://schemas.microsoft.com/office/drawing/2014/main" id="{02D93C59-768E-FCAC-B70A-401380E83BEF}"/>
              </a:ext>
            </a:extLst>
          </p:cNvPr>
          <p:cNvPicPr>
            <a:picLocks noChangeAspect="1"/>
          </p:cNvPicPr>
          <p:nvPr/>
        </p:nvPicPr>
        <p:blipFill>
          <a:blip r:embed="rId4"/>
          <a:stretch>
            <a:fillRect/>
          </a:stretch>
        </p:blipFill>
        <p:spPr>
          <a:xfrm>
            <a:off x="138160" y="3508330"/>
            <a:ext cx="3992361" cy="2392227"/>
          </a:xfrm>
          <a:prstGeom prst="rect">
            <a:avLst/>
          </a:prstGeom>
        </p:spPr>
      </p:pic>
      <p:sp>
        <p:nvSpPr>
          <p:cNvPr id="10" name="Google Shape;261;p34">
            <a:extLst>
              <a:ext uri="{FF2B5EF4-FFF2-40B4-BE49-F238E27FC236}">
                <a16:creationId xmlns:a16="http://schemas.microsoft.com/office/drawing/2014/main" id="{9263DA35-9488-DE91-5BBF-1785CE3EE989}"/>
              </a:ext>
            </a:extLst>
          </p:cNvPr>
          <p:cNvSpPr txBox="1">
            <a:spLocks/>
          </p:cNvSpPr>
          <p:nvPr/>
        </p:nvSpPr>
        <p:spPr>
          <a:xfrm>
            <a:off x="185185" y="2261006"/>
            <a:ext cx="3553790" cy="507777"/>
          </a:xfrm>
          <a:prstGeom prst="rect">
            <a:avLst/>
          </a:prstGeom>
          <a:noFill/>
          <a:ln>
            <a:noFill/>
          </a:ln>
        </p:spPr>
        <p:txBody>
          <a:bodyPr spcFirstLastPara="1" vert="horz" wrap="square" lIns="121900" tIns="60933" rIns="121900" bIns="60933" rtlCol="0" anchor="t"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82880" marR="0" lvl="0" indent="-182880" algn="l" defTabSz="914400" rtl="0" eaLnBrk="0" fontAlgn="base" latinLnBrk="0" hangingPunct="0">
              <a:lnSpc>
                <a:spcPct val="100000"/>
              </a:lnSpc>
              <a:spcBef>
                <a:spcPts val="0"/>
              </a:spcBef>
              <a:spcAft>
                <a:spcPts val="600"/>
              </a:spcAft>
              <a:buClr>
                <a:srgbClr val="000000"/>
              </a:buClr>
              <a:buSzTx/>
              <a:buFont typeface="Arial"/>
              <a:buChar char="•"/>
              <a:tabLst/>
              <a:defRPr/>
            </a:pPr>
            <a:r>
              <a:rPr kumimoji="0" lang="en-US" sz="2000" b="1" i="0" u="none" strike="noStrike" kern="0" cap="none" spc="0" normalizeH="0" baseline="0" noProof="0" dirty="0">
                <a:ln>
                  <a:noFill/>
                </a:ln>
                <a:solidFill>
                  <a:srgbClr val="000000"/>
                </a:solidFill>
                <a:effectLst/>
                <a:uLnTx/>
                <a:uFillTx/>
                <a:latin typeface="Segoe UI" panose="020B0502040204020203" pitchFamily="34" charset="0"/>
                <a:ea typeface="Arial"/>
                <a:cs typeface="Segoe UI" panose="020B0502040204020203" pitchFamily="34" charset="0"/>
                <a:sym typeface="Arial"/>
              </a:rPr>
              <a:t>B-field effects:</a:t>
            </a:r>
          </a:p>
        </p:txBody>
      </p:sp>
      <p:pic>
        <p:nvPicPr>
          <p:cNvPr id="11" name="Picture 10">
            <a:extLst>
              <a:ext uri="{FF2B5EF4-FFF2-40B4-BE49-F238E27FC236}">
                <a16:creationId xmlns:a16="http://schemas.microsoft.com/office/drawing/2014/main" id="{EB232658-881D-78B4-1ECF-0D82F187C5CF}"/>
              </a:ext>
            </a:extLst>
          </p:cNvPr>
          <p:cNvPicPr>
            <a:picLocks noChangeAspect="1"/>
          </p:cNvPicPr>
          <p:nvPr/>
        </p:nvPicPr>
        <p:blipFill rotWithShape="1">
          <a:blip r:embed="rId5"/>
          <a:srcRect l="27415" t="22165" r="40204" b="30583"/>
          <a:stretch/>
        </p:blipFill>
        <p:spPr>
          <a:xfrm>
            <a:off x="4070037" y="3472299"/>
            <a:ext cx="2715016" cy="2228612"/>
          </a:xfrm>
          <a:prstGeom prst="rect">
            <a:avLst/>
          </a:prstGeom>
        </p:spPr>
      </p:pic>
      <p:sp>
        <p:nvSpPr>
          <p:cNvPr id="3" name="TextBox 2">
            <a:extLst>
              <a:ext uri="{FF2B5EF4-FFF2-40B4-BE49-F238E27FC236}">
                <a16:creationId xmlns:a16="http://schemas.microsoft.com/office/drawing/2014/main" id="{CBA04429-9366-BF51-23AE-C2ABE58BEB0E}"/>
              </a:ext>
            </a:extLst>
          </p:cNvPr>
          <p:cNvSpPr txBox="1"/>
          <p:nvPr/>
        </p:nvSpPr>
        <p:spPr>
          <a:xfrm>
            <a:off x="218713" y="961688"/>
            <a:ext cx="7227393"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Segoe UI" panose="020B0502040204020203" pitchFamily="34" charset="0"/>
                <a:cs typeface="Segoe UI" panose="020B0502040204020203" pitchFamily="34" charset="0"/>
              </a:rPr>
              <a:t>Backflux of warm ions (and partially by cold ions from CEX) and neutrals (CEX) contributes to processing by all e-beam plasma systems.</a:t>
            </a:r>
          </a:p>
        </p:txBody>
      </p:sp>
      <p:sp>
        <p:nvSpPr>
          <p:cNvPr id="16" name="TextBox 15">
            <a:extLst>
              <a:ext uri="{FF2B5EF4-FFF2-40B4-BE49-F238E27FC236}">
                <a16:creationId xmlns:a16="http://schemas.microsoft.com/office/drawing/2014/main" id="{7E7F8974-D8E1-9A6D-34CE-951F41055465}"/>
              </a:ext>
            </a:extLst>
          </p:cNvPr>
          <p:cNvSpPr txBox="1"/>
          <p:nvPr/>
        </p:nvSpPr>
        <p:spPr>
          <a:xfrm>
            <a:off x="4097803" y="2768784"/>
            <a:ext cx="3553790" cy="707886"/>
          </a:xfrm>
          <a:prstGeom prst="rect">
            <a:avLst/>
          </a:prstGeom>
          <a:noFill/>
        </p:spPr>
        <p:txBody>
          <a:bodyPr wrap="square">
            <a:spAutoFit/>
          </a:bodyPr>
          <a:lstStyle/>
          <a:p>
            <a:r>
              <a:rPr kumimoji="0" lang="en-US" sz="2000" b="1" i="0" u="none" strike="noStrike" kern="0" cap="none" spc="0" normalizeH="0" baseline="0" noProof="0" dirty="0">
                <a:ln>
                  <a:noFill/>
                </a:ln>
                <a:solidFill>
                  <a:srgbClr val="000000"/>
                </a:solidFill>
                <a:effectLst/>
                <a:uLnTx/>
                <a:uFillTx/>
                <a:latin typeface="Segoe UI" panose="020B0502040204020203" pitchFamily="34" charset="0"/>
                <a:ea typeface="Arial"/>
                <a:cs typeface="Segoe UI" panose="020B0502040204020203" pitchFamily="34" charset="0"/>
                <a:sym typeface="Arial"/>
              </a:rPr>
              <a:t>H-coverage of graphene from </a:t>
            </a:r>
            <a:r>
              <a:rPr lang="en-US" sz="2000" b="1" kern="0" dirty="0">
                <a:solidFill>
                  <a:srgbClr val="000000"/>
                </a:solidFill>
                <a:latin typeface="Segoe UI" panose="020B0502040204020203" pitchFamily="34" charset="0"/>
                <a:ea typeface="Arial"/>
                <a:cs typeface="Segoe UI" panose="020B0502040204020203" pitchFamily="34" charset="0"/>
                <a:sym typeface="Arial"/>
              </a:rPr>
              <a:t>ex-situ Raman</a:t>
            </a:r>
            <a:endParaRPr lang="en-US" dirty="0"/>
          </a:p>
        </p:txBody>
      </p:sp>
      <p:sp>
        <p:nvSpPr>
          <p:cNvPr id="17" name="TextBox 16">
            <a:extLst>
              <a:ext uri="{FF2B5EF4-FFF2-40B4-BE49-F238E27FC236}">
                <a16:creationId xmlns:a16="http://schemas.microsoft.com/office/drawing/2014/main" id="{031641C9-0DDA-0739-FE8D-ED917F784CE7}"/>
              </a:ext>
            </a:extLst>
          </p:cNvPr>
          <p:cNvSpPr txBox="1"/>
          <p:nvPr/>
        </p:nvSpPr>
        <p:spPr>
          <a:xfrm>
            <a:off x="919994" y="2768784"/>
            <a:ext cx="2715016" cy="707886"/>
          </a:xfrm>
          <a:prstGeom prst="rect">
            <a:avLst/>
          </a:prstGeom>
          <a:noFill/>
        </p:spPr>
        <p:txBody>
          <a:bodyPr wrap="square">
            <a:spAutoFit/>
          </a:bodyPr>
          <a:lstStyle/>
          <a:p>
            <a:r>
              <a:rPr kumimoji="0" lang="en-US" sz="2000" b="1" i="0" u="none" strike="noStrike" kern="0" cap="none" spc="0" normalizeH="0" baseline="0" noProof="0" dirty="0">
                <a:ln>
                  <a:noFill/>
                </a:ln>
                <a:solidFill>
                  <a:srgbClr val="000000"/>
                </a:solidFill>
                <a:effectLst/>
                <a:uLnTx/>
                <a:uFillTx/>
                <a:latin typeface="Segoe UI" panose="020B0502040204020203" pitchFamily="34" charset="0"/>
                <a:ea typeface="Arial"/>
                <a:cs typeface="Segoe UI" panose="020B0502040204020203" pitchFamily="34" charset="0"/>
                <a:sym typeface="Arial"/>
              </a:rPr>
              <a:t>H-density in plasma by fs-TALIF</a:t>
            </a:r>
            <a:endParaRPr lang="en-US" dirty="0"/>
          </a:p>
        </p:txBody>
      </p:sp>
      <p:cxnSp>
        <p:nvCxnSpPr>
          <p:cNvPr id="18" name="Straight Connector 17">
            <a:extLst>
              <a:ext uri="{FF2B5EF4-FFF2-40B4-BE49-F238E27FC236}">
                <a16:creationId xmlns:a16="http://schemas.microsoft.com/office/drawing/2014/main" id="{6D3D4084-AAB2-D01C-3A7B-14FD4BB0B1F6}"/>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21" name="Slide Number Placeholder 1">
            <a:extLst>
              <a:ext uri="{FF2B5EF4-FFF2-40B4-BE49-F238E27FC236}">
                <a16:creationId xmlns:a16="http://schemas.microsoft.com/office/drawing/2014/main" id="{388C9971-533E-770A-AFC2-934ED27F5C2C}"/>
              </a:ext>
            </a:extLst>
          </p:cNvPr>
          <p:cNvSpPr>
            <a:spLocks noGrp="1"/>
          </p:cNvSpPr>
          <p:nvPr>
            <p:ph type="sldNum" idx="12"/>
          </p:nvPr>
        </p:nvSpPr>
        <p:spPr>
          <a:xfrm>
            <a:off x="11530240" y="6379326"/>
            <a:ext cx="457200" cy="276959"/>
          </a:xfrm>
        </p:spPr>
        <p:txBody>
          <a:bodyPr/>
          <a:lstStyle/>
          <a:p>
            <a:fld id="{00000000-1234-1234-1234-123412341234}" type="slidenum">
              <a:rPr lang="en-US" sz="1200" smtClean="0">
                <a:latin typeface="Segoe UI" panose="020B0502040204020203" pitchFamily="34" charset="0"/>
                <a:cs typeface="Segoe UI" panose="020B0502040204020203" pitchFamily="34" charset="0"/>
              </a:rPr>
              <a:pPr/>
              <a:t>20</a:t>
            </a:fld>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58252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10"/>
          <p:cNvSpPr txBox="1"/>
          <p:nvPr/>
        </p:nvSpPr>
        <p:spPr>
          <a:xfrm>
            <a:off x="3857976" y="3672987"/>
            <a:ext cx="898003"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N. De Leon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5" name="Google Shape;415;p10"/>
          <p:cNvPicPr preferRelativeResize="0"/>
          <p:nvPr/>
        </p:nvPicPr>
        <p:blipFill rotWithShape="1">
          <a:blip r:embed="rId3">
            <a:alphaModFix/>
          </a:blip>
          <a:srcRect/>
          <a:stretch/>
        </p:blipFill>
        <p:spPr>
          <a:xfrm>
            <a:off x="8041197" y="1241965"/>
            <a:ext cx="3416295" cy="4374070"/>
          </a:xfrm>
          <a:prstGeom prst="rect">
            <a:avLst/>
          </a:prstGeom>
          <a:noFill/>
          <a:ln>
            <a:noFill/>
          </a:ln>
        </p:spPr>
      </p:pic>
      <p:sp>
        <p:nvSpPr>
          <p:cNvPr id="416" name="Google Shape;416;p10"/>
          <p:cNvSpPr txBox="1"/>
          <p:nvPr/>
        </p:nvSpPr>
        <p:spPr>
          <a:xfrm>
            <a:off x="89796" y="6027917"/>
            <a:ext cx="12012407"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32787F"/>
                </a:solidFill>
                <a:effectLst/>
                <a:uLnTx/>
                <a:uFillTx/>
                <a:latin typeface="Arial"/>
                <a:ea typeface="Arial"/>
                <a:cs typeface="Arial"/>
                <a:sym typeface="Arial"/>
              </a:rPr>
              <a:t>Qubit performance	   🡨🡪    Materials properties    </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600" b="1" i="0" u="none" strike="noStrike" kern="0" cap="none" spc="0" normalizeH="0" baseline="0" noProof="0" dirty="0">
                <a:ln>
                  <a:noFill/>
                </a:ln>
                <a:solidFill>
                  <a:srgbClr val="F58025"/>
                </a:solidFill>
                <a:effectLst/>
                <a:uLnTx/>
                <a:uFillTx/>
                <a:latin typeface="Arial"/>
                <a:ea typeface="Arial"/>
                <a:cs typeface="Arial"/>
                <a:sym typeface="Arial"/>
              </a:rPr>
              <a:t>Plasma-surface interactions    🡨🡪     RF/Plasma-chemistry</a:t>
            </a:r>
            <a:endParaRPr kumimoji="0" sz="1600" b="1" i="0" u="none" strike="noStrike" kern="0" cap="none" spc="0" normalizeH="0" baseline="0" noProof="0" dirty="0">
              <a:ln>
                <a:noFill/>
              </a:ln>
              <a:solidFill>
                <a:srgbClr val="F58025"/>
              </a:solidFill>
              <a:effectLst/>
              <a:uLnTx/>
              <a:uFillTx/>
              <a:latin typeface="Arial"/>
              <a:ea typeface="Arial"/>
              <a:cs typeface="Arial"/>
              <a:sym typeface="Arial"/>
            </a:endParaRPr>
          </a:p>
        </p:txBody>
      </p:sp>
      <p:sp>
        <p:nvSpPr>
          <p:cNvPr id="417" name="Google Shape;417;p10"/>
          <p:cNvSpPr txBox="1"/>
          <p:nvPr/>
        </p:nvSpPr>
        <p:spPr>
          <a:xfrm>
            <a:off x="4349457" y="5558535"/>
            <a:ext cx="1051891"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(dopants)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10"/>
          <p:cNvSpPr txBox="1"/>
          <p:nvPr/>
        </p:nvSpPr>
        <p:spPr>
          <a:xfrm>
            <a:off x="9682404" y="5608407"/>
            <a:ext cx="1273105"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Ashfold et al., 2020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9" name="Google Shape;419;p10"/>
          <p:cNvPicPr preferRelativeResize="0"/>
          <p:nvPr/>
        </p:nvPicPr>
        <p:blipFill rotWithShape="1">
          <a:blip r:embed="rId4">
            <a:alphaModFix/>
          </a:blip>
          <a:srcRect/>
          <a:stretch/>
        </p:blipFill>
        <p:spPr>
          <a:xfrm>
            <a:off x="3885551" y="1213065"/>
            <a:ext cx="3964413" cy="2290863"/>
          </a:xfrm>
          <a:prstGeom prst="rect">
            <a:avLst/>
          </a:prstGeom>
          <a:noFill/>
          <a:ln>
            <a:noFill/>
          </a:ln>
        </p:spPr>
      </p:pic>
      <p:pic>
        <p:nvPicPr>
          <p:cNvPr id="420" name="Google Shape;420;p10"/>
          <p:cNvPicPr preferRelativeResize="0"/>
          <p:nvPr/>
        </p:nvPicPr>
        <p:blipFill rotWithShape="1">
          <a:blip r:embed="rId5">
            <a:alphaModFix/>
          </a:blip>
          <a:srcRect/>
          <a:stretch/>
        </p:blipFill>
        <p:spPr>
          <a:xfrm>
            <a:off x="4437327" y="3757765"/>
            <a:ext cx="3224493" cy="1891725"/>
          </a:xfrm>
          <a:prstGeom prst="rect">
            <a:avLst/>
          </a:prstGeom>
          <a:noFill/>
          <a:ln>
            <a:noFill/>
          </a:ln>
        </p:spPr>
      </p:pic>
      <p:sp>
        <p:nvSpPr>
          <p:cNvPr id="421" name="Google Shape;421;p10"/>
          <p:cNvSpPr txBox="1"/>
          <p:nvPr/>
        </p:nvSpPr>
        <p:spPr>
          <a:xfrm>
            <a:off x="6188873" y="3422940"/>
            <a:ext cx="1662635"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Oberg, Stacey, et al, 2021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 name="Google Shape;422;p10"/>
          <p:cNvSpPr/>
          <p:nvPr/>
        </p:nvSpPr>
        <p:spPr>
          <a:xfrm>
            <a:off x="4001239" y="1125493"/>
            <a:ext cx="7564685" cy="4868263"/>
          </a:xfrm>
          <a:prstGeom prst="rect">
            <a:avLst/>
          </a:prstGeom>
          <a:noFill/>
          <a:ln w="571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3" name="Google Shape;423;p10"/>
          <p:cNvSpPr/>
          <p:nvPr/>
        </p:nvSpPr>
        <p:spPr>
          <a:xfrm>
            <a:off x="6120874" y="4488911"/>
            <a:ext cx="3257631" cy="1375276"/>
          </a:xfrm>
          <a:prstGeom prst="rect">
            <a:avLst/>
          </a:prstGeom>
          <a:solidFill>
            <a:schemeClr val="lt1"/>
          </a:solidFill>
          <a:ln w="25400" cap="flat" cmpd="sng">
            <a:solidFill>
              <a:srgbClr val="F580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24" name="Google Shape;424;p10"/>
          <p:cNvPicPr preferRelativeResize="0"/>
          <p:nvPr/>
        </p:nvPicPr>
        <p:blipFill rotWithShape="1">
          <a:blip r:embed="rId6">
            <a:alphaModFix/>
          </a:blip>
          <a:srcRect/>
          <a:stretch/>
        </p:blipFill>
        <p:spPr>
          <a:xfrm>
            <a:off x="6263773" y="4821918"/>
            <a:ext cx="3027470" cy="664566"/>
          </a:xfrm>
          <a:prstGeom prst="rect">
            <a:avLst/>
          </a:prstGeom>
          <a:noFill/>
          <a:ln>
            <a:noFill/>
          </a:ln>
        </p:spPr>
      </p:pic>
      <p:grpSp>
        <p:nvGrpSpPr>
          <p:cNvPr id="425" name="Google Shape;425;p10"/>
          <p:cNvGrpSpPr/>
          <p:nvPr/>
        </p:nvGrpSpPr>
        <p:grpSpPr>
          <a:xfrm>
            <a:off x="734508" y="1368586"/>
            <a:ext cx="2900374" cy="707886"/>
            <a:chOff x="190500" y="3486149"/>
            <a:chExt cx="1928232" cy="707886"/>
          </a:xfrm>
        </p:grpSpPr>
        <p:sp>
          <p:nvSpPr>
            <p:cNvPr id="426" name="Google Shape;426;p10"/>
            <p:cNvSpPr txBox="1"/>
            <p:nvPr/>
          </p:nvSpPr>
          <p:spPr>
            <a:xfrm>
              <a:off x="190501" y="3486149"/>
              <a:ext cx="1928231" cy="707886"/>
            </a:xfrm>
            <a:prstGeom prst="rect">
              <a:avLst/>
            </a:prstGeom>
            <a:solidFill>
              <a:srgbClr val="D7DEE0"/>
            </a:solidFill>
            <a:ln>
              <a:noFill/>
            </a:ln>
          </p:spPr>
          <p:txBody>
            <a:bodyPr spcFirstLastPara="1" wrap="square" lIns="182875" tIns="228600" rIns="182875" bIns="228600" anchor="ctr" anchorCtr="0">
              <a:spAutoFit/>
            </a:bodyPr>
            <a:lstStyle/>
            <a:p>
              <a:pPr marL="182880" marR="0" lvl="0" indent="0" algn="l" defTabSz="914400" rtl="0" eaLnBrk="1" fontAlgn="auto" latinLnBrk="0" hangingPunct="1">
                <a:lnSpc>
                  <a:spcPct val="100000"/>
                </a:lnSpc>
                <a:spcBef>
                  <a:spcPts val="0"/>
                </a:spcBef>
                <a:spcAft>
                  <a:spcPts val="0"/>
                </a:spcAft>
                <a:buClr>
                  <a:srgbClr val="445256"/>
                </a:buClr>
                <a:buSzPts val="1600"/>
                <a:buFont typeface="Arial"/>
                <a:buNone/>
                <a:tabLst/>
                <a:defRPr/>
              </a:pPr>
              <a:r>
                <a:rPr kumimoji="0" lang="en-US" sz="1600" b="0" i="0" u="none" strike="noStrike" kern="0" cap="none" spc="0" normalizeH="0" baseline="0" noProof="0">
                  <a:ln>
                    <a:noFill/>
                  </a:ln>
                  <a:solidFill>
                    <a:srgbClr val="445256"/>
                  </a:solidFill>
                  <a:effectLst/>
                  <a:uLnTx/>
                  <a:uFillTx/>
                  <a:latin typeface="Arial"/>
                  <a:ea typeface="Arial"/>
                  <a:cs typeface="Arial"/>
                  <a:sym typeface="Arial"/>
                </a:rPr>
                <a:t>Plasma diagnostics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 name="Google Shape;427;p10"/>
            <p:cNvSpPr/>
            <p:nvPr/>
          </p:nvSpPr>
          <p:spPr>
            <a:xfrm>
              <a:off x="190500" y="3488048"/>
              <a:ext cx="91441" cy="704088"/>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eorgia"/>
                <a:ea typeface="Georgia"/>
                <a:cs typeface="Georgia"/>
                <a:sym typeface="Georgia"/>
              </a:endParaRPr>
            </a:p>
          </p:txBody>
        </p:sp>
      </p:grpSp>
      <p:grpSp>
        <p:nvGrpSpPr>
          <p:cNvPr id="428" name="Google Shape;428;p10"/>
          <p:cNvGrpSpPr/>
          <p:nvPr/>
        </p:nvGrpSpPr>
        <p:grpSpPr>
          <a:xfrm>
            <a:off x="734508" y="2294302"/>
            <a:ext cx="2900376" cy="707886"/>
            <a:chOff x="190500" y="3486149"/>
            <a:chExt cx="1928232" cy="707886"/>
          </a:xfrm>
        </p:grpSpPr>
        <p:sp>
          <p:nvSpPr>
            <p:cNvPr id="429" name="Google Shape;429;p10"/>
            <p:cNvSpPr txBox="1"/>
            <p:nvPr/>
          </p:nvSpPr>
          <p:spPr>
            <a:xfrm>
              <a:off x="190501" y="3486149"/>
              <a:ext cx="1928231" cy="707886"/>
            </a:xfrm>
            <a:prstGeom prst="rect">
              <a:avLst/>
            </a:prstGeom>
            <a:solidFill>
              <a:srgbClr val="D7DEE0"/>
            </a:solidFill>
            <a:ln>
              <a:noFill/>
            </a:ln>
          </p:spPr>
          <p:txBody>
            <a:bodyPr spcFirstLastPara="1" wrap="square" lIns="182875" tIns="228600" rIns="182875" bIns="228600" anchor="ctr" anchorCtr="0">
              <a:spAutoFit/>
            </a:bodyPr>
            <a:lstStyle/>
            <a:p>
              <a:pPr marL="182880" marR="0" lvl="0" indent="0" algn="l" defTabSz="914400" rtl="0" eaLnBrk="1" fontAlgn="auto" latinLnBrk="0" hangingPunct="1">
                <a:lnSpc>
                  <a:spcPct val="100000"/>
                </a:lnSpc>
                <a:spcBef>
                  <a:spcPts val="0"/>
                </a:spcBef>
                <a:spcAft>
                  <a:spcPts val="0"/>
                </a:spcAft>
                <a:buClr>
                  <a:srgbClr val="445256"/>
                </a:buClr>
                <a:buSzPts val="1600"/>
                <a:buFont typeface="Arial"/>
                <a:buNone/>
                <a:tabLst/>
                <a:defRPr/>
              </a:pPr>
              <a:r>
                <a:rPr kumimoji="0" lang="en-US" sz="1600" b="0" i="0" u="none" strike="noStrike" kern="0" cap="none" spc="0" normalizeH="0" baseline="0" noProof="0">
                  <a:ln>
                    <a:noFill/>
                  </a:ln>
                  <a:solidFill>
                    <a:srgbClr val="445256"/>
                  </a:solidFill>
                  <a:effectLst/>
                  <a:uLnTx/>
                  <a:uFillTx/>
                  <a:latin typeface="Arial"/>
                  <a:ea typeface="Arial"/>
                  <a:cs typeface="Arial"/>
                  <a:sym typeface="Arial"/>
                </a:rPr>
                <a:t>Plasma modeling</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 name="Google Shape;430;p10"/>
            <p:cNvSpPr/>
            <p:nvPr/>
          </p:nvSpPr>
          <p:spPr>
            <a:xfrm>
              <a:off x="190500" y="3488048"/>
              <a:ext cx="91441" cy="704088"/>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eorgia"/>
                <a:ea typeface="Georgia"/>
                <a:cs typeface="Georgia"/>
                <a:sym typeface="Georgia"/>
              </a:endParaRPr>
            </a:p>
          </p:txBody>
        </p:sp>
      </p:grpSp>
      <p:grpSp>
        <p:nvGrpSpPr>
          <p:cNvPr id="431" name="Google Shape;431;p10"/>
          <p:cNvGrpSpPr/>
          <p:nvPr/>
        </p:nvGrpSpPr>
        <p:grpSpPr>
          <a:xfrm>
            <a:off x="714538" y="3222182"/>
            <a:ext cx="2920347" cy="707886"/>
            <a:chOff x="190499" y="3363039"/>
            <a:chExt cx="1928233" cy="954107"/>
          </a:xfrm>
        </p:grpSpPr>
        <p:sp>
          <p:nvSpPr>
            <p:cNvPr id="432" name="Google Shape;432;p10"/>
            <p:cNvSpPr txBox="1"/>
            <p:nvPr/>
          </p:nvSpPr>
          <p:spPr>
            <a:xfrm>
              <a:off x="190501" y="3363039"/>
              <a:ext cx="1928231" cy="954107"/>
            </a:xfrm>
            <a:prstGeom prst="rect">
              <a:avLst/>
            </a:prstGeom>
            <a:solidFill>
              <a:srgbClr val="D7DEE0"/>
            </a:solidFill>
            <a:ln>
              <a:noFill/>
            </a:ln>
          </p:spPr>
          <p:txBody>
            <a:bodyPr spcFirstLastPara="1" wrap="square" lIns="182875" tIns="228600" rIns="182875" bIns="228600" anchor="ctr" anchorCtr="0">
              <a:spAutoFit/>
            </a:bodyPr>
            <a:lstStyle/>
            <a:p>
              <a:pPr marL="182880" marR="0" lvl="0" indent="0" algn="l" defTabSz="914400" rtl="0" eaLnBrk="1" fontAlgn="auto" latinLnBrk="0" hangingPunct="1">
                <a:lnSpc>
                  <a:spcPct val="100000"/>
                </a:lnSpc>
                <a:spcBef>
                  <a:spcPts val="0"/>
                </a:spcBef>
                <a:spcAft>
                  <a:spcPts val="0"/>
                </a:spcAft>
                <a:buClr>
                  <a:srgbClr val="445256"/>
                </a:buClr>
                <a:buSzPts val="1600"/>
                <a:buFont typeface="Arial"/>
                <a:buNone/>
                <a:tabLst/>
                <a:defRPr/>
              </a:pPr>
              <a:r>
                <a:rPr kumimoji="0" lang="en-US" sz="1600" b="0" i="0" u="none" strike="noStrike" kern="0" cap="none" spc="0" normalizeH="0" baseline="0" noProof="0" dirty="0">
                  <a:ln>
                    <a:noFill/>
                  </a:ln>
                  <a:solidFill>
                    <a:srgbClr val="445256"/>
                  </a:solidFill>
                  <a:effectLst/>
                  <a:uLnTx/>
                  <a:uFillTx/>
                  <a:latin typeface="Arial"/>
                  <a:ea typeface="Arial"/>
                  <a:cs typeface="Arial"/>
                  <a:sym typeface="Arial"/>
                </a:rPr>
                <a:t>Plasma/surface modeling</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3" name="Google Shape;433;p10"/>
            <p:cNvSpPr/>
            <p:nvPr/>
          </p:nvSpPr>
          <p:spPr>
            <a:xfrm>
              <a:off x="190499" y="3363039"/>
              <a:ext cx="104001" cy="954107"/>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eorgia"/>
                <a:ea typeface="Georgia"/>
                <a:cs typeface="Georgia"/>
                <a:sym typeface="Georgia"/>
              </a:endParaRPr>
            </a:p>
          </p:txBody>
        </p:sp>
      </p:grpSp>
      <p:grpSp>
        <p:nvGrpSpPr>
          <p:cNvPr id="434" name="Google Shape;434;p10"/>
          <p:cNvGrpSpPr/>
          <p:nvPr/>
        </p:nvGrpSpPr>
        <p:grpSpPr>
          <a:xfrm>
            <a:off x="721129" y="4147898"/>
            <a:ext cx="2920347" cy="707886"/>
            <a:chOff x="190499" y="3363039"/>
            <a:chExt cx="1928233" cy="954107"/>
          </a:xfrm>
        </p:grpSpPr>
        <p:sp>
          <p:nvSpPr>
            <p:cNvPr id="435" name="Google Shape;435;p10"/>
            <p:cNvSpPr txBox="1"/>
            <p:nvPr/>
          </p:nvSpPr>
          <p:spPr>
            <a:xfrm>
              <a:off x="190501" y="3363039"/>
              <a:ext cx="1928231" cy="954107"/>
            </a:xfrm>
            <a:prstGeom prst="rect">
              <a:avLst/>
            </a:prstGeom>
            <a:solidFill>
              <a:srgbClr val="D7DEE0"/>
            </a:solidFill>
            <a:ln>
              <a:noFill/>
            </a:ln>
          </p:spPr>
          <p:txBody>
            <a:bodyPr spcFirstLastPara="1" wrap="square" lIns="182875" tIns="228600" rIns="182875" bIns="228600" anchor="ctr" anchorCtr="0">
              <a:spAutoFit/>
            </a:bodyPr>
            <a:lstStyle/>
            <a:p>
              <a:pPr marL="182880" marR="0" lvl="0" indent="0" algn="l" defTabSz="914400" rtl="0" eaLnBrk="1" fontAlgn="auto" latinLnBrk="0" hangingPunct="1">
                <a:lnSpc>
                  <a:spcPct val="100000"/>
                </a:lnSpc>
                <a:spcBef>
                  <a:spcPts val="0"/>
                </a:spcBef>
                <a:spcAft>
                  <a:spcPts val="0"/>
                </a:spcAft>
                <a:buClr>
                  <a:srgbClr val="445256"/>
                </a:buClr>
                <a:buSzPts val="1600"/>
                <a:buFont typeface="Arial"/>
                <a:buNone/>
                <a:tabLst/>
                <a:defRPr/>
              </a:pPr>
              <a:r>
                <a:rPr kumimoji="0" lang="en-US" sz="1600" b="0" i="0" u="none" strike="noStrike" kern="0" cap="none" spc="0" normalizeH="0" baseline="0" noProof="0">
                  <a:ln>
                    <a:noFill/>
                  </a:ln>
                  <a:solidFill>
                    <a:srgbClr val="445256"/>
                  </a:solidFill>
                  <a:effectLst/>
                  <a:uLnTx/>
                  <a:uFillTx/>
                  <a:latin typeface="Arial"/>
                  <a:ea typeface="Arial"/>
                  <a:cs typeface="Arial"/>
                  <a:sym typeface="Arial"/>
                </a:rPr>
                <a:t>Synthesis experiments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6" name="Google Shape;436;p10"/>
            <p:cNvSpPr/>
            <p:nvPr/>
          </p:nvSpPr>
          <p:spPr>
            <a:xfrm>
              <a:off x="190499" y="3363039"/>
              <a:ext cx="104001" cy="954107"/>
            </a:xfrm>
            <a:prstGeom prst="rect">
              <a:avLst/>
            </a:prstGeom>
            <a:solidFill>
              <a:schemeClr val="accent5"/>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eorgia"/>
                <a:ea typeface="Georgia"/>
                <a:cs typeface="Georgia"/>
                <a:sym typeface="Georgia"/>
              </a:endParaRPr>
            </a:p>
          </p:txBody>
        </p:sp>
      </p:grpSp>
      <p:grpSp>
        <p:nvGrpSpPr>
          <p:cNvPr id="437" name="Google Shape;437;p10"/>
          <p:cNvGrpSpPr/>
          <p:nvPr/>
        </p:nvGrpSpPr>
        <p:grpSpPr>
          <a:xfrm>
            <a:off x="717283" y="5059448"/>
            <a:ext cx="2920347" cy="707886"/>
            <a:chOff x="190499" y="3363039"/>
            <a:chExt cx="1928233" cy="954107"/>
          </a:xfrm>
        </p:grpSpPr>
        <p:sp>
          <p:nvSpPr>
            <p:cNvPr id="438" name="Google Shape;438;p10"/>
            <p:cNvSpPr txBox="1"/>
            <p:nvPr/>
          </p:nvSpPr>
          <p:spPr>
            <a:xfrm>
              <a:off x="190501" y="3363039"/>
              <a:ext cx="1928231" cy="954107"/>
            </a:xfrm>
            <a:prstGeom prst="rect">
              <a:avLst/>
            </a:prstGeom>
            <a:solidFill>
              <a:srgbClr val="D7DEE0"/>
            </a:solidFill>
            <a:ln>
              <a:noFill/>
            </a:ln>
          </p:spPr>
          <p:txBody>
            <a:bodyPr spcFirstLastPara="1" wrap="square" lIns="182875" tIns="228600" rIns="182875" bIns="228600" anchor="ctr" anchorCtr="0">
              <a:spAutoFit/>
            </a:bodyPr>
            <a:lstStyle/>
            <a:p>
              <a:pPr marL="182880" marR="0" lvl="0" indent="0" algn="l" defTabSz="914400" rtl="0" eaLnBrk="1" fontAlgn="auto" latinLnBrk="0" hangingPunct="1">
                <a:lnSpc>
                  <a:spcPct val="100000"/>
                </a:lnSpc>
                <a:spcBef>
                  <a:spcPts val="0"/>
                </a:spcBef>
                <a:spcAft>
                  <a:spcPts val="0"/>
                </a:spcAft>
                <a:buClr>
                  <a:srgbClr val="445256"/>
                </a:buClr>
                <a:buSzPts val="1600"/>
                <a:buFont typeface="Arial"/>
                <a:buNone/>
                <a:tabLst/>
                <a:defRPr/>
              </a:pPr>
              <a:r>
                <a:rPr kumimoji="0" lang="en-US" sz="1600" b="0" i="0" u="none" strike="noStrike" kern="0" cap="none" spc="0" normalizeH="0" baseline="0" noProof="0">
                  <a:ln>
                    <a:noFill/>
                  </a:ln>
                  <a:solidFill>
                    <a:srgbClr val="445256"/>
                  </a:solidFill>
                  <a:effectLst/>
                  <a:uLnTx/>
                  <a:uFillTx/>
                  <a:latin typeface="Arial"/>
                  <a:ea typeface="Arial"/>
                  <a:cs typeface="Arial"/>
                  <a:sym typeface="Arial"/>
                </a:rPr>
                <a:t>Material/device delivery</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9" name="Google Shape;439;p10"/>
            <p:cNvSpPr/>
            <p:nvPr/>
          </p:nvSpPr>
          <p:spPr>
            <a:xfrm>
              <a:off x="190499" y="3363039"/>
              <a:ext cx="104001" cy="954107"/>
            </a:xfrm>
            <a:prstGeom prst="rect">
              <a:avLst/>
            </a:prstGeom>
            <a:solidFill>
              <a:schemeClr val="accent5"/>
            </a:solidFill>
            <a:ln>
              <a:noFill/>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eorgia"/>
                <a:ea typeface="Georgia"/>
                <a:cs typeface="Georgia"/>
                <a:sym typeface="Georgia"/>
              </a:endParaRPr>
            </a:p>
          </p:txBody>
        </p:sp>
      </p:grpSp>
      <p:sp>
        <p:nvSpPr>
          <p:cNvPr id="4" name="TextBox 3">
            <a:extLst>
              <a:ext uri="{FF2B5EF4-FFF2-40B4-BE49-F238E27FC236}">
                <a16:creationId xmlns:a16="http://schemas.microsoft.com/office/drawing/2014/main" id="{BB59478C-4312-7F89-41DE-BB6BFD879EEE}"/>
              </a:ext>
            </a:extLst>
          </p:cNvPr>
          <p:cNvSpPr txBox="1"/>
          <p:nvPr/>
        </p:nvSpPr>
        <p:spPr>
          <a:xfrm>
            <a:off x="182191" y="-67956"/>
            <a:ext cx="10225741"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44546A">
                    <a:lumMod val="75000"/>
                  </a:srgbClr>
                </a:solidFill>
                <a:effectLst/>
                <a:uLnTx/>
                <a:uFillTx/>
                <a:latin typeface="Georgia" panose="02040502050405020303" pitchFamily="18" charset="0"/>
                <a:ea typeface="+mn-ea"/>
                <a:cs typeface="+mn-cs"/>
              </a:rPr>
              <a:t>Quantum &amp; Microelectronics Diamond</a:t>
            </a:r>
          </a:p>
        </p:txBody>
      </p:sp>
      <p:sp>
        <p:nvSpPr>
          <p:cNvPr id="5" name="TextBox 4">
            <a:extLst>
              <a:ext uri="{FF2B5EF4-FFF2-40B4-BE49-F238E27FC236}">
                <a16:creationId xmlns:a16="http://schemas.microsoft.com/office/drawing/2014/main" id="{0AE5E22B-44DB-AE07-B086-172E0C370BD7}"/>
              </a:ext>
            </a:extLst>
          </p:cNvPr>
          <p:cNvSpPr txBox="1"/>
          <p:nvPr/>
        </p:nvSpPr>
        <p:spPr>
          <a:xfrm>
            <a:off x="89796" y="620299"/>
            <a:ext cx="121284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75000"/>
                  </a:srgbClr>
                </a:solidFill>
                <a:effectLst/>
                <a:uLnTx/>
                <a:uFillTx/>
                <a:latin typeface="Georgia" panose="02040502050405020303" pitchFamily="18" charset="0"/>
                <a:ea typeface="+mn-ea"/>
                <a:cs typeface="+mn-cs"/>
              </a:rPr>
              <a:t>PPPL/Princeton University co-PIs: Alastair Stacey, Nathalie de Leon, David Graves, Igor Kaganovich, Yevgeny Raitses</a:t>
            </a:r>
          </a:p>
        </p:txBody>
      </p:sp>
      <p:pic>
        <p:nvPicPr>
          <p:cNvPr id="7" name="Picture 6">
            <a:extLst>
              <a:ext uri="{FF2B5EF4-FFF2-40B4-BE49-F238E27FC236}">
                <a16:creationId xmlns:a16="http://schemas.microsoft.com/office/drawing/2014/main" id="{1018DE44-6118-6B99-85A0-1E3F2408A8E8}"/>
              </a:ext>
            </a:extLst>
          </p:cNvPr>
          <p:cNvPicPr>
            <a:picLocks noChangeAspect="1"/>
          </p:cNvPicPr>
          <p:nvPr/>
        </p:nvPicPr>
        <p:blipFill rotWithShape="1">
          <a:blip r:embed="rId7"/>
          <a:srcRect l="16912" t="9035" r="17852" b="4967"/>
          <a:stretch/>
        </p:blipFill>
        <p:spPr>
          <a:xfrm>
            <a:off x="3983550" y="956169"/>
            <a:ext cx="3858205" cy="2860988"/>
          </a:xfrm>
          <a:prstGeom prst="rect">
            <a:avLst/>
          </a:prstGeom>
        </p:spPr>
      </p:pic>
      <p:sp>
        <p:nvSpPr>
          <p:cNvPr id="3" name="Slide Number Placeholder 1">
            <a:extLst>
              <a:ext uri="{FF2B5EF4-FFF2-40B4-BE49-F238E27FC236}">
                <a16:creationId xmlns:a16="http://schemas.microsoft.com/office/drawing/2014/main" id="{D1031235-F678-D763-2563-F2CB4F67252C}"/>
              </a:ext>
            </a:extLst>
          </p:cNvPr>
          <p:cNvSpPr>
            <a:spLocks noGrp="1"/>
          </p:cNvSpPr>
          <p:nvPr>
            <p:ph type="sldNum" idx="12"/>
          </p:nvPr>
        </p:nvSpPr>
        <p:spPr>
          <a:xfrm>
            <a:off x="11730537" y="6475124"/>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21</a:t>
            </a:fld>
            <a:endParaRPr lang="en-US" sz="1200" b="0" dirty="0">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90500" y="16674"/>
            <a:ext cx="11804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Hydrogen passivation of diamond with e-beam </a:t>
            </a:r>
            <a:r>
              <a:rPr kumimoji="0" lang="en-US" altLang="en-US" b="1"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ExB</a:t>
            </a:r>
            <a:r>
              <a:rPr kumimoji="0" lang="en-US" altLang="en-US"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plasma </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5" name="Picture 4">
            <a:extLst>
              <a:ext uri="{FF2B5EF4-FFF2-40B4-BE49-F238E27FC236}">
                <a16:creationId xmlns:a16="http://schemas.microsoft.com/office/drawing/2014/main" id="{047C543C-4D4E-49F6-A65A-3C06975FA473}"/>
              </a:ext>
            </a:extLst>
          </p:cNvPr>
          <p:cNvPicPr>
            <a:picLocks noChangeAspect="1"/>
          </p:cNvPicPr>
          <p:nvPr/>
        </p:nvPicPr>
        <p:blipFill rotWithShape="1">
          <a:blip r:embed="rId3"/>
          <a:srcRect l="12576" t="19499" r="21742" b="17428"/>
          <a:stretch/>
        </p:blipFill>
        <p:spPr>
          <a:xfrm>
            <a:off x="5550051" y="2149491"/>
            <a:ext cx="6391291" cy="3452347"/>
          </a:xfrm>
          <a:prstGeom prst="rect">
            <a:avLst/>
          </a:prstGeom>
        </p:spPr>
      </p:pic>
      <p:sp>
        <p:nvSpPr>
          <p:cNvPr id="4" name="TextBox 3">
            <a:extLst>
              <a:ext uri="{FF2B5EF4-FFF2-40B4-BE49-F238E27FC236}">
                <a16:creationId xmlns:a16="http://schemas.microsoft.com/office/drawing/2014/main" id="{C51F902E-B83C-C7D6-1533-01B0DA781D4E}"/>
              </a:ext>
            </a:extLst>
          </p:cNvPr>
          <p:cNvSpPr txBox="1"/>
          <p:nvPr/>
        </p:nvSpPr>
        <p:spPr>
          <a:xfrm>
            <a:off x="194666" y="828990"/>
            <a:ext cx="4763284"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Segoe UI" panose="020B0502040204020203" pitchFamily="34" charset="0"/>
                <a:cs typeface="Segoe UI" panose="020B0502040204020203" pitchFamily="34" charset="0"/>
              </a:rPr>
              <a:t>The same e-beam </a:t>
            </a:r>
            <a:r>
              <a:rPr lang="en-US" sz="2000" b="1" dirty="0" err="1">
                <a:latin typeface="Segoe UI" panose="020B0502040204020203" pitchFamily="34" charset="0"/>
                <a:cs typeface="Segoe UI" panose="020B0502040204020203" pitchFamily="34" charset="0"/>
              </a:rPr>
              <a:t>ExB</a:t>
            </a:r>
            <a:r>
              <a:rPr lang="en-US" sz="2000" b="1" dirty="0">
                <a:latin typeface="Segoe UI" panose="020B0502040204020203" pitchFamily="34" charset="0"/>
                <a:cs typeface="Segoe UI" panose="020B0502040204020203" pitchFamily="34" charset="0"/>
              </a:rPr>
              <a:t> plasma for QIS materials: diamond, silicon</a:t>
            </a:r>
            <a:endParaRPr lang="en-US" sz="2000" b="1" dirty="0">
              <a:solidFill>
                <a:srgbClr val="0000FF"/>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54CFFA24-8AD8-A821-0E1F-834E8DFE1D77}"/>
              </a:ext>
            </a:extLst>
          </p:cNvPr>
          <p:cNvSpPr txBox="1"/>
          <p:nvPr/>
        </p:nvSpPr>
        <p:spPr>
          <a:xfrm>
            <a:off x="6014363" y="804691"/>
            <a:ext cx="5824604"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Segoe UI" panose="020B0502040204020203" pitchFamily="34" charset="0"/>
                <a:cs typeface="Segoe UI" panose="020B0502040204020203" pitchFamily="34" charset="0"/>
              </a:rPr>
              <a:t>Ex-situ evaluation of H passivation of diamond surface and color centers </a:t>
            </a:r>
          </a:p>
          <a:p>
            <a:pPr algn="ctr"/>
            <a:r>
              <a:rPr lang="en-US" sz="2000" dirty="0">
                <a:latin typeface="Segoe UI" panose="020B0502040204020203" pitchFamily="34" charset="0"/>
                <a:cs typeface="Segoe UI" panose="020B0502040204020203" pitchFamily="34" charset="0"/>
              </a:rPr>
              <a:t>Prof. Kai-Mei Fu’s group at UW</a:t>
            </a:r>
            <a:endParaRPr lang="en-US" sz="2000" dirty="0">
              <a:solidFill>
                <a:srgbClr val="0000FF"/>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50419394-9644-87BA-078E-E12830145099}"/>
              </a:ext>
            </a:extLst>
          </p:cNvPr>
          <p:cNvSpPr txBox="1"/>
          <p:nvPr/>
        </p:nvSpPr>
        <p:spPr>
          <a:xfrm>
            <a:off x="6307797" y="6306724"/>
            <a:ext cx="4755482" cy="369332"/>
          </a:xfrm>
          <a:prstGeom prst="rect">
            <a:avLst/>
          </a:prstGeom>
          <a:noFill/>
        </p:spPr>
        <p:txBody>
          <a:bodyPr wrap="square">
            <a:spAutoFit/>
          </a:bodyPr>
          <a:lstStyle/>
          <a:p>
            <a:r>
              <a:rPr lang="en-US" i="1" dirty="0">
                <a:latin typeface="Segoe UI" panose="020B0502040204020203" pitchFamily="34" charset="0"/>
                <a:cs typeface="Segoe UI" panose="020B0502040204020203" pitchFamily="34" charset="0"/>
              </a:rPr>
              <a:t>Christian Pederson et al., submitted (2023)</a:t>
            </a:r>
          </a:p>
        </p:txBody>
      </p:sp>
      <p:pic>
        <p:nvPicPr>
          <p:cNvPr id="9" name="Picture 10" descr="University of Washington, UW | socialprotection.org">
            <a:extLst>
              <a:ext uri="{FF2B5EF4-FFF2-40B4-BE49-F238E27FC236}">
                <a16:creationId xmlns:a16="http://schemas.microsoft.com/office/drawing/2014/main" id="{3528B897-4A4A-CBC9-617E-E9AC70AD7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33" y="6092061"/>
            <a:ext cx="2310143" cy="5839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rinceton Plasma Physics Laboratory - Wikipedia">
            <a:extLst>
              <a:ext uri="{FF2B5EF4-FFF2-40B4-BE49-F238E27FC236}">
                <a16:creationId xmlns:a16="http://schemas.microsoft.com/office/drawing/2014/main" id="{63E84F6F-5C0F-0B83-6307-083798B39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830" y="5941453"/>
            <a:ext cx="2341793" cy="776584"/>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61;p34">
            <a:extLst>
              <a:ext uri="{FF2B5EF4-FFF2-40B4-BE49-F238E27FC236}">
                <a16:creationId xmlns:a16="http://schemas.microsoft.com/office/drawing/2014/main" id="{005A3BEC-DECE-B725-A315-146024AC2726}"/>
              </a:ext>
            </a:extLst>
          </p:cNvPr>
          <p:cNvSpPr txBox="1">
            <a:spLocks/>
          </p:cNvSpPr>
          <p:nvPr/>
        </p:nvSpPr>
        <p:spPr>
          <a:xfrm>
            <a:off x="5971134" y="5818691"/>
            <a:ext cx="6084509" cy="584721"/>
          </a:xfrm>
          <a:prstGeom prst="rect">
            <a:avLst/>
          </a:prstGeom>
          <a:noFill/>
          <a:ln>
            <a:noFill/>
          </a:ln>
        </p:spPr>
        <p:txBody>
          <a:bodyPr spcFirstLastPara="1" vert="horz" wrap="square" lIns="121900" tIns="60933" rIns="121900" bIns="60933" rtlCol="0" anchor="t" anchorCtr="0">
            <a:spAutoFit/>
          </a:bodyPr>
          <a:lstStyle>
            <a:lvl1pPr marL="609585" lvl="0" indent="-457189" algn="l" defTabSz="914400" rtl="0" eaLnBrk="1" latinLnBrk="0" hangingPunct="1">
              <a:lnSpc>
                <a:spcPct val="100000"/>
              </a:lnSpc>
              <a:spcBef>
                <a:spcPts val="800"/>
              </a:spcBef>
              <a:spcAft>
                <a:spcPts val="0"/>
              </a:spcAft>
              <a:buSzPts val="1800"/>
              <a:buFont typeface="Arial" panose="020B0604020202020204" pitchFamily="34" charset="0"/>
              <a:buChar char="•"/>
              <a:defRPr sz="2800" b="0" i="0" kern="1200">
                <a:solidFill>
                  <a:schemeClr val="tx1"/>
                </a:solidFill>
                <a:latin typeface="+mn-lt"/>
                <a:ea typeface="+mn-ea"/>
                <a:cs typeface="+mn-cs"/>
              </a:defRPr>
            </a:lvl1pPr>
            <a:lvl2pPr marL="1219170" lvl="1" indent="-440256" algn="l" defTabSz="914400" rtl="0" eaLnBrk="1" latinLnBrk="0" hangingPunct="1">
              <a:lnSpc>
                <a:spcPct val="90000"/>
              </a:lnSpc>
              <a:spcBef>
                <a:spcPts val="800"/>
              </a:spcBef>
              <a:spcAft>
                <a:spcPts val="0"/>
              </a:spcAft>
              <a:buSzPts val="1600"/>
              <a:buFont typeface="Arial" panose="020B0604020202020204" pitchFamily="34" charset="0"/>
              <a:buChar char="•"/>
              <a:defRPr sz="2400" b="0" i="0" kern="1200">
                <a:solidFill>
                  <a:schemeClr val="tx1"/>
                </a:solidFill>
                <a:latin typeface="+mn-lt"/>
                <a:ea typeface="+mn-ea"/>
                <a:cs typeface="+mn-cs"/>
              </a:defRPr>
            </a:lvl2pPr>
            <a:lvl3pPr marL="1828754" lvl="2" indent="-423323" algn="l" defTabSz="914400" rtl="0" eaLnBrk="1" latinLnBrk="0" hangingPunct="1">
              <a:lnSpc>
                <a:spcPct val="90000"/>
              </a:lnSpc>
              <a:spcBef>
                <a:spcPts val="800"/>
              </a:spcBef>
              <a:spcAft>
                <a:spcPts val="0"/>
              </a:spcAft>
              <a:buSzPts val="1400"/>
              <a:buFont typeface="Arial" panose="020B0604020202020204" pitchFamily="34" charset="0"/>
              <a:buChar char="–"/>
              <a:defRPr sz="2000" b="0" i="0" kern="1200">
                <a:solidFill>
                  <a:schemeClr val="tx1"/>
                </a:solidFill>
                <a:latin typeface="+mn-lt"/>
                <a:ea typeface="+mn-ea"/>
                <a:cs typeface="+mn-cs"/>
              </a:defRPr>
            </a:lvl3pPr>
            <a:lvl4pPr marL="2438339" lvl="3" indent="-406390" algn="l" defTabSz="914400" rtl="0" eaLnBrk="1" latinLnBrk="0" hangingPunct="1">
              <a:lnSpc>
                <a:spcPct val="90000"/>
              </a:lnSpc>
              <a:spcBef>
                <a:spcPts val="800"/>
              </a:spcBef>
              <a:spcAft>
                <a:spcPts val="0"/>
              </a:spcAft>
              <a:buSzPts val="1200"/>
              <a:buFont typeface="Arial" panose="020B0604020202020204" pitchFamily="34" charset="0"/>
              <a:buChar char="–"/>
              <a:defRPr sz="1800" b="0" i="0" kern="1200">
                <a:solidFill>
                  <a:schemeClr val="tx1"/>
                </a:solidFill>
                <a:latin typeface="+mn-lt"/>
                <a:ea typeface="+mn-ea"/>
                <a:cs typeface="+mn-cs"/>
              </a:defRPr>
            </a:lvl4pPr>
            <a:lvl5pPr marL="3047924" lvl="4" indent="-389457" algn="l" defTabSz="914400" rtl="0" eaLnBrk="1" latinLnBrk="0" hangingPunct="1">
              <a:lnSpc>
                <a:spcPct val="90000"/>
              </a:lnSpc>
              <a:spcBef>
                <a:spcPts val="800"/>
              </a:spcBef>
              <a:spcAft>
                <a:spcPts val="0"/>
              </a:spcAft>
              <a:buSzPts val="1000"/>
              <a:buFont typeface="Arial" panose="020B0604020202020204" pitchFamily="34" charset="0"/>
              <a:buChar char="–"/>
              <a:defRPr sz="1800" b="0" i="0" kern="1200">
                <a:solidFill>
                  <a:schemeClr val="tx1"/>
                </a:solidFill>
                <a:latin typeface="+mn-lt"/>
                <a:ea typeface="+mn-ea"/>
                <a:cs typeface="+mn-cs"/>
              </a:defRPr>
            </a:lvl5pPr>
            <a:lvl6pPr marL="3657509" lvl="5"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10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0"/>
              </a:spcBef>
              <a:spcAft>
                <a:spcPts val="1200"/>
              </a:spcAft>
              <a:buClr>
                <a:srgbClr val="000000"/>
              </a:buClr>
              <a:buSzPts val="1800"/>
              <a:buFont typeface="Arial"/>
              <a:buChar char="•"/>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Arial"/>
                <a:cs typeface="Segoe UI" panose="020B0502040204020203" pitchFamily="34" charset="0"/>
                <a:sym typeface="Arial"/>
              </a:rPr>
              <a:t>No irreversible damage</a:t>
            </a:r>
            <a:r>
              <a:rPr kumimoji="0" lang="en-US" sz="2000" b="1" i="0" u="none" strike="noStrike" kern="1200" cap="none" spc="0" normalizeH="0" noProof="0" dirty="0">
                <a:ln>
                  <a:noFill/>
                </a:ln>
                <a:solidFill>
                  <a:srgbClr val="000000"/>
                </a:solidFill>
                <a:effectLst/>
                <a:uLnTx/>
                <a:uFillTx/>
                <a:latin typeface="Segoe UI" panose="020B0502040204020203" pitchFamily="34" charset="0"/>
                <a:ea typeface="Arial"/>
                <a:cs typeface="Segoe UI" panose="020B0502040204020203" pitchFamily="34" charset="0"/>
                <a:sym typeface="Arial"/>
              </a:rPr>
              <a:t> to diamond surface</a:t>
            </a:r>
            <a:endParaRPr kumimoji="0" lang="en-US" sz="2000" b="1" i="0" u="none" strike="noStrike" kern="1200" cap="none" spc="0" normalizeH="0" baseline="30000" noProof="0" dirty="0">
              <a:ln>
                <a:noFill/>
              </a:ln>
              <a:solidFill>
                <a:srgbClr val="000000"/>
              </a:solidFill>
              <a:effectLst/>
              <a:uLnTx/>
              <a:uFillTx/>
              <a:latin typeface="Segoe UI" panose="020B0502040204020203" pitchFamily="34" charset="0"/>
              <a:ea typeface="Arial"/>
              <a:cs typeface="Segoe UI" panose="020B0502040204020203" pitchFamily="34" charset="0"/>
              <a:sym typeface="Arial"/>
            </a:endParaRPr>
          </a:p>
        </p:txBody>
      </p:sp>
      <p:cxnSp>
        <p:nvCxnSpPr>
          <p:cNvPr id="13" name="Straight Connector 12">
            <a:extLst>
              <a:ext uri="{FF2B5EF4-FFF2-40B4-BE49-F238E27FC236}">
                <a16:creationId xmlns:a16="http://schemas.microsoft.com/office/drawing/2014/main" id="{63607F28-1ECC-0317-5DF1-2B6C4D4C0896}"/>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pic>
        <p:nvPicPr>
          <p:cNvPr id="14" name="Picture 13" descr="A picture containing camera lens&#10;&#10;Description automatically generated">
            <a:extLst>
              <a:ext uri="{FF2B5EF4-FFF2-40B4-BE49-F238E27FC236}">
                <a16:creationId xmlns:a16="http://schemas.microsoft.com/office/drawing/2014/main" id="{D80CFD1A-9B7C-5FB6-F87F-18231D78D6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928" y="2040313"/>
            <a:ext cx="4159022" cy="3119267"/>
          </a:xfrm>
          <a:prstGeom prst="rect">
            <a:avLst/>
          </a:prstGeom>
        </p:spPr>
      </p:pic>
      <p:sp>
        <p:nvSpPr>
          <p:cNvPr id="16" name="Slide Number Placeholder 1">
            <a:extLst>
              <a:ext uri="{FF2B5EF4-FFF2-40B4-BE49-F238E27FC236}">
                <a16:creationId xmlns:a16="http://schemas.microsoft.com/office/drawing/2014/main" id="{046053F6-FE2D-1154-037C-724616AD9299}"/>
              </a:ext>
            </a:extLst>
          </p:cNvPr>
          <p:cNvSpPr>
            <a:spLocks noGrp="1"/>
          </p:cNvSpPr>
          <p:nvPr>
            <p:ph type="sldNum" idx="12"/>
          </p:nvPr>
        </p:nvSpPr>
        <p:spPr>
          <a:xfrm>
            <a:off x="11530240" y="637932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22</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85465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id="{B373DC4D-BF3C-45A4-82C7-364D535B6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557" y="3569052"/>
            <a:ext cx="3543683" cy="277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B0A788B-1947-497D-B570-2124E9ABA46D}"/>
              </a:ext>
            </a:extLst>
          </p:cNvPr>
          <p:cNvPicPr>
            <a:picLocks noChangeAspect="1"/>
          </p:cNvPicPr>
          <p:nvPr/>
        </p:nvPicPr>
        <p:blipFill rotWithShape="1">
          <a:blip r:embed="rId5"/>
          <a:srcRect l="4374" t="53353" r="40418" b="22839"/>
          <a:stretch/>
        </p:blipFill>
        <p:spPr>
          <a:xfrm>
            <a:off x="2954793" y="785504"/>
            <a:ext cx="5118391" cy="1241574"/>
          </a:xfrm>
          <a:prstGeom prst="rect">
            <a:avLst/>
          </a:prstGeom>
        </p:spPr>
      </p:pic>
      <p:pic>
        <p:nvPicPr>
          <p:cNvPr id="2050" name="Picture 2" descr="Lyman Spitzer Jr. - NASA Spitzer Space Telescope">
            <a:extLst>
              <a:ext uri="{FF2B5EF4-FFF2-40B4-BE49-F238E27FC236}">
                <a16:creationId xmlns:a16="http://schemas.microsoft.com/office/drawing/2014/main" id="{66FA390D-C6D7-48EF-8A67-F5BD0A6FE5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779" y="797985"/>
            <a:ext cx="1895475" cy="240982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5ADF7816-A2A3-4CB4-9DBC-4A5B15B6227C}"/>
              </a:ext>
            </a:extLst>
          </p:cNvPr>
          <p:cNvSpPr/>
          <p:nvPr/>
        </p:nvSpPr>
        <p:spPr>
          <a:xfrm>
            <a:off x="1248216" y="6298095"/>
            <a:ext cx="9436100" cy="5606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6">
            <a:extLst>
              <a:ext uri="{FF2B5EF4-FFF2-40B4-BE49-F238E27FC236}">
                <a16:creationId xmlns:a16="http://schemas.microsoft.com/office/drawing/2014/main" id="{026F791C-C12B-4AA1-A198-9C4EA7FC05E0}"/>
              </a:ext>
            </a:extLst>
          </p:cNvPr>
          <p:cNvSpPr>
            <a:spLocks noChangeArrowheads="1"/>
          </p:cNvSpPr>
          <p:nvPr/>
        </p:nvSpPr>
        <p:spPr bwMode="auto">
          <a:xfrm>
            <a:off x="1972116" y="6396378"/>
            <a:ext cx="12132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1999</a:t>
            </a:r>
          </a:p>
        </p:txBody>
      </p:sp>
      <p:sp>
        <p:nvSpPr>
          <p:cNvPr id="25" name="Rectangle 6">
            <a:extLst>
              <a:ext uri="{FF2B5EF4-FFF2-40B4-BE49-F238E27FC236}">
                <a16:creationId xmlns:a16="http://schemas.microsoft.com/office/drawing/2014/main" id="{84B0F4B8-6794-422E-B630-6BB93F5E638A}"/>
              </a:ext>
            </a:extLst>
          </p:cNvPr>
          <p:cNvSpPr>
            <a:spLocks noChangeArrowheads="1"/>
          </p:cNvSpPr>
          <p:nvPr/>
        </p:nvSpPr>
        <p:spPr bwMode="auto">
          <a:xfrm>
            <a:off x="8655195" y="6409975"/>
            <a:ext cx="12132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2022</a:t>
            </a:r>
          </a:p>
        </p:txBody>
      </p:sp>
      <p:sp>
        <p:nvSpPr>
          <p:cNvPr id="17" name="TextBox 16">
            <a:extLst>
              <a:ext uri="{FF2B5EF4-FFF2-40B4-BE49-F238E27FC236}">
                <a16:creationId xmlns:a16="http://schemas.microsoft.com/office/drawing/2014/main" id="{9E70F1EE-3B54-4932-BE1F-32E759922F34}"/>
              </a:ext>
            </a:extLst>
          </p:cNvPr>
          <p:cNvSpPr txBox="1"/>
          <p:nvPr/>
        </p:nvSpPr>
        <p:spPr>
          <a:xfrm>
            <a:off x="3511754" y="2091780"/>
            <a:ext cx="55378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2</a:t>
            </a:r>
            <a:r>
              <a:rPr kumimoji="0" lang="en-US" sz="1200" b="0" i="1" u="none" strike="noStrike" kern="1200" cap="none" spc="0" normalizeH="0" baseline="30000" noProof="0" dirty="0">
                <a:ln>
                  <a:noFill/>
                </a:ln>
                <a:solidFill>
                  <a:prstClr val="black"/>
                </a:solidFill>
                <a:effectLst/>
                <a:uLnTx/>
                <a:uFillTx/>
                <a:latin typeface="Segoe UI" panose="020B0502040204020203" pitchFamily="34" charset="0"/>
                <a:cs typeface="Segoe UI" panose="020B0502040204020203" pitchFamily="34" charset="0"/>
              </a:rPr>
              <a:t>nd</a:t>
            </a:r>
            <a:r>
              <a:rPr kumimoji="0" lang="en-US" sz="1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International Congress on Aeronautics, London, UK, 1952</a:t>
            </a:r>
          </a:p>
        </p:txBody>
      </p:sp>
      <p:grpSp>
        <p:nvGrpSpPr>
          <p:cNvPr id="18" name="Group 17">
            <a:extLst>
              <a:ext uri="{FF2B5EF4-FFF2-40B4-BE49-F238E27FC236}">
                <a16:creationId xmlns:a16="http://schemas.microsoft.com/office/drawing/2014/main" id="{4F19B7AA-4464-4BC8-AF0A-3B221F732F20}"/>
              </a:ext>
            </a:extLst>
          </p:cNvPr>
          <p:cNvGrpSpPr/>
          <p:nvPr/>
        </p:nvGrpSpPr>
        <p:grpSpPr>
          <a:xfrm>
            <a:off x="4274943" y="3814368"/>
            <a:ext cx="4030044" cy="2582010"/>
            <a:chOff x="4274943" y="3814368"/>
            <a:chExt cx="4030044" cy="2582010"/>
          </a:xfrm>
        </p:grpSpPr>
        <p:pic>
          <p:nvPicPr>
            <p:cNvPr id="2052" name="Picture 4" descr="Sponsors | PHM Society">
              <a:extLst>
                <a:ext uri="{FF2B5EF4-FFF2-40B4-BE49-F238E27FC236}">
                  <a16:creationId xmlns:a16="http://schemas.microsoft.com/office/drawing/2014/main" id="{79B7A849-BB43-4070-A034-DCE224D76A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4274943" y="3815563"/>
              <a:ext cx="162534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SA Jet Propulsion Laboratory - Home | Facebook">
              <a:extLst>
                <a:ext uri="{FF2B5EF4-FFF2-40B4-BE49-F238E27FC236}">
                  <a16:creationId xmlns:a16="http://schemas.microsoft.com/office/drawing/2014/main" id="{E10BB6FD-5FEE-4D97-AD2A-88175CE9558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200" b="23335"/>
            <a:stretch/>
          </p:blipFill>
          <p:spPr bwMode="auto">
            <a:xfrm>
              <a:off x="4385882" y="5403704"/>
              <a:ext cx="1625346" cy="8689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ews | Earth and Environmental System Modeling">
              <a:extLst>
                <a:ext uri="{FF2B5EF4-FFF2-40B4-BE49-F238E27FC236}">
                  <a16:creationId xmlns:a16="http://schemas.microsoft.com/office/drawing/2014/main" id="{08CA90EE-495F-4D23-A068-BCBC067315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77" r="17760"/>
            <a:stretch/>
          </p:blipFill>
          <p:spPr bwMode="auto">
            <a:xfrm>
              <a:off x="5840512" y="3814368"/>
              <a:ext cx="2464475" cy="111920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402F8F1-3CDE-4392-84D6-16D23B76DD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0661" y="5903632"/>
              <a:ext cx="1814747" cy="4927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20133ED5-DF27-48CF-967F-D7794C4160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9759" y="5036761"/>
              <a:ext cx="1438275" cy="7334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ew Jersey Department of the Treasury - Wikipedia">
              <a:extLst>
                <a:ext uri="{FF2B5EF4-FFF2-40B4-BE49-F238E27FC236}">
                  <a16:creationId xmlns:a16="http://schemas.microsoft.com/office/drawing/2014/main" id="{1B3A3A0F-DA0E-4F69-B069-8462046E79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8154" y="4867114"/>
              <a:ext cx="1031912" cy="1036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53F6C4BC-FEAF-45A2-A10C-7DDAEC9B64A0}"/>
              </a:ext>
            </a:extLst>
          </p:cNvPr>
          <p:cNvGrpSpPr/>
          <p:nvPr/>
        </p:nvGrpSpPr>
        <p:grpSpPr>
          <a:xfrm>
            <a:off x="4385882" y="3411448"/>
            <a:ext cx="3919105" cy="2961763"/>
            <a:chOff x="12312630" y="-1839272"/>
            <a:chExt cx="3919105" cy="2961763"/>
          </a:xfrm>
        </p:grpSpPr>
        <p:sp>
          <p:nvSpPr>
            <p:cNvPr id="23" name="Rectangle 22">
              <a:extLst>
                <a:ext uri="{FF2B5EF4-FFF2-40B4-BE49-F238E27FC236}">
                  <a16:creationId xmlns:a16="http://schemas.microsoft.com/office/drawing/2014/main" id="{8D60E7E5-0C5B-4412-89BD-7C23D66024C3}"/>
                </a:ext>
              </a:extLst>
            </p:cNvPr>
            <p:cNvSpPr/>
            <p:nvPr/>
          </p:nvSpPr>
          <p:spPr>
            <a:xfrm>
              <a:off x="12312630" y="-1839272"/>
              <a:ext cx="3919105" cy="29617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19">
              <a:extLst>
                <a:ext uri="{FF2B5EF4-FFF2-40B4-BE49-F238E27FC236}">
                  <a16:creationId xmlns:a16="http://schemas.microsoft.com/office/drawing/2014/main" id="{8B059BBF-5E3E-4839-8F46-52048E1D13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55393" y="-1613181"/>
              <a:ext cx="3444539" cy="263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a:extLst>
              <a:ext uri="{FF2B5EF4-FFF2-40B4-BE49-F238E27FC236}">
                <a16:creationId xmlns:a16="http://schemas.microsoft.com/office/drawing/2014/main" id="{C9B49D4C-1644-455E-97F4-B90ACB89D2B6}"/>
              </a:ext>
            </a:extLst>
          </p:cNvPr>
          <p:cNvGrpSpPr/>
          <p:nvPr/>
        </p:nvGrpSpPr>
        <p:grpSpPr>
          <a:xfrm>
            <a:off x="8451644" y="3623741"/>
            <a:ext cx="3444539" cy="2722111"/>
            <a:chOff x="8495048" y="3603157"/>
            <a:chExt cx="3444539" cy="2722111"/>
          </a:xfrm>
        </p:grpSpPr>
        <p:pic>
          <p:nvPicPr>
            <p:cNvPr id="21" name="Picture 20">
              <a:extLst>
                <a:ext uri="{FF2B5EF4-FFF2-40B4-BE49-F238E27FC236}">
                  <a16:creationId xmlns:a16="http://schemas.microsoft.com/office/drawing/2014/main" id="{DF5C0E30-1116-4E35-AAE5-EA0D26381B37}"/>
                </a:ext>
              </a:extLst>
            </p:cNvPr>
            <p:cNvPicPr>
              <a:picLocks noChangeAspect="1"/>
            </p:cNvPicPr>
            <p:nvPr/>
          </p:nvPicPr>
          <p:blipFill>
            <a:blip r:embed="rId14"/>
            <a:stretch>
              <a:fillRect/>
            </a:stretch>
          </p:blipFill>
          <p:spPr>
            <a:xfrm>
              <a:off x="8495048" y="3603157"/>
              <a:ext cx="3444539" cy="2292295"/>
            </a:xfrm>
            <a:prstGeom prst="rect">
              <a:avLst/>
            </a:prstGeom>
          </p:spPr>
        </p:pic>
        <p:sp>
          <p:nvSpPr>
            <p:cNvPr id="29" name="TextBox 28">
              <a:extLst>
                <a:ext uri="{FF2B5EF4-FFF2-40B4-BE49-F238E27FC236}">
                  <a16:creationId xmlns:a16="http://schemas.microsoft.com/office/drawing/2014/main" id="{98E5CDB9-EFB2-4787-82FA-BD0B0B1648C8}"/>
                </a:ext>
              </a:extLst>
            </p:cNvPr>
            <p:cNvSpPr txBox="1"/>
            <p:nvPr/>
          </p:nvSpPr>
          <p:spPr>
            <a:xfrm>
              <a:off x="9181062" y="5863603"/>
              <a:ext cx="274479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15"/>
                </a:rPr>
                <a:t>http://htx.pppl.gov</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31" name="TextBox 30">
            <a:extLst>
              <a:ext uri="{FF2B5EF4-FFF2-40B4-BE49-F238E27FC236}">
                <a16:creationId xmlns:a16="http://schemas.microsoft.com/office/drawing/2014/main" id="{5B485550-5A20-46FB-B08C-DB3E0B7FF747}"/>
              </a:ext>
            </a:extLst>
          </p:cNvPr>
          <p:cNvSpPr txBox="1"/>
          <p:nvPr/>
        </p:nvSpPr>
        <p:spPr>
          <a:xfrm>
            <a:off x="-124179" y="-38528"/>
            <a:ext cx="12440356" cy="584775"/>
          </a:xfrm>
          <a:prstGeom prst="rect">
            <a:avLst/>
          </a:prstGeom>
          <a:noFill/>
        </p:spPr>
        <p:txBody>
          <a:bodyPr wrap="square">
            <a:spAutoFit/>
          </a:bodyPr>
          <a:lstStyle/>
          <a:p>
            <a:pPr lvl="0" algn="ctr"/>
            <a:r>
              <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Plasma propulsion research at PPPL</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descr="Department of Energy Logo and Branding Guidelines | Department of Energy">
            <a:extLst>
              <a:ext uri="{FF2B5EF4-FFF2-40B4-BE49-F238E27FC236}">
                <a16:creationId xmlns:a16="http://schemas.microsoft.com/office/drawing/2014/main" id="{D4BD14D1-BAEF-5CE7-2E4E-2496F70024F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61523" y="793607"/>
            <a:ext cx="1693787" cy="4234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osr-logo-1 | Computational Vision Laboratory | Northeastern University">
            <a:extLst>
              <a:ext uri="{FF2B5EF4-FFF2-40B4-BE49-F238E27FC236}">
                <a16:creationId xmlns:a16="http://schemas.microsoft.com/office/drawing/2014/main" id="{05D2A5BF-2131-EB0B-3648-7DEE327BF9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11145" y="586358"/>
            <a:ext cx="1816933" cy="7288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ARPA - Wikipedia">
            <a:extLst>
              <a:ext uri="{FF2B5EF4-FFF2-40B4-BE49-F238E27FC236}">
                <a16:creationId xmlns:a16="http://schemas.microsoft.com/office/drawing/2014/main" id="{CB372ADB-2EBD-684A-9FF9-5E6A29760D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60580" y="1436735"/>
            <a:ext cx="960095" cy="5211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ckheed Martin | World Economic Forum">
            <a:extLst>
              <a:ext uri="{FF2B5EF4-FFF2-40B4-BE49-F238E27FC236}">
                <a16:creationId xmlns:a16="http://schemas.microsoft.com/office/drawing/2014/main" id="{0CB722AC-67AB-2BA0-F696-4950A067A2E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5732" b="32849"/>
          <a:stretch/>
        </p:blipFill>
        <p:spPr bwMode="auto">
          <a:xfrm>
            <a:off x="9829518" y="2016732"/>
            <a:ext cx="2147353" cy="501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3983FE83-1C37-947C-ABED-DA4065979679}"/>
              </a:ext>
            </a:extLst>
          </p:cNvPr>
          <p:cNvSpPr>
            <a:spLocks noChangeArrowheads="1"/>
          </p:cNvSpPr>
          <p:nvPr/>
        </p:nvSpPr>
        <p:spPr bwMode="auto">
          <a:xfrm>
            <a:off x="3053512" y="2477739"/>
            <a:ext cx="9138487"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82880" marR="0" lvl="0" indent="-18288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Hall Thruster Experiment (HTX) in 1998 by N.J. Fisch and Y. Raitses and graduate students L. Dorf, A. Smirnov, A. Litvak and D. </a:t>
            </a:r>
            <a:r>
              <a:rPr kumimoji="0" lang="en-US" altLang="en-US" sz="20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Staack</a:t>
            </a:r>
            <a:endParaRPr kumimoji="0" lang="en-US" alt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82880" indent="-182880" defTabSz="457200" fontAlgn="base">
              <a:spcBef>
                <a:spcPct val="0"/>
              </a:spcBef>
              <a:spcAft>
                <a:spcPts val="600"/>
              </a:spcAft>
              <a:buFont typeface="Arial" panose="020B0604020202020204" pitchFamily="34" charset="0"/>
              <a:buChar char="•"/>
              <a:defRPr/>
            </a:pPr>
            <a:r>
              <a:rPr kumimoji="0" lang="en-US" alt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Focus: </a:t>
            </a:r>
            <a:r>
              <a:rPr kumimoji="0" lang="en-US" altLang="en-US" sz="20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Understanding of fundamental limitations of </a:t>
            </a:r>
            <a:r>
              <a:rPr kumimoji="0" lang="en-US" altLang="en-US" sz="2000" b="1" i="0" u="none" strike="noStrike" kern="1200" cap="none" spc="0" normalizeH="0" baseline="0" noProof="0" dirty="0" err="1">
                <a:ln>
                  <a:noFill/>
                </a:ln>
                <a:solidFill>
                  <a:srgbClr val="FF0000"/>
                </a:solidFill>
                <a:effectLst/>
                <a:uLnTx/>
                <a:uFillTx/>
                <a:latin typeface="Segoe UI" panose="020B0502040204020203" pitchFamily="34" charset="0"/>
                <a:ea typeface="+mn-ea"/>
                <a:cs typeface="Segoe UI" panose="020B0502040204020203" pitchFamily="34" charset="0"/>
              </a:rPr>
              <a:t>ExB</a:t>
            </a:r>
            <a:r>
              <a:rPr kumimoji="0" lang="en-US" altLang="en-US" sz="20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 plasma thrusters</a:t>
            </a:r>
          </a:p>
        </p:txBody>
      </p:sp>
      <p:pic>
        <p:nvPicPr>
          <p:cNvPr id="4" name="Picture 8" descr="New Jersey Commission on Science,Innovation, and Technology">
            <a:extLst>
              <a:ext uri="{FF2B5EF4-FFF2-40B4-BE49-F238E27FC236}">
                <a16:creationId xmlns:a16="http://schemas.microsoft.com/office/drawing/2014/main" id="{A3602906-581F-8EEA-3C1E-0F59F01EB51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10417" y="1295400"/>
            <a:ext cx="1570672" cy="81554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ASA Jet Propulsion Laboratory - YouTube">
            <a:extLst>
              <a:ext uri="{FF2B5EF4-FFF2-40B4-BE49-F238E27FC236}">
                <a16:creationId xmlns:a16="http://schemas.microsoft.com/office/drawing/2014/main" id="{FC16411D-EF55-7615-ADCA-DEFDBECEA4E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3888" t="24257" r="11693" b="45618"/>
          <a:stretch/>
        </p:blipFill>
        <p:spPr bwMode="auto">
          <a:xfrm>
            <a:off x="10858557" y="1460375"/>
            <a:ext cx="1188642" cy="42417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BF0E059-4B83-266B-A48B-FC0FB1CE7840}"/>
              </a:ext>
            </a:extLst>
          </p:cNvPr>
          <p:cNvCxnSpPr/>
          <p:nvPr/>
        </p:nvCxnSpPr>
        <p:spPr>
          <a:xfrm>
            <a:off x="0" y="572374"/>
            <a:ext cx="12192000" cy="0"/>
          </a:xfrm>
          <a:prstGeom prst="line">
            <a:avLst/>
          </a:prstGeom>
        </p:spPr>
        <p:style>
          <a:lnRef idx="2">
            <a:schemeClr val="accent3"/>
          </a:lnRef>
          <a:fillRef idx="0">
            <a:schemeClr val="accent3"/>
          </a:fillRef>
          <a:effectRef idx="1">
            <a:schemeClr val="accent3"/>
          </a:effectRef>
          <a:fontRef idx="minor">
            <a:schemeClr val="tx1"/>
          </a:fontRef>
        </p:style>
      </p:cxnSp>
      <p:sp>
        <p:nvSpPr>
          <p:cNvPr id="7" name="Slide Number Placeholder 1">
            <a:extLst>
              <a:ext uri="{FF2B5EF4-FFF2-40B4-BE49-F238E27FC236}">
                <a16:creationId xmlns:a16="http://schemas.microsoft.com/office/drawing/2014/main" id="{9D1B2FF3-59CE-00A4-075B-05256F4748C9}"/>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23</a:t>
            </a:fld>
            <a:endParaRPr lang="en-US" sz="1200" dirty="0">
              <a:solidFill>
                <a:srgbClr val="000000"/>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081014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893D4AD-CD98-437A-A76E-CE4F0C90C99F}"/>
              </a:ext>
            </a:extLst>
          </p:cNvPr>
          <p:cNvSpPr txBox="1"/>
          <p:nvPr/>
        </p:nvSpPr>
        <p:spPr>
          <a:xfrm>
            <a:off x="508000" y="889000"/>
            <a:ext cx="11074400" cy="1118255"/>
          </a:xfrm>
          <a:prstGeom prst="rect">
            <a:avLst/>
          </a:prstGeom>
          <a:noFill/>
        </p:spPr>
        <p:txBody>
          <a:bodyPr wrap="square">
            <a:spAutoFit/>
          </a:bodyPr>
          <a:lstStyle/>
          <a:p>
            <a:pPr marL="457189" indent="-457189">
              <a:spcAft>
                <a:spcPts val="800"/>
              </a:spcAft>
              <a:buFont typeface="Arial" panose="020B0604020202020204" pitchFamily="34" charset="0"/>
              <a:buChar char="•"/>
            </a:pPr>
            <a:r>
              <a:rPr lang="en-US" sz="2000" dirty="0">
                <a:solidFill>
                  <a:srgbClr val="000000"/>
                </a:solidFill>
                <a:latin typeface="Segoe UI" panose="020B0502040204020203" pitchFamily="34" charset="0"/>
                <a:cs typeface="Segoe UI" panose="020B0502040204020203" pitchFamily="34" charset="0"/>
              </a:rPr>
              <a:t>A need exists for a spacecraft to occupy a very low orbit at altitudes of 100 - 200 km: </a:t>
            </a:r>
            <a:r>
              <a:rPr lang="en-US" sz="2000" i="1" dirty="0">
                <a:solidFill>
                  <a:srgbClr val="000000"/>
                </a:solidFill>
                <a:latin typeface="Segoe UI" panose="020B0502040204020203" pitchFamily="34" charset="0"/>
                <a:cs typeface="Segoe UI" panose="020B0502040204020203" pitchFamily="34" charset="0"/>
              </a:rPr>
              <a:t>Earth observation, telecommunication, science</a:t>
            </a:r>
          </a:p>
          <a:p>
            <a:pPr marL="457189" indent="-457189">
              <a:spcAft>
                <a:spcPts val="800"/>
              </a:spcAft>
              <a:buFont typeface="Arial" panose="020B0604020202020204" pitchFamily="34" charset="0"/>
              <a:buChar char="•"/>
            </a:pPr>
            <a:r>
              <a:rPr lang="en-US" sz="2000" dirty="0">
                <a:solidFill>
                  <a:srgbClr val="000000"/>
                </a:solidFill>
                <a:latin typeface="Segoe UI" panose="020B0502040204020203" pitchFamily="34" charset="0"/>
                <a:cs typeface="Segoe UI" panose="020B0502040204020203" pitchFamily="34" charset="0"/>
              </a:rPr>
              <a:t>The challenge is to overcome air drag as the air densities are not insignificant. </a:t>
            </a:r>
          </a:p>
        </p:txBody>
      </p:sp>
      <p:pic>
        <p:nvPicPr>
          <p:cNvPr id="19" name="Picture 18">
            <a:extLst>
              <a:ext uri="{FF2B5EF4-FFF2-40B4-BE49-F238E27FC236}">
                <a16:creationId xmlns:a16="http://schemas.microsoft.com/office/drawing/2014/main" id="{3E3D2706-3C08-418C-A226-17F058DA892A}"/>
              </a:ext>
            </a:extLst>
          </p:cNvPr>
          <p:cNvPicPr>
            <a:picLocks noChangeAspect="1"/>
          </p:cNvPicPr>
          <p:nvPr/>
        </p:nvPicPr>
        <p:blipFill>
          <a:blip r:embed="rId2"/>
          <a:stretch>
            <a:fillRect/>
          </a:stretch>
        </p:blipFill>
        <p:spPr>
          <a:xfrm>
            <a:off x="902368" y="3678432"/>
            <a:ext cx="10803037" cy="2176040"/>
          </a:xfrm>
          <a:prstGeom prst="rect">
            <a:avLst/>
          </a:prstGeom>
        </p:spPr>
      </p:pic>
      <p:sp>
        <p:nvSpPr>
          <p:cNvPr id="22" name="TextBox 21">
            <a:extLst>
              <a:ext uri="{FF2B5EF4-FFF2-40B4-BE49-F238E27FC236}">
                <a16:creationId xmlns:a16="http://schemas.microsoft.com/office/drawing/2014/main" id="{01822265-2681-4431-BE8D-38C695B3FEE5}"/>
              </a:ext>
            </a:extLst>
          </p:cNvPr>
          <p:cNvSpPr txBox="1"/>
          <p:nvPr/>
        </p:nvSpPr>
        <p:spPr>
          <a:xfrm>
            <a:off x="1464510" y="6158997"/>
            <a:ext cx="8445844" cy="666977"/>
          </a:xfrm>
          <a:prstGeom prst="rect">
            <a:avLst/>
          </a:prstGeom>
          <a:noFill/>
        </p:spPr>
        <p:txBody>
          <a:bodyPr wrap="square">
            <a:spAutoFit/>
          </a:bodyPr>
          <a:lstStyle/>
          <a:p>
            <a:r>
              <a:rPr lang="en-US" dirty="0">
                <a:solidFill>
                  <a:srgbClr val="000000"/>
                </a:solidFill>
                <a:latin typeface="Segoe UI" panose="020B0502040204020203" pitchFamily="34" charset="0"/>
                <a:cs typeface="Segoe UI" panose="020B0502040204020203" pitchFamily="34" charset="0"/>
              </a:rPr>
              <a:t>ESA air scoop –air Hall thruster for operation in 200 km orbit. http://www.esa.int/spaceinimages/Images/2018/03/Air-breathing_ion_thruster </a:t>
            </a:r>
            <a:endParaRPr lang="en-US" dirty="0">
              <a:latin typeface="Segoe UI" panose="020B0502040204020203" pitchFamily="34" charset="0"/>
              <a:cs typeface="Segoe UI" panose="020B0502040204020203" pitchFamily="34" charset="0"/>
            </a:endParaRPr>
          </a:p>
        </p:txBody>
      </p:sp>
      <p:sp>
        <p:nvSpPr>
          <p:cNvPr id="3" name="Title 1">
            <a:extLst>
              <a:ext uri="{FF2B5EF4-FFF2-40B4-BE49-F238E27FC236}">
                <a16:creationId xmlns:a16="http://schemas.microsoft.com/office/drawing/2014/main" id="{F3F2CBE2-69B6-22A6-2BCC-2E77D9BB255B}"/>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Airbreathing plasma propulsion</a:t>
            </a:r>
          </a:p>
        </p:txBody>
      </p:sp>
      <p:pic>
        <p:nvPicPr>
          <p:cNvPr id="4" name="Picture 3">
            <a:extLst>
              <a:ext uri="{FF2B5EF4-FFF2-40B4-BE49-F238E27FC236}">
                <a16:creationId xmlns:a16="http://schemas.microsoft.com/office/drawing/2014/main" id="{4B745D41-68EF-BB88-9E79-3252E54B5ECF}"/>
              </a:ext>
            </a:extLst>
          </p:cNvPr>
          <p:cNvPicPr>
            <a:picLocks noChangeAspect="1"/>
          </p:cNvPicPr>
          <p:nvPr/>
        </p:nvPicPr>
        <p:blipFill>
          <a:blip r:embed="rId3"/>
          <a:stretch>
            <a:fillRect/>
          </a:stretch>
        </p:blipFill>
        <p:spPr>
          <a:xfrm>
            <a:off x="-60960" y="511528"/>
            <a:ext cx="12313920" cy="109946"/>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35CDADC-A26A-52B3-01FF-BB3C29EB1EDE}"/>
                  </a:ext>
                </a:extLst>
              </p:cNvPr>
              <p:cNvSpPr txBox="1"/>
              <p:nvPr/>
            </p:nvSpPr>
            <p:spPr>
              <a:xfrm>
                <a:off x="3346354" y="2026031"/>
                <a:ext cx="4579088" cy="76309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𝑇</m:t>
                      </m:r>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nary>
                        <m:naryPr>
                          <m:chr m:val="∑"/>
                          <m:grow m:val="on"/>
                          <m:subHide m:val="on"/>
                          <m:supHide m:val="on"/>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naryPr>
                        <m:sub/>
                        <m:sup/>
                        <m:e>
                          <m:sSub>
                            <m:sSubPr>
                              <m:ctrlPr>
                                <a:rPr kumimoji="0" lang="en-US" sz="1800" b="0" i="1" u="none" strike="noStrike" kern="0" cap="none" spc="0" normalizeH="0" baseline="0" noProof="0" smtClean="0">
                                  <a:ln>
                                    <a:noFill/>
                                  </a:ln>
                                  <a:solidFill>
                                    <a:srgbClr val="836967"/>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𝐹</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𝐷𝑟𝑎𝑔</m:t>
                              </m:r>
                            </m:sub>
                          </m:sSub>
                        </m:e>
                      </m:nary>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836967"/>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𝐹</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𝑓𝑟𝑜𝑛𝑡</m:t>
                          </m:r>
                        </m:sub>
                      </m:sSub>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836967"/>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𝐹</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𝑠𝑘</m:t>
                          </m:r>
                        </m:sub>
                      </m:sSub>
                    </m:oMath>
                  </m:oMathPara>
                </a14:m>
                <a:endParaRPr kumimoji="0" lang="en-US" sz="1800" b="0" i="0" u="none" strike="noStrike" kern="0" cap="none" spc="0" normalizeH="0" baseline="0" noProof="0" dirty="0">
                  <a:ln>
                    <a:noFill/>
                  </a:ln>
                  <a:solidFill>
                    <a:prstClr val="black"/>
                  </a:solidFill>
                  <a:effectLst/>
                  <a:uLnTx/>
                  <a:uFillTx/>
                </a:endParaRPr>
              </a:p>
            </p:txBody>
          </p:sp>
        </mc:Choice>
        <mc:Fallback>
          <p:sp>
            <p:nvSpPr>
              <p:cNvPr id="6" name="TextBox 5">
                <a:extLst>
                  <a:ext uri="{FF2B5EF4-FFF2-40B4-BE49-F238E27FC236}">
                    <a16:creationId xmlns:a16="http://schemas.microsoft.com/office/drawing/2014/main" id="{435CDADC-A26A-52B3-01FF-BB3C29EB1EDE}"/>
                  </a:ext>
                </a:extLst>
              </p:cNvPr>
              <p:cNvSpPr txBox="1">
                <a:spLocks noRot="1" noChangeAspect="1" noMove="1" noResize="1" noEditPoints="1" noAdjustHandles="1" noChangeArrowheads="1" noChangeShapeType="1" noTextEdit="1"/>
              </p:cNvSpPr>
              <p:nvPr/>
            </p:nvSpPr>
            <p:spPr>
              <a:xfrm>
                <a:off x="3346354" y="2026031"/>
                <a:ext cx="4579088" cy="763094"/>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D21EFA8-3742-050F-04E6-F4FEB2F54FE9}"/>
              </a:ext>
            </a:extLst>
          </p:cNvPr>
          <p:cNvSpPr txBox="1"/>
          <p:nvPr/>
        </p:nvSpPr>
        <p:spPr>
          <a:xfrm>
            <a:off x="507999" y="2805776"/>
            <a:ext cx="11335657" cy="707886"/>
          </a:xfrm>
          <a:prstGeom prst="rect">
            <a:avLst/>
          </a:prstGeom>
          <a:noFill/>
        </p:spPr>
        <p:txBody>
          <a:bodyPr wrap="square">
            <a:spAutoFit/>
          </a:bodyPr>
          <a:lstStyle/>
          <a:p>
            <a:pPr marL="457189" marR="0" lvl="0" indent="-457189"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For this spacecraft to be parked in this orbit indefinitely, the propellant need to be harvested from the surrounding atmosphere. </a:t>
            </a: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3" name="Slide Number Placeholder 1">
            <a:extLst>
              <a:ext uri="{FF2B5EF4-FFF2-40B4-BE49-F238E27FC236}">
                <a16:creationId xmlns:a16="http://schemas.microsoft.com/office/drawing/2014/main" id="{FA4BF1F5-EBDE-0FDC-3820-3839EB89566C}"/>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24</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38053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4A02D73-B55C-4195-AF8D-A242983E52CF}"/>
                  </a:ext>
                </a:extLst>
              </p:cNvPr>
              <p:cNvSpPr txBox="1"/>
              <p:nvPr/>
            </p:nvSpPr>
            <p:spPr>
              <a:xfrm>
                <a:off x="1016000" y="1016417"/>
                <a:ext cx="3189848" cy="933589"/>
              </a:xfrm>
              <a:prstGeom prst="rect">
                <a:avLst/>
              </a:prstGeom>
              <a:noFill/>
            </p:spPr>
            <p:txBody>
              <a:bodyPr wrap="none" rtlCol="0">
                <a:spAutoFit/>
              </a:bodyPr>
              <a:lstStyle/>
              <a:p>
                <a:pPr>
                  <a:spcAft>
                    <a:spcPts val="800"/>
                  </a:spcAft>
                </a:pPr>
                <a:r>
                  <a:rPr lang="en-US" sz="2400" b="1" dirty="0"/>
                  <a:t>Drag power</a:t>
                </a:r>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𝐷</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𝐷</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0</m:t>
                        </m:r>
                      </m:sub>
                    </m:sSub>
                  </m:oMath>
                </a14:m>
                <a:endParaRPr lang="en-US" sz="2400" dirty="0"/>
              </a:p>
              <a:p>
                <a14:m>
                  <m:oMath xmlns:m="http://schemas.openxmlformats.org/officeDocument/2006/math">
                    <m:r>
                      <m:rPr>
                        <m:sty m:val="p"/>
                      </m:rPr>
                      <a:rPr lang="el-GR" sz="2400" i="1">
                        <a:solidFill>
                          <a:srgbClr val="FF0000"/>
                        </a:solidFill>
                        <a:latin typeface="Cambria Math" panose="02040503050406030204" pitchFamily="18" charset="0"/>
                        <a:ea typeface="Cambria Math" panose="02040503050406030204" pitchFamily="18" charset="0"/>
                      </a:rPr>
                      <m:t>κ</m:t>
                    </m:r>
                    <m:r>
                      <a:rPr lang="en-US" sz="2400" i="1">
                        <a:solidFill>
                          <a:srgbClr val="FF0000"/>
                        </a:solidFill>
                        <a:latin typeface="Cambria Math" panose="02040503050406030204" pitchFamily="18" charset="0"/>
                        <a:ea typeface="Cambria Math" panose="02040503050406030204" pitchFamily="18" charset="0"/>
                      </a:rPr>
                      <m:t>=90% </m:t>
                    </m:r>
                  </m:oMath>
                </a14:m>
                <a:r>
                  <a:rPr lang="en-US" sz="2400" dirty="0">
                    <a:latin typeface="Segoe UI" panose="020B0502040204020203" pitchFamily="34" charset="0"/>
                    <a:cs typeface="Segoe UI" panose="020B0502040204020203" pitchFamily="34" charset="0"/>
                  </a:rPr>
                  <a:t>vs </a:t>
                </a:r>
                <a14:m>
                  <m:oMath xmlns:m="http://schemas.openxmlformats.org/officeDocument/2006/math">
                    <m:r>
                      <m:rPr>
                        <m:sty m:val="p"/>
                      </m:rPr>
                      <a:rPr lang="el-GR" sz="2400" i="1">
                        <a:solidFill>
                          <a:srgbClr val="0000FF"/>
                        </a:solidFill>
                        <a:latin typeface="Cambria Math" panose="02040503050406030204" pitchFamily="18" charset="0"/>
                        <a:ea typeface="Cambria Math" panose="02040503050406030204" pitchFamily="18" charset="0"/>
                      </a:rPr>
                      <m:t>κ</m:t>
                    </m:r>
                    <m:r>
                      <a:rPr lang="en-US" sz="2400" i="1">
                        <a:solidFill>
                          <a:srgbClr val="0000FF"/>
                        </a:solidFill>
                        <a:latin typeface="Cambria Math" panose="02040503050406030204" pitchFamily="18" charset="0"/>
                        <a:ea typeface="Cambria Math" panose="02040503050406030204" pitchFamily="18" charset="0"/>
                      </a:rPr>
                      <m:t>=</m:t>
                    </m:r>
                    <m:r>
                      <a:rPr lang="en-US" sz="2400" i="1">
                        <a:solidFill>
                          <a:srgbClr val="0000FF"/>
                        </a:solidFill>
                        <a:latin typeface="Cambria Math" panose="02040503050406030204" pitchFamily="18" charset="0"/>
                        <a:ea typeface="Cambria Math" panose="02040503050406030204" pitchFamily="18" charset="0"/>
                      </a:rPr>
                      <m:t>10%</m:t>
                    </m:r>
                    <m:r>
                      <a:rPr lang="en-US" sz="2400" i="1">
                        <a:solidFill>
                          <a:srgbClr val="0000FF"/>
                        </a:solidFill>
                        <a:latin typeface="Cambria Math" panose="02040503050406030204" pitchFamily="18" charset="0"/>
                        <a:ea typeface="Cambria Math" panose="02040503050406030204" pitchFamily="18" charset="0"/>
                      </a:rPr>
                      <m:t> </m:t>
                    </m:r>
                  </m:oMath>
                </a14:m>
                <a:endParaRPr lang="en-US" sz="2400" dirty="0">
                  <a:latin typeface="Segoe UI" panose="020B0502040204020203" pitchFamily="34" charset="0"/>
                  <a:cs typeface="Segoe UI" panose="020B0502040204020203" pitchFamily="34" charset="0"/>
                </a:endParaRPr>
              </a:p>
            </p:txBody>
          </p:sp>
        </mc:Choice>
        <mc:Fallback>
          <p:sp>
            <p:nvSpPr>
              <p:cNvPr id="11" name="TextBox 10">
                <a:extLst>
                  <a:ext uri="{FF2B5EF4-FFF2-40B4-BE49-F238E27FC236}">
                    <a16:creationId xmlns:a16="http://schemas.microsoft.com/office/drawing/2014/main" id="{F4A02D73-B55C-4195-AF8D-A242983E52CF}"/>
                  </a:ext>
                </a:extLst>
              </p:cNvPr>
              <p:cNvSpPr txBox="1">
                <a:spLocks noRot="1" noChangeAspect="1" noMove="1" noResize="1" noEditPoints="1" noAdjustHandles="1" noChangeArrowheads="1" noChangeShapeType="1" noTextEdit="1"/>
              </p:cNvSpPr>
              <p:nvPr/>
            </p:nvSpPr>
            <p:spPr>
              <a:xfrm>
                <a:off x="1016000" y="1016417"/>
                <a:ext cx="3189848" cy="933589"/>
              </a:xfrm>
              <a:prstGeom prst="rect">
                <a:avLst/>
              </a:prstGeom>
              <a:blipFill>
                <a:blip r:embed="rId2"/>
                <a:stretch>
                  <a:fillRect l="-3059" t="-5229" b="-143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2D37D07-097A-43F2-BA0F-FDED80832B78}"/>
                  </a:ext>
                </a:extLst>
              </p:cNvPr>
              <p:cNvSpPr txBox="1"/>
              <p:nvPr/>
            </p:nvSpPr>
            <p:spPr>
              <a:xfrm>
                <a:off x="5577221" y="2471824"/>
                <a:ext cx="6434399" cy="2227918"/>
              </a:xfrm>
              <a:prstGeom prst="rect">
                <a:avLst/>
              </a:prstGeom>
              <a:noFill/>
            </p:spPr>
            <p:txBody>
              <a:bodyPr wrap="square" rtlCol="0">
                <a:spAutoFit/>
              </a:bodyPr>
              <a:lstStyle/>
              <a:p>
                <a:pPr marL="457189" indent="-457189">
                  <a:spcAft>
                    <a:spcPts val="1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Interested in low altitudes of 90-200 km</a:t>
                </a:r>
              </a:p>
              <a:p>
                <a:pPr marL="457189" indent="-457189">
                  <a:spcAft>
                    <a:spcPts val="1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Extreme power requires for &lt; 130 -150 km</a:t>
                </a:r>
              </a:p>
              <a:p>
                <a:pPr marL="457189" indent="-457189">
                  <a:spcAft>
                    <a:spcPts val="1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Compression, </a:t>
                </a:r>
                <a14:m>
                  <m:oMath xmlns:m="http://schemas.openxmlformats.org/officeDocument/2006/math">
                    <m:r>
                      <a:rPr lang="el-GR" sz="2400" b="1" i="1" smtClean="0">
                        <a:solidFill>
                          <a:srgbClr val="FF0000"/>
                        </a:solidFill>
                        <a:latin typeface="Cambria Math" panose="02040503050406030204" pitchFamily="18" charset="0"/>
                        <a:ea typeface="Cambria Math" panose="02040503050406030204" pitchFamily="18" charset="0"/>
                      </a:rPr>
                      <m:t>𝜿</m:t>
                    </m:r>
                    <m:r>
                      <a:rPr lang="en-US" sz="2400" b="1" i="1">
                        <a:solidFill>
                          <a:srgbClr val="FF0000"/>
                        </a:solidFill>
                        <a:latin typeface="Cambria Math" panose="02040503050406030204" pitchFamily="18" charset="0"/>
                        <a:ea typeface="Cambria Math" panose="02040503050406030204" pitchFamily="18" charset="0"/>
                      </a:rPr>
                      <m:t>≡</m:t>
                    </m:r>
                    <m:f>
                      <m:fPr>
                        <m:ctrlPr>
                          <a:rPr lang="en-US" sz="2400" b="1" i="1">
                            <a:solidFill>
                              <a:srgbClr val="FF0000"/>
                            </a:solidFill>
                            <a:latin typeface="Cambria Math" panose="02040503050406030204" pitchFamily="18" charset="0"/>
                            <a:ea typeface="Cambria Math" panose="02040503050406030204" pitchFamily="18" charset="0"/>
                          </a:rPr>
                        </m:ctrlPr>
                      </m:fPr>
                      <m:num>
                        <m:sSub>
                          <m:sSubPr>
                            <m:ctrlPr>
                              <a:rPr lang="en-US" sz="2400" b="1" i="1">
                                <a:solidFill>
                                  <a:srgbClr val="FF0000"/>
                                </a:solidFill>
                                <a:latin typeface="Cambria Math" panose="02040503050406030204" pitchFamily="18" charset="0"/>
                                <a:ea typeface="Cambria Math" panose="02040503050406030204" pitchFamily="18" charset="0"/>
                              </a:rPr>
                            </m:ctrlPr>
                          </m:sSubPr>
                          <m:e>
                            <m:r>
                              <a:rPr lang="en-US" sz="2400" b="1" i="1">
                                <a:solidFill>
                                  <a:srgbClr val="FF0000"/>
                                </a:solidFill>
                                <a:latin typeface="Cambria Math" panose="02040503050406030204" pitchFamily="18" charset="0"/>
                                <a:ea typeface="Cambria Math" panose="02040503050406030204" pitchFamily="18" charset="0"/>
                              </a:rPr>
                              <m:t>𝑨</m:t>
                            </m:r>
                          </m:e>
                          <m:sub>
                            <m:r>
                              <a:rPr lang="en-US" sz="2400" b="1" i="1">
                                <a:solidFill>
                                  <a:srgbClr val="FF0000"/>
                                </a:solidFill>
                                <a:latin typeface="Cambria Math" panose="02040503050406030204" pitchFamily="18" charset="0"/>
                                <a:ea typeface="Cambria Math" panose="02040503050406030204" pitchFamily="18" charset="0"/>
                              </a:rPr>
                              <m:t>𝒄𝒉</m:t>
                            </m:r>
                          </m:sub>
                        </m:sSub>
                      </m:num>
                      <m:den>
                        <m:sSub>
                          <m:sSubPr>
                            <m:ctrlPr>
                              <a:rPr lang="en-US" sz="2400" b="1" i="1">
                                <a:solidFill>
                                  <a:srgbClr val="FF0000"/>
                                </a:solidFill>
                                <a:latin typeface="Cambria Math" panose="02040503050406030204" pitchFamily="18" charset="0"/>
                                <a:ea typeface="Cambria Math" panose="02040503050406030204" pitchFamily="18" charset="0"/>
                              </a:rPr>
                            </m:ctrlPr>
                          </m:sSubPr>
                          <m:e>
                            <m:r>
                              <a:rPr lang="en-US" sz="2400" b="1" i="1">
                                <a:solidFill>
                                  <a:srgbClr val="FF0000"/>
                                </a:solidFill>
                                <a:latin typeface="Cambria Math" panose="02040503050406030204" pitchFamily="18" charset="0"/>
                                <a:ea typeface="Cambria Math" panose="02040503050406030204" pitchFamily="18" charset="0"/>
                              </a:rPr>
                              <m:t>𝑨</m:t>
                            </m:r>
                          </m:e>
                          <m:sub>
                            <m:r>
                              <a:rPr lang="en-US" sz="2400" b="1" i="1">
                                <a:solidFill>
                                  <a:srgbClr val="FF0000"/>
                                </a:solidFill>
                                <a:latin typeface="Cambria Math" panose="02040503050406030204" pitchFamily="18" charset="0"/>
                                <a:ea typeface="Cambria Math" panose="02040503050406030204" pitchFamily="18" charset="0"/>
                              </a:rPr>
                              <m:t>𝒇</m:t>
                            </m:r>
                          </m:sub>
                        </m:sSub>
                      </m:den>
                    </m:f>
                  </m:oMath>
                </a14:m>
                <a:r>
                  <a:rPr lang="en-US" sz="2400" dirty="0">
                    <a:latin typeface="Segoe UI" panose="020B0502040204020203" pitchFamily="34" charset="0"/>
                    <a:cs typeface="Segoe UI" panose="020B0502040204020203" pitchFamily="34" charset="0"/>
                  </a:rPr>
                  <a:t>, increases power requirements.</a:t>
                </a:r>
              </a:p>
            </p:txBody>
          </p:sp>
        </mc:Choice>
        <mc:Fallback>
          <p:sp>
            <p:nvSpPr>
              <p:cNvPr id="12" name="TextBox 11">
                <a:extLst>
                  <a:ext uri="{FF2B5EF4-FFF2-40B4-BE49-F238E27FC236}">
                    <a16:creationId xmlns:a16="http://schemas.microsoft.com/office/drawing/2014/main" id="{32D37D07-097A-43F2-BA0F-FDED80832B78}"/>
                  </a:ext>
                </a:extLst>
              </p:cNvPr>
              <p:cNvSpPr txBox="1">
                <a:spLocks noRot="1" noChangeAspect="1" noMove="1" noResize="1" noEditPoints="1" noAdjustHandles="1" noChangeArrowheads="1" noChangeShapeType="1" noTextEdit="1"/>
              </p:cNvSpPr>
              <p:nvPr/>
            </p:nvSpPr>
            <p:spPr>
              <a:xfrm>
                <a:off x="5577221" y="2471824"/>
                <a:ext cx="6434399" cy="2227918"/>
              </a:xfrm>
              <a:prstGeom prst="rect">
                <a:avLst/>
              </a:prstGeom>
              <a:blipFill>
                <a:blip r:embed="rId3"/>
                <a:stretch>
                  <a:fillRect l="-1327" t="-1913" r="-95" b="-5464"/>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607FF234-8F52-4046-9494-5DCC19DB4E01}"/>
              </a:ext>
            </a:extLst>
          </p:cNvPr>
          <p:cNvPicPr>
            <a:picLocks noChangeAspect="1"/>
          </p:cNvPicPr>
          <p:nvPr/>
        </p:nvPicPr>
        <p:blipFill>
          <a:blip r:embed="rId4"/>
          <a:stretch>
            <a:fillRect/>
          </a:stretch>
        </p:blipFill>
        <p:spPr>
          <a:xfrm>
            <a:off x="101600" y="2020038"/>
            <a:ext cx="5475621" cy="4498533"/>
          </a:xfrm>
          <a:prstGeom prst="rect">
            <a:avLst/>
          </a:prstGeom>
        </p:spPr>
      </p:pic>
      <p:sp>
        <p:nvSpPr>
          <p:cNvPr id="3" name="Title 1">
            <a:extLst>
              <a:ext uri="{FF2B5EF4-FFF2-40B4-BE49-F238E27FC236}">
                <a16:creationId xmlns:a16="http://schemas.microsoft.com/office/drawing/2014/main" id="{3EB9C7D0-AAFB-7A85-75FF-3E52024C63E1}"/>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Challenge # 1: Power requirement</a:t>
            </a:r>
          </a:p>
        </p:txBody>
      </p:sp>
      <p:pic>
        <p:nvPicPr>
          <p:cNvPr id="4" name="Picture 3">
            <a:extLst>
              <a:ext uri="{FF2B5EF4-FFF2-40B4-BE49-F238E27FC236}">
                <a16:creationId xmlns:a16="http://schemas.microsoft.com/office/drawing/2014/main" id="{79C17E8D-F469-A865-B32D-A93DE7EB8127}"/>
              </a:ext>
            </a:extLst>
          </p:cNvPr>
          <p:cNvPicPr>
            <a:picLocks noChangeAspect="1"/>
          </p:cNvPicPr>
          <p:nvPr/>
        </p:nvPicPr>
        <p:blipFill>
          <a:blip r:embed="rId5"/>
          <a:stretch>
            <a:fillRect/>
          </a:stretch>
        </p:blipFill>
        <p:spPr>
          <a:xfrm>
            <a:off x="-60960" y="511528"/>
            <a:ext cx="12313920" cy="109946"/>
          </a:xfrm>
          <a:prstGeom prst="rect">
            <a:avLst/>
          </a:prstGeom>
        </p:spPr>
      </p:pic>
      <p:sp>
        <p:nvSpPr>
          <p:cNvPr id="6" name="Slide Number Placeholder 1">
            <a:extLst>
              <a:ext uri="{FF2B5EF4-FFF2-40B4-BE49-F238E27FC236}">
                <a16:creationId xmlns:a16="http://schemas.microsoft.com/office/drawing/2014/main" id="{1B78411D-3F91-3C0F-43CA-7979915FE544}"/>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25</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1798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2D37D07-097A-43F2-BA0F-FDED80832B78}"/>
              </a:ext>
            </a:extLst>
          </p:cNvPr>
          <p:cNvSpPr txBox="1"/>
          <p:nvPr/>
        </p:nvSpPr>
        <p:spPr>
          <a:xfrm>
            <a:off x="5834647" y="1571642"/>
            <a:ext cx="6028490" cy="4298613"/>
          </a:xfrm>
          <a:prstGeom prst="rect">
            <a:avLst/>
          </a:prstGeom>
          <a:noFill/>
        </p:spPr>
        <p:txBody>
          <a:bodyPr wrap="square" rtlCol="0">
            <a:spAutoFit/>
          </a:bodyPr>
          <a:lstStyle/>
          <a:p>
            <a:pPr marL="380990" indent="-380990">
              <a:spcAft>
                <a:spcPts val="1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At 100-200 km, N</a:t>
            </a:r>
            <a:r>
              <a:rPr lang="en-US" sz="2000" baseline="-25000" dirty="0">
                <a:latin typeface="Segoe UI" panose="020B0502040204020203" pitchFamily="34" charset="0"/>
                <a:cs typeface="Segoe UI" panose="020B0502040204020203" pitchFamily="34" charset="0"/>
              </a:rPr>
              <a:t>2 </a:t>
            </a:r>
            <a:r>
              <a:rPr lang="en-US" sz="2000" dirty="0">
                <a:latin typeface="Segoe UI" panose="020B0502040204020203" pitchFamily="34" charset="0"/>
                <a:cs typeface="Segoe UI" panose="020B0502040204020203" pitchFamily="34" charset="0"/>
              </a:rPr>
              <a:t>and atomic O key components </a:t>
            </a:r>
          </a:p>
          <a:p>
            <a:pPr marL="380990" indent="-380990">
              <a:spcAft>
                <a:spcPts val="1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More energy needed on electron impact ionization of N</a:t>
            </a:r>
            <a:r>
              <a:rPr lang="en-US" sz="2000" baseline="-25000" dirty="0">
                <a:latin typeface="Segoe UI" panose="020B0502040204020203" pitchFamily="34" charset="0"/>
                <a:cs typeface="Segoe UI" panose="020B0502040204020203" pitchFamily="34" charset="0"/>
              </a:rPr>
              <a:t>2</a:t>
            </a:r>
            <a:r>
              <a:rPr lang="en-US" sz="2000" dirty="0">
                <a:latin typeface="Segoe UI" panose="020B0502040204020203" pitchFamily="34" charset="0"/>
                <a:cs typeface="Segoe UI" panose="020B0502040204020203" pitchFamily="34" charset="0"/>
              </a:rPr>
              <a:t> and O than on traditional EP propellants (Xe, Kr)</a:t>
            </a:r>
          </a:p>
          <a:p>
            <a:pPr marL="380990" indent="-380990">
              <a:spcAft>
                <a:spcPts val="1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Negative ions of oxygen can make it harder to initiate and maintain plasma</a:t>
            </a:r>
          </a:p>
          <a:p>
            <a:pPr marL="380990" indent="-380990">
              <a:spcAft>
                <a:spcPts val="1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Chemical erosion of thruster by atomic and ionic oxygen and nitrogen species</a:t>
            </a:r>
          </a:p>
          <a:p>
            <a:pPr marL="380990" indent="-380990">
              <a:spcAft>
                <a:spcPts val="1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Harder to generate the thrust with lighter N and O than with Xe and Kr</a:t>
            </a:r>
          </a:p>
        </p:txBody>
      </p:sp>
      <p:sp>
        <p:nvSpPr>
          <p:cNvPr id="3" name="Title 1">
            <a:extLst>
              <a:ext uri="{FF2B5EF4-FFF2-40B4-BE49-F238E27FC236}">
                <a16:creationId xmlns:a16="http://schemas.microsoft.com/office/drawing/2014/main" id="{146D8BAA-8FA7-F0A8-5A96-D7F811B6CE28}"/>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Challenge # 2: Ambient air propellant</a:t>
            </a:r>
          </a:p>
        </p:txBody>
      </p:sp>
      <p:pic>
        <p:nvPicPr>
          <p:cNvPr id="4" name="Picture 3">
            <a:extLst>
              <a:ext uri="{FF2B5EF4-FFF2-40B4-BE49-F238E27FC236}">
                <a16:creationId xmlns:a16="http://schemas.microsoft.com/office/drawing/2014/main" id="{FB4FF14F-D1D1-192E-47B3-5B1DAC785177}"/>
              </a:ext>
            </a:extLst>
          </p:cNvPr>
          <p:cNvPicPr>
            <a:picLocks noChangeAspect="1"/>
          </p:cNvPicPr>
          <p:nvPr/>
        </p:nvPicPr>
        <p:blipFill>
          <a:blip r:embed="rId2"/>
          <a:stretch>
            <a:fillRect/>
          </a:stretch>
        </p:blipFill>
        <p:spPr>
          <a:xfrm>
            <a:off x="-60960" y="511528"/>
            <a:ext cx="12313920" cy="109946"/>
          </a:xfrm>
          <a:prstGeom prst="rect">
            <a:avLst/>
          </a:prstGeom>
        </p:spPr>
      </p:pic>
      <p:grpSp>
        <p:nvGrpSpPr>
          <p:cNvPr id="13" name="Group 12">
            <a:extLst>
              <a:ext uri="{FF2B5EF4-FFF2-40B4-BE49-F238E27FC236}">
                <a16:creationId xmlns:a16="http://schemas.microsoft.com/office/drawing/2014/main" id="{7D714EB9-F5BE-8C49-508C-0C0A91FA896C}"/>
              </a:ext>
            </a:extLst>
          </p:cNvPr>
          <p:cNvGrpSpPr/>
          <p:nvPr/>
        </p:nvGrpSpPr>
        <p:grpSpPr>
          <a:xfrm>
            <a:off x="0" y="1704643"/>
            <a:ext cx="5540542" cy="4238957"/>
            <a:chOff x="60159" y="1731075"/>
            <a:chExt cx="5540542" cy="4238957"/>
          </a:xfrm>
        </p:grpSpPr>
        <p:pic>
          <p:nvPicPr>
            <p:cNvPr id="6" name="Picture 5">
              <a:extLst>
                <a:ext uri="{FF2B5EF4-FFF2-40B4-BE49-F238E27FC236}">
                  <a16:creationId xmlns:a16="http://schemas.microsoft.com/office/drawing/2014/main" id="{29A18E8A-6917-9F93-811A-B66AB98CEEF2}"/>
                </a:ext>
              </a:extLst>
            </p:cNvPr>
            <p:cNvPicPr>
              <a:picLocks noChangeAspect="1"/>
            </p:cNvPicPr>
            <p:nvPr/>
          </p:nvPicPr>
          <p:blipFill rotWithShape="1">
            <a:blip r:embed="rId3"/>
            <a:srcRect l="13569" t="30175" r="64671" b="17719"/>
            <a:stretch/>
          </p:blipFill>
          <p:spPr>
            <a:xfrm>
              <a:off x="60159" y="1731075"/>
              <a:ext cx="5540542" cy="3731385"/>
            </a:xfrm>
            <a:prstGeom prst="rect">
              <a:avLst/>
            </a:prstGeom>
          </p:spPr>
        </p:pic>
        <p:cxnSp>
          <p:nvCxnSpPr>
            <p:cNvPr id="8" name="Straight Connector 7">
              <a:extLst>
                <a:ext uri="{FF2B5EF4-FFF2-40B4-BE49-F238E27FC236}">
                  <a16:creationId xmlns:a16="http://schemas.microsoft.com/office/drawing/2014/main" id="{64D85068-0915-BFE9-0211-C5AF23490C2D}"/>
                </a:ext>
              </a:extLst>
            </p:cNvPr>
            <p:cNvCxnSpPr>
              <a:cxnSpLocks/>
            </p:cNvCxnSpPr>
            <p:nvPr/>
          </p:nvCxnSpPr>
          <p:spPr>
            <a:xfrm>
              <a:off x="4313321" y="4899983"/>
              <a:ext cx="0" cy="700717"/>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1FD6C69-29E4-689B-806F-528ADB268907}"/>
                </a:ext>
              </a:extLst>
            </p:cNvPr>
            <p:cNvSpPr txBox="1"/>
            <p:nvPr/>
          </p:nvSpPr>
          <p:spPr>
            <a:xfrm>
              <a:off x="3916279" y="5600700"/>
              <a:ext cx="904863" cy="369332"/>
            </a:xfrm>
            <a:prstGeom prst="rect">
              <a:avLst/>
            </a:prstGeom>
            <a:noFill/>
          </p:spPr>
          <p:txBody>
            <a:bodyPr wrap="none" rtlCol="0">
              <a:spAutoFit/>
            </a:bodyPr>
            <a:lstStyle/>
            <a:p>
              <a:r>
                <a:rPr lang="en-US" b="1" dirty="0">
                  <a:solidFill>
                    <a:srgbClr val="0000FF"/>
                  </a:solidFill>
                </a:rPr>
                <a:t>1 mtorr</a:t>
              </a:r>
            </a:p>
          </p:txBody>
        </p:sp>
      </p:grpSp>
      <p:sp>
        <p:nvSpPr>
          <p:cNvPr id="16" name="Slide Number Placeholder 1">
            <a:extLst>
              <a:ext uri="{FF2B5EF4-FFF2-40B4-BE49-F238E27FC236}">
                <a16:creationId xmlns:a16="http://schemas.microsoft.com/office/drawing/2014/main" id="{FB96B9CE-E6AC-E027-725F-6D063FB34620}"/>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26</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724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F038551B-F120-44AC-B10F-AAB759200506}"/>
                  </a:ext>
                </a:extLst>
              </p:cNvPr>
              <p:cNvSpPr txBox="1"/>
              <p:nvPr/>
            </p:nvSpPr>
            <p:spPr>
              <a:xfrm>
                <a:off x="5689600" y="1307364"/>
                <a:ext cx="6252715" cy="4784067"/>
              </a:xfrm>
              <a:prstGeom prst="rect">
                <a:avLst/>
              </a:prstGeom>
              <a:noFill/>
            </p:spPr>
            <p:txBody>
              <a:bodyPr wrap="square" rtlCol="0">
                <a:spAutoFit/>
              </a:bodyPr>
              <a:lstStyle/>
              <a:p>
                <a:pPr marL="380990" indent="-380990">
                  <a:spcAft>
                    <a:spcPts val="1600"/>
                  </a:spcAft>
                  <a:buFont typeface="Arial" panose="020B0604020202020204" pitchFamily="34" charset="0"/>
                  <a:buChar char="•"/>
                </a:pPr>
                <a14:m>
                  <m:oMath xmlns:m="http://schemas.openxmlformats.org/officeDocument/2006/math">
                    <m:f>
                      <m:fPr>
                        <m:ctrlPr>
                          <a:rPr lang="en-US" sz="2000" i="1">
                            <a:latin typeface="Cambria Math" panose="02040503050406030204" pitchFamily="18" charset="0"/>
                            <a:cs typeface="Segoe UI" panose="020B0502040204020203" pitchFamily="34" charset="0"/>
                          </a:rPr>
                        </m:ctrlPr>
                      </m:fPr>
                      <m:num>
                        <m:r>
                          <m:rPr>
                            <m:nor/>
                          </m:rPr>
                          <a:rPr lang="en-US" sz="2000" dirty="0">
                            <a:latin typeface="Segoe UI" panose="020B0502040204020203" pitchFamily="34" charset="0"/>
                            <a:cs typeface="Segoe UI" panose="020B0502040204020203" pitchFamily="34" charset="0"/>
                          </a:rPr>
                          <m:t>Power</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per</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unit</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volume</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to</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sustain</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the</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plasma</m:t>
                        </m:r>
                      </m:num>
                      <m:den>
                        <m:r>
                          <m:rPr>
                            <m:nor/>
                          </m:rPr>
                          <a:rPr lang="en-US" sz="2000" dirty="0">
                            <a:latin typeface="Segoe UI" panose="020B0502040204020203" pitchFamily="34" charset="0"/>
                            <a:cs typeface="Segoe UI" panose="020B0502040204020203" pitchFamily="34" charset="0"/>
                          </a:rPr>
                          <m:t>number</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of</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ionization</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events</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per</m:t>
                        </m:r>
                        <m:r>
                          <m:rPr>
                            <m:nor/>
                          </m:rPr>
                          <a:rPr lang="en-US" sz="2000" dirty="0">
                            <a:latin typeface="Segoe UI" panose="020B0502040204020203" pitchFamily="34" charset="0"/>
                            <a:cs typeface="Segoe UI" panose="020B0502040204020203" pitchFamily="34" charset="0"/>
                          </a:rPr>
                          <m:t> </m:t>
                        </m:r>
                        <m:r>
                          <m:rPr>
                            <m:nor/>
                          </m:rPr>
                          <a:rPr lang="en-US" sz="2000" dirty="0">
                            <a:latin typeface="Segoe UI" panose="020B0502040204020203" pitchFamily="34" charset="0"/>
                            <a:cs typeface="Segoe UI" panose="020B0502040204020203" pitchFamily="34" charset="0"/>
                          </a:rPr>
                          <m:t>time</m:t>
                        </m:r>
                        <m:r>
                          <m:rPr>
                            <m:nor/>
                          </m:rPr>
                          <a:rPr lang="en-US" sz="2000" dirty="0">
                            <a:latin typeface="Segoe UI" panose="020B0502040204020203" pitchFamily="34" charset="0"/>
                            <a:cs typeface="Segoe UI" panose="020B0502040204020203" pitchFamily="34" charset="0"/>
                          </a:rPr>
                          <m:t> </m:t>
                        </m:r>
                      </m:den>
                    </m:f>
                  </m:oMath>
                </a14:m>
                <a:endParaRPr lang="en-US" sz="2000" dirty="0">
                  <a:latin typeface="Segoe UI" panose="020B0502040204020203" pitchFamily="34" charset="0"/>
                  <a:cs typeface="Segoe UI" panose="020B0502040204020203" pitchFamily="34" charset="0"/>
                </a:endParaRPr>
              </a:p>
              <a:p>
                <a:pPr marL="380990" indent="-380990">
                  <a:spcAft>
                    <a:spcPts val="1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The minimum energy cost: 66 eV – close to the </a:t>
                </a:r>
                <a:r>
                  <a:rPr lang="en-US" sz="2000" dirty="0" err="1">
                    <a:latin typeface="Segoe UI" panose="020B0502040204020203" pitchFamily="34" charset="0"/>
                    <a:cs typeface="Segoe UI" panose="020B0502040204020203" pitchFamily="34" charset="0"/>
                  </a:rPr>
                  <a:t>Paschen</a:t>
                </a:r>
                <a:r>
                  <a:rPr lang="en-US" sz="2000" dirty="0">
                    <a:latin typeface="Segoe UI" panose="020B0502040204020203" pitchFamily="34" charset="0"/>
                    <a:cs typeface="Segoe UI" panose="020B0502040204020203" pitchFamily="34" charset="0"/>
                  </a:rPr>
                  <a:t> minimum</a:t>
                </a:r>
              </a:p>
              <a:p>
                <a:pPr marL="380990" indent="-380990">
                  <a:spcAft>
                    <a:spcPts val="1600"/>
                  </a:spcAft>
                  <a:buFont typeface="Arial" panose="020B0604020202020204" pitchFamily="34" charset="0"/>
                  <a:buChar char="•"/>
                </a:pPr>
                <a:r>
                  <a:rPr lang="en-US" sz="2000" dirty="0">
                    <a:solidFill>
                      <a:srgbClr val="0000FF"/>
                    </a:solidFill>
                    <a:latin typeface="Segoe UI" panose="020B0502040204020203" pitchFamily="34" charset="0"/>
                    <a:cs typeface="Segoe UI" panose="020B0502040204020203" pitchFamily="34" charset="0"/>
                  </a:rPr>
                  <a:t>The lowest energy cost is for electron beam, 34 eV (model and experiments)</a:t>
                </a:r>
                <a:r>
                  <a:rPr lang="en-US" sz="2000" baseline="30000" dirty="0">
                    <a:solidFill>
                      <a:srgbClr val="0000FF"/>
                    </a:solidFill>
                    <a:latin typeface="Segoe UI" panose="020B0502040204020203" pitchFamily="34" charset="0"/>
                    <a:cs typeface="Segoe UI" panose="020B0502040204020203" pitchFamily="34" charset="0"/>
                  </a:rPr>
                  <a:t>1,2</a:t>
                </a:r>
                <a:endParaRPr lang="en-US" sz="2000" dirty="0">
                  <a:solidFill>
                    <a:srgbClr val="0000FF"/>
                  </a:solidFill>
                  <a:latin typeface="Segoe UI" panose="020B0502040204020203" pitchFamily="34" charset="0"/>
                  <a:cs typeface="Segoe UI" panose="020B0502040204020203" pitchFamily="34" charset="0"/>
                </a:endParaRPr>
              </a:p>
              <a:p>
                <a:pPr marL="380990" indent="-380990">
                  <a:spcAft>
                    <a:spcPts val="1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For non-beam EEDF or e-beam &gt; 34 eV,  energy cost is higher due to energy losses on excitation etc.</a:t>
                </a:r>
              </a:p>
              <a:p>
                <a:pPr marL="380990" indent="-380990">
                  <a:spcAft>
                    <a:spcPts val="1600"/>
                  </a:spcAft>
                  <a:buFont typeface="Arial" panose="020B0604020202020204" pitchFamily="34" charset="0"/>
                  <a:buChar char="•"/>
                </a:pPr>
                <a:r>
                  <a:rPr lang="en-US" sz="2000" dirty="0">
                    <a:solidFill>
                      <a:srgbClr val="FF0000"/>
                    </a:solidFill>
                    <a:latin typeface="Segoe UI" panose="020B0502040204020203" pitchFamily="34" charset="0"/>
                    <a:cs typeface="Segoe UI" panose="020B0502040204020203" pitchFamily="34" charset="0"/>
                  </a:rPr>
                  <a:t>DC glow, RF- plasmas are fundamentally inefficient for ionization of air.</a:t>
                </a:r>
              </a:p>
              <a:p>
                <a:pPr marL="380990" indent="-380990">
                  <a:spcAft>
                    <a:spcPts val="1600"/>
                  </a:spcAft>
                  <a:buFont typeface="Arial" panose="020B0604020202020204" pitchFamily="34" charset="0"/>
                  <a:buChar char="•"/>
                </a:pPr>
                <a:r>
                  <a:rPr lang="en-US" sz="2000" b="1" dirty="0">
                    <a:latin typeface="Segoe UI" panose="020B0502040204020203" pitchFamily="34" charset="0"/>
                    <a:cs typeface="Segoe UI" panose="020B0502040204020203" pitchFamily="34" charset="0"/>
                  </a:rPr>
                  <a:t>Solution: ionization by electron beams</a:t>
                </a:r>
              </a:p>
            </p:txBody>
          </p:sp>
        </mc:Choice>
        <mc:Fallback>
          <p:sp>
            <p:nvSpPr>
              <p:cNvPr id="15" name="TextBox 14">
                <a:extLst>
                  <a:ext uri="{FF2B5EF4-FFF2-40B4-BE49-F238E27FC236}">
                    <a16:creationId xmlns:a16="http://schemas.microsoft.com/office/drawing/2014/main" id="{F038551B-F120-44AC-B10F-AAB759200506}"/>
                  </a:ext>
                </a:extLst>
              </p:cNvPr>
              <p:cNvSpPr txBox="1">
                <a:spLocks noRot="1" noChangeAspect="1" noMove="1" noResize="1" noEditPoints="1" noAdjustHandles="1" noChangeArrowheads="1" noChangeShapeType="1" noTextEdit="1"/>
              </p:cNvSpPr>
              <p:nvPr/>
            </p:nvSpPr>
            <p:spPr>
              <a:xfrm>
                <a:off x="5689600" y="1307364"/>
                <a:ext cx="6252715" cy="4784067"/>
              </a:xfrm>
              <a:prstGeom prst="rect">
                <a:avLst/>
              </a:prstGeom>
              <a:blipFill>
                <a:blip r:embed="rId3"/>
                <a:stretch>
                  <a:fillRect l="-877" r="-2047" b="-14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2D1A1C5-FF47-4B5D-BBAD-0D69E6418413}"/>
                  </a:ext>
                </a:extLst>
              </p:cNvPr>
              <p:cNvSpPr txBox="1"/>
              <p:nvPr/>
            </p:nvSpPr>
            <p:spPr>
              <a:xfrm>
                <a:off x="415937" y="878033"/>
                <a:ext cx="4692375" cy="502766"/>
              </a:xfrm>
              <a:prstGeom prst="rect">
                <a:avLst/>
              </a:prstGeom>
              <a:noFill/>
            </p:spPr>
            <p:txBody>
              <a:bodyPr wrap="none" rtlCol="0">
                <a:spAutoFit/>
              </a:bodyPr>
              <a:lstStyle/>
              <a:p>
                <a:r>
                  <a:rPr lang="en-US" sz="2667" b="1" dirty="0">
                    <a:latin typeface="Segoe UI" panose="020B0502040204020203" pitchFamily="34" charset="0"/>
                    <a:cs typeface="Segoe UI" panose="020B0502040204020203" pitchFamily="34" charset="0"/>
                  </a:rPr>
                  <a:t>Ionization cost for air, </a:t>
                </a:r>
                <a14:m>
                  <m:oMath xmlns:m="http://schemas.openxmlformats.org/officeDocument/2006/math">
                    <m:sSub>
                      <m:sSubPr>
                        <m:ctrlPr>
                          <a:rPr lang="en-US" sz="2667" b="1" i="1">
                            <a:latin typeface="Cambria Math" panose="02040503050406030204" pitchFamily="18" charset="0"/>
                          </a:rPr>
                        </m:ctrlPr>
                      </m:sSubPr>
                      <m:e>
                        <m:r>
                          <a:rPr lang="en-US" sz="2667" b="1" i="1">
                            <a:latin typeface="Cambria Math" panose="02040503050406030204" pitchFamily="18" charset="0"/>
                          </a:rPr>
                          <m:t>𝒘</m:t>
                        </m:r>
                      </m:e>
                      <m:sub>
                        <m:r>
                          <a:rPr lang="en-US" sz="2667" b="1" i="1">
                            <a:latin typeface="Cambria Math" panose="02040503050406030204" pitchFamily="18" charset="0"/>
                          </a:rPr>
                          <m:t>𝒊</m:t>
                        </m:r>
                      </m:sub>
                    </m:sSub>
                    <m:r>
                      <a:rPr lang="en-US" sz="2667" i="1">
                        <a:latin typeface="Cambria Math" panose="02040503050406030204" pitchFamily="18" charset="0"/>
                      </a:rPr>
                      <m:t>, </m:t>
                    </m:r>
                    <m:r>
                      <a:rPr lang="en-US" sz="2667" i="1">
                        <a:latin typeface="Cambria Math" panose="02040503050406030204" pitchFamily="18" charset="0"/>
                      </a:rPr>
                      <m:t>𝑒𝑉</m:t>
                    </m:r>
                  </m:oMath>
                </a14:m>
                <a:endParaRPr lang="en-US" sz="2667" dirty="0">
                  <a:latin typeface="Segoe UI" panose="020B0502040204020203" pitchFamily="34" charset="0"/>
                  <a:cs typeface="Segoe UI" panose="020B0502040204020203" pitchFamily="34" charset="0"/>
                </a:endParaRPr>
              </a:p>
            </p:txBody>
          </p:sp>
        </mc:Choice>
        <mc:Fallback>
          <p:sp>
            <p:nvSpPr>
              <p:cNvPr id="5" name="TextBox 4">
                <a:extLst>
                  <a:ext uri="{FF2B5EF4-FFF2-40B4-BE49-F238E27FC236}">
                    <a16:creationId xmlns:a16="http://schemas.microsoft.com/office/drawing/2014/main" id="{02D1A1C5-FF47-4B5D-BBAD-0D69E6418413}"/>
                  </a:ext>
                </a:extLst>
              </p:cNvPr>
              <p:cNvSpPr txBox="1">
                <a:spLocks noRot="1" noChangeAspect="1" noMove="1" noResize="1" noEditPoints="1" noAdjustHandles="1" noChangeArrowheads="1" noChangeShapeType="1" noTextEdit="1"/>
              </p:cNvSpPr>
              <p:nvPr/>
            </p:nvSpPr>
            <p:spPr>
              <a:xfrm>
                <a:off x="415937" y="878033"/>
                <a:ext cx="4692375" cy="502766"/>
              </a:xfrm>
              <a:prstGeom prst="rect">
                <a:avLst/>
              </a:prstGeom>
              <a:blipFill>
                <a:blip r:embed="rId4"/>
                <a:stretch>
                  <a:fillRect l="-2468" t="-12048" b="-31325"/>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7AC1CE61-3103-4EDB-A845-F368AD89FC7C}"/>
              </a:ext>
            </a:extLst>
          </p:cNvPr>
          <p:cNvSpPr/>
          <p:nvPr/>
        </p:nvSpPr>
        <p:spPr>
          <a:xfrm>
            <a:off x="0" y="6092123"/>
            <a:ext cx="5689600" cy="666977"/>
          </a:xfrm>
          <a:prstGeom prst="rect">
            <a:avLst/>
          </a:prstGeom>
        </p:spPr>
        <p:txBody>
          <a:bodyPr wrap="square">
            <a:spAutoFit/>
          </a:bodyPr>
          <a:lstStyle/>
          <a:p>
            <a:r>
              <a:rPr lang="en-US" sz="1867" baseline="30000" dirty="0"/>
              <a:t>1 </a:t>
            </a:r>
            <a:r>
              <a:rPr lang="en-US" sz="1867" dirty="0" err="1"/>
              <a:t>Bychkov</a:t>
            </a:r>
            <a:r>
              <a:rPr lang="en-US" sz="1867" dirty="0"/>
              <a:t>, </a:t>
            </a:r>
            <a:r>
              <a:rPr lang="en-US" sz="1867" dirty="0" err="1"/>
              <a:t>Vasilev</a:t>
            </a:r>
            <a:r>
              <a:rPr lang="en-US" sz="1867" dirty="0"/>
              <a:t>,  </a:t>
            </a:r>
            <a:r>
              <a:rPr lang="en-US" sz="1867" dirty="0" err="1"/>
              <a:t>Zuev</a:t>
            </a:r>
            <a:r>
              <a:rPr lang="en-US" sz="1867" dirty="0"/>
              <a:t>, High Temperature 32 (1994)</a:t>
            </a:r>
          </a:p>
          <a:p>
            <a:r>
              <a:rPr lang="en-US" sz="1867" baseline="30000" dirty="0"/>
              <a:t>2</a:t>
            </a:r>
            <a:r>
              <a:rPr lang="en-US" sz="1867" i="1" baseline="30000" dirty="0"/>
              <a:t> </a:t>
            </a:r>
            <a:r>
              <a:rPr lang="en-US" sz="1867" i="1" dirty="0" err="1"/>
              <a:t>Macheret</a:t>
            </a:r>
            <a:r>
              <a:rPr lang="en-US" sz="1867" i="1" dirty="0"/>
              <a:t>, Shneider, Miles, Phys. Plasmas 13 (2006)</a:t>
            </a:r>
          </a:p>
        </p:txBody>
      </p:sp>
      <p:grpSp>
        <p:nvGrpSpPr>
          <p:cNvPr id="7" name="Group 6">
            <a:extLst>
              <a:ext uri="{FF2B5EF4-FFF2-40B4-BE49-F238E27FC236}">
                <a16:creationId xmlns:a16="http://schemas.microsoft.com/office/drawing/2014/main" id="{D883F95D-8ADE-4E1E-8E54-62D9D80B145A}"/>
              </a:ext>
            </a:extLst>
          </p:cNvPr>
          <p:cNvGrpSpPr/>
          <p:nvPr/>
        </p:nvGrpSpPr>
        <p:grpSpPr>
          <a:xfrm>
            <a:off x="15389" y="1591325"/>
            <a:ext cx="5166212" cy="4320988"/>
            <a:chOff x="11541" y="1193493"/>
            <a:chExt cx="3874659" cy="3240741"/>
          </a:xfrm>
        </p:grpSpPr>
        <p:pic>
          <p:nvPicPr>
            <p:cNvPr id="12" name="Picture 2">
              <a:extLst>
                <a:ext uri="{FF2B5EF4-FFF2-40B4-BE49-F238E27FC236}">
                  <a16:creationId xmlns:a16="http://schemas.microsoft.com/office/drawing/2014/main" id="{8B22F199-9A40-4AFD-B845-44A59BD89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193493"/>
              <a:ext cx="3810000" cy="324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97ECF8C-F29F-4486-8994-4B1282E45BD5}"/>
                    </a:ext>
                  </a:extLst>
                </p:cNvPr>
                <p:cNvSpPr txBox="1"/>
                <p:nvPr/>
              </p:nvSpPr>
              <p:spPr>
                <a:xfrm rot="16200000">
                  <a:off x="-160006" y="2549900"/>
                  <a:ext cx="689344" cy="34624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rPr>
                              <m:t>𝒘</m:t>
                            </m:r>
                          </m:e>
                          <m:sub>
                            <m:r>
                              <a:rPr lang="en-US" sz="2400" b="1" i="1">
                                <a:latin typeface="Cambria Math" panose="02040503050406030204" pitchFamily="18" charset="0"/>
                              </a:rPr>
                              <m:t>𝒊</m:t>
                            </m:r>
                          </m:sub>
                        </m:sSub>
                        <m:r>
                          <a:rPr lang="en-US" sz="2400" b="1" i="1">
                            <a:latin typeface="Cambria Math" panose="02040503050406030204" pitchFamily="18" charset="0"/>
                          </a:rPr>
                          <m:t>, </m:t>
                        </m:r>
                        <m:r>
                          <a:rPr lang="en-US" sz="2400" b="1" i="1">
                            <a:latin typeface="Cambria Math" panose="02040503050406030204" pitchFamily="18" charset="0"/>
                          </a:rPr>
                          <m:t>𝒆𝑽</m:t>
                        </m:r>
                      </m:oMath>
                    </m:oMathPara>
                  </a14:m>
                  <a:endParaRPr lang="en-US" sz="2400" dirty="0"/>
                </a:p>
              </p:txBody>
            </p:sp>
          </mc:Choice>
          <mc:Fallback>
            <p:sp>
              <p:nvSpPr>
                <p:cNvPr id="19" name="TextBox 18">
                  <a:extLst>
                    <a:ext uri="{FF2B5EF4-FFF2-40B4-BE49-F238E27FC236}">
                      <a16:creationId xmlns:a16="http://schemas.microsoft.com/office/drawing/2014/main" id="{897ECF8C-F29F-4486-8994-4B1282E45BD5}"/>
                    </a:ext>
                  </a:extLst>
                </p:cNvPr>
                <p:cNvSpPr txBox="1">
                  <a:spLocks noRot="1" noChangeAspect="1" noMove="1" noResize="1" noEditPoints="1" noAdjustHandles="1" noChangeArrowheads="1" noChangeShapeType="1" noTextEdit="1"/>
                </p:cNvSpPr>
                <p:nvPr/>
              </p:nvSpPr>
              <p:spPr>
                <a:xfrm rot="16200000">
                  <a:off x="-160006" y="2549900"/>
                  <a:ext cx="689344" cy="346249"/>
                </a:xfrm>
                <a:prstGeom prst="rect">
                  <a:avLst/>
                </a:prstGeom>
                <a:blipFill>
                  <a:blip r:embed="rId6"/>
                  <a:stretch>
                    <a:fillRect t="-9272" r="-2667"/>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93983969-5B72-C985-E947-BB7552BD1B4E}"/>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E-beam plasma as a solution to challenges # 1 and 2 </a:t>
            </a:r>
          </a:p>
        </p:txBody>
      </p:sp>
      <p:pic>
        <p:nvPicPr>
          <p:cNvPr id="3" name="Picture 2">
            <a:extLst>
              <a:ext uri="{FF2B5EF4-FFF2-40B4-BE49-F238E27FC236}">
                <a16:creationId xmlns:a16="http://schemas.microsoft.com/office/drawing/2014/main" id="{F4635EC6-01CB-A2B7-A4EC-9E31D0D7CA4F}"/>
              </a:ext>
            </a:extLst>
          </p:cNvPr>
          <p:cNvPicPr>
            <a:picLocks noChangeAspect="1"/>
          </p:cNvPicPr>
          <p:nvPr/>
        </p:nvPicPr>
        <p:blipFill>
          <a:blip r:embed="rId7"/>
          <a:stretch>
            <a:fillRect/>
          </a:stretch>
        </p:blipFill>
        <p:spPr>
          <a:xfrm>
            <a:off x="-60960" y="511528"/>
            <a:ext cx="12313920" cy="109946"/>
          </a:xfrm>
          <a:prstGeom prst="rect">
            <a:avLst/>
          </a:prstGeom>
        </p:spPr>
      </p:pic>
      <p:sp>
        <p:nvSpPr>
          <p:cNvPr id="6" name="Slide Number Placeholder 1">
            <a:extLst>
              <a:ext uri="{FF2B5EF4-FFF2-40B4-BE49-F238E27FC236}">
                <a16:creationId xmlns:a16="http://schemas.microsoft.com/office/drawing/2014/main" id="{A5401460-7C79-D540-0E00-D84EEBCF8BF8}"/>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27</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2706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FD95EE4-8910-4E67-BCB3-7265EA025AE9}"/>
                  </a:ext>
                </a:extLst>
              </p:cNvPr>
              <p:cNvSpPr txBox="1"/>
              <p:nvPr/>
            </p:nvSpPr>
            <p:spPr>
              <a:xfrm>
                <a:off x="854210" y="817555"/>
                <a:ext cx="8398646" cy="1581908"/>
              </a:xfrm>
              <a:prstGeom prst="rect">
                <a:avLst/>
              </a:prstGeom>
              <a:noFill/>
            </p:spPr>
            <p:txBody>
              <a:bodyPr wrap="none" rtlCol="0">
                <a:spAutoFit/>
              </a:bodyPr>
              <a:lstStyle/>
              <a:p>
                <a:pPr defTabSz="1219170">
                  <a:spcAft>
                    <a:spcPts val="1200"/>
                  </a:spcAft>
                </a:pPr>
                <a:r>
                  <a:rPr lang="en-US" sz="2000" dirty="0">
                    <a:solidFill>
                      <a:prstClr val="black"/>
                    </a:solidFill>
                    <a:latin typeface="Segoe UI" panose="020B0502040204020203" pitchFamily="34" charset="0"/>
                    <a:cs typeface="Segoe UI" panose="020B0502040204020203" pitchFamily="34" charset="0"/>
                  </a:rPr>
                  <a:t>From rate balance equation for e-beam ionization source,</a:t>
                </a:r>
                <a:r>
                  <a:rPr lang="en-US" sz="2000" baseline="30000" dirty="0">
                    <a:solidFill>
                      <a:prstClr val="black"/>
                    </a:solidFill>
                    <a:latin typeface="Segoe UI" panose="020B0502040204020203" pitchFamily="34" charset="0"/>
                    <a:cs typeface="Segoe UI" panose="020B0502040204020203" pitchFamily="34" charset="0"/>
                  </a:rPr>
                  <a:t>*</a:t>
                </a:r>
                <a:r>
                  <a:rPr lang="en-US" sz="2000" dirty="0">
                    <a:solidFill>
                      <a:prstClr val="black"/>
                    </a:solidFill>
                    <a:latin typeface="Segoe UI" panose="020B0502040204020203" pitchFamily="34" charset="0"/>
                    <a:cs typeface="Segoe UI" panose="020B0502040204020203" pitchFamily="34" charset="0"/>
                  </a:rPr>
                  <a:t> </a:t>
                </a:r>
                <a14:m>
                  <m:oMath xmlns:m="http://schemas.openxmlformats.org/officeDocument/2006/math">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2667" i="1">
                            <a:solidFill>
                              <a:prstClr val="black"/>
                            </a:solidFill>
                            <a:latin typeface="Cambria Math" panose="02040503050406030204" pitchFamily="18" charset="0"/>
                          </a:rPr>
                        </m:ctrlPr>
                      </m:fPr>
                      <m:num>
                        <m:sSub>
                          <m:sSubPr>
                            <m:ctrlPr>
                              <a:rPr lang="en-US" sz="2667" b="1" i="1">
                                <a:solidFill>
                                  <a:srgbClr val="FF0000"/>
                                </a:solidFill>
                                <a:latin typeface="Cambria Math" panose="02040503050406030204" pitchFamily="18" charset="0"/>
                              </a:rPr>
                            </m:ctrlPr>
                          </m:sSubPr>
                          <m:e>
                            <m:r>
                              <a:rPr lang="en-US" sz="2667"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𝑱</m:t>
                            </m:r>
                          </m:e>
                          <m:sub>
                            <m:r>
                              <a:rPr lang="en-US" sz="2667"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𝒃</m:t>
                            </m:r>
                          </m:sub>
                        </m:sSub>
                      </m:num>
                      <m:den>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𝑒</m:t>
                        </m:r>
                      </m:den>
                    </m:f>
                    <m:f>
                      <m:fPr>
                        <m:ctrlPr>
                          <a:rPr lang="en-US" sz="2667" i="1">
                            <a:solidFill>
                              <a:prstClr val="black"/>
                            </a:solidFill>
                            <a:latin typeface="Cambria Math" panose="02040503050406030204" pitchFamily="18" charset="0"/>
                          </a:rPr>
                        </m:ctrlPr>
                      </m:fPr>
                      <m:num>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sSub>
                          <m:sSubPr>
                            <m:ctrlPr>
                              <a:rPr lang="en-US" sz="2667" i="1">
                                <a:solidFill>
                                  <a:prstClr val="black"/>
                                </a:solidFill>
                                <a:latin typeface="Cambria Math" panose="02040503050406030204" pitchFamily="18" charset="0"/>
                              </a:rPr>
                            </m:ctrlPr>
                          </m:sSubPr>
                          <m:e>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𝑤</m:t>
                            </m:r>
                          </m:e>
                          <m:sub>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𝑖</m:t>
                            </m:r>
                          </m:sub>
                        </m:sSub>
                      </m:den>
                    </m:f>
                    <m:f>
                      <m:fPr>
                        <m:ctrlPr>
                          <a:rPr lang="en-US" sz="2667" i="1">
                            <a:solidFill>
                              <a:prstClr val="black"/>
                            </a:solidFill>
                            <a:latin typeface="Cambria Math" panose="02040503050406030204" pitchFamily="18" charset="0"/>
                          </a:rPr>
                        </m:ctrlPr>
                      </m:fPr>
                      <m:num>
                        <m:sSub>
                          <m:sSubPr>
                            <m:ctrlPr>
                              <a:rPr lang="en-US" sz="2667" i="1">
                                <a:solidFill>
                                  <a:prstClr val="black"/>
                                </a:solidFill>
                                <a:latin typeface="Cambria Math" panose="02040503050406030204" pitchFamily="18" charset="0"/>
                              </a:rPr>
                            </m:ctrlPr>
                          </m:sSubPr>
                          <m:e>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𝜀</m:t>
                            </m:r>
                          </m:e>
                          <m:sub>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𝑏</m:t>
                            </m:r>
                          </m:sub>
                        </m:sSub>
                      </m:num>
                      <m:den>
                        <m:r>
                          <a:rPr lang="en-US" sz="2667"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𝐿</m:t>
                        </m:r>
                      </m:den>
                    </m:f>
                  </m:oMath>
                </a14:m>
                <a:r>
                  <a:rPr lang="en-US" sz="2667" dirty="0">
                    <a:solidFill>
                      <a:prstClr val="black"/>
                    </a:solidFill>
                    <a:latin typeface="Segoe UI" panose="020B0502040204020203" pitchFamily="34" charset="0"/>
                    <a:cs typeface="Segoe UI" panose="020B0502040204020203" pitchFamily="34" charset="0"/>
                  </a:rPr>
                  <a:t> </a:t>
                </a:r>
              </a:p>
              <a:p>
                <a:pPr defTabSz="1219170"/>
                <a14:m>
                  <m:oMathPara xmlns:m="http://schemas.openxmlformats.org/officeDocument/2006/math">
                    <m:oMathParaPr>
                      <m:jc m:val="left"/>
                    </m:oMathParaPr>
                    <m:oMath xmlns:m="http://schemas.openxmlformats.org/officeDocument/2006/math">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2667"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𝑅</m:t>
                          </m:r>
                        </m:e>
                        <m:sup>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67" i="1">
                              <a:solidFill>
                                <a:prstClr val="black"/>
                              </a:solidFill>
                              <a:latin typeface="Cambria Math" panose="02040503050406030204" pitchFamily="18" charset="0"/>
                            </a:rPr>
                          </m:ctrlPr>
                        </m:fPr>
                        <m:num>
                          <m:sSub>
                            <m:sSubPr>
                              <m:ctrlPr>
                                <a:rPr lang="en-US" sz="2667"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𝐽</m:t>
                              </m:r>
                            </m:e>
                            <m:sub>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𝑤</m:t>
                              </m:r>
                            </m:sub>
                          </m:sSub>
                        </m:num>
                        <m:den>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𝑒</m:t>
                          </m:r>
                        </m:den>
                      </m:f>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𝑅𝐿</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67" i="1">
                              <a:solidFill>
                                <a:prstClr val="black"/>
                              </a:solidFill>
                              <a:latin typeface="Cambria Math" panose="02040503050406030204" pitchFamily="18" charset="0"/>
                            </a:rPr>
                          </m:ctrlPr>
                        </m:fPr>
                        <m:num>
                          <m:sSub>
                            <m:sSubPr>
                              <m:ctrlPr>
                                <a:rPr lang="en-US" sz="2667"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𝐽</m:t>
                              </m:r>
                            </m:e>
                            <m:sub>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𝑖𝑜𝑛</m:t>
                              </m:r>
                            </m:sub>
                          </m:sSub>
                        </m:num>
                        <m:den>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𝑒</m:t>
                          </m:r>
                        </m:den>
                      </m:f>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2667"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𝑅</m:t>
                          </m:r>
                        </m:e>
                        <m:sup>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2667" dirty="0">
                  <a:solidFill>
                    <a:prstClr val="black"/>
                  </a:solidFill>
                  <a:latin typeface="Segoe UI" panose="020B0502040204020203" pitchFamily="34" charset="0"/>
                  <a:cs typeface="Segoe UI" panose="020B0502040204020203" pitchFamily="34" charset="0"/>
                </a:endParaRPr>
              </a:p>
            </p:txBody>
          </p:sp>
        </mc:Choice>
        <mc:Fallback>
          <p:sp>
            <p:nvSpPr>
              <p:cNvPr id="2" name="TextBox 1">
                <a:extLst>
                  <a:ext uri="{FF2B5EF4-FFF2-40B4-BE49-F238E27FC236}">
                    <a16:creationId xmlns:a16="http://schemas.microsoft.com/office/drawing/2014/main" id="{8FD95EE4-8910-4E67-BCB3-7265EA025AE9}"/>
                  </a:ext>
                </a:extLst>
              </p:cNvPr>
              <p:cNvSpPr txBox="1">
                <a:spLocks noRot="1" noChangeAspect="1" noMove="1" noResize="1" noEditPoints="1" noAdjustHandles="1" noChangeArrowheads="1" noChangeShapeType="1" noTextEdit="1"/>
              </p:cNvSpPr>
              <p:nvPr/>
            </p:nvSpPr>
            <p:spPr>
              <a:xfrm>
                <a:off x="854210" y="817555"/>
                <a:ext cx="8398646" cy="1581908"/>
              </a:xfrm>
              <a:prstGeom prst="rect">
                <a:avLst/>
              </a:prstGeom>
              <a:blipFill>
                <a:blip r:embed="rId3"/>
                <a:stretch>
                  <a:fillRect l="-726"/>
                </a:stretch>
              </a:blipFill>
            </p:spPr>
            <p:txBody>
              <a:bodyPr/>
              <a:lstStyle/>
              <a:p>
                <a:r>
                  <a:rPr lang="en-US">
                    <a:noFill/>
                  </a:rPr>
                  <a:t> </a:t>
                </a:r>
              </a:p>
            </p:txBody>
          </p:sp>
        </mc:Fallback>
      </mc:AlternateContent>
      <p:sp>
        <p:nvSpPr>
          <p:cNvPr id="3" name="Speech Bubble: Rectangle 2">
            <a:extLst>
              <a:ext uri="{FF2B5EF4-FFF2-40B4-BE49-F238E27FC236}">
                <a16:creationId xmlns:a16="http://schemas.microsoft.com/office/drawing/2014/main" id="{FC2269FA-8662-409C-ACFD-D0302257C89A}"/>
              </a:ext>
            </a:extLst>
          </p:cNvPr>
          <p:cNvSpPr/>
          <p:nvPr/>
        </p:nvSpPr>
        <p:spPr>
          <a:xfrm>
            <a:off x="118981" y="2791229"/>
            <a:ext cx="2743199" cy="508000"/>
          </a:xfrm>
          <a:prstGeom prst="wedgeRectCallout">
            <a:avLst>
              <a:gd name="adj1" fmla="val 34627"/>
              <a:gd name="adj2" fmla="val -108663"/>
            </a:avLst>
          </a:prstGeom>
          <a:no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133" dirty="0">
                <a:solidFill>
                  <a:prstClr val="black"/>
                </a:solidFill>
                <a:latin typeface="Calibri"/>
              </a:rPr>
              <a:t>Plasma wall losses</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588A7C31-C9CA-40EA-AE6C-F4FF04EB9946}"/>
                  </a:ext>
                </a:extLst>
              </p:cNvPr>
              <p:cNvSpPr txBox="1"/>
              <p:nvPr/>
            </p:nvSpPr>
            <p:spPr>
              <a:xfrm>
                <a:off x="310437" y="3761740"/>
                <a:ext cx="6105451" cy="861774"/>
              </a:xfrm>
              <a:prstGeom prst="rect">
                <a:avLst/>
              </a:prstGeom>
              <a:noFill/>
            </p:spPr>
            <p:txBody>
              <a:bodyPr wrap="square">
                <a:spAutoFit/>
              </a:bodyPr>
              <a:lstStyle/>
              <a:p>
                <a:pPr defTabSz="1219170">
                  <a:spcAft>
                    <a:spcPts val="1200"/>
                  </a:spcAft>
                </a:pPr>
                <a:r>
                  <a:rPr lang="en-US" sz="2000" dirty="0">
                    <a:solidFill>
                      <a:prstClr val="black"/>
                    </a:solidFill>
                    <a:latin typeface="Segoe UI" panose="020B0502040204020203" pitchFamily="34" charset="0"/>
                    <a:cs typeface="Segoe UI" panose="020B0502040204020203" pitchFamily="34" charset="0"/>
                  </a:rPr>
                  <a:t>-Wall flux</a:t>
                </a:r>
                <a:r>
                  <a:rPr lang="en-US" sz="2000" dirty="0">
                    <a:solidFill>
                      <a:prstClr val="black"/>
                    </a:solidFill>
                    <a:latin typeface="Calibri"/>
                  </a:rPr>
                  <a:t>: </a:t>
                </a:r>
                <a14:m>
                  <m:oMath xmlns:m="http://schemas.openxmlformats.org/officeDocument/2006/math">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𝐽</m:t>
                        </m:r>
                      </m:e>
                      <m:sub>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𝑤</m:t>
                        </m:r>
                      </m:sub>
                    </m:sSub>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𝑒</m:t>
                    </m:r>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≈0.6</m:t>
                    </m:r>
                    <m:sSub>
                      <m:sSubPr>
                        <m:ctrlP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e>
                      <m:sub>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𝑖</m:t>
                        </m:r>
                      </m:sub>
                    </m:sSub>
                    <m:sSub>
                      <m:sSubPr>
                        <m:ctrlP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𝐵𝑜h𝑚</m:t>
                        </m:r>
                      </m:sub>
                    </m:sSub>
                  </m:oMath>
                </a14:m>
                <a:endParaRPr lang="en-US" sz="2000" dirty="0">
                  <a:solidFill>
                    <a:prstClr val="black"/>
                  </a:solidFill>
                  <a:latin typeface="Calibri"/>
                  <a:ea typeface="Cambria Math" panose="02040503050406030204" pitchFamily="18" charset="0"/>
                  <a:cs typeface="Times New Roman" panose="02020603050405020304" pitchFamily="18" charset="0"/>
                </a:endParaRPr>
              </a:p>
              <a:p>
                <a:pPr defTabSz="1219170">
                  <a:spcAft>
                    <a:spcPts val="1200"/>
                  </a:spcAft>
                </a:pPr>
                <a:r>
                  <a:rPr lang="en-US" sz="2000" dirty="0">
                    <a:solidFill>
                      <a:prstClr val="black"/>
                    </a:solidFill>
                    <a:latin typeface="Segoe UI" panose="020B0502040204020203" pitchFamily="34" charset="0"/>
                    <a:ea typeface="Cambria Math" panose="02040503050406030204" pitchFamily="18" charset="0"/>
                    <a:cs typeface="Segoe UI" panose="020B0502040204020203" pitchFamily="34" charset="0"/>
                  </a:rPr>
                  <a:t>-Flux of accelerated ions: </a:t>
                </a:r>
                <a14:m>
                  <m:oMath xmlns:m="http://schemas.openxmlformats.org/officeDocument/2006/math">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𝐽</m:t>
                        </m:r>
                      </m:e>
                      <m:sub>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𝑖𝑜𝑛</m:t>
                        </m:r>
                      </m:sub>
                    </m:sSub>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𝑒</m:t>
                    </m:r>
                    <m:r>
                      <a:rPr lang="en-US" sz="2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solidFill>
                      <a:prstClr val="black"/>
                    </a:solidFill>
                    <a:latin typeface="Calibri"/>
                  </a:rPr>
                  <a:t> </a:t>
                </a:r>
                <a14:m>
                  <m:oMath xmlns:m="http://schemas.openxmlformats.org/officeDocument/2006/math">
                    <m:sSub>
                      <m:sSubPr>
                        <m:ctrlP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e>
                      <m:sub>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𝑖</m:t>
                        </m:r>
                      </m:sub>
                    </m:sSub>
                    <m:sSub>
                      <m:sSubPr>
                        <m:ctrlP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2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𝑖</m:t>
                        </m:r>
                      </m:sub>
                    </m:sSub>
                  </m:oMath>
                </a14:m>
                <a:endParaRPr lang="en-US" sz="2000" dirty="0">
                  <a:solidFill>
                    <a:prstClr val="black"/>
                  </a:solidFill>
                  <a:latin typeface="Calibri"/>
                </a:endParaRPr>
              </a:p>
            </p:txBody>
          </p:sp>
        </mc:Choice>
        <mc:Fallback>
          <p:sp>
            <p:nvSpPr>
              <p:cNvPr id="17" name="TextBox 16">
                <a:extLst>
                  <a:ext uri="{FF2B5EF4-FFF2-40B4-BE49-F238E27FC236}">
                    <a16:creationId xmlns:a16="http://schemas.microsoft.com/office/drawing/2014/main" id="{588A7C31-C9CA-40EA-AE6C-F4FF04EB9946}"/>
                  </a:ext>
                </a:extLst>
              </p:cNvPr>
              <p:cNvSpPr txBox="1">
                <a:spLocks noRot="1" noChangeAspect="1" noMove="1" noResize="1" noEditPoints="1" noAdjustHandles="1" noChangeArrowheads="1" noChangeShapeType="1" noTextEdit="1"/>
              </p:cNvSpPr>
              <p:nvPr/>
            </p:nvSpPr>
            <p:spPr>
              <a:xfrm>
                <a:off x="310437" y="3761740"/>
                <a:ext cx="6105451" cy="861774"/>
              </a:xfrm>
              <a:prstGeom prst="rect">
                <a:avLst/>
              </a:prstGeom>
              <a:blipFill>
                <a:blip r:embed="rId4"/>
                <a:stretch>
                  <a:fillRect l="-1099" t="-4255" b="-11348"/>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03F646AC-07FE-4FB0-9E98-50EF5027CF12}"/>
              </a:ext>
            </a:extLst>
          </p:cNvPr>
          <p:cNvPicPr/>
          <p:nvPr/>
        </p:nvPicPr>
        <p:blipFill rotWithShape="1">
          <a:blip r:embed="rId5" cstate="print">
            <a:extLst>
              <a:ext uri="{28A0092B-C50C-407E-A947-70E740481C1C}">
                <a14:useLocalDpi xmlns:a14="http://schemas.microsoft.com/office/drawing/2010/main" val="0"/>
              </a:ext>
            </a:extLst>
          </a:blip>
          <a:srcRect b="4167"/>
          <a:stretch/>
        </p:blipFill>
        <p:spPr bwMode="auto">
          <a:xfrm>
            <a:off x="6372211" y="2290381"/>
            <a:ext cx="5475952" cy="4491420"/>
          </a:xfrm>
          <a:prstGeom prst="rect">
            <a:avLst/>
          </a:prstGeom>
          <a:noFill/>
        </p:spPr>
      </p:pic>
      <p:sp>
        <p:nvSpPr>
          <p:cNvPr id="19" name="TextBox 18">
            <a:extLst>
              <a:ext uri="{FF2B5EF4-FFF2-40B4-BE49-F238E27FC236}">
                <a16:creationId xmlns:a16="http://schemas.microsoft.com/office/drawing/2014/main" id="{B9CDBB84-F654-40F9-8CDB-BB02B2E300B6}"/>
              </a:ext>
            </a:extLst>
          </p:cNvPr>
          <p:cNvSpPr txBox="1"/>
          <p:nvPr/>
        </p:nvSpPr>
        <p:spPr>
          <a:xfrm>
            <a:off x="7954879" y="1828024"/>
            <a:ext cx="3306043" cy="461665"/>
          </a:xfrm>
          <a:prstGeom prst="rect">
            <a:avLst/>
          </a:prstGeom>
          <a:noFill/>
        </p:spPr>
        <p:txBody>
          <a:bodyPr wrap="square">
            <a:spAutoFit/>
          </a:bodyPr>
          <a:lstStyle/>
          <a:p>
            <a:pPr marL="380990" indent="-380990" defTabSz="1219170">
              <a:buFont typeface="Arial" panose="020B0604020202020204" pitchFamily="34" charset="0"/>
              <a:buChar char="•"/>
            </a:pPr>
            <a:r>
              <a:rPr lang="en-US" sz="2400" b="1" dirty="0">
                <a:solidFill>
                  <a:prstClr val="black"/>
                </a:solidFill>
                <a:latin typeface="Segoe UI" panose="020B0502040204020203" pitchFamily="34" charset="0"/>
                <a:cs typeface="Segoe UI" panose="020B0502040204020203" pitchFamily="34" charset="0"/>
              </a:rPr>
              <a:t>E-beam power, W </a:t>
            </a:r>
            <a:endParaRPr lang="en-US" sz="2400" b="1" dirty="0">
              <a:solidFill>
                <a:prstClr val="black"/>
              </a:solidFill>
              <a:latin typeface="Calibri"/>
            </a:endParaRPr>
          </a:p>
        </p:txBody>
      </p:sp>
      <p:sp>
        <p:nvSpPr>
          <p:cNvPr id="4" name="Title 1">
            <a:extLst>
              <a:ext uri="{FF2B5EF4-FFF2-40B4-BE49-F238E27FC236}">
                <a16:creationId xmlns:a16="http://schemas.microsoft.com/office/drawing/2014/main" id="{267CCACA-DA9B-BA61-0552-1B35A419A224}"/>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e-Beam requirements for thrust = drag compensation</a:t>
            </a:r>
          </a:p>
        </p:txBody>
      </p:sp>
      <p:pic>
        <p:nvPicPr>
          <p:cNvPr id="5" name="Picture 4">
            <a:extLst>
              <a:ext uri="{FF2B5EF4-FFF2-40B4-BE49-F238E27FC236}">
                <a16:creationId xmlns:a16="http://schemas.microsoft.com/office/drawing/2014/main" id="{39E4C222-6432-0054-6854-ED5F066F7884}"/>
              </a:ext>
            </a:extLst>
          </p:cNvPr>
          <p:cNvPicPr>
            <a:picLocks noChangeAspect="1"/>
          </p:cNvPicPr>
          <p:nvPr/>
        </p:nvPicPr>
        <p:blipFill>
          <a:blip r:embed="rId6"/>
          <a:stretch>
            <a:fillRect/>
          </a:stretch>
        </p:blipFill>
        <p:spPr>
          <a:xfrm>
            <a:off x="-60960" y="511528"/>
            <a:ext cx="12313920" cy="109946"/>
          </a:xfrm>
          <a:prstGeom prst="rect">
            <a:avLst/>
          </a:prstGeom>
        </p:spPr>
      </p:pic>
      <p:sp>
        <p:nvSpPr>
          <p:cNvPr id="6" name="Speech Bubble: Rectangle 5">
            <a:extLst>
              <a:ext uri="{FF2B5EF4-FFF2-40B4-BE49-F238E27FC236}">
                <a16:creationId xmlns:a16="http://schemas.microsoft.com/office/drawing/2014/main" id="{659A5CA1-738B-AB82-7CD6-C87202FC6C57}"/>
              </a:ext>
            </a:extLst>
          </p:cNvPr>
          <p:cNvSpPr/>
          <p:nvPr/>
        </p:nvSpPr>
        <p:spPr>
          <a:xfrm>
            <a:off x="3140912" y="2791229"/>
            <a:ext cx="3187700" cy="708235"/>
          </a:xfrm>
          <a:prstGeom prst="wedgeRectCallout">
            <a:avLst>
              <a:gd name="adj1" fmla="val -26125"/>
              <a:gd name="adj2" fmla="val -103082"/>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dirty="0">
                <a:solidFill>
                  <a:prstClr val="black"/>
                </a:solidFill>
                <a:latin typeface="Calibri"/>
              </a:rPr>
              <a:t>Plasma accelerated out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BCCA7400-4F47-5B4C-EE9C-CF32DE96F4AF}"/>
                  </a:ext>
                </a:extLst>
              </p:cNvPr>
              <p:cNvSpPr txBox="1"/>
              <p:nvPr/>
            </p:nvSpPr>
            <p:spPr>
              <a:xfrm>
                <a:off x="118981" y="5168371"/>
                <a:ext cx="6618532" cy="707886"/>
              </a:xfrm>
              <a:prstGeom prst="rect">
                <a:avLst/>
              </a:prstGeom>
              <a:noFill/>
            </p:spPr>
            <p:txBody>
              <a:bodyPr wrap="square">
                <a:spAutoFit/>
              </a:bodyPr>
              <a:lstStyle/>
              <a:p>
                <a:pPr marL="182880" indent="-182880" defTabSz="1219170">
                  <a:spcAft>
                    <a:spcPts val="600"/>
                  </a:spcAft>
                  <a:buFont typeface="Arial" panose="020B0604020202020204" pitchFamily="34" charset="0"/>
                  <a:buChar char="•"/>
                </a:pPr>
                <a:r>
                  <a:rPr lang="en-US" sz="2000" b="1" dirty="0">
                    <a:solidFill>
                      <a:prstClr val="black"/>
                    </a:solidFill>
                    <a:latin typeface="Segoe UI" panose="020B0502040204020203" pitchFamily="34" charset="0"/>
                    <a:cs typeface="Segoe UI" panose="020B0502040204020203" pitchFamily="34" charset="0"/>
                  </a:rPr>
                  <a:t>Beam power needed to generated the required plasma density (to generate the thrust): </a:t>
                </a:r>
                <a14:m>
                  <m:oMath xmlns:m="http://schemas.openxmlformats.org/officeDocument/2006/math">
                    <m:sSub>
                      <m:sSubPr>
                        <m:ctrlPr>
                          <a:rPr lang="en-US" sz="2000" b="1" i="1">
                            <a:solidFill>
                              <a:prstClr val="black"/>
                            </a:solidFill>
                            <a:latin typeface="Cambria Math" panose="02040503050406030204" pitchFamily="18" charset="0"/>
                          </a:rPr>
                        </m:ctrlPr>
                      </m:sSubPr>
                      <m:e>
                        <m:r>
                          <a:rPr lang="en-US" sz="20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𝑷</m:t>
                        </m:r>
                      </m:e>
                      <m:sub>
                        <m:r>
                          <a:rPr lang="en-US" sz="20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𝒃</m:t>
                        </m:r>
                      </m:sub>
                    </m:sSub>
                    <m:r>
                      <a:rPr lang="en-US" sz="2000" b="1"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b="1" i="1">
                            <a:solidFill>
                              <a:prstClr val="black"/>
                            </a:solidFill>
                            <a:latin typeface="Cambria Math" panose="02040503050406030204" pitchFamily="18" charset="0"/>
                            <a:cs typeface="Times New Roman" panose="02020603050405020304" pitchFamily="18" charset="0"/>
                          </a:rPr>
                        </m:ctrlPr>
                      </m:sSubPr>
                      <m:e>
                        <m:r>
                          <a:rPr lang="en-US" sz="20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𝜺</m:t>
                        </m:r>
                      </m:e>
                      <m:sub>
                        <m:r>
                          <a:rPr lang="en-US" sz="2000" b="1" i="1">
                            <a:solidFill>
                              <a:prstClr val="black"/>
                            </a:solidFill>
                            <a:latin typeface="Cambria Math" panose="02040503050406030204" pitchFamily="18" charset="0"/>
                            <a:cs typeface="Times New Roman" panose="02020603050405020304" pitchFamily="18" charset="0"/>
                          </a:rPr>
                          <m:t>𝒃</m:t>
                        </m:r>
                      </m:sub>
                    </m:sSub>
                    <m:sSub>
                      <m:sSubPr>
                        <m:ctrlPr>
                          <a:rPr lang="en-US" sz="2000" b="1" i="1">
                            <a:solidFill>
                              <a:prstClr val="black"/>
                            </a:solidFill>
                            <a:latin typeface="Cambria Math" panose="02040503050406030204" pitchFamily="18" charset="0"/>
                            <a:cs typeface="Times New Roman" panose="02020603050405020304" pitchFamily="18" charset="0"/>
                          </a:rPr>
                        </m:ctrlPr>
                      </m:sSubPr>
                      <m:e>
                        <m:r>
                          <a:rPr lang="en-US" sz="2000" b="1" i="1">
                            <a:solidFill>
                              <a:prstClr val="black"/>
                            </a:solidFill>
                            <a:latin typeface="Cambria Math" panose="02040503050406030204" pitchFamily="18" charset="0"/>
                            <a:cs typeface="Times New Roman" panose="02020603050405020304" pitchFamily="18" charset="0"/>
                          </a:rPr>
                          <m:t>𝑱</m:t>
                        </m:r>
                      </m:e>
                      <m:sub>
                        <m:r>
                          <a:rPr lang="en-US" sz="2000" b="1" i="1">
                            <a:solidFill>
                              <a:prstClr val="black"/>
                            </a:solidFill>
                            <a:latin typeface="Cambria Math" panose="02040503050406030204" pitchFamily="18" charset="0"/>
                            <a:cs typeface="Times New Roman" panose="02020603050405020304" pitchFamily="18" charset="0"/>
                          </a:rPr>
                          <m:t>𝒃</m:t>
                        </m:r>
                      </m:sub>
                    </m:sSub>
                  </m:oMath>
                </a14:m>
                <a:r>
                  <a:rPr lang="en-US" sz="2000" b="1" dirty="0">
                    <a:solidFill>
                      <a:prstClr val="black"/>
                    </a:solidFill>
                    <a:latin typeface="Cambria" panose="02040503050406030204" pitchFamily="18" charset="0"/>
                    <a:ea typeface="Cambria" panose="02040503050406030204" pitchFamily="18" charset="0"/>
                    <a:cs typeface="Segoe UI" panose="020B0502040204020203" pitchFamily="34" charset="0"/>
                  </a:rPr>
                  <a:t> </a:t>
                </a:r>
                <a:endParaRPr lang="en-US" sz="2000" b="1" dirty="0">
                  <a:solidFill>
                    <a:prstClr val="black"/>
                  </a:solidFill>
                  <a:latin typeface="Cambria" panose="02040503050406030204" pitchFamily="18" charset="0"/>
                  <a:ea typeface="Cambria" panose="02040503050406030204" pitchFamily="18" charset="0"/>
                </a:endParaRPr>
              </a:p>
            </p:txBody>
          </p:sp>
        </mc:Choice>
        <mc:Fallback>
          <p:sp>
            <p:nvSpPr>
              <p:cNvPr id="7" name="TextBox 6">
                <a:extLst>
                  <a:ext uri="{FF2B5EF4-FFF2-40B4-BE49-F238E27FC236}">
                    <a16:creationId xmlns:a16="http://schemas.microsoft.com/office/drawing/2014/main" id="{BCCA7400-4F47-5B4C-EE9C-CF32DE96F4AF}"/>
                  </a:ext>
                </a:extLst>
              </p:cNvPr>
              <p:cNvSpPr txBox="1">
                <a:spLocks noRot="1" noChangeAspect="1" noMove="1" noResize="1" noEditPoints="1" noAdjustHandles="1" noChangeArrowheads="1" noChangeShapeType="1" noTextEdit="1"/>
              </p:cNvSpPr>
              <p:nvPr/>
            </p:nvSpPr>
            <p:spPr>
              <a:xfrm>
                <a:off x="118981" y="5168371"/>
                <a:ext cx="6618532" cy="707886"/>
              </a:xfrm>
              <a:prstGeom prst="rect">
                <a:avLst/>
              </a:prstGeom>
              <a:blipFill>
                <a:blip r:embed="rId7"/>
                <a:stretch>
                  <a:fillRect l="-829" t="-4310" b="-1551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812A511-B027-A325-8202-362E6271CE7E}"/>
              </a:ext>
            </a:extLst>
          </p:cNvPr>
          <p:cNvSpPr txBox="1"/>
          <p:nvPr/>
        </p:nvSpPr>
        <p:spPr>
          <a:xfrm>
            <a:off x="349667" y="6492656"/>
            <a:ext cx="6157160" cy="307777"/>
          </a:xfrm>
          <a:prstGeom prst="rect">
            <a:avLst/>
          </a:prstGeom>
          <a:noFill/>
        </p:spPr>
        <p:txBody>
          <a:bodyPr wrap="square">
            <a:spAutoFit/>
          </a:bodyPr>
          <a:lstStyle/>
          <a:p>
            <a:r>
              <a:rPr kumimoji="0" lang="en-US" sz="1400" b="0" i="1" u="none" strike="noStrike" kern="1200" cap="none" spc="0" normalizeH="0" baseline="30000" noProof="0" dirty="0">
                <a:ln>
                  <a:noFill/>
                </a:ln>
                <a:solidFill>
                  <a:srgbClr val="000000"/>
                </a:solidFill>
                <a:effectLst/>
                <a:uLnTx/>
                <a:uFillTx/>
                <a:latin typeface="Segoe UI" panose="020B0502040204020203" pitchFamily="34" charset="0"/>
                <a:ea typeface="+mn-ea"/>
                <a:cs typeface="Segoe UI" panose="020B0502040204020203" pitchFamily="34" charset="0"/>
              </a:rPr>
              <a:t>*</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 M. </a:t>
            </a:r>
            <a:r>
              <a:rPr kumimoji="0" lang="en-US" sz="1400" b="0" i="1"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Manheimer</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R. F. </a:t>
            </a:r>
            <a:r>
              <a:rPr kumimoji="0" lang="en-US" sz="1400" b="0" i="1"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Fernsler</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M. Lampe and R. A. </a:t>
            </a:r>
            <a:r>
              <a:rPr kumimoji="0" lang="en-US" sz="1400" b="0" i="1"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Meger</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PSST </a:t>
            </a:r>
            <a:r>
              <a:rPr kumimoji="0" lang="en-US" sz="14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9</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(2000)</a:t>
            </a:r>
            <a:endParaRPr lang="en-US" dirty="0"/>
          </a:p>
        </p:txBody>
      </p:sp>
      <p:sp>
        <p:nvSpPr>
          <p:cNvPr id="16" name="Slide Number Placeholder 1">
            <a:extLst>
              <a:ext uri="{FF2B5EF4-FFF2-40B4-BE49-F238E27FC236}">
                <a16:creationId xmlns:a16="http://schemas.microsoft.com/office/drawing/2014/main" id="{9C99F4DB-A928-3680-8FC8-783C5677848B}"/>
              </a:ext>
            </a:extLst>
          </p:cNvPr>
          <p:cNvSpPr txBox="1">
            <a:spLocks/>
          </p:cNvSpPr>
          <p:nvPr/>
        </p:nvSpPr>
        <p:spPr bwMode="auto">
          <a:xfrm>
            <a:off x="11530240" y="6492539"/>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28</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66586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B061A-A21A-4E7B-8DCB-8D607165B1FA}"/>
              </a:ext>
            </a:extLst>
          </p:cNvPr>
          <p:cNvPicPr>
            <a:picLocks noChangeAspect="1"/>
          </p:cNvPicPr>
          <p:nvPr/>
        </p:nvPicPr>
        <p:blipFill>
          <a:blip r:embed="rId3"/>
          <a:stretch>
            <a:fillRect/>
          </a:stretch>
        </p:blipFill>
        <p:spPr>
          <a:xfrm>
            <a:off x="355600" y="1856875"/>
            <a:ext cx="8297003" cy="4554668"/>
          </a:xfrm>
          <a:prstGeom prst="rect">
            <a:avLst/>
          </a:prstGeom>
        </p:spPr>
      </p:pic>
      <p:sp>
        <p:nvSpPr>
          <p:cNvPr id="10" name="TextBox 9">
            <a:extLst>
              <a:ext uri="{FF2B5EF4-FFF2-40B4-BE49-F238E27FC236}">
                <a16:creationId xmlns:a16="http://schemas.microsoft.com/office/drawing/2014/main" id="{FC992662-98FE-4E0F-A11E-550B7F557339}"/>
              </a:ext>
            </a:extLst>
          </p:cNvPr>
          <p:cNvSpPr txBox="1"/>
          <p:nvPr/>
        </p:nvSpPr>
        <p:spPr>
          <a:xfrm>
            <a:off x="445170" y="734687"/>
            <a:ext cx="9847846" cy="707886"/>
          </a:xfrm>
          <a:prstGeom prst="rect">
            <a:avLst/>
          </a:prstGeom>
          <a:noFill/>
        </p:spPr>
        <p:txBody>
          <a:bodyPr wrap="square">
            <a:spAutoFit/>
          </a:bodyPr>
          <a:lstStyle/>
          <a:p>
            <a:pPr marL="380990" indent="-380990">
              <a:buFont typeface="Arial" panose="020B0604020202020204" pitchFamily="34" charset="0"/>
              <a:buChar char="•"/>
            </a:pPr>
            <a:r>
              <a:rPr lang="en-US" sz="2000" b="1" dirty="0">
                <a:solidFill>
                  <a:prstClr val="black"/>
                </a:solidFill>
                <a:latin typeface="Segoe UI" panose="020B0502040204020203" pitchFamily="34" charset="0"/>
                <a:cs typeface="Segoe UI" panose="020B0502040204020203" pitchFamily="34" charset="0"/>
              </a:rPr>
              <a:t>Ionization of incoming air by magnetically confined e-beams and ion acceleration like in cylindrical Hall thruster (in diverging B-field)</a:t>
            </a:r>
            <a:endParaRPr lang="en-US" sz="2000" dirty="0">
              <a:latin typeface="Segoe UI" panose="020B0502040204020203" pitchFamily="34" charset="0"/>
              <a:cs typeface="Segoe UI" panose="020B0502040204020203" pitchFamily="34" charset="0"/>
            </a:endParaRPr>
          </a:p>
        </p:txBody>
      </p:sp>
      <p:sp>
        <p:nvSpPr>
          <p:cNvPr id="3" name="Title 1">
            <a:extLst>
              <a:ext uri="{FF2B5EF4-FFF2-40B4-BE49-F238E27FC236}">
                <a16:creationId xmlns:a16="http://schemas.microsoft.com/office/drawing/2014/main" id="{77C1FB30-3A2B-DA27-C60C-F298A14E3B73}"/>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Airbreathing e-Beam plasma thruster concept </a:t>
            </a:r>
          </a:p>
        </p:txBody>
      </p:sp>
      <p:pic>
        <p:nvPicPr>
          <p:cNvPr id="4" name="Picture 3">
            <a:extLst>
              <a:ext uri="{FF2B5EF4-FFF2-40B4-BE49-F238E27FC236}">
                <a16:creationId xmlns:a16="http://schemas.microsoft.com/office/drawing/2014/main" id="{E6F378FB-B05E-FE9C-D180-A0B3424EE671}"/>
              </a:ext>
            </a:extLst>
          </p:cNvPr>
          <p:cNvPicPr>
            <a:picLocks noChangeAspect="1"/>
          </p:cNvPicPr>
          <p:nvPr/>
        </p:nvPicPr>
        <p:blipFill>
          <a:blip r:embed="rId4"/>
          <a:stretch>
            <a:fillRect/>
          </a:stretch>
        </p:blipFill>
        <p:spPr>
          <a:xfrm>
            <a:off x="-60960" y="511528"/>
            <a:ext cx="12313920" cy="109946"/>
          </a:xfrm>
          <a:prstGeom prst="rect">
            <a:avLst/>
          </a:prstGeom>
        </p:spPr>
      </p:pic>
      <p:sp>
        <p:nvSpPr>
          <p:cNvPr id="6" name="TextBox 5">
            <a:extLst>
              <a:ext uri="{FF2B5EF4-FFF2-40B4-BE49-F238E27FC236}">
                <a16:creationId xmlns:a16="http://schemas.microsoft.com/office/drawing/2014/main" id="{323B659E-5773-53DF-120E-6C1468D4CC62}"/>
              </a:ext>
            </a:extLst>
          </p:cNvPr>
          <p:cNvSpPr txBox="1"/>
          <p:nvPr/>
        </p:nvSpPr>
        <p:spPr>
          <a:xfrm>
            <a:off x="3486151" y="6500801"/>
            <a:ext cx="4704347" cy="307777"/>
          </a:xfrm>
          <a:prstGeom prst="rect">
            <a:avLst/>
          </a:prstGeom>
          <a:noFill/>
        </p:spPr>
        <p:txBody>
          <a:bodyPr wrap="square">
            <a:spAutoFit/>
          </a:bodyPr>
          <a:lstStyle/>
          <a:p>
            <a:r>
              <a:rPr lang="en-US" sz="1400" b="0" i="1" dirty="0">
                <a:solidFill>
                  <a:srgbClr val="333333"/>
                </a:solidFill>
                <a:effectLst/>
                <a:latin typeface="Segoe UI" panose="020B0502040204020203" pitchFamily="34" charset="0"/>
                <a:cs typeface="Segoe UI" panose="020B0502040204020203" pitchFamily="34" charset="0"/>
              </a:rPr>
              <a:t>Raitses, Simmonds, Chopra</a:t>
            </a:r>
            <a:r>
              <a:rPr lang="en-US" sz="1400" i="1" dirty="0">
                <a:solidFill>
                  <a:srgbClr val="333333"/>
                </a:solidFill>
                <a:latin typeface="Segoe UI" panose="020B0502040204020203" pitchFamily="34" charset="0"/>
                <a:cs typeface="Segoe UI" panose="020B0502040204020203" pitchFamily="34" charset="0"/>
              </a:rPr>
              <a:t>,</a:t>
            </a:r>
            <a:r>
              <a:rPr lang="en-US" sz="1400" b="0" i="1" dirty="0">
                <a:solidFill>
                  <a:srgbClr val="333333"/>
                </a:solidFill>
                <a:effectLst/>
                <a:latin typeface="Segoe UI" panose="020B0502040204020203" pitchFamily="34" charset="0"/>
                <a:cs typeface="Segoe UI" panose="020B0502040204020203" pitchFamily="34" charset="0"/>
              </a:rPr>
              <a:t> IEPC-2022- 443</a:t>
            </a:r>
            <a:endParaRPr lang="en-US" sz="1400" i="1" dirty="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08AA73C1-181E-93FD-CF7A-F750DC034118}"/>
              </a:ext>
            </a:extLst>
          </p:cNvPr>
          <p:cNvPicPr>
            <a:picLocks noChangeAspect="1"/>
          </p:cNvPicPr>
          <p:nvPr/>
        </p:nvPicPr>
        <p:blipFill>
          <a:blip r:embed="rId5"/>
          <a:stretch>
            <a:fillRect/>
          </a:stretch>
        </p:blipFill>
        <p:spPr>
          <a:xfrm>
            <a:off x="9904998" y="1479619"/>
            <a:ext cx="1714500" cy="1578768"/>
          </a:xfrm>
          <a:prstGeom prst="rect">
            <a:avLst/>
          </a:prstGeom>
        </p:spPr>
      </p:pic>
      <p:pic>
        <p:nvPicPr>
          <p:cNvPr id="9" name="Picture 2" descr="Numerical modeling of high efficiency multistage plasma thrusters for space  applications | SpringerLink">
            <a:extLst>
              <a:ext uri="{FF2B5EF4-FFF2-40B4-BE49-F238E27FC236}">
                <a16:creationId xmlns:a16="http://schemas.microsoft.com/office/drawing/2014/main" id="{57A330D0-8DCE-28B0-25D3-8873ECA4C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9388" y="3698439"/>
            <a:ext cx="2864223" cy="12000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39817B0-2EF9-FDFF-EB8D-0C31F53EB42D}"/>
              </a:ext>
            </a:extLst>
          </p:cNvPr>
          <p:cNvSpPr txBox="1"/>
          <p:nvPr/>
        </p:nvSpPr>
        <p:spPr>
          <a:xfrm>
            <a:off x="9372893" y="3058387"/>
            <a:ext cx="2903744" cy="276999"/>
          </a:xfrm>
          <a:prstGeom prst="rect">
            <a:avLst/>
          </a:prstGeom>
          <a:noFill/>
        </p:spPr>
        <p:txBody>
          <a:bodyPr wrap="none" rtlCol="0">
            <a:spAutoFit/>
          </a:bodyPr>
          <a:lstStyle/>
          <a:p>
            <a:r>
              <a:rPr lang="en-US" sz="1200" i="1" dirty="0">
                <a:latin typeface="Segoe UI" panose="020B0502040204020203" pitchFamily="34" charset="0"/>
                <a:cs typeface="Segoe UI" panose="020B0502040204020203" pitchFamily="34" charset="0"/>
              </a:rPr>
              <a:t>Raitses and Fisch, Phys. Plasmas </a:t>
            </a:r>
            <a:r>
              <a:rPr lang="en-US" sz="1200" b="1" i="1" dirty="0">
                <a:latin typeface="Segoe UI" panose="020B0502040204020203" pitchFamily="34" charset="0"/>
                <a:cs typeface="Segoe UI" panose="020B0502040204020203" pitchFamily="34" charset="0"/>
              </a:rPr>
              <a:t>8</a:t>
            </a:r>
            <a:r>
              <a:rPr lang="en-US" sz="1200" i="1" dirty="0">
                <a:latin typeface="Segoe UI" panose="020B0502040204020203" pitchFamily="34" charset="0"/>
                <a:cs typeface="Segoe UI" panose="020B0502040204020203" pitchFamily="34" charset="0"/>
              </a:rPr>
              <a:t> (2001)</a:t>
            </a:r>
          </a:p>
        </p:txBody>
      </p:sp>
      <p:sp>
        <p:nvSpPr>
          <p:cNvPr id="12" name="TextBox 11">
            <a:extLst>
              <a:ext uri="{FF2B5EF4-FFF2-40B4-BE49-F238E27FC236}">
                <a16:creationId xmlns:a16="http://schemas.microsoft.com/office/drawing/2014/main" id="{BF3B4B3B-F3D6-D576-1851-5C4BEA37536B}"/>
              </a:ext>
            </a:extLst>
          </p:cNvPr>
          <p:cNvSpPr txBox="1"/>
          <p:nvPr/>
        </p:nvSpPr>
        <p:spPr>
          <a:xfrm>
            <a:off x="9707748" y="5107650"/>
            <a:ext cx="2251642" cy="307777"/>
          </a:xfrm>
          <a:prstGeom prst="rect">
            <a:avLst/>
          </a:prstGeom>
          <a:noFill/>
        </p:spPr>
        <p:txBody>
          <a:bodyPr wrap="none" rtlCol="0">
            <a:spAutoFit/>
          </a:bodyPr>
          <a:lstStyle/>
          <a:p>
            <a:r>
              <a:rPr lang="en-US" sz="1400" i="1" dirty="0">
                <a:latin typeface="Segoe UI" panose="020B0502040204020203" pitchFamily="34" charset="0"/>
                <a:cs typeface="Segoe UI" panose="020B0502040204020203" pitchFamily="34" charset="0"/>
              </a:rPr>
              <a:t>Kornfeld et al., IEPC (2003)</a:t>
            </a:r>
          </a:p>
        </p:txBody>
      </p:sp>
      <p:sp>
        <p:nvSpPr>
          <p:cNvPr id="16" name="Slide Number Placeholder 1">
            <a:extLst>
              <a:ext uri="{FF2B5EF4-FFF2-40B4-BE49-F238E27FC236}">
                <a16:creationId xmlns:a16="http://schemas.microsoft.com/office/drawing/2014/main" id="{55786B31-79ED-5BAF-9E92-541C3BFA83BB}"/>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29</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900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730375" y="4642"/>
            <a:ext cx="8731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Synopsis</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03EB21F5-0478-ED47-A0BE-2E00C05B1C35}"/>
              </a:ext>
            </a:extLst>
          </p:cNvPr>
          <p:cNvSpPr txBox="1"/>
          <p:nvPr/>
        </p:nvSpPr>
        <p:spPr>
          <a:xfrm>
            <a:off x="315706" y="971550"/>
            <a:ext cx="11683272" cy="47397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Electron beam generated plasma, </a:t>
            </a:r>
            <a:r>
              <a:rPr kumimoji="0" lang="en-US" sz="24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intro</a:t>
            </a:r>
          </a:p>
          <a:p>
            <a:pPr marL="800100" lvl="1" indent="-342900">
              <a:spcAft>
                <a:spcPts val="2400"/>
              </a:spcAft>
              <a:buFont typeface="Arial" panose="020B0604020202020204" pitchFamily="34" charset="0"/>
              <a:buChar char="•"/>
              <a:defRPr/>
            </a:pPr>
            <a:r>
              <a:rPr lang="en-US" sz="2400" dirty="0">
                <a:solidFill>
                  <a:srgbClr val="000000"/>
                </a:solidFill>
                <a:latin typeface="Segoe UI" panose="020B0502040204020203" pitchFamily="34" charset="0"/>
                <a:cs typeface="Segoe UI" panose="020B0502040204020203" pitchFamily="34" charset="0"/>
              </a:rPr>
              <a:t>Focus on sub-10 keV, low power (&lt; 1 kW), low current density &lt; 1 A/cm</a:t>
            </a:r>
            <a:r>
              <a:rPr lang="en-US" sz="2400" baseline="30000" dirty="0">
                <a:solidFill>
                  <a:srgbClr val="000000"/>
                </a:solidFill>
                <a:latin typeface="Segoe UI" panose="020B0502040204020203" pitchFamily="34" charset="0"/>
                <a:cs typeface="Segoe UI" panose="020B0502040204020203" pitchFamily="34" charset="0"/>
              </a:rPr>
              <a:t>2</a:t>
            </a:r>
          </a:p>
          <a:p>
            <a:pPr marL="800100" lvl="1" indent="-342900">
              <a:spcAft>
                <a:spcPts val="2400"/>
              </a:spcAft>
              <a:buFont typeface="Arial" panose="020B0604020202020204" pitchFamily="34" charset="0"/>
              <a:buChar char="•"/>
              <a:defRPr/>
            </a:pPr>
            <a:r>
              <a:rPr lang="en-US" sz="2400" dirty="0">
                <a:solidFill>
                  <a:srgbClr val="000000"/>
                </a:solidFill>
                <a:latin typeface="Segoe UI" panose="020B0502040204020203" pitchFamily="34" charset="0"/>
                <a:cs typeface="Segoe UI" panose="020B0502040204020203" pitchFamily="34" charset="0"/>
              </a:rPr>
              <a:t>Main applications:  materials processing (e.g. ALE, ALD, polymer processing, )</a:t>
            </a:r>
          </a:p>
          <a:p>
            <a:pPr marL="342900" indent="-342900">
              <a:spcAft>
                <a:spcPts val="1200"/>
              </a:spcAft>
              <a:buFont typeface="Arial" panose="020B0604020202020204" pitchFamily="34" charset="0"/>
              <a:buChar char="•"/>
              <a:defRPr/>
            </a:pPr>
            <a:r>
              <a:rPr lang="en-US" sz="2400" b="1" dirty="0">
                <a:solidFill>
                  <a:srgbClr val="000000"/>
                </a:solidFill>
                <a:latin typeface="Segoe UI" panose="020B0502040204020203" pitchFamily="34" charset="0"/>
                <a:cs typeface="Segoe UI" panose="020B0502040204020203" pitchFamily="34" charset="0"/>
              </a:rPr>
              <a:t>Electron beams in our research</a:t>
            </a:r>
          </a:p>
          <a:p>
            <a:pPr marL="1257300" lvl="2" indent="-342900">
              <a:spcAft>
                <a:spcPts val="1200"/>
              </a:spcAft>
              <a:buFont typeface="Arial" panose="020B0604020202020204" pitchFamily="34" charset="0"/>
              <a:buChar char="•"/>
              <a:defRPr/>
            </a:pPr>
            <a:r>
              <a:rPr lang="en-US" sz="2400" dirty="0">
                <a:solidFill>
                  <a:srgbClr val="000000"/>
                </a:solidFill>
                <a:latin typeface="Segoe UI" panose="020B0502040204020203" pitchFamily="34" charset="0"/>
                <a:cs typeface="Segoe UI" panose="020B0502040204020203" pitchFamily="34" charset="0"/>
              </a:rPr>
              <a:t>Princeton Collaborative Research Facility (PCRF)</a:t>
            </a:r>
          </a:p>
          <a:p>
            <a:pPr marL="1257300" lvl="2" indent="-342900">
              <a:spcAft>
                <a:spcPts val="1200"/>
              </a:spcAft>
              <a:buFont typeface="Arial" panose="020B0604020202020204" pitchFamily="34" charset="0"/>
              <a:buChar char="•"/>
              <a:defRPr/>
            </a:pPr>
            <a:r>
              <a:rPr lang="en-US" sz="2400" dirty="0">
                <a:solidFill>
                  <a:srgbClr val="000000"/>
                </a:solidFill>
                <a:latin typeface="Segoe UI" panose="020B0502040204020203" pitchFamily="34" charset="0"/>
                <a:cs typeface="Segoe UI" panose="020B0502040204020203" pitchFamily="34" charset="0"/>
              </a:rPr>
              <a:t>Microelectronics and Quantum Information Systems (QIS)</a:t>
            </a:r>
          </a:p>
          <a:p>
            <a:pPr marL="1257300" lvl="2" indent="-342900">
              <a:spcAft>
                <a:spcPts val="2400"/>
              </a:spcAft>
              <a:buFont typeface="Arial" panose="020B0604020202020204" pitchFamily="34" charset="0"/>
              <a:buChar char="•"/>
              <a:defRPr/>
            </a:pPr>
            <a:r>
              <a:rPr lang="en-US" sz="2400" dirty="0">
                <a:solidFill>
                  <a:srgbClr val="000000"/>
                </a:solidFill>
                <a:latin typeface="Segoe UI" panose="020B0502040204020203" pitchFamily="34" charset="0"/>
                <a:cs typeface="Segoe UI" panose="020B0502040204020203" pitchFamily="34" charset="0"/>
              </a:rPr>
              <a:t>Plasma propulsion</a:t>
            </a:r>
          </a:p>
          <a:p>
            <a:pPr marL="342900" indent="-342900">
              <a:spcAft>
                <a:spcPts val="2400"/>
              </a:spcAft>
              <a:buFont typeface="Arial" panose="020B0604020202020204" pitchFamily="34" charset="0"/>
              <a:buChar char="•"/>
              <a:defRPr/>
            </a:pPr>
            <a:r>
              <a:rPr lang="en-US" sz="2400" b="1" dirty="0">
                <a:solidFill>
                  <a:srgbClr val="000000"/>
                </a:solidFill>
                <a:latin typeface="Segoe UI" panose="020B0502040204020203" pitchFamily="34" charset="0"/>
                <a:cs typeface="Segoe UI" panose="020B0502040204020203" pitchFamily="34" charset="0"/>
              </a:rPr>
              <a:t>Takeaway notes</a:t>
            </a:r>
          </a:p>
        </p:txBody>
      </p:sp>
      <p:cxnSp>
        <p:nvCxnSpPr>
          <p:cNvPr id="2" name="Straight Connector 1">
            <a:extLst>
              <a:ext uri="{FF2B5EF4-FFF2-40B4-BE49-F238E27FC236}">
                <a16:creationId xmlns:a16="http://schemas.microsoft.com/office/drawing/2014/main" id="{B884ACDE-0DEE-1475-2BCB-5A6BECB972F2}"/>
              </a:ext>
            </a:extLst>
          </p:cNvPr>
          <p:cNvCxnSpPr/>
          <p:nvPr/>
        </p:nvCxnSpPr>
        <p:spPr>
          <a:xfrm>
            <a:off x="0" y="596436"/>
            <a:ext cx="12192000"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Slide Number Placeholder 1">
            <a:extLst>
              <a:ext uri="{FF2B5EF4-FFF2-40B4-BE49-F238E27FC236}">
                <a16:creationId xmlns:a16="http://schemas.microsoft.com/office/drawing/2014/main" id="{5A423518-C5F7-C7CD-9531-C215EFC6EDD5}"/>
              </a:ext>
            </a:extLst>
          </p:cNvPr>
          <p:cNvSpPr txBox="1">
            <a:spLocks/>
          </p:cNvSpPr>
          <p:nvPr/>
        </p:nvSpPr>
        <p:spPr>
          <a:xfrm>
            <a:off x="11734800" y="6513096"/>
            <a:ext cx="457200" cy="276959"/>
          </a:xfrm>
          <a:prstGeom prst="rect">
            <a:avLst/>
          </a:prstGeom>
          <a:noFill/>
          <a:ln>
            <a:noFill/>
          </a:ln>
        </p:spPr>
        <p:txBody>
          <a:bodyPr spcFirstLastPara="1" vert="horz" wrap="square" lIns="45700" tIns="45700" rIns="91425" bIns="45700" rtlCol="0" anchor="b" anchorCtr="0">
            <a:spAutoFit/>
          </a:bodyPr>
          <a:lstStyle>
            <a:defPPr>
              <a:defRPr lang="en-US"/>
            </a:defPPr>
            <a:lvl1pPr marL="0" marR="0" lvl="0"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1pPr>
            <a:lvl2pPr marL="0" marR="0" lvl="1"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2pPr>
            <a:lvl3pPr marL="0" marR="0" lvl="2"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3pPr>
            <a:lvl4pPr marL="0" marR="0" lvl="3"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4pPr>
            <a:lvl5pPr marL="0" marR="0" lvl="4"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5pPr>
            <a:lvl6pPr marL="0" marR="0" lvl="5"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6pPr>
            <a:lvl7pPr marL="0" marR="0" lvl="6"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7pPr>
            <a:lvl8pPr marL="0" marR="0" lvl="7"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8pPr>
            <a:lvl9pPr marL="0" marR="0" lvl="8" indent="0" algn="l" defTabSz="914400" rtl="0" eaLnBrk="1" latinLnBrk="0" hangingPunct="1">
              <a:lnSpc>
                <a:spcPct val="100000"/>
              </a:lnSpc>
              <a:spcBef>
                <a:spcPts val="0"/>
              </a:spcBef>
              <a:spcAft>
                <a:spcPts val="0"/>
              </a:spcAft>
              <a:buClr>
                <a:srgbClr val="000000"/>
              </a:buClr>
              <a:buSzPts val="1000"/>
              <a:buFont typeface="Arial"/>
              <a:buNone/>
              <a:defRPr sz="1333" b="1" i="0" u="none" strike="noStrike" kern="1200" cap="none">
                <a:solidFill>
                  <a:schemeClr val="dk2"/>
                </a:solidFill>
                <a:latin typeface="Georgia"/>
                <a:ea typeface="Georgia"/>
                <a:cs typeface="Georgia"/>
                <a:sym typeface="Georgia"/>
              </a:defRPr>
            </a:lvl9pPr>
          </a:lstStyle>
          <a:p>
            <a:fld id="{00000000-1234-1234-1234-123412341234}" type="slidenum">
              <a:rPr lang="en-US" sz="1200" b="0" smtClean="0">
                <a:solidFill>
                  <a:srgbClr val="44546A"/>
                </a:solidFill>
                <a:latin typeface="Segoe UI" panose="020B0502040204020203" pitchFamily="34" charset="0"/>
                <a:cs typeface="Segoe UI" panose="020B0502040204020203" pitchFamily="34" charset="0"/>
              </a:rPr>
              <a:pPr/>
              <a:t>3</a:t>
            </a:fld>
            <a:endParaRPr lang="en-US" sz="1200" b="0" dirty="0">
              <a:solidFill>
                <a:srgbClr val="44546A"/>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23883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09DDF4-7485-4E90-A8D3-FF775A027066}"/>
              </a:ext>
            </a:extLst>
          </p:cNvPr>
          <p:cNvPicPr>
            <a:picLocks noChangeAspect="1"/>
          </p:cNvPicPr>
          <p:nvPr/>
        </p:nvPicPr>
        <p:blipFill rotWithShape="1">
          <a:blip r:embed="rId7"/>
          <a:srcRect r="36104"/>
          <a:stretch/>
        </p:blipFill>
        <p:spPr>
          <a:xfrm>
            <a:off x="918028" y="889472"/>
            <a:ext cx="5412576" cy="2844800"/>
          </a:xfrm>
          <a:prstGeom prst="rect">
            <a:avLst/>
          </a:prstGeom>
        </p:spPr>
      </p:pic>
      <p:pic>
        <p:nvPicPr>
          <p:cNvPr id="10" name="Picture 13" descr="Phantom_7"/>
          <p:cNvPicPr>
            <a:picLocks noChangeAspect="1" noChangeArrowheads="1"/>
          </p:cNvPicPr>
          <p:nvPr/>
        </p:nvPicPr>
        <p:blipFill>
          <a:blip r:embed="rId8" cstate="print"/>
          <a:srcRect/>
          <a:stretch>
            <a:fillRect/>
          </a:stretch>
        </p:blipFill>
        <p:spPr bwMode="auto">
          <a:xfrm rot="960979">
            <a:off x="6814708" y="1539499"/>
            <a:ext cx="1722937" cy="1330859"/>
          </a:xfrm>
          <a:prstGeom prst="rect">
            <a:avLst/>
          </a:prstGeom>
          <a:noFill/>
          <a:ln w="9525">
            <a:noFill/>
            <a:miter lim="800000"/>
            <a:headEnd/>
            <a:tailEnd/>
          </a:ln>
        </p:spPr>
      </p:pic>
      <p:sp>
        <p:nvSpPr>
          <p:cNvPr id="27" name="TextBox 26"/>
          <p:cNvSpPr txBox="1"/>
          <p:nvPr/>
        </p:nvSpPr>
        <p:spPr>
          <a:xfrm>
            <a:off x="7561018" y="2908878"/>
            <a:ext cx="548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FFI</a:t>
            </a:r>
          </a:p>
        </p:txBody>
      </p:sp>
      <p:sp>
        <p:nvSpPr>
          <p:cNvPr id="21" name="Rectangle 3">
            <a:extLst>
              <a:ext uri="{FF2B5EF4-FFF2-40B4-BE49-F238E27FC236}">
                <a16:creationId xmlns:a16="http://schemas.microsoft.com/office/drawing/2014/main" id="{DA0D8672-9C9B-4462-A24D-16F0A3FDB2F8}"/>
              </a:ext>
            </a:extLst>
          </p:cNvPr>
          <p:cNvSpPr>
            <a:spLocks noChangeArrowheads="1"/>
          </p:cNvSpPr>
          <p:nvPr/>
        </p:nvSpPr>
        <p:spPr bwMode="auto">
          <a:xfrm>
            <a:off x="529387" y="15228"/>
            <a:ext cx="11184556" cy="58477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a:t>
            </a:r>
            <a:r>
              <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B rotating plasma structures</a:t>
            </a:r>
            <a:endPar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3" name="Group 12">
            <a:extLst>
              <a:ext uri="{FF2B5EF4-FFF2-40B4-BE49-F238E27FC236}">
                <a16:creationId xmlns:a16="http://schemas.microsoft.com/office/drawing/2014/main" id="{FEEA66EC-C813-46E3-9931-9DE22BB8EB33}"/>
              </a:ext>
            </a:extLst>
          </p:cNvPr>
          <p:cNvGrpSpPr/>
          <p:nvPr/>
        </p:nvGrpSpPr>
        <p:grpSpPr>
          <a:xfrm>
            <a:off x="6689088" y="3962804"/>
            <a:ext cx="2515732" cy="1986927"/>
            <a:chOff x="5905038" y="4213481"/>
            <a:chExt cx="2515732" cy="1986927"/>
          </a:xfrm>
        </p:grpSpPr>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5829"/>
            <a:stretch/>
          </p:blipFill>
          <p:spPr bwMode="auto">
            <a:xfrm>
              <a:off x="5905038" y="4213481"/>
              <a:ext cx="2515732" cy="198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AC72AAA-8A8D-4E6F-A08B-E9A4A064D6D5}"/>
                </a:ext>
              </a:extLst>
            </p:cNvPr>
            <p:cNvSpPr txBox="1"/>
            <p:nvPr/>
          </p:nvSpPr>
          <p:spPr>
            <a:xfrm>
              <a:off x="6917233" y="4663455"/>
              <a:ext cx="1033233" cy="646331"/>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Probes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ectangle 6">
            <a:extLst>
              <a:ext uri="{FF2B5EF4-FFF2-40B4-BE49-F238E27FC236}">
                <a16:creationId xmlns:a16="http://schemas.microsoft.com/office/drawing/2014/main" id="{F69020B7-A04A-4BA7-A46D-B65B1A9175FB}"/>
              </a:ext>
            </a:extLst>
          </p:cNvPr>
          <p:cNvSpPr/>
          <p:nvPr/>
        </p:nvSpPr>
        <p:spPr>
          <a:xfrm>
            <a:off x="7006862" y="5877302"/>
            <a:ext cx="6944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kHz</a:t>
            </a:r>
          </a:p>
        </p:txBody>
      </p:sp>
      <p:grpSp>
        <p:nvGrpSpPr>
          <p:cNvPr id="12" name="Group 11">
            <a:extLst>
              <a:ext uri="{FF2B5EF4-FFF2-40B4-BE49-F238E27FC236}">
                <a16:creationId xmlns:a16="http://schemas.microsoft.com/office/drawing/2014/main" id="{C87365C8-E743-4D1C-BF14-087B9952534B}"/>
              </a:ext>
            </a:extLst>
          </p:cNvPr>
          <p:cNvGrpSpPr/>
          <p:nvPr/>
        </p:nvGrpSpPr>
        <p:grpSpPr>
          <a:xfrm>
            <a:off x="3255442" y="3862059"/>
            <a:ext cx="3466612" cy="2842906"/>
            <a:chOff x="1968122" y="3954676"/>
            <a:chExt cx="3466612" cy="2842906"/>
          </a:xfrm>
        </p:grpSpPr>
        <p:pic>
          <p:nvPicPr>
            <p:cNvPr id="29" name="Picture 2">
              <a:extLst>
                <a:ext uri="{FF2B5EF4-FFF2-40B4-BE49-F238E27FC236}">
                  <a16:creationId xmlns:a16="http://schemas.microsoft.com/office/drawing/2014/main" id="{D7D78CB0-C459-4702-9E5D-3B378E9986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8122" y="3954676"/>
              <a:ext cx="3466612" cy="284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7D5F31A2-570F-40B4-A461-90CE972CA85E}"/>
                </a:ext>
              </a:extLst>
            </p:cNvPr>
            <p:cNvSpPr txBox="1"/>
            <p:nvPr/>
          </p:nvSpPr>
          <p:spPr>
            <a:xfrm>
              <a:off x="2704699" y="6034199"/>
              <a:ext cx="606392" cy="273529"/>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956C0DA5-CC4E-482B-A417-911269981C17}"/>
              </a:ext>
            </a:extLst>
          </p:cNvPr>
          <p:cNvSpPr txBox="1"/>
          <p:nvPr/>
        </p:nvSpPr>
        <p:spPr>
          <a:xfrm>
            <a:off x="61430" y="4790484"/>
            <a:ext cx="327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Almost 100% of the electron current across the magnetic field through the spoke</a:t>
            </a:r>
          </a:p>
        </p:txBody>
      </p:sp>
      <p:cxnSp>
        <p:nvCxnSpPr>
          <p:cNvPr id="31" name="Straight Arrow Connector 30">
            <a:extLst>
              <a:ext uri="{FF2B5EF4-FFF2-40B4-BE49-F238E27FC236}">
                <a16:creationId xmlns:a16="http://schemas.microsoft.com/office/drawing/2014/main" id="{102D8D7D-7AA5-41F9-9C76-C893A24F20F2}"/>
              </a:ext>
            </a:extLst>
          </p:cNvPr>
          <p:cNvCxnSpPr>
            <a:cxnSpLocks/>
          </p:cNvCxnSpPr>
          <p:nvPr/>
        </p:nvCxnSpPr>
        <p:spPr>
          <a:xfrm flipH="1" flipV="1">
            <a:off x="5375646" y="2908878"/>
            <a:ext cx="2103646" cy="12469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object 49">
            <a:extLst>
              <a:ext uri="{FF2B5EF4-FFF2-40B4-BE49-F238E27FC236}">
                <a16:creationId xmlns:a16="http://schemas.microsoft.com/office/drawing/2014/main" id="{EF84BF0F-76C3-4086-BC79-903BFFF23D74}"/>
              </a:ext>
            </a:extLst>
          </p:cNvPr>
          <p:cNvSpPr txBox="1"/>
          <p:nvPr/>
        </p:nvSpPr>
        <p:spPr>
          <a:xfrm>
            <a:off x="7990018" y="6078345"/>
            <a:ext cx="3840477" cy="719001"/>
          </a:xfrm>
          <a:prstGeom prst="rect">
            <a:avLst/>
          </a:prstGeom>
        </p:spPr>
        <p:txBody>
          <a:bodyPr vert="horz" wrap="square" lIns="0" tIns="21167" rIns="0" bIns="0" rtlCol="0">
            <a:spAutoFit/>
          </a:bodyPr>
          <a:lstStyle/>
          <a:p>
            <a:pPr marL="16933" marR="0" lvl="0" indent="0" algn="l" defTabSz="914400" rtl="0" eaLnBrk="1" fontAlgn="auto" latinLnBrk="0" hangingPunct="1">
              <a:lnSpc>
                <a:spcPct val="100000"/>
              </a:lnSpc>
              <a:spcBef>
                <a:spcPts val="167"/>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a:ea typeface="+mn-ea"/>
                <a:cs typeface="Segoe UI" panose="020B0502040204020203" pitchFamily="34" charset="0"/>
              </a:rPr>
              <a:t>Skoutnev</a:t>
            </a:r>
            <a:r>
              <a:rPr kumimoji="0" sz="1400" b="0" i="1" u="none" strike="noStrike" kern="1200" cap="none" spc="0" normalizeH="0" baseline="0" noProof="0" dirty="0">
                <a:ln>
                  <a:noFill/>
                </a:ln>
                <a:solidFill>
                  <a:prstClr val="black"/>
                </a:solidFill>
                <a:effectLst/>
                <a:uLnTx/>
                <a:uFillTx/>
                <a:latin typeface="Calibri"/>
                <a:ea typeface="+mn-ea"/>
                <a:cs typeface="Segoe UI" panose="020B0502040204020203" pitchFamily="34" charset="0"/>
              </a:rPr>
              <a:t> et al., </a:t>
            </a:r>
            <a:r>
              <a:rPr kumimoji="0" lang="en-US" sz="1400" b="0" i="1" u="none" strike="noStrike" kern="1200" cap="none" spc="13" normalizeH="0" baseline="0" noProof="0" dirty="0">
                <a:ln>
                  <a:noFill/>
                </a:ln>
                <a:solidFill>
                  <a:prstClr val="black"/>
                </a:solidFill>
                <a:effectLst/>
                <a:uLnTx/>
                <a:uFillTx/>
                <a:latin typeface="Calibri"/>
                <a:ea typeface="+mn-ea"/>
                <a:cs typeface="Segoe UI" panose="020B0502040204020203" pitchFamily="34" charset="0"/>
              </a:rPr>
              <a:t>Rev. Sci. </a:t>
            </a:r>
            <a:r>
              <a:rPr kumimoji="0" lang="en-US" sz="1400" b="0" i="1" u="none" strike="noStrike" kern="1200" cap="none" spc="13" normalizeH="0" baseline="0" noProof="0" dirty="0" err="1">
                <a:ln>
                  <a:noFill/>
                </a:ln>
                <a:solidFill>
                  <a:prstClr val="black"/>
                </a:solidFill>
                <a:effectLst/>
                <a:uLnTx/>
                <a:uFillTx/>
                <a:latin typeface="Calibri"/>
                <a:ea typeface="+mn-ea"/>
                <a:cs typeface="Segoe UI" panose="020B0502040204020203" pitchFamily="34" charset="0"/>
              </a:rPr>
              <a:t>Instrum</a:t>
            </a:r>
            <a:r>
              <a:rPr kumimoji="0" lang="en-US" sz="1400" b="0" i="1" u="none" strike="noStrike" kern="1200" cap="none" spc="13" normalizeH="0" baseline="0" noProof="0" dirty="0">
                <a:ln>
                  <a:noFill/>
                </a:ln>
                <a:solidFill>
                  <a:prstClr val="black"/>
                </a:solidFill>
                <a:effectLst/>
                <a:uLnTx/>
                <a:uFillTx/>
                <a:latin typeface="Calibri"/>
                <a:ea typeface="+mn-ea"/>
                <a:cs typeface="Segoe UI" panose="020B0502040204020203" pitchFamily="34" charset="0"/>
              </a:rPr>
              <a:t>. </a:t>
            </a:r>
            <a:r>
              <a:rPr kumimoji="0" lang="en-US" sz="1400" b="1"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89</a:t>
            </a:r>
            <a:r>
              <a:rPr kumimoji="0"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 (201</a:t>
            </a:r>
            <a:r>
              <a:rPr kumimoji="0" lang="en-US"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8</a:t>
            </a:r>
            <a:r>
              <a:rPr kumimoji="0"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a:t>
            </a:r>
            <a:endParaRPr kumimoji="0" lang="en-US"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endParaRPr>
          </a:p>
          <a:p>
            <a:pPr marL="16933" marR="0" lvl="0" indent="0" algn="l" defTabSz="914400" rtl="0" eaLnBrk="1" fontAlgn="auto" latinLnBrk="0" hangingPunct="1">
              <a:lnSpc>
                <a:spcPct val="100000"/>
              </a:lnSpc>
              <a:spcBef>
                <a:spcPts val="167"/>
              </a:spcBef>
              <a:spcAft>
                <a:spcPts val="0"/>
              </a:spcAft>
              <a:buClrTx/>
              <a:buSzTx/>
              <a:buFontTx/>
              <a:buNone/>
              <a:tabLst/>
              <a:defRPr/>
            </a:pPr>
            <a:r>
              <a:rPr kumimoji="0" lang="en-US" sz="1400" b="0" i="1" u="none" strike="noStrike" kern="1200" cap="none" spc="-7" normalizeH="0" baseline="0" noProof="0" dirty="0" err="1">
                <a:ln>
                  <a:noFill/>
                </a:ln>
                <a:solidFill>
                  <a:prstClr val="black"/>
                </a:solidFill>
                <a:effectLst/>
                <a:uLnTx/>
                <a:uFillTx/>
                <a:latin typeface="Calibri"/>
                <a:ea typeface="+mn-ea"/>
                <a:cs typeface="Segoe UI" panose="020B0502040204020203" pitchFamily="34" charset="0"/>
              </a:rPr>
              <a:t>Powis</a:t>
            </a:r>
            <a:r>
              <a:rPr kumimoji="0" lang="en-US"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 et al., Phys. Plasmas </a:t>
            </a:r>
            <a:r>
              <a:rPr kumimoji="0" lang="en-US" sz="1400" b="1"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25</a:t>
            </a:r>
            <a:r>
              <a:rPr kumimoji="0" lang="en-US"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 (2018)</a:t>
            </a:r>
          </a:p>
          <a:p>
            <a:pPr marL="16933" marR="0" lvl="0" indent="0" algn="l" defTabSz="914400" rtl="0" eaLnBrk="1" fontAlgn="auto" latinLnBrk="0" hangingPunct="1">
              <a:lnSpc>
                <a:spcPct val="100000"/>
              </a:lnSpc>
              <a:spcBef>
                <a:spcPts val="167"/>
              </a:spcBef>
              <a:spcAft>
                <a:spcPts val="0"/>
              </a:spcAft>
              <a:buClrTx/>
              <a:buSzTx/>
              <a:buFontTx/>
              <a:buNone/>
              <a:tabLst/>
              <a:defRPr/>
            </a:pPr>
            <a:r>
              <a:rPr kumimoji="0" lang="es-ES" sz="1400" b="0" i="1" u="none" strike="noStrike" kern="1200" cap="none" spc="0" normalizeH="0" baseline="0" noProof="0" dirty="0" err="1">
                <a:ln>
                  <a:noFill/>
                </a:ln>
                <a:solidFill>
                  <a:prstClr val="black"/>
                </a:solidFill>
                <a:effectLst/>
                <a:uLnTx/>
                <a:uFillTx/>
                <a:latin typeface="Calibri"/>
                <a:ea typeface="+mn-ea"/>
                <a:cs typeface="Segoe UI" panose="020B0502040204020203" pitchFamily="34" charset="0"/>
              </a:rPr>
              <a:t>Rodriguez</a:t>
            </a:r>
            <a:r>
              <a:rPr kumimoji="0" lang="es-ES" sz="1400" b="0" i="1" u="none" strike="noStrike" kern="1200" cap="none" spc="0" normalizeH="0" baseline="0" noProof="0" dirty="0">
                <a:ln>
                  <a:noFill/>
                </a:ln>
                <a:solidFill>
                  <a:prstClr val="black"/>
                </a:solidFill>
                <a:effectLst/>
                <a:uLnTx/>
                <a:uFillTx/>
                <a:latin typeface="Calibri"/>
                <a:ea typeface="+mn-ea"/>
                <a:cs typeface="Segoe UI" panose="020B0502040204020203" pitchFamily="34" charset="0"/>
              </a:rPr>
              <a:t> et al., </a:t>
            </a:r>
            <a:r>
              <a:rPr kumimoji="0" lang="es-ES" sz="1400" b="0" i="1" u="none" strike="noStrike" kern="1200" cap="none" spc="13" normalizeH="0" baseline="0" noProof="0" dirty="0" err="1">
                <a:ln>
                  <a:noFill/>
                </a:ln>
                <a:solidFill>
                  <a:prstClr val="black"/>
                </a:solidFill>
                <a:effectLst/>
                <a:uLnTx/>
                <a:uFillTx/>
                <a:latin typeface="Calibri"/>
                <a:ea typeface="+mn-ea"/>
                <a:cs typeface="Segoe UI" panose="020B0502040204020203" pitchFamily="34" charset="0"/>
              </a:rPr>
              <a:t>Phys</a:t>
            </a:r>
            <a:r>
              <a:rPr kumimoji="0" lang="es-ES" sz="1400" b="0" i="1" u="none" strike="noStrike" kern="1200" cap="none" spc="13" normalizeH="0" baseline="0" noProof="0" dirty="0">
                <a:ln>
                  <a:noFill/>
                </a:ln>
                <a:solidFill>
                  <a:prstClr val="black"/>
                </a:solidFill>
                <a:effectLst/>
                <a:uLnTx/>
                <a:uFillTx/>
                <a:latin typeface="Calibri"/>
                <a:ea typeface="+mn-ea"/>
                <a:cs typeface="Segoe UI" panose="020B0502040204020203" pitchFamily="34" charset="0"/>
              </a:rPr>
              <a:t>. </a:t>
            </a:r>
            <a:r>
              <a:rPr kumimoji="0" lang="es-ES"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Plasmas </a:t>
            </a:r>
            <a:r>
              <a:rPr kumimoji="0" lang="es-ES" sz="1400" b="0" i="1" u="none" strike="noStrike" kern="1200" cap="none" spc="-7" normalizeH="0" baseline="0" noProof="0" dirty="0">
                <a:ln>
                  <a:noFill/>
                </a:ln>
                <a:solidFill>
                  <a:prstClr val="black"/>
                </a:solidFill>
                <a:effectLst/>
                <a:uLnTx/>
                <a:uFillTx/>
                <a:latin typeface="Calibri"/>
                <a:ea typeface="+mn-ea"/>
                <a:cs typeface="Segoe UI" panose="020B0502040204020203" pitchFamily="34" charset="0"/>
              </a:rPr>
              <a:t>26, (2019)</a:t>
            </a:r>
            <a:endParaRPr kumimoji="0" lang="es-ES" sz="1400" b="0" i="1" u="none" strike="noStrike" kern="1200" cap="none" spc="0" normalizeH="0" baseline="0" noProof="0" dirty="0">
              <a:ln>
                <a:noFill/>
              </a:ln>
              <a:solidFill>
                <a:prstClr val="black"/>
              </a:solidFill>
              <a:effectLst/>
              <a:uLnTx/>
              <a:uFillTx/>
              <a:latin typeface="Calibri"/>
              <a:ea typeface="+mn-ea"/>
              <a:cs typeface="Segoe UI" panose="020B0502040204020203" pitchFamily="34" charset="0"/>
            </a:endParaRPr>
          </a:p>
        </p:txBody>
      </p:sp>
      <p:pic>
        <p:nvPicPr>
          <p:cNvPr id="19" name="Slowed spoke.avi">
            <a:hlinkClick r:id="" action="ppaction://media"/>
            <a:extLst>
              <a:ext uri="{FF2B5EF4-FFF2-40B4-BE49-F238E27FC236}">
                <a16:creationId xmlns:a16="http://schemas.microsoft.com/office/drawing/2014/main" id="{81A557DB-6541-46EE-8F6A-A24C9C3E8D7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flipH="1">
            <a:off x="9345004" y="1044247"/>
            <a:ext cx="2255520" cy="2255520"/>
          </a:xfrm>
          <a:prstGeom prst="rect">
            <a:avLst/>
          </a:prstGeom>
        </p:spPr>
      </p:pic>
      <p:pic>
        <p:nvPicPr>
          <p:cNvPr id="23" name="e denisyt 2 times faster.avi">
            <a:hlinkClick r:id="" action="ppaction://media"/>
            <a:extLst>
              <a:ext uri="{FF2B5EF4-FFF2-40B4-BE49-F238E27FC236}">
                <a16:creationId xmlns:a16="http://schemas.microsoft.com/office/drawing/2014/main" id="{96F20137-1CF4-4634-B099-C2F1327368D8}"/>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204820" y="3701547"/>
            <a:ext cx="2877767" cy="2312491"/>
          </a:xfrm>
          <a:prstGeom prst="rect">
            <a:avLst/>
          </a:prstGeom>
        </p:spPr>
      </p:pic>
      <p:sp>
        <p:nvSpPr>
          <p:cNvPr id="2" name="TextBox 1">
            <a:extLst>
              <a:ext uri="{FF2B5EF4-FFF2-40B4-BE49-F238E27FC236}">
                <a16:creationId xmlns:a16="http://schemas.microsoft.com/office/drawing/2014/main" id="{ED42EFC5-9943-496E-9A8D-01F33A1FAD47}"/>
              </a:ext>
            </a:extLst>
          </p:cNvPr>
          <p:cNvSpPr txBox="1"/>
          <p:nvPr/>
        </p:nvSpPr>
        <p:spPr>
          <a:xfrm>
            <a:off x="8990467" y="653298"/>
            <a:ext cx="29645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Experiment, Xenon, 0.1 mtorr</a:t>
            </a:r>
          </a:p>
        </p:txBody>
      </p:sp>
      <p:sp>
        <p:nvSpPr>
          <p:cNvPr id="24" name="TextBox 23">
            <a:extLst>
              <a:ext uri="{FF2B5EF4-FFF2-40B4-BE49-F238E27FC236}">
                <a16:creationId xmlns:a16="http://schemas.microsoft.com/office/drawing/2014/main" id="{514A349F-8843-49DD-BC32-FF43FFC8C605}"/>
              </a:ext>
            </a:extLst>
          </p:cNvPr>
          <p:cNvSpPr txBox="1"/>
          <p:nvPr/>
        </p:nvSpPr>
        <p:spPr>
          <a:xfrm>
            <a:off x="8990467" y="3358434"/>
            <a:ext cx="30203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PIC simulations (no ionization)</a:t>
            </a:r>
          </a:p>
        </p:txBody>
      </p:sp>
      <p:cxnSp>
        <p:nvCxnSpPr>
          <p:cNvPr id="3" name="Straight Connector 2">
            <a:extLst>
              <a:ext uri="{FF2B5EF4-FFF2-40B4-BE49-F238E27FC236}">
                <a16:creationId xmlns:a16="http://schemas.microsoft.com/office/drawing/2014/main" id="{D439009D-CFEF-7AE1-FC13-02C460A239D5}"/>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8" name="Slide Number Placeholder 1">
            <a:extLst>
              <a:ext uri="{FF2B5EF4-FFF2-40B4-BE49-F238E27FC236}">
                <a16:creationId xmlns:a16="http://schemas.microsoft.com/office/drawing/2014/main" id="{F953AB9C-BB76-DDF6-0DF5-AAB914B77058}"/>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30</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2512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video>
              <p:cMediaNode vol="80000">
                <p:cTn id="13" repeatCount="indefinite" fill="hold" display="0">
                  <p:stCondLst>
                    <p:cond delay="indefinite"/>
                  </p:stCondLst>
                </p:cTn>
                <p:tgtEl>
                  <p:spTgt spid="2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171039" y="58738"/>
            <a:ext cx="12020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Gradient drift instability: </a:t>
            </a:r>
            <a:r>
              <a:rPr kumimoji="0" lang="en-US" altLang="en-US" sz="32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collisionless Simon-Hoh instability</a:t>
            </a:r>
          </a:p>
        </p:txBody>
      </p:sp>
      <mc:AlternateContent xmlns:mc="http://schemas.openxmlformats.org/markup-compatibility/2006" xmlns:a14="http://schemas.microsoft.com/office/drawing/2010/main">
        <mc:Choice Requires="a14">
          <p:sp>
            <p:nvSpPr>
              <p:cNvPr id="7207" name="Object 37"/>
              <p:cNvSpPr txBox="1"/>
              <p:nvPr/>
            </p:nvSpPr>
            <p:spPr bwMode="auto">
              <a:xfrm>
                <a:off x="7429534" y="3101172"/>
                <a:ext cx="1821517" cy="656921"/>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m:t>
                              </m:r>
                            </m:e>
                          </m:acc>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𝑟</m:t>
                          </m:r>
                        </m:sub>
                      </m:s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acc>
                        <m:accPr>
                          <m: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acc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𝐸</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𝜃</m:t>
                              </m:r>
                            </m:sub>
                          </m:sSub>
                        </m:e>
                      </m:acc>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𝑧</m:t>
                          </m:r>
                        </m:sub>
                      </m:sSub>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207" name="Object 37"/>
              <p:cNvSpPr txBox="1">
                <a:spLocks noRot="1" noChangeAspect="1" noMove="1" noResize="1" noEditPoints="1" noAdjustHandles="1" noChangeArrowheads="1" noChangeShapeType="1" noTextEdit="1"/>
              </p:cNvSpPr>
              <p:nvPr/>
            </p:nvSpPr>
            <p:spPr bwMode="auto">
              <a:xfrm>
                <a:off x="7429534" y="3101172"/>
                <a:ext cx="1821517" cy="656921"/>
              </a:xfrm>
              <a:prstGeom prst="rect">
                <a:avLst/>
              </a:prstGeom>
              <a:blipFill>
                <a:blip r:embed="rId4"/>
                <a:stretch>
                  <a:fillRect l="-1003" t="-5607" r="-9699"/>
                </a:stretch>
              </a:blipFill>
              <a:ln>
                <a:noFill/>
              </a:ln>
            </p:spPr>
            <p:txBody>
              <a:bodyPr/>
              <a:lstStyle/>
              <a:p>
                <a:r>
                  <a:rPr lang="en-US">
                    <a:noFill/>
                  </a:rPr>
                  <a:t> </a:t>
                </a:r>
              </a:p>
            </p:txBody>
          </p:sp>
        </mc:Fallback>
      </mc:AlternateContent>
      <p:cxnSp>
        <p:nvCxnSpPr>
          <p:cNvPr id="45" name="Straight Arrow Connector 44"/>
          <p:cNvCxnSpPr/>
          <p:nvPr/>
        </p:nvCxnSpPr>
        <p:spPr bwMode="auto">
          <a:xfrm>
            <a:off x="9064510" y="3330143"/>
            <a:ext cx="383891"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auto">
          <a:xfrm>
            <a:off x="861204" y="1792588"/>
            <a:ext cx="1407180"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Equilibrium</a:t>
            </a:r>
          </a:p>
        </p:txBody>
      </p:sp>
      <p:sp>
        <p:nvSpPr>
          <p:cNvPr id="21" name="TextBox 20"/>
          <p:cNvSpPr txBox="1"/>
          <p:nvPr/>
        </p:nvSpPr>
        <p:spPr bwMode="auto">
          <a:xfrm>
            <a:off x="3901012" y="1786802"/>
            <a:ext cx="2412071"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Density perturbation</a:t>
            </a:r>
          </a:p>
        </p:txBody>
      </p:sp>
      <p:sp>
        <p:nvSpPr>
          <p:cNvPr id="57" name="TextBox 56"/>
          <p:cNvSpPr txBox="1"/>
          <p:nvPr/>
        </p:nvSpPr>
        <p:spPr bwMode="auto">
          <a:xfrm>
            <a:off x="4685964" y="4010227"/>
            <a:ext cx="1400063"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Perturbation</a:t>
            </a:r>
          </a:p>
        </p:txBody>
      </p:sp>
      <p:pic>
        <p:nvPicPr>
          <p:cNvPr id="5" name="Picture 4">
            <a:extLst>
              <a:ext uri="{FF2B5EF4-FFF2-40B4-BE49-F238E27FC236}">
                <a16:creationId xmlns:a16="http://schemas.microsoft.com/office/drawing/2014/main" id="{A6EC619D-1A2B-4FDC-9469-B2D6393ABE01}"/>
              </a:ext>
            </a:extLst>
          </p:cNvPr>
          <p:cNvPicPr>
            <a:picLocks noChangeAspect="1"/>
          </p:cNvPicPr>
          <p:nvPr/>
        </p:nvPicPr>
        <p:blipFill>
          <a:blip r:embed="rId5"/>
          <a:stretch>
            <a:fillRect/>
          </a:stretch>
        </p:blipFill>
        <p:spPr>
          <a:xfrm>
            <a:off x="586627" y="1948951"/>
            <a:ext cx="2533596" cy="2720282"/>
          </a:xfrm>
          <a:prstGeom prst="rect">
            <a:avLst/>
          </a:prstGeom>
        </p:spPr>
      </p:pic>
      <p:pic>
        <p:nvPicPr>
          <p:cNvPr id="11" name="Picture 10">
            <a:extLst>
              <a:ext uri="{FF2B5EF4-FFF2-40B4-BE49-F238E27FC236}">
                <a16:creationId xmlns:a16="http://schemas.microsoft.com/office/drawing/2014/main" id="{79902AD3-149A-4433-84A8-FF20D8147951}"/>
              </a:ext>
            </a:extLst>
          </p:cNvPr>
          <p:cNvPicPr>
            <a:picLocks noChangeAspect="1"/>
          </p:cNvPicPr>
          <p:nvPr/>
        </p:nvPicPr>
        <p:blipFill>
          <a:blip r:embed="rId6"/>
          <a:stretch>
            <a:fillRect/>
          </a:stretch>
        </p:blipFill>
        <p:spPr>
          <a:xfrm>
            <a:off x="3619834" y="2380404"/>
            <a:ext cx="3168800" cy="1899479"/>
          </a:xfrm>
          <a:prstGeom prst="rect">
            <a:avLst/>
          </a:prstGeom>
        </p:spPr>
      </p:pic>
      <p:pic>
        <p:nvPicPr>
          <p:cNvPr id="16" name="Picture 15">
            <a:extLst>
              <a:ext uri="{FF2B5EF4-FFF2-40B4-BE49-F238E27FC236}">
                <a16:creationId xmlns:a16="http://schemas.microsoft.com/office/drawing/2014/main" id="{7921FBA6-846D-46DD-8D0E-899E518FD7CB}"/>
              </a:ext>
            </a:extLst>
          </p:cNvPr>
          <p:cNvPicPr>
            <a:picLocks noChangeAspect="1"/>
          </p:cNvPicPr>
          <p:nvPr/>
        </p:nvPicPr>
        <p:blipFill>
          <a:blip r:embed="rId7"/>
          <a:stretch>
            <a:fillRect/>
          </a:stretch>
        </p:blipFill>
        <p:spPr>
          <a:xfrm>
            <a:off x="9343149" y="2551077"/>
            <a:ext cx="2183098" cy="1558132"/>
          </a:xfrm>
          <a:prstGeom prst="rect">
            <a:avLst/>
          </a:prstGeom>
        </p:spPr>
      </p:pic>
      <p:cxnSp>
        <p:nvCxnSpPr>
          <p:cNvPr id="61" name="Straight Arrow Connector 60">
            <a:extLst>
              <a:ext uri="{FF2B5EF4-FFF2-40B4-BE49-F238E27FC236}">
                <a16:creationId xmlns:a16="http://schemas.microsoft.com/office/drawing/2014/main" id="{7F1154D3-51B0-4E1A-A672-3E98B57FE53E}"/>
              </a:ext>
            </a:extLst>
          </p:cNvPr>
          <p:cNvCxnSpPr/>
          <p:nvPr/>
        </p:nvCxnSpPr>
        <p:spPr bwMode="auto">
          <a:xfrm>
            <a:off x="6853910" y="3330143"/>
            <a:ext cx="383891"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731A5B5-736C-4DAC-B791-0D3025D3D900}"/>
              </a:ext>
            </a:extLst>
          </p:cNvPr>
          <p:cNvSpPr txBox="1"/>
          <p:nvPr/>
        </p:nvSpPr>
        <p:spPr bwMode="auto">
          <a:xfrm>
            <a:off x="6745658" y="6491485"/>
            <a:ext cx="4069063"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 </a:t>
            </a:r>
            <a:r>
              <a:rPr kumimoji="0" lang="en-US" sz="1400" b="0" i="1"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Smolyakov</a:t>
            </a: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et al., Phys. Plasmas </a:t>
            </a:r>
            <a:r>
              <a:rPr kumimoji="0" lang="en-US" sz="14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20</a:t>
            </a: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(2013)</a:t>
            </a:r>
          </a:p>
        </p:txBody>
      </p:sp>
      <p:sp>
        <p:nvSpPr>
          <p:cNvPr id="18" name="TextBox 17">
            <a:extLst>
              <a:ext uri="{FF2B5EF4-FFF2-40B4-BE49-F238E27FC236}">
                <a16:creationId xmlns:a16="http://schemas.microsoft.com/office/drawing/2014/main" id="{2389AB14-AB10-4AD2-9A4F-D73E3D172715}"/>
              </a:ext>
            </a:extLst>
          </p:cNvPr>
          <p:cNvSpPr txBox="1"/>
          <p:nvPr/>
        </p:nvSpPr>
        <p:spPr>
          <a:xfrm>
            <a:off x="559602" y="5059656"/>
            <a:ext cx="8326575" cy="1292662"/>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Instability growth rate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Heating of electrons in the spoke may enhance ionization</a:t>
            </a:r>
          </a:p>
        </p:txBody>
      </p:sp>
      <p:graphicFrame>
        <p:nvGraphicFramePr>
          <p:cNvPr id="20" name="Object 19">
            <a:extLst>
              <a:ext uri="{FF2B5EF4-FFF2-40B4-BE49-F238E27FC236}">
                <a16:creationId xmlns:a16="http://schemas.microsoft.com/office/drawing/2014/main" id="{0AF5E787-4AC1-4341-B280-A02CE6E3FB04}"/>
              </a:ext>
            </a:extLst>
          </p:cNvPr>
          <p:cNvGraphicFramePr>
            <a:graphicFrameLocks noChangeAspect="1"/>
          </p:cNvGraphicFramePr>
          <p:nvPr/>
        </p:nvGraphicFramePr>
        <p:xfrm>
          <a:off x="4181239" y="4834617"/>
          <a:ext cx="1611814" cy="972205"/>
        </p:xfrm>
        <a:graphic>
          <a:graphicData uri="http://schemas.openxmlformats.org/presentationml/2006/ole">
            <mc:AlternateContent xmlns:mc="http://schemas.openxmlformats.org/markup-compatibility/2006">
              <mc:Choice xmlns:v="urn:schemas-microsoft-com:vml" Requires="v">
                <p:oleObj name="Equation" r:id="rId8" imgW="799920" imgH="482400" progId="Equation.3">
                  <p:embed/>
                </p:oleObj>
              </mc:Choice>
              <mc:Fallback>
                <p:oleObj name="Equation" r:id="rId8" imgW="799920" imgH="482400" progId="Equation.3">
                  <p:embed/>
                  <p:pic>
                    <p:nvPicPr>
                      <p:cNvPr id="20" name="Object 19">
                        <a:extLst>
                          <a:ext uri="{FF2B5EF4-FFF2-40B4-BE49-F238E27FC236}">
                            <a16:creationId xmlns:a16="http://schemas.microsoft.com/office/drawing/2014/main" id="{0AF5E787-4AC1-4341-B280-A02CE6E3FB04}"/>
                          </a:ext>
                        </a:extLst>
                      </p:cNvPr>
                      <p:cNvPicPr/>
                      <p:nvPr/>
                    </p:nvPicPr>
                    <p:blipFill>
                      <a:blip r:embed="rId9"/>
                      <a:stretch>
                        <a:fillRect/>
                      </a:stretch>
                    </p:blipFill>
                    <p:spPr>
                      <a:xfrm>
                        <a:off x="4181239" y="4834617"/>
                        <a:ext cx="1611814" cy="972205"/>
                      </a:xfrm>
                      <a:prstGeom prst="rect">
                        <a:avLst/>
                      </a:prstGeom>
                    </p:spPr>
                  </p:pic>
                </p:oleObj>
              </mc:Fallback>
            </mc:AlternateContent>
          </a:graphicData>
        </a:graphic>
      </p:graphicFrame>
      <p:sp>
        <p:nvSpPr>
          <p:cNvPr id="22" name="Rectangle 57">
            <a:extLst>
              <a:ext uri="{FF2B5EF4-FFF2-40B4-BE49-F238E27FC236}">
                <a16:creationId xmlns:a16="http://schemas.microsoft.com/office/drawing/2014/main" id="{65E45D02-280E-4490-A2FE-59FE6F8F00C4}"/>
              </a:ext>
            </a:extLst>
          </p:cNvPr>
          <p:cNvSpPr>
            <a:spLocks noChangeArrowheads="1"/>
          </p:cNvSpPr>
          <p:nvPr/>
        </p:nvSpPr>
        <p:spPr bwMode="auto">
          <a:xfrm>
            <a:off x="225124" y="888365"/>
            <a:ext cx="68772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1" indent="0" algn="l" defTabSz="914400" rtl="0" eaLnBrk="1" fontAlgn="auto" latinLnBrk="0" hangingPunct="1">
              <a:lnSpc>
                <a:spcPct val="100000"/>
              </a:lnSpc>
              <a:spcBef>
                <a:spcPct val="0"/>
              </a:spcBef>
              <a:spcAft>
                <a:spcPts val="60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Conditions: </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n</a:t>
            </a:r>
            <a:r>
              <a:rPr kumimoji="0" lang="en-US" altLang="en-US" sz="2800" b="0" i="0" u="none" strike="noStrike" kern="1200" cap="none" spc="0" normalizeH="0" baseline="-25000" noProof="0" dirty="0">
                <a:ln>
                  <a:noFill/>
                </a:ln>
                <a:solidFill>
                  <a:prstClr val="black"/>
                </a:solidFill>
                <a:effectLst/>
                <a:uLnTx/>
                <a:uFillTx/>
                <a:latin typeface="Arial" charset="0"/>
                <a:ea typeface="+mn-ea"/>
                <a:cs typeface="+mn-cs"/>
                <a:sym typeface="Symbol" pitchFamily="18" charset="2"/>
              </a:rPr>
              <a:t>eo </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 </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0 </a:t>
            </a:r>
            <a:r>
              <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itchFamily="18" charset="2"/>
              </a:rPr>
              <a:t>and</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 </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n</a:t>
            </a:r>
            <a:r>
              <a:rPr kumimoji="0" lang="en-US" altLang="en-US" sz="2800" b="0" i="0" u="none" strike="noStrike" kern="1200" cap="none" spc="0" normalizeH="0" baseline="-25000" noProof="0" dirty="0">
                <a:ln>
                  <a:noFill/>
                </a:ln>
                <a:solidFill>
                  <a:prstClr val="black"/>
                </a:solidFill>
                <a:effectLst/>
                <a:uLnTx/>
                <a:uFillTx/>
                <a:latin typeface="Arial" charset="0"/>
                <a:ea typeface="+mn-ea"/>
                <a:cs typeface="+mn-cs"/>
                <a:sym typeface="Symbol" pitchFamily="18" charset="2"/>
              </a:rPr>
              <a:t>eo </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 E</a:t>
            </a:r>
            <a:r>
              <a:rPr kumimoji="0" lang="en-US" altLang="en-US" sz="2800" b="1" i="0" u="none" strike="noStrike" kern="1200" cap="none" spc="0" normalizeH="0" baseline="-25000" noProof="0" dirty="0">
                <a:ln>
                  <a:noFill/>
                </a:ln>
                <a:solidFill>
                  <a:prstClr val="black"/>
                </a:solidFill>
                <a:effectLst/>
                <a:uLnTx/>
                <a:uFillTx/>
                <a:latin typeface="Arial" charset="0"/>
                <a:ea typeface="+mn-ea"/>
                <a:cs typeface="+mn-cs"/>
                <a:sym typeface="Symbol" pitchFamily="18" charset="2"/>
              </a:rPr>
              <a:t>r0</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 </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&gt; 0</a:t>
            </a:r>
          </a:p>
        </p:txBody>
      </p:sp>
      <p:sp>
        <p:nvSpPr>
          <p:cNvPr id="23" name="TextBox 22">
            <a:extLst>
              <a:ext uri="{FF2B5EF4-FFF2-40B4-BE49-F238E27FC236}">
                <a16:creationId xmlns:a16="http://schemas.microsoft.com/office/drawing/2014/main" id="{20569A9E-CB9D-4286-8632-59C9D9C942AF}"/>
              </a:ext>
            </a:extLst>
          </p:cNvPr>
          <p:cNvSpPr txBox="1"/>
          <p:nvPr/>
        </p:nvSpPr>
        <p:spPr>
          <a:xfrm>
            <a:off x="7654186" y="877547"/>
            <a:ext cx="2505814" cy="52322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W</a:t>
            </a:r>
            <a:r>
              <a:rPr kumimoji="0" lang="en-US" sz="2800" b="0" i="0" u="none" strike="noStrike" kern="1200" cap="none" spc="0" normalizeH="0" baseline="-25000" noProof="0" dirty="0" err="1">
                <a:ln>
                  <a:noFill/>
                </a:ln>
                <a:solidFill>
                  <a:prstClr val="black"/>
                </a:solidFill>
                <a:effectLst/>
                <a:uLnTx/>
                <a:uFillTx/>
                <a:latin typeface="Calibri"/>
                <a:ea typeface="+mn-ea"/>
                <a:cs typeface="+mn-cs"/>
              </a:rPr>
              <a:t>ci</a:t>
            </a:r>
            <a:r>
              <a:rPr kumimoji="0" lang="en-US" sz="2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 &lt;&lt; w &lt;&lt; </a:t>
            </a:r>
            <a:r>
              <a:rPr kumimoji="0" lang="en-US" sz="28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W</a:t>
            </a:r>
            <a:r>
              <a:rPr kumimoji="0" lang="en-US" sz="2800" b="0" i="0" u="none" strike="noStrike" kern="1200" cap="none" spc="0" normalizeH="0" baseline="-25000" noProof="0" dirty="0" err="1">
                <a:ln>
                  <a:noFill/>
                </a:ln>
                <a:solidFill>
                  <a:prstClr val="black"/>
                </a:solidFill>
                <a:effectLst/>
                <a:uLnTx/>
                <a:uFillTx/>
                <a:latin typeface="Calibri"/>
                <a:ea typeface="+mn-ea"/>
                <a:cs typeface="+mn-cs"/>
              </a:rPr>
              <a:t>ce</a:t>
            </a:r>
            <a:endParaRPr kumimoji="0" lang="en-US" sz="2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endParaRPr>
          </a:p>
        </p:txBody>
      </p:sp>
      <p:cxnSp>
        <p:nvCxnSpPr>
          <p:cNvPr id="2" name="Straight Connector 1">
            <a:extLst>
              <a:ext uri="{FF2B5EF4-FFF2-40B4-BE49-F238E27FC236}">
                <a16:creationId xmlns:a16="http://schemas.microsoft.com/office/drawing/2014/main" id="{2653AAA7-5437-6A5A-59F2-1D3D4B32D47F}"/>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6" name="Slide Number Placeholder 1">
            <a:extLst>
              <a:ext uri="{FF2B5EF4-FFF2-40B4-BE49-F238E27FC236}">
                <a16:creationId xmlns:a16="http://schemas.microsoft.com/office/drawing/2014/main" id="{7917841A-A300-17B8-2713-B20451EEB04A}"/>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31</a:t>
            </a:fld>
            <a:endParaRPr lang="en-US" sz="1200" dirty="0">
              <a:solidFill>
                <a:srgbClr val="000000"/>
              </a:solidFill>
              <a:latin typeface="Segoe UI" panose="020B0502040204020203" pitchFamily="34" charset="0"/>
              <a:cs typeface="Segoe UI" panose="020B0502040204020203"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
            <a:ext cx="12192000" cy="759183"/>
          </a:xfrm>
        </p:spPr>
        <p:txBody>
          <a:bodyPr vert="horz" wrap="square" lIns="487680" tIns="45720" rIns="91440" bIns="45720" numCol="1" anchor="ctr" anchorCtr="0" compatLnSpc="1">
            <a:prstTxWarp prst="textNoShape">
              <a:avLst/>
            </a:prstTxWarp>
          </a:bodyPr>
          <a:lstStyle/>
          <a:p>
            <a:r>
              <a:rPr lang="en-US" sz="3200" b="1" dirty="0">
                <a:latin typeface="Segoe UI" panose="020B0502040204020203" pitchFamily="34" charset="0"/>
                <a:cs typeface="Segoe UI" panose="020B0502040204020203" pitchFamily="34" charset="0"/>
              </a:rPr>
              <a:t>Short-circuit effect of the boundaries</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72" r="8925" b="9190"/>
          <a:stretch/>
        </p:blipFill>
        <p:spPr bwMode="auto">
          <a:xfrm>
            <a:off x="3836202" y="1471345"/>
            <a:ext cx="5375243" cy="4267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778543" y="742400"/>
            <a:ext cx="6946325" cy="461665"/>
          </a:xfrm>
          <a:prstGeom prst="rect">
            <a:avLst/>
          </a:prstGeom>
          <a:noFill/>
        </p:spPr>
        <p:txBody>
          <a:bodyPr wrap="non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Measured time-averaged plasma properties</a:t>
            </a:r>
          </a:p>
        </p:txBody>
      </p:sp>
      <p:sp>
        <p:nvSpPr>
          <p:cNvPr id="5" name="TextBox 4"/>
          <p:cNvSpPr txBox="1"/>
          <p:nvPr/>
        </p:nvSpPr>
        <p:spPr>
          <a:xfrm>
            <a:off x="1711090" y="6033359"/>
            <a:ext cx="9352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Segoe UI" panose="020B0502040204020203" pitchFamily="34" charset="0"/>
                <a:ea typeface="+mn-ea"/>
                <a:cs typeface="Segoe UI" panose="020B0502040204020203" pitchFamily="34" charset="0"/>
              </a:rPr>
              <a:t>With conductive boundaries the electric field is greatly reduced.</a:t>
            </a:r>
          </a:p>
        </p:txBody>
      </p:sp>
      <p:sp>
        <p:nvSpPr>
          <p:cNvPr id="9" name="object 49">
            <a:extLst>
              <a:ext uri="{FF2B5EF4-FFF2-40B4-BE49-F238E27FC236}">
                <a16:creationId xmlns:a16="http://schemas.microsoft.com/office/drawing/2014/main" id="{94C2407D-60D7-4A41-836A-CE9934ED3AAF}"/>
              </a:ext>
            </a:extLst>
          </p:cNvPr>
          <p:cNvSpPr txBox="1"/>
          <p:nvPr/>
        </p:nvSpPr>
        <p:spPr>
          <a:xfrm>
            <a:off x="8577022" y="5386655"/>
            <a:ext cx="3242912" cy="236817"/>
          </a:xfrm>
          <a:prstGeom prst="rect">
            <a:avLst/>
          </a:prstGeom>
        </p:spPr>
        <p:txBody>
          <a:bodyPr vert="horz" wrap="square" lIns="0" tIns="21167" rIns="0" bIns="0" rtlCol="0">
            <a:spAutoFit/>
          </a:bodyPr>
          <a:lstStyle/>
          <a:p>
            <a:pPr marL="16933" marR="0" lvl="0" indent="0" algn="l" defTabSz="914400" rtl="0" eaLnBrk="1" fontAlgn="auto" latinLnBrk="0" hangingPunct="1">
              <a:lnSpc>
                <a:spcPct val="100000"/>
              </a:lnSpc>
              <a:spcBef>
                <a:spcPts val="167"/>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Rodriguez</a:t>
            </a:r>
            <a:r>
              <a:rPr kumimoji="0" sz="14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et al., </a:t>
            </a:r>
            <a:r>
              <a:rPr kumimoji="0" sz="1400" b="0" i="1" u="none" strike="noStrike" kern="1200" cap="none" spc="13" normalizeH="0" baseline="0" noProof="0" dirty="0">
                <a:ln>
                  <a:noFill/>
                </a:ln>
                <a:solidFill>
                  <a:prstClr val="black"/>
                </a:solidFill>
                <a:effectLst/>
                <a:uLnTx/>
                <a:uFillTx/>
                <a:latin typeface="Segoe UI" panose="020B0502040204020203" pitchFamily="34" charset="0"/>
                <a:cs typeface="Segoe UI" panose="020B0502040204020203" pitchFamily="34" charset="0"/>
              </a:rPr>
              <a:t>Phys. </a:t>
            </a:r>
            <a:r>
              <a:rPr kumimoji="0"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Plasmas </a:t>
            </a:r>
            <a:r>
              <a:rPr kumimoji="0" sz="1400" b="1"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2</a:t>
            </a:r>
            <a:r>
              <a:rPr kumimoji="0" lang="en-US" sz="1400" b="1"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6</a:t>
            </a:r>
            <a:r>
              <a:rPr kumimoji="0"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 (201</a:t>
            </a:r>
            <a:r>
              <a:rPr kumimoji="0" lang="en-US"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9</a:t>
            </a:r>
            <a:r>
              <a:rPr kumimoji="0"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a:t>
            </a:r>
            <a:endParaRPr kumimoji="0" sz="14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BB55D872-9F2F-47E1-91FF-A32CF55ED99E}"/>
              </a:ext>
            </a:extLst>
          </p:cNvPr>
          <p:cNvGrpSpPr/>
          <p:nvPr/>
        </p:nvGrpSpPr>
        <p:grpSpPr>
          <a:xfrm>
            <a:off x="333398" y="1471345"/>
            <a:ext cx="3304419" cy="1790219"/>
            <a:chOff x="152400" y="1324336"/>
            <a:chExt cx="2786304" cy="1694728"/>
          </a:xfrm>
        </p:grpSpPr>
        <p:pic>
          <p:nvPicPr>
            <p:cNvPr id="12" name="Picture 3">
              <a:extLst>
                <a:ext uri="{FF2B5EF4-FFF2-40B4-BE49-F238E27FC236}">
                  <a16:creationId xmlns:a16="http://schemas.microsoft.com/office/drawing/2014/main" id="{DE15A08A-B088-4CEA-87CA-92C5FFAEFC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14"/>
            <a:stretch/>
          </p:blipFill>
          <p:spPr bwMode="auto">
            <a:xfrm>
              <a:off x="152400" y="1324336"/>
              <a:ext cx="2786304" cy="169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701A8ADB-10C8-4C69-B377-AEEAC314950A}"/>
                </a:ext>
              </a:extLst>
            </p:cNvPr>
            <p:cNvSpPr/>
            <p:nvPr/>
          </p:nvSpPr>
          <p:spPr>
            <a:xfrm>
              <a:off x="2630714" y="1874047"/>
              <a:ext cx="82296" cy="5120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CF67728D-5585-4404-BDD1-EE04A6809EC9}"/>
              </a:ext>
            </a:extLst>
          </p:cNvPr>
          <p:cNvGrpSpPr/>
          <p:nvPr/>
        </p:nvGrpSpPr>
        <p:grpSpPr>
          <a:xfrm>
            <a:off x="372066" y="3990810"/>
            <a:ext cx="3304419" cy="1790219"/>
            <a:chOff x="152400" y="1324336"/>
            <a:chExt cx="2786304" cy="1694728"/>
          </a:xfrm>
        </p:grpSpPr>
        <p:pic>
          <p:nvPicPr>
            <p:cNvPr id="15" name="Picture 3">
              <a:extLst>
                <a:ext uri="{FF2B5EF4-FFF2-40B4-BE49-F238E27FC236}">
                  <a16:creationId xmlns:a16="http://schemas.microsoft.com/office/drawing/2014/main" id="{4B43201B-6532-414F-9653-37A51E9C83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14"/>
            <a:stretch/>
          </p:blipFill>
          <p:spPr bwMode="auto">
            <a:xfrm>
              <a:off x="152400" y="1324336"/>
              <a:ext cx="2786304" cy="169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77268313-62FD-46A9-BE9C-6A72C52C1C96}"/>
                </a:ext>
              </a:extLst>
            </p:cNvPr>
            <p:cNvSpPr/>
            <p:nvPr/>
          </p:nvSpPr>
          <p:spPr>
            <a:xfrm>
              <a:off x="2630714" y="1874047"/>
              <a:ext cx="82296" cy="5120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9E4BF108-4863-469D-92CC-BD27B9EA0DC8}"/>
              </a:ext>
            </a:extLst>
          </p:cNvPr>
          <p:cNvSpPr txBox="1"/>
          <p:nvPr/>
        </p:nvSpPr>
        <p:spPr>
          <a:xfrm>
            <a:off x="933284" y="3568010"/>
            <a:ext cx="254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Conductive wall</a:t>
            </a:r>
          </a:p>
        </p:txBody>
      </p:sp>
      <p:cxnSp>
        <p:nvCxnSpPr>
          <p:cNvPr id="18" name="Straight Arrow Connector 17">
            <a:extLst>
              <a:ext uri="{FF2B5EF4-FFF2-40B4-BE49-F238E27FC236}">
                <a16:creationId xmlns:a16="http://schemas.microsoft.com/office/drawing/2014/main" id="{0A42ED25-653F-46CC-ABD2-2EBAFE83CC26}"/>
              </a:ext>
            </a:extLst>
          </p:cNvPr>
          <p:cNvCxnSpPr/>
          <p:nvPr/>
        </p:nvCxnSpPr>
        <p:spPr>
          <a:xfrm flipH="1">
            <a:off x="1301017" y="1292821"/>
            <a:ext cx="684591" cy="9280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4522989-DA34-444F-8BE9-2B5268267446}"/>
              </a:ext>
            </a:extLst>
          </p:cNvPr>
          <p:cNvCxnSpPr/>
          <p:nvPr/>
        </p:nvCxnSpPr>
        <p:spPr>
          <a:xfrm>
            <a:off x="2418616" y="1292822"/>
            <a:ext cx="711200" cy="8511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6A9D2C-F8AE-4208-827D-695F67A4A580}"/>
              </a:ext>
            </a:extLst>
          </p:cNvPr>
          <p:cNvCxnSpPr/>
          <p:nvPr/>
        </p:nvCxnSpPr>
        <p:spPr>
          <a:xfrm>
            <a:off x="2304884" y="3997234"/>
            <a:ext cx="965200" cy="869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F498AF-C025-4C58-9B9C-BF9176DECE96}"/>
              </a:ext>
            </a:extLst>
          </p:cNvPr>
          <p:cNvSpPr/>
          <p:nvPr/>
        </p:nvSpPr>
        <p:spPr>
          <a:xfrm>
            <a:off x="1171464" y="880291"/>
            <a:ext cx="220605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Insulating side walls</a:t>
            </a:r>
          </a:p>
        </p:txBody>
      </p:sp>
      <p:sp>
        <p:nvSpPr>
          <p:cNvPr id="22" name="object 4">
            <a:extLst>
              <a:ext uri="{FF2B5EF4-FFF2-40B4-BE49-F238E27FC236}">
                <a16:creationId xmlns:a16="http://schemas.microsoft.com/office/drawing/2014/main" id="{4CC77A75-7346-4593-9262-958A76E99001}"/>
              </a:ext>
            </a:extLst>
          </p:cNvPr>
          <p:cNvSpPr/>
          <p:nvPr/>
        </p:nvSpPr>
        <p:spPr>
          <a:xfrm>
            <a:off x="9284895" y="2052030"/>
            <a:ext cx="2879946" cy="216123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C8ACD36-DEED-4D85-B56A-83CEA2E4AB5F}"/>
              </a:ext>
            </a:extLst>
          </p:cNvPr>
          <p:cNvSpPr/>
          <p:nvPr/>
        </p:nvSpPr>
        <p:spPr>
          <a:xfrm>
            <a:off x="9510191" y="1682698"/>
            <a:ext cx="26098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Instability growth rate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 name="Straight Connector 2">
            <a:extLst>
              <a:ext uri="{FF2B5EF4-FFF2-40B4-BE49-F238E27FC236}">
                <a16:creationId xmlns:a16="http://schemas.microsoft.com/office/drawing/2014/main" id="{C0EBE319-DE7C-7907-E39F-2CBE15A52C9E}"/>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23" name="Slide Number Placeholder 1">
            <a:extLst>
              <a:ext uri="{FF2B5EF4-FFF2-40B4-BE49-F238E27FC236}">
                <a16:creationId xmlns:a16="http://schemas.microsoft.com/office/drawing/2014/main" id="{B5D7EA54-23CC-7128-6BFB-C2C33AA49DCD}"/>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32</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3234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
            <a:ext cx="12192000" cy="759183"/>
          </a:xfrm>
        </p:spPr>
        <p:txBody>
          <a:bodyPr vert="horz" wrap="square" lIns="487680" tIns="45720" rIns="91440" bIns="45720" numCol="1" anchor="ctr" anchorCtr="0" compatLnSpc="1">
            <a:prstTxWarp prst="textNoShape">
              <a:avLst/>
            </a:prstTxWarp>
          </a:bodyPr>
          <a:lstStyle/>
          <a:p>
            <a:r>
              <a:rPr lang="en-US" sz="3200" b="1" dirty="0">
                <a:latin typeface="Segoe UI" panose="020B0502040204020203" pitchFamily="34" charset="0"/>
                <a:cs typeface="Segoe UI" panose="020B0502040204020203" pitchFamily="34" charset="0"/>
              </a:rPr>
              <a:t>Suppression of oscillations</a:t>
            </a:r>
          </a:p>
        </p:txBody>
      </p:sp>
      <p:sp>
        <p:nvSpPr>
          <p:cNvPr id="3" name="object 4"/>
          <p:cNvSpPr>
            <a:spLocks noChangeAspect="1"/>
          </p:cNvSpPr>
          <p:nvPr/>
        </p:nvSpPr>
        <p:spPr>
          <a:xfrm>
            <a:off x="2749177" y="1289975"/>
            <a:ext cx="6280857" cy="51206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3041395" y="882378"/>
            <a:ext cx="5423408" cy="461665"/>
          </a:xfrm>
          <a:prstGeom prst="rect">
            <a:avLst/>
          </a:prstGeom>
          <a:noFill/>
        </p:spPr>
        <p:txBody>
          <a:bodyPr wrap="non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Oscillations of the plasma density</a:t>
            </a:r>
          </a:p>
        </p:txBody>
      </p:sp>
      <p:sp>
        <p:nvSpPr>
          <p:cNvPr id="9" name="object 49">
            <a:extLst>
              <a:ext uri="{FF2B5EF4-FFF2-40B4-BE49-F238E27FC236}">
                <a16:creationId xmlns:a16="http://schemas.microsoft.com/office/drawing/2014/main" id="{94C2407D-60D7-4A41-836A-CE9934ED3AAF}"/>
              </a:ext>
            </a:extLst>
          </p:cNvPr>
          <p:cNvSpPr txBox="1"/>
          <p:nvPr/>
        </p:nvSpPr>
        <p:spPr>
          <a:xfrm>
            <a:off x="5753099" y="6480740"/>
            <a:ext cx="3242912" cy="236817"/>
          </a:xfrm>
          <a:prstGeom prst="rect">
            <a:avLst/>
          </a:prstGeom>
        </p:spPr>
        <p:txBody>
          <a:bodyPr vert="horz" wrap="square" lIns="0" tIns="21167" rIns="0" bIns="0" rtlCol="0">
            <a:spAutoFit/>
          </a:bodyPr>
          <a:lstStyle/>
          <a:p>
            <a:pPr marL="16933" marR="0" lvl="0" indent="0" algn="l" defTabSz="914400" rtl="0" eaLnBrk="1" fontAlgn="auto" latinLnBrk="0" hangingPunct="1">
              <a:lnSpc>
                <a:spcPct val="100000"/>
              </a:lnSpc>
              <a:spcBef>
                <a:spcPts val="167"/>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Rodriguez</a:t>
            </a:r>
            <a:r>
              <a:rPr kumimoji="0" sz="14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et al., </a:t>
            </a:r>
            <a:r>
              <a:rPr kumimoji="0" sz="1400" b="0" i="1" u="none" strike="noStrike" kern="1200" cap="none" spc="13" normalizeH="0" baseline="0" noProof="0" dirty="0">
                <a:ln>
                  <a:noFill/>
                </a:ln>
                <a:solidFill>
                  <a:prstClr val="black"/>
                </a:solidFill>
                <a:effectLst/>
                <a:uLnTx/>
                <a:uFillTx/>
                <a:latin typeface="Segoe UI" panose="020B0502040204020203" pitchFamily="34" charset="0"/>
                <a:cs typeface="Segoe UI" panose="020B0502040204020203" pitchFamily="34" charset="0"/>
              </a:rPr>
              <a:t>Phys. </a:t>
            </a:r>
            <a:r>
              <a:rPr kumimoji="0"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Plasmas </a:t>
            </a:r>
            <a:r>
              <a:rPr kumimoji="0" sz="1400" b="1"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2</a:t>
            </a:r>
            <a:r>
              <a:rPr kumimoji="0" lang="en-US" sz="1400" b="1"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6</a:t>
            </a:r>
            <a:r>
              <a:rPr kumimoji="0"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 (201</a:t>
            </a:r>
            <a:r>
              <a:rPr kumimoji="0" lang="en-US"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9</a:t>
            </a:r>
            <a:r>
              <a:rPr kumimoji="0" sz="1400" b="0" i="1" u="none" strike="noStrike" kern="1200" cap="none" spc="-7" normalizeH="0" baseline="0" noProof="0" dirty="0">
                <a:ln>
                  <a:noFill/>
                </a:ln>
                <a:solidFill>
                  <a:prstClr val="black"/>
                </a:solidFill>
                <a:effectLst/>
                <a:uLnTx/>
                <a:uFillTx/>
                <a:latin typeface="Segoe UI" panose="020B0502040204020203" pitchFamily="34" charset="0"/>
                <a:cs typeface="Segoe UI" panose="020B0502040204020203" pitchFamily="34" charset="0"/>
              </a:rPr>
              <a:t>)</a:t>
            </a:r>
            <a:endParaRPr kumimoji="0" sz="14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51651D80-C2B5-FA9E-5114-CD84E673D921}"/>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10" name="Slide Number Placeholder 1">
            <a:extLst>
              <a:ext uri="{FF2B5EF4-FFF2-40B4-BE49-F238E27FC236}">
                <a16:creationId xmlns:a16="http://schemas.microsoft.com/office/drawing/2014/main" id="{F1A091D9-43C7-37D3-D741-AFF17521D1FD}"/>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33</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53993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B1806AAA-3CA7-4357-864A-5BD15A355D4B}"/>
              </a:ext>
            </a:extLst>
          </p:cNvPr>
          <p:cNvSpPr>
            <a:spLocks noChangeAspect="1" noChangeArrowheads="1"/>
          </p:cNvSpPr>
          <p:nvPr/>
        </p:nvSpPr>
        <p:spPr bwMode="auto">
          <a:xfrm>
            <a:off x="5892800" y="356511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9" name="TextBox 18">
            <a:extLst>
              <a:ext uri="{FF2B5EF4-FFF2-40B4-BE49-F238E27FC236}">
                <a16:creationId xmlns:a16="http://schemas.microsoft.com/office/drawing/2014/main" id="{4A7CD5F7-8BFD-4DAD-BDE7-FBCA14451319}"/>
              </a:ext>
            </a:extLst>
          </p:cNvPr>
          <p:cNvSpPr txBox="1"/>
          <p:nvPr/>
        </p:nvSpPr>
        <p:spPr>
          <a:xfrm>
            <a:off x="699169" y="784561"/>
            <a:ext cx="5006718" cy="1015663"/>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A 70 cm long e-beam with a thermionic cathode operating in N2 atmosphere, 0.1 microtorr</a:t>
            </a:r>
          </a:p>
        </p:txBody>
      </p:sp>
      <p:sp>
        <p:nvSpPr>
          <p:cNvPr id="2" name="Title 1">
            <a:extLst>
              <a:ext uri="{FF2B5EF4-FFF2-40B4-BE49-F238E27FC236}">
                <a16:creationId xmlns:a16="http://schemas.microsoft.com/office/drawing/2014/main" id="{4C8BA2A8-D8ED-71C1-E996-22FE520ACBF5}"/>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Initial experiments with e-beams in Nitrogen and Air</a:t>
            </a:r>
          </a:p>
        </p:txBody>
      </p:sp>
      <p:pic>
        <p:nvPicPr>
          <p:cNvPr id="3" name="Picture 2">
            <a:extLst>
              <a:ext uri="{FF2B5EF4-FFF2-40B4-BE49-F238E27FC236}">
                <a16:creationId xmlns:a16="http://schemas.microsoft.com/office/drawing/2014/main" id="{F6A81885-4908-36C9-8888-2AC66BF12AE5}"/>
              </a:ext>
            </a:extLst>
          </p:cNvPr>
          <p:cNvPicPr>
            <a:picLocks noChangeAspect="1"/>
          </p:cNvPicPr>
          <p:nvPr/>
        </p:nvPicPr>
        <p:blipFill>
          <a:blip r:embed="rId3"/>
          <a:stretch>
            <a:fillRect/>
          </a:stretch>
        </p:blipFill>
        <p:spPr>
          <a:xfrm>
            <a:off x="-60960" y="511528"/>
            <a:ext cx="12313920" cy="109946"/>
          </a:xfrm>
          <a:prstGeom prst="rect">
            <a:avLst/>
          </a:prstGeom>
        </p:spPr>
      </p:pic>
      <p:pic>
        <p:nvPicPr>
          <p:cNvPr id="6" name="Picture 5" descr="A close up of a tire&#10;&#10;Description automatically generated with low confidence">
            <a:extLst>
              <a:ext uri="{FF2B5EF4-FFF2-40B4-BE49-F238E27FC236}">
                <a16:creationId xmlns:a16="http://schemas.microsoft.com/office/drawing/2014/main" id="{28C6064B-97F1-9069-2DFF-E397639C8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402" y="1770781"/>
            <a:ext cx="3687087" cy="2758454"/>
          </a:xfrm>
          <a:prstGeom prst="rect">
            <a:avLst/>
          </a:prstGeom>
        </p:spPr>
      </p:pic>
      <p:pic>
        <p:nvPicPr>
          <p:cNvPr id="7" name="Picture 6" descr="Chart, line chart&#10;&#10;Description automatically generated">
            <a:extLst>
              <a:ext uri="{FF2B5EF4-FFF2-40B4-BE49-F238E27FC236}">
                <a16:creationId xmlns:a16="http://schemas.microsoft.com/office/drawing/2014/main" id="{DED01FBC-24C9-3ED9-D334-9933549522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94"/>
          <a:stretch/>
        </p:blipFill>
        <p:spPr bwMode="auto">
          <a:xfrm>
            <a:off x="6299200" y="1887885"/>
            <a:ext cx="4070438" cy="2756051"/>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BFBA0C45-ABE5-15E1-4D21-0A543B2F20E7}"/>
              </a:ext>
            </a:extLst>
          </p:cNvPr>
          <p:cNvSpPr txBox="1"/>
          <p:nvPr/>
        </p:nvSpPr>
        <p:spPr>
          <a:xfrm>
            <a:off x="6014813" y="783307"/>
            <a:ext cx="5741466" cy="1015663"/>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Normalized electron energy distribution function (EEDF)</a:t>
            </a:r>
            <a:r>
              <a:rPr lang="en-US" sz="2000" b="1" dirty="0">
                <a:solidFill>
                  <a:prstClr val="black"/>
                </a:solidFill>
                <a:latin typeface="Segoe UI" panose="020B0502040204020203" pitchFamily="34" charset="0"/>
                <a:cs typeface="Segoe UI" panose="020B0502040204020203" pitchFamily="34" charset="0"/>
              </a:rPr>
              <a:t> at the beam injection and collection</a:t>
            </a:r>
            <a:endPar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08E1EDD3-E210-7885-FDE2-C6E7F3B2B0E2}"/>
              </a:ext>
            </a:extLst>
          </p:cNvPr>
          <p:cNvSpPr txBox="1"/>
          <p:nvPr/>
        </p:nvSpPr>
        <p:spPr>
          <a:xfrm>
            <a:off x="7947083" y="4871419"/>
            <a:ext cx="3425938" cy="400110"/>
          </a:xfrm>
          <a:prstGeom prst="rect">
            <a:avLst/>
          </a:prstGeom>
          <a:noFill/>
        </p:spPr>
        <p:txBody>
          <a:bodyPr wrap="none" rtlCol="0">
            <a:spAutoFit/>
          </a:bodyPr>
          <a:lstStyle/>
          <a:p>
            <a:r>
              <a:rPr lang="en-US" sz="2000" dirty="0">
                <a:latin typeface="Segoe UI" panose="020B0502040204020203" pitchFamily="34" charset="0"/>
                <a:cs typeface="Segoe UI" panose="020B0502040204020203" pitchFamily="34" charset="0"/>
              </a:rPr>
              <a:t>heating of plasma electrons?</a:t>
            </a:r>
          </a:p>
        </p:txBody>
      </p:sp>
      <p:cxnSp>
        <p:nvCxnSpPr>
          <p:cNvPr id="18" name="Straight Arrow Connector 17">
            <a:extLst>
              <a:ext uri="{FF2B5EF4-FFF2-40B4-BE49-F238E27FC236}">
                <a16:creationId xmlns:a16="http://schemas.microsoft.com/office/drawing/2014/main" id="{0624B5B2-6D5A-944B-BD01-9B060BD12D56}"/>
              </a:ext>
            </a:extLst>
          </p:cNvPr>
          <p:cNvCxnSpPr>
            <a:cxnSpLocks/>
          </p:cNvCxnSpPr>
          <p:nvPr/>
        </p:nvCxnSpPr>
        <p:spPr>
          <a:xfrm flipV="1">
            <a:off x="8885546" y="3150009"/>
            <a:ext cx="350508" cy="1707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E7DA61C8-A0BC-D440-CA8E-A0DB9F1CED06}"/>
                  </a:ext>
                </a:extLst>
              </p:cNvPr>
              <p:cNvSpPr txBox="1"/>
              <p:nvPr/>
            </p:nvSpPr>
            <p:spPr>
              <a:xfrm>
                <a:off x="8334419" y="5240751"/>
                <a:ext cx="3074069" cy="7664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b="0" i="1" smtClean="0">
                              <a:latin typeface="Cambria Math" panose="02040503050406030204" pitchFamily="18" charset="0"/>
                            </a:rPr>
                            <m:t>𝑒𝑛</m:t>
                          </m:r>
                        </m:sub>
                      </m:sSub>
                      <m:r>
                        <a:rPr lang="en-US" sz="2000" b="0" i="1" smtClean="0">
                          <a:latin typeface="Cambria Math" panose="02040503050406030204" pitchFamily="18" charset="0"/>
                          <a:ea typeface="Cambria Math" panose="02040503050406030204" pitchFamily="18" charset="0"/>
                        </a:rPr>
                        <m:t>&lt;2</m:t>
                      </m:r>
                      <m:r>
                        <a:rPr lang="en-US" sz="2000" b="0" i="1" smtClean="0">
                          <a:latin typeface="Cambria Math" panose="02040503050406030204" pitchFamily="18" charset="0"/>
                          <a:ea typeface="Cambria Math" panose="02040503050406030204" pitchFamily="18" charset="0"/>
                        </a:rPr>
                        <m:t>𝜋</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ea typeface="Cambria Math" panose="02040503050406030204" pitchFamily="18" charset="0"/>
                            </a:rPr>
                            <m:t>𝑒𝑝</m:t>
                          </m:r>
                        </m:sub>
                      </m:sSub>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𝑏𝑒</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𝑝𝑒</m:t>
                              </m:r>
                            </m:sub>
                          </m:sSub>
                        </m:den>
                      </m:f>
                      <m:sSup>
                        <m:sSupPr>
                          <m:ctrlPr>
                            <a:rPr lang="en-US" sz="2000" b="0" i="1" smtClean="0">
                              <a:latin typeface="Cambria Math" panose="02040503050406030204" pitchFamily="18" charset="0"/>
                              <a:ea typeface="Cambria Math" panose="02040503050406030204" pitchFamily="18" charset="0"/>
                            </a:rPr>
                          </m:ctrlPr>
                        </m:sSupPr>
                        <m:e>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b="0" i="1" smtClean="0">
                                          <a:latin typeface="Cambria Math" panose="02040503050406030204" pitchFamily="18" charset="0"/>
                                          <a:ea typeface="Cambria Math" panose="02040503050406030204" pitchFamily="18" charset="0"/>
                                        </a:rPr>
                                        <m:t>𝑏𝑒</m:t>
                                      </m:r>
                                    </m:sub>
                                  </m:sSub>
                                </m:num>
                                <m:den>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𝑣</m:t>
                                  </m:r>
                                </m:den>
                              </m:f>
                            </m:e>
                          </m:d>
                        </m:e>
                        <m:sup>
                          <m:r>
                            <a:rPr lang="en-US" sz="2000" b="0" i="1" smtClean="0">
                              <a:latin typeface="Cambria Math" panose="02040503050406030204" pitchFamily="18" charset="0"/>
                              <a:ea typeface="Cambria Math" panose="02040503050406030204" pitchFamily="18" charset="0"/>
                            </a:rPr>
                            <m:t>2</m:t>
                          </m:r>
                        </m:sup>
                      </m:sSup>
                    </m:oMath>
                  </m:oMathPara>
                </a14:m>
                <a:endParaRPr lang="en-US" sz="2000" dirty="0"/>
              </a:p>
            </p:txBody>
          </p:sp>
        </mc:Choice>
        <mc:Fallback>
          <p:sp>
            <p:nvSpPr>
              <p:cNvPr id="24" name="TextBox 23">
                <a:extLst>
                  <a:ext uri="{FF2B5EF4-FFF2-40B4-BE49-F238E27FC236}">
                    <a16:creationId xmlns:a16="http://schemas.microsoft.com/office/drawing/2014/main" id="{E7DA61C8-A0BC-D440-CA8E-A0DB9F1CED06}"/>
                  </a:ext>
                </a:extLst>
              </p:cNvPr>
              <p:cNvSpPr txBox="1">
                <a:spLocks noRot="1" noChangeAspect="1" noMove="1" noResize="1" noEditPoints="1" noAdjustHandles="1" noChangeArrowheads="1" noChangeShapeType="1" noTextEdit="1"/>
              </p:cNvSpPr>
              <p:nvPr/>
            </p:nvSpPr>
            <p:spPr>
              <a:xfrm>
                <a:off x="8334419" y="5240751"/>
                <a:ext cx="3074069" cy="7664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4280AE84-0A77-0F40-3024-F33B56D5932F}"/>
                  </a:ext>
                </a:extLst>
              </p:cNvPr>
              <p:cNvSpPr txBox="1"/>
              <p:nvPr/>
            </p:nvSpPr>
            <p:spPr>
              <a:xfrm>
                <a:off x="10121398" y="2488289"/>
                <a:ext cx="1500784" cy="1323439"/>
              </a:xfrm>
              <a:prstGeom prst="rect">
                <a:avLst/>
              </a:prstGeom>
              <a:noFill/>
            </p:spPr>
            <p:txBody>
              <a:bodyPr wrap="square">
                <a:spAutoFit/>
              </a:bodyPr>
              <a:lstStyle/>
              <a:p>
                <a14:m>
                  <m:oMath xmlns:m="http://schemas.openxmlformats.org/officeDocument/2006/math">
                    <m:r>
                      <a:rPr lang="en-US" sz="2000" i="1" smtClean="0">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000" i="1" smtClean="0">
                        <a:effectLst/>
                        <a:latin typeface="Cambria Math" panose="02040503050406030204" pitchFamily="18" charset="0"/>
                        <a:ea typeface="Times New Roman" panose="02020603050405020304" pitchFamily="18" charset="0"/>
                        <a:cs typeface="Times New Roman" panose="02020603050405020304" pitchFamily="18" charset="0"/>
                      </a:rPr>
                      <m:t>𝜇</m:t>
                    </m:r>
                  </m:oMath>
                </a14:m>
                <a:r>
                  <a:rPr lang="en-US" sz="2000" dirty="0">
                    <a:effectLst/>
                    <a:latin typeface="Segoe UI" panose="020B0502040204020203" pitchFamily="34" charset="0"/>
                    <a:ea typeface="Times New Roman" panose="02020603050405020304" pitchFamily="18" charset="0"/>
                    <a:cs typeface="Segoe UI" panose="020B0502040204020203" pitchFamily="34" charset="0"/>
                  </a:rPr>
                  <a:t>Torr</a:t>
                </a:r>
              </a:p>
              <a:p>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r>
                  <a:rPr lang="en-US" sz="2000" dirty="0">
                    <a:effectLst/>
                    <a:latin typeface="Segoe UI" panose="020B0502040204020203" pitchFamily="34" charset="0"/>
                    <a:ea typeface="Times New Roman" panose="02020603050405020304" pitchFamily="18" charset="0"/>
                    <a:cs typeface="Segoe UI" panose="020B0502040204020203" pitchFamily="34" charset="0"/>
                  </a:rPr>
                  <a:t>mA</a:t>
                </a:r>
              </a:p>
              <a:p>
                <a:r>
                  <a:rPr lang="en-US" sz="2000" dirty="0">
                    <a:latin typeface="Segoe UI" panose="020B0502040204020203" pitchFamily="34" charset="0"/>
                    <a:ea typeface="Times New Roman" panose="02020603050405020304" pitchFamily="18" charset="0"/>
                    <a:cs typeface="Segoe UI" panose="020B0502040204020203" pitchFamily="34" charset="0"/>
                  </a:rPr>
                  <a:t>60V</a:t>
                </a:r>
              </a:p>
              <a:p>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𝐺</m:t>
                    </m:r>
                  </m:oMath>
                </a14:m>
                <a:r>
                  <a:rPr lang="en-US" sz="2000" dirty="0">
                    <a:effectLst/>
                    <a:latin typeface="Segoe UI" panose="020B0502040204020203" pitchFamily="34" charset="0"/>
                    <a:ea typeface="Times New Roman" panose="02020603050405020304" pitchFamily="18" charset="0"/>
                    <a:cs typeface="Segoe UI" panose="020B0502040204020203" pitchFamily="34" charset="0"/>
                  </a:rPr>
                  <a:t>.</a:t>
                </a:r>
                <a:endParaRPr lang="en-US" sz="2000" dirty="0">
                  <a:latin typeface="Segoe UI" panose="020B0502040204020203" pitchFamily="34" charset="0"/>
                  <a:cs typeface="Segoe UI" panose="020B0502040204020203" pitchFamily="34" charset="0"/>
                </a:endParaRPr>
              </a:p>
            </p:txBody>
          </p:sp>
        </mc:Choice>
        <mc:Fallback>
          <p:sp>
            <p:nvSpPr>
              <p:cNvPr id="27" name="TextBox 26">
                <a:extLst>
                  <a:ext uri="{FF2B5EF4-FFF2-40B4-BE49-F238E27FC236}">
                    <a16:creationId xmlns:a16="http://schemas.microsoft.com/office/drawing/2014/main" id="{4280AE84-0A77-0F40-3024-F33B56D5932F}"/>
                  </a:ext>
                </a:extLst>
              </p:cNvPr>
              <p:cNvSpPr txBox="1">
                <a:spLocks noRot="1" noChangeAspect="1" noMove="1" noResize="1" noEditPoints="1" noAdjustHandles="1" noChangeArrowheads="1" noChangeShapeType="1" noTextEdit="1"/>
              </p:cNvSpPr>
              <p:nvPr/>
            </p:nvSpPr>
            <p:spPr>
              <a:xfrm>
                <a:off x="10121398" y="2488289"/>
                <a:ext cx="1500784" cy="1323439"/>
              </a:xfrm>
              <a:prstGeom prst="rect">
                <a:avLst/>
              </a:prstGeom>
              <a:blipFill>
                <a:blip r:embed="rId7"/>
                <a:stretch>
                  <a:fillRect l="-4049" t="-1843" b="-7834"/>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E325C066-B6D3-DC78-0881-F834F4C75C1E}"/>
              </a:ext>
            </a:extLst>
          </p:cNvPr>
          <p:cNvGrpSpPr>
            <a:grpSpLocks noChangeAspect="1"/>
          </p:cNvGrpSpPr>
          <p:nvPr/>
        </p:nvGrpSpPr>
        <p:grpSpPr>
          <a:xfrm>
            <a:off x="4122327" y="4549555"/>
            <a:ext cx="3167120" cy="2308445"/>
            <a:chOff x="4419600" y="1276350"/>
            <a:chExt cx="3961231" cy="2887255"/>
          </a:xfrm>
        </p:grpSpPr>
        <p:grpSp>
          <p:nvGrpSpPr>
            <p:cNvPr id="29" name="Group 28">
              <a:extLst>
                <a:ext uri="{FF2B5EF4-FFF2-40B4-BE49-F238E27FC236}">
                  <a16:creationId xmlns:a16="http://schemas.microsoft.com/office/drawing/2014/main" id="{843FA07A-4A00-F6F8-62E3-B32A829861B8}"/>
                </a:ext>
              </a:extLst>
            </p:cNvPr>
            <p:cNvGrpSpPr/>
            <p:nvPr/>
          </p:nvGrpSpPr>
          <p:grpSpPr>
            <a:xfrm>
              <a:off x="4419600" y="1276350"/>
              <a:ext cx="3961231" cy="2887255"/>
              <a:chOff x="4191000" y="1312718"/>
              <a:chExt cx="3961231" cy="2887255"/>
            </a:xfrm>
          </p:grpSpPr>
          <p:pic>
            <p:nvPicPr>
              <p:cNvPr id="31" name="Picture 30">
                <a:extLst>
                  <a:ext uri="{FF2B5EF4-FFF2-40B4-BE49-F238E27FC236}">
                    <a16:creationId xmlns:a16="http://schemas.microsoft.com/office/drawing/2014/main" id="{4922ECC4-C720-0C36-56EE-A3F951900567}"/>
                  </a:ext>
                </a:extLst>
              </p:cNvPr>
              <p:cNvPicPr>
                <a:picLocks noChangeAspect="1"/>
              </p:cNvPicPr>
              <p:nvPr/>
            </p:nvPicPr>
            <p:blipFill rotWithShape="1">
              <a:blip r:embed="rId8"/>
              <a:srcRect b="2851"/>
              <a:stretch/>
            </p:blipFill>
            <p:spPr>
              <a:xfrm>
                <a:off x="4191000" y="1312718"/>
                <a:ext cx="3961231" cy="2887255"/>
              </a:xfrm>
              <a:prstGeom prst="rect">
                <a:avLst/>
              </a:prstGeom>
            </p:spPr>
          </p:pic>
          <p:sp>
            <p:nvSpPr>
              <p:cNvPr id="32" name="Rectangle 31">
                <a:extLst>
                  <a:ext uri="{FF2B5EF4-FFF2-40B4-BE49-F238E27FC236}">
                    <a16:creationId xmlns:a16="http://schemas.microsoft.com/office/drawing/2014/main" id="{B1EF6DD7-1FA1-89F9-34E7-6F2FAC935BF6}"/>
                  </a:ext>
                </a:extLst>
              </p:cNvPr>
              <p:cNvSpPr/>
              <p:nvPr/>
            </p:nvSpPr>
            <p:spPr>
              <a:xfrm>
                <a:off x="7162800" y="142875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137B1072-537B-038A-6E16-55E5C6A95233}"/>
                </a:ext>
              </a:extLst>
            </p:cNvPr>
            <p:cNvSpPr/>
            <p:nvPr/>
          </p:nvSpPr>
          <p:spPr>
            <a:xfrm>
              <a:off x="5486400" y="1276350"/>
              <a:ext cx="381000" cy="26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4AD54FA6-ED7B-2976-BECB-56FB3E9E9043}"/>
              </a:ext>
            </a:extLst>
          </p:cNvPr>
          <p:cNvSpPr txBox="1"/>
          <p:nvPr/>
        </p:nvSpPr>
        <p:spPr>
          <a:xfrm>
            <a:off x="7357589" y="6231242"/>
            <a:ext cx="2573782" cy="369332"/>
          </a:xfrm>
          <a:prstGeom prst="rect">
            <a:avLst/>
          </a:prstGeom>
          <a:noFill/>
        </p:spPr>
        <p:txBody>
          <a:bodyPr wrap="none" rtlCol="0">
            <a:spAutoFit/>
          </a:bodyPr>
          <a:lstStyle/>
          <a:p>
            <a:r>
              <a:rPr lang="en-US" dirty="0"/>
              <a:t>Mostly molecular N</a:t>
            </a:r>
            <a:r>
              <a:rPr lang="en-US" baseline="-25000" dirty="0"/>
              <a:t>2</a:t>
            </a:r>
            <a:r>
              <a:rPr lang="en-US" dirty="0"/>
              <a:t> ions</a:t>
            </a:r>
          </a:p>
        </p:txBody>
      </p:sp>
      <p:sp>
        <p:nvSpPr>
          <p:cNvPr id="35" name="Slide Number Placeholder 1">
            <a:extLst>
              <a:ext uri="{FF2B5EF4-FFF2-40B4-BE49-F238E27FC236}">
                <a16:creationId xmlns:a16="http://schemas.microsoft.com/office/drawing/2014/main" id="{094DBECA-42BD-551D-E12B-1700124BBE2D}"/>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34</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15624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290320" y="48434"/>
            <a:ext cx="9547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Take away messages about e-beam plasmas</a:t>
            </a:r>
          </a:p>
        </p:txBody>
      </p:sp>
      <p:sp>
        <p:nvSpPr>
          <p:cNvPr id="10" name="TextBox 9">
            <a:extLst>
              <a:ext uri="{FF2B5EF4-FFF2-40B4-BE49-F238E27FC236}">
                <a16:creationId xmlns:a16="http://schemas.microsoft.com/office/drawing/2014/main" id="{651D5E79-3B9F-4F01-A271-948D45DE3A82}"/>
              </a:ext>
            </a:extLst>
          </p:cNvPr>
          <p:cNvSpPr txBox="1"/>
          <p:nvPr/>
        </p:nvSpPr>
        <p:spPr>
          <a:xfrm>
            <a:off x="493123" y="1066800"/>
            <a:ext cx="11620500" cy="5324535"/>
          </a:xfrm>
          <a:prstGeom prst="rect">
            <a:avLst/>
          </a:prstGeom>
          <a:noFill/>
        </p:spPr>
        <p:txBody>
          <a:bodyPr wrap="square" rtlCol="0">
            <a:spAutoFit/>
          </a:bodyPr>
          <a:lstStyle/>
          <a:p>
            <a:pPr marL="342891" lvl="0" indent="-342891">
              <a:spcAft>
                <a:spcPts val="36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Sub keV </a:t>
            </a: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e-beams for controllable</a:t>
            </a:r>
            <a:r>
              <a:rPr lang="en-US" sz="2000" b="1" dirty="0">
                <a:solidFill>
                  <a:prstClr val="black"/>
                </a:solidFill>
                <a:latin typeface="Segoe UI" panose="020B0502040204020203" pitchFamily="34" charset="0"/>
                <a:cs typeface="Segoe UI" panose="020B0502040204020203" pitchFamily="34" charset="0"/>
                <a:sym typeface="Symbol" panose="05050102010706020507" pitchFamily="18" charset="2"/>
              </a:rPr>
              <a:t> </a:t>
            </a: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production of ions &amp; radicals for semiconductor and QIS materials processing (e.g. ALE, 2D materials, diamond)</a:t>
            </a: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endParaRPr>
          </a:p>
          <a:p>
            <a:pPr marL="800091" lvl="1" indent="-342891">
              <a:spcAft>
                <a:spcPts val="3600"/>
              </a:spcAft>
              <a:buFont typeface="Arial" panose="020B0604020202020204" pitchFamily="34" charset="0"/>
              <a:buChar char="•"/>
              <a:defRPr/>
            </a:pP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High current density DC-RF cathodes as the source of non-thermal electrons</a:t>
            </a: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endParaRPr>
          </a:p>
          <a:p>
            <a:pPr marL="342891" marR="0" lvl="0" indent="-342891" algn="l"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New physics insights with advanced diagnostics and modern computational tools:</a:t>
            </a:r>
          </a:p>
          <a:p>
            <a:pPr marL="800091" lvl="1" indent="-342891">
              <a:spcAft>
                <a:spcPts val="3600"/>
              </a:spcAft>
              <a:buFont typeface="Arial" panose="020B0604020202020204" pitchFamily="34" charset="0"/>
              <a:buChar char="•"/>
              <a:defRPr/>
            </a:pPr>
            <a:r>
              <a:rPr lang="en-US" sz="2000" b="1" dirty="0">
                <a:solidFill>
                  <a:prstClr val="black"/>
                </a:solidFill>
                <a:latin typeface="Segoe UI" panose="020B0502040204020203" pitchFamily="34" charset="0"/>
                <a:cs typeface="Segoe UI" panose="020B0502040204020203" pitchFamily="34" charset="0"/>
                <a:sym typeface="Symbol" panose="05050102010706020507" pitchFamily="18" charset="2"/>
              </a:rPr>
              <a:t>Ion heating in the potential wall and </a:t>
            </a: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the back ion flux to the substrate</a:t>
            </a:r>
          </a:p>
          <a:p>
            <a:pPr marL="800091" lvl="1" indent="-342891">
              <a:spcAft>
                <a:spcPts val="3600"/>
              </a:spcAft>
              <a:buFont typeface="Arial" panose="020B0604020202020204" pitchFamily="34" charset="0"/>
              <a:buChar char="•"/>
              <a:defRPr/>
            </a:pPr>
            <a:r>
              <a:rPr lang="en-US" sz="2000" b="1" dirty="0">
                <a:solidFill>
                  <a:prstClr val="black"/>
                </a:solidFill>
                <a:latin typeface="Segoe UI" panose="020B0502040204020203" pitchFamily="34" charset="0"/>
                <a:cs typeface="Segoe UI" panose="020B0502040204020203" pitchFamily="34" charset="0"/>
                <a:sym typeface="Symbol" panose="05050102010706020507" pitchFamily="18" charset="2"/>
              </a:rPr>
              <a:t>Suppression of gradient drift instability in </a:t>
            </a:r>
            <a:r>
              <a:rPr lang="en-US" sz="2000" b="1" dirty="0" err="1">
                <a:solidFill>
                  <a:prstClr val="black"/>
                </a:solidFill>
                <a:latin typeface="Segoe UI" panose="020B0502040204020203" pitchFamily="34" charset="0"/>
                <a:cs typeface="Segoe UI" panose="020B0502040204020203" pitchFamily="34" charset="0"/>
                <a:sym typeface="Symbol" panose="05050102010706020507" pitchFamily="18" charset="2"/>
              </a:rPr>
              <a:t>ExB</a:t>
            </a:r>
            <a:r>
              <a:rPr lang="en-US" sz="2000" b="1" dirty="0">
                <a:solidFill>
                  <a:prstClr val="black"/>
                </a:solidFill>
                <a:latin typeface="Segoe UI" panose="020B0502040204020203" pitchFamily="34" charset="0"/>
                <a:cs typeface="Segoe UI" panose="020B0502040204020203" pitchFamily="34" charset="0"/>
                <a:sym typeface="Symbol" panose="05050102010706020507" pitchFamily="18" charset="2"/>
              </a:rPr>
              <a:t> fields </a:t>
            </a: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by short circuit on boundaries</a:t>
            </a:r>
          </a:p>
          <a:p>
            <a:pPr marL="800091" lvl="1" indent="-342891">
              <a:spcAft>
                <a:spcPts val="3600"/>
              </a:spcAft>
              <a:buFont typeface="Arial" panose="020B0604020202020204" pitchFamily="34" charset="0"/>
              <a:buChar char="•"/>
              <a:defRPr/>
            </a:pP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New regimes  predicted for beam-plasma instabilities </a:t>
            </a:r>
          </a:p>
          <a:p>
            <a:pPr marL="342891" indent="-342891">
              <a:spcAft>
                <a:spcPts val="3600"/>
              </a:spcAft>
              <a:buFont typeface="Arial" panose="020B0604020202020204" pitchFamily="34" charset="0"/>
              <a:buChar char="•"/>
              <a:defRPr/>
            </a:pP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Potential application for </a:t>
            </a:r>
            <a:r>
              <a:rPr lang="en-US" sz="2000" b="1" dirty="0">
                <a:solidFill>
                  <a:prstClr val="black"/>
                </a:solidFill>
                <a:latin typeface="Segoe UI" panose="020B0502040204020203" pitchFamily="34" charset="0"/>
                <a:cs typeface="Segoe UI" panose="020B0502040204020203" pitchFamily="34" charset="0"/>
                <a:sym typeface="Symbol" panose="05050102010706020507" pitchFamily="18" charset="2"/>
              </a:rPr>
              <a:t>plasma propulsion with molecular propellants</a:t>
            </a:r>
            <a:r>
              <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rPr>
              <a:t> (e.g. airbreathing)</a:t>
            </a:r>
          </a:p>
        </p:txBody>
      </p:sp>
      <p:cxnSp>
        <p:nvCxnSpPr>
          <p:cNvPr id="2" name="Straight Connector 1">
            <a:extLst>
              <a:ext uri="{FF2B5EF4-FFF2-40B4-BE49-F238E27FC236}">
                <a16:creationId xmlns:a16="http://schemas.microsoft.com/office/drawing/2014/main" id="{A6AFE746-8652-C77C-63A9-26BDB99CECBF}"/>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5" name="Slide Number Placeholder 1">
            <a:extLst>
              <a:ext uri="{FF2B5EF4-FFF2-40B4-BE49-F238E27FC236}">
                <a16:creationId xmlns:a16="http://schemas.microsoft.com/office/drawing/2014/main" id="{1E6D9973-2D0C-C4F0-AFB9-C0F46FC7D947}"/>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35</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19347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290320" y="48434"/>
            <a:ext cx="9547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Acknowledgement</a:t>
            </a:r>
          </a:p>
        </p:txBody>
      </p:sp>
      <p:sp>
        <p:nvSpPr>
          <p:cNvPr id="10" name="TextBox 9">
            <a:extLst>
              <a:ext uri="{FF2B5EF4-FFF2-40B4-BE49-F238E27FC236}">
                <a16:creationId xmlns:a16="http://schemas.microsoft.com/office/drawing/2014/main" id="{651D5E79-3B9F-4F01-A271-948D45DE3A82}"/>
              </a:ext>
            </a:extLst>
          </p:cNvPr>
          <p:cNvSpPr txBox="1"/>
          <p:nvPr/>
        </p:nvSpPr>
        <p:spPr>
          <a:xfrm>
            <a:off x="742949" y="1066661"/>
            <a:ext cx="10473691" cy="707886"/>
          </a:xfrm>
          <a:prstGeom prst="rect">
            <a:avLst/>
          </a:prstGeom>
          <a:noFill/>
        </p:spPr>
        <p:txBody>
          <a:bodyPr wrap="square" rtlCol="0">
            <a:spAutoFit/>
          </a:bodyPr>
          <a:lstStyle/>
          <a:p>
            <a:pPr marL="342891" marR="0" lvl="0" indent="-342891"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The work supported by the US DOE under Contract No. DEAC02-09CH11466  and by the Air Force Office of Scientific Research </a:t>
            </a:r>
            <a:endParaRPr lang="en-US" sz="2000" dirty="0">
              <a:solidFill>
                <a:prstClr val="black"/>
              </a:solidFill>
              <a:latin typeface="Segoe UI" panose="020B0502040204020203" pitchFamily="34" charset="0"/>
              <a:cs typeface="Segoe UI" panose="020B0502040204020203" pitchFamily="34" charset="0"/>
              <a:sym typeface="Symbol" panose="05050102010706020507" pitchFamily="18" charset="2"/>
            </a:endParaRPr>
          </a:p>
        </p:txBody>
      </p:sp>
      <p:cxnSp>
        <p:nvCxnSpPr>
          <p:cNvPr id="2" name="Straight Connector 1">
            <a:extLst>
              <a:ext uri="{FF2B5EF4-FFF2-40B4-BE49-F238E27FC236}">
                <a16:creationId xmlns:a16="http://schemas.microsoft.com/office/drawing/2014/main" id="{A6AFE746-8652-C77C-63A9-26BDB99CECBF}"/>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5" name="Slide Number Placeholder 1">
            <a:extLst>
              <a:ext uri="{FF2B5EF4-FFF2-40B4-BE49-F238E27FC236}">
                <a16:creationId xmlns:a16="http://schemas.microsoft.com/office/drawing/2014/main" id="{CEB658DF-4994-2335-09F5-613FB18E318B}"/>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36</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66851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6" name="TextBox 5">
            <a:extLst>
              <a:ext uri="{FF2B5EF4-FFF2-40B4-BE49-F238E27FC236}">
                <a16:creationId xmlns:a16="http://schemas.microsoft.com/office/drawing/2014/main" id="{974DA1D4-C1BB-06E3-9226-CBD8F69885BF}"/>
              </a:ext>
            </a:extLst>
          </p:cNvPr>
          <p:cNvSpPr txBox="1"/>
          <p:nvPr/>
        </p:nvSpPr>
        <p:spPr>
          <a:xfrm>
            <a:off x="189624" y="5319154"/>
            <a:ext cx="7745202" cy="492443"/>
          </a:xfrm>
          <a:prstGeom prst="rect">
            <a:avLst/>
          </a:prstGeom>
          <a:noFill/>
        </p:spPr>
        <p:txBody>
          <a:bodyPr wrap="square" rtlCol="0">
            <a:spAutoFit/>
          </a:bodyPr>
          <a:lstStyle/>
          <a:p>
            <a:pPr>
              <a:spcAft>
                <a:spcPts val="2400"/>
              </a:spcAft>
            </a:pPr>
            <a:r>
              <a:rPr lang="en-US" sz="2600" dirty="0">
                <a:latin typeface="Segoe UI" panose="020B0502040204020203" pitchFamily="34" charset="0"/>
                <a:cs typeface="Segoe UI" panose="020B0502040204020203" pitchFamily="34" charset="0"/>
              </a:rPr>
              <a:t>Alex </a:t>
            </a:r>
            <a:r>
              <a:rPr lang="en-US" sz="2600" dirty="0" err="1">
                <a:latin typeface="Segoe UI" panose="020B0502040204020203" pitchFamily="34" charset="0"/>
                <a:cs typeface="Segoe UI" panose="020B0502040204020203" pitchFamily="34" charset="0"/>
              </a:rPr>
              <a:t>Likhanskii</a:t>
            </a:r>
            <a:r>
              <a:rPr lang="en-US" sz="2600" dirty="0">
                <a:latin typeface="Segoe UI" panose="020B0502040204020203" pitchFamily="34" charset="0"/>
                <a:cs typeface="Segoe UI" panose="020B0502040204020203" pitchFamily="34" charset="0"/>
              </a:rPr>
              <a:t>, Leonid Dorf, and Andrei Khomenko</a:t>
            </a:r>
          </a:p>
        </p:txBody>
      </p:sp>
      <p:sp>
        <p:nvSpPr>
          <p:cNvPr id="5" name="TextBox 4">
            <a:extLst>
              <a:ext uri="{FF2B5EF4-FFF2-40B4-BE49-F238E27FC236}">
                <a16:creationId xmlns:a16="http://schemas.microsoft.com/office/drawing/2014/main" id="{03D4EB80-451B-F6A5-7E08-0C6C7CACAB00}"/>
              </a:ext>
            </a:extLst>
          </p:cNvPr>
          <p:cNvSpPr txBox="1"/>
          <p:nvPr/>
        </p:nvSpPr>
        <p:spPr>
          <a:xfrm>
            <a:off x="150778" y="238561"/>
            <a:ext cx="10736234" cy="892552"/>
          </a:xfrm>
          <a:prstGeom prst="rect">
            <a:avLst/>
          </a:prstGeom>
          <a:noFill/>
        </p:spPr>
        <p:txBody>
          <a:bodyPr wrap="square">
            <a:spAutoFit/>
          </a:bodyPr>
          <a:lstStyle/>
          <a:p>
            <a:pPr lvl="0">
              <a:spcAft>
                <a:spcPts val="2400"/>
              </a:spcAft>
              <a:tabLst>
                <a:tab pos="0" algn="l"/>
              </a:tabLst>
              <a:defRPr/>
            </a:pPr>
            <a:r>
              <a:rPr kumimoji="0" lang="en-US" sz="2600" i="0"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Nirbhav</a:t>
            </a:r>
            <a:r>
              <a:rPr kumimoji="0" lang="en-US" sz="2600" i="0"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Chopra</a:t>
            </a:r>
            <a:r>
              <a:rPr kumimoji="0" lang="en-US" sz="26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lang="en-US" sz="2600" dirty="0">
                <a:solidFill>
                  <a:prstClr val="black"/>
                </a:solidFill>
                <a:latin typeface="Segoe UI" panose="020B0502040204020203" pitchFamily="34" charset="0"/>
                <a:cs typeface="Segoe UI" panose="020B0502040204020203" pitchFamily="34" charset="0"/>
              </a:rPr>
              <a:t>Ivan </a:t>
            </a:r>
            <a:r>
              <a:rPr lang="en-US" sz="2600" dirty="0" err="1">
                <a:solidFill>
                  <a:prstClr val="black"/>
                </a:solidFill>
                <a:latin typeface="Segoe UI" panose="020B0502040204020203" pitchFamily="34" charset="0"/>
                <a:cs typeface="Segoe UI" panose="020B0502040204020203" pitchFamily="34" charset="0"/>
              </a:rPr>
              <a:t>Romadanov</a:t>
            </a:r>
            <a:r>
              <a:rPr lang="en-US" sz="2600" dirty="0">
                <a:solidFill>
                  <a:prstClr val="black"/>
                </a:solidFill>
                <a:latin typeface="Segoe UI" panose="020B0502040204020203" pitchFamily="34" charset="0"/>
                <a:cs typeface="Segoe UI" panose="020B0502040204020203" pitchFamily="34" charset="0"/>
              </a:rPr>
              <a:t>, Eduardo Rodrigues, </a:t>
            </a: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Jacob Simmonds, </a:t>
            </a:r>
            <a:r>
              <a:rPr kumimoji="0" lang="en-US" sz="2600" i="0"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Shurik Yatom</a:t>
            </a:r>
            <a:r>
              <a:rPr kumimoji="0" lang="en-US" sz="26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lang="en-US" sz="2600" dirty="0">
                <a:solidFill>
                  <a:prstClr val="black"/>
                </a:solidFill>
                <a:latin typeface="Segoe UI" panose="020B0502040204020203" pitchFamily="34" charset="0"/>
                <a:cs typeface="Segoe UI" panose="020B0502040204020203" pitchFamily="34" charset="0"/>
              </a:rPr>
              <a:t>Igor Kaganovich, Santosh </a:t>
            </a:r>
            <a:r>
              <a:rPr lang="en-US" sz="2600" dirty="0" err="1">
                <a:solidFill>
                  <a:prstClr val="black"/>
                </a:solidFill>
                <a:latin typeface="Segoe UI" panose="020B0502040204020203" pitchFamily="34" charset="0"/>
                <a:cs typeface="Segoe UI" panose="020B0502040204020203" pitchFamily="34" charset="0"/>
              </a:rPr>
              <a:t>Kondeti</a:t>
            </a:r>
            <a:r>
              <a:rPr lang="en-US" sz="2600" dirty="0">
                <a:solidFill>
                  <a:prstClr val="black"/>
                </a:solidFill>
                <a:latin typeface="Segoe UI" panose="020B0502040204020203" pitchFamily="34" charset="0"/>
                <a:cs typeface="Segoe UI" panose="020B0502040204020203" pitchFamily="34" charset="0"/>
              </a:rPr>
              <a:t>, </a:t>
            </a:r>
            <a:r>
              <a:rPr kumimoji="0" lang="en-US" sz="26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Sophia Gershman</a:t>
            </a:r>
          </a:p>
        </p:txBody>
      </p:sp>
      <p:pic>
        <p:nvPicPr>
          <p:cNvPr id="1026" name="Picture 2" descr="Princeton Plasma Physics Laboratory - Wikipedia">
            <a:extLst>
              <a:ext uri="{FF2B5EF4-FFF2-40B4-BE49-F238E27FC236}">
                <a16:creationId xmlns:a16="http://schemas.microsoft.com/office/drawing/2014/main" id="{70426265-DF14-9E1B-CEE9-1FEBEE545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1572" y="768259"/>
            <a:ext cx="1904319" cy="6315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E186625-1A7C-0AC8-C0C1-9C85AFF25DA4}"/>
              </a:ext>
            </a:extLst>
          </p:cNvPr>
          <p:cNvSpPr txBox="1"/>
          <p:nvPr/>
        </p:nvSpPr>
        <p:spPr>
          <a:xfrm>
            <a:off x="186889" y="1526489"/>
            <a:ext cx="8573934" cy="892552"/>
          </a:xfrm>
          <a:prstGeom prst="rect">
            <a:avLst/>
          </a:prstGeom>
          <a:noFill/>
        </p:spPr>
        <p:txBody>
          <a:bodyPr wrap="square">
            <a:spAutoFit/>
          </a:bodyPr>
          <a:lstStyle/>
          <a:p>
            <a:pPr lvl="0">
              <a:spcAft>
                <a:spcPts val="2400"/>
              </a:spcAft>
              <a:defRPr/>
            </a:pPr>
            <a:r>
              <a:rPr lang="en-US" sz="2600" dirty="0">
                <a:solidFill>
                  <a:prstClr val="black"/>
                </a:solidFill>
                <a:latin typeface="Segoe UI" panose="020B0502040204020203" pitchFamily="34" charset="0"/>
                <a:cs typeface="Segoe UI" panose="020B0502040204020203" pitchFamily="34" charset="0"/>
              </a:rPr>
              <a:t>Fang Zhao &amp; Chris Tully (Phys.), </a:t>
            </a: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Arthur Dogariu </a:t>
            </a:r>
            <a:r>
              <a:rPr lang="en-US" sz="2600" dirty="0">
                <a:solidFill>
                  <a:prstClr val="black"/>
                </a:solidFill>
                <a:latin typeface="Segoe UI" panose="020B0502040204020203" pitchFamily="34" charset="0"/>
                <a:cs typeface="Segoe UI" panose="020B0502040204020203" pitchFamily="34" charset="0"/>
              </a:rPr>
              <a:t>and</a:t>
            </a: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lang="en-US" sz="2600" dirty="0">
                <a:solidFill>
                  <a:prstClr val="black"/>
                </a:solidFill>
                <a:latin typeface="Segoe UI" panose="020B0502040204020203" pitchFamily="34" charset="0"/>
                <a:cs typeface="Segoe UI" panose="020B0502040204020203" pitchFamily="34" charset="0"/>
              </a:rPr>
              <a:t>Mikhail Shneider (MAE)</a:t>
            </a:r>
            <a:endPar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 name="TextBox 13">
            <a:extLst>
              <a:ext uri="{FF2B5EF4-FFF2-40B4-BE49-F238E27FC236}">
                <a16:creationId xmlns:a16="http://schemas.microsoft.com/office/drawing/2014/main" id="{7016ADB6-122F-88E7-C499-D4203BC3E253}"/>
              </a:ext>
            </a:extLst>
          </p:cNvPr>
          <p:cNvSpPr txBox="1"/>
          <p:nvPr/>
        </p:nvSpPr>
        <p:spPr>
          <a:xfrm>
            <a:off x="177592" y="3582958"/>
            <a:ext cx="7072527" cy="492443"/>
          </a:xfrm>
          <a:prstGeom prst="rect">
            <a:avLst/>
          </a:prstGeom>
          <a:noFill/>
        </p:spPr>
        <p:txBody>
          <a:bodyPr wrap="square">
            <a:spAutoFit/>
          </a:bodyPr>
          <a:lstStyle/>
          <a:p>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Scott Walton, </a:t>
            </a:r>
            <a:r>
              <a:rPr lang="en-US" sz="2600" dirty="0">
                <a:latin typeface="Segoe UI" panose="020B0502040204020203" pitchFamily="34" charset="0"/>
                <a:cs typeface="Segoe UI" panose="020B0502040204020203" pitchFamily="34" charset="0"/>
              </a:rPr>
              <a:t>Lina Petrova, </a:t>
            </a: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 David Boris</a:t>
            </a:r>
            <a:endParaRPr lang="en-US" sz="2600" dirty="0"/>
          </a:p>
        </p:txBody>
      </p:sp>
      <p:sp>
        <p:nvSpPr>
          <p:cNvPr id="18" name="TextBox 17">
            <a:extLst>
              <a:ext uri="{FF2B5EF4-FFF2-40B4-BE49-F238E27FC236}">
                <a16:creationId xmlns:a16="http://schemas.microsoft.com/office/drawing/2014/main" id="{70840E74-CDD9-86D5-6950-3EC8031D03F1}"/>
              </a:ext>
            </a:extLst>
          </p:cNvPr>
          <p:cNvSpPr txBox="1"/>
          <p:nvPr/>
        </p:nvSpPr>
        <p:spPr>
          <a:xfrm>
            <a:off x="163051" y="4474632"/>
            <a:ext cx="726917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Kai-Mei Fu and Christian Pederson</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6" name="Picture 12">
            <a:extLst>
              <a:ext uri="{FF2B5EF4-FFF2-40B4-BE49-F238E27FC236}">
                <a16:creationId xmlns:a16="http://schemas.microsoft.com/office/drawing/2014/main" id="{7322A6D9-66EA-BA0F-4077-0DFC81FB7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92" y="5281342"/>
            <a:ext cx="2381374" cy="5953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26BE652-B584-B68E-9A67-943B1421B1CD}"/>
              </a:ext>
            </a:extLst>
          </p:cNvPr>
          <p:cNvSpPr txBox="1"/>
          <p:nvPr/>
        </p:nvSpPr>
        <p:spPr>
          <a:xfrm>
            <a:off x="180859" y="2745681"/>
            <a:ext cx="3175587" cy="492443"/>
          </a:xfrm>
          <a:prstGeom prst="rect">
            <a:avLst/>
          </a:prstGeom>
          <a:noFill/>
        </p:spPr>
        <p:txBody>
          <a:bodyPr wrap="square">
            <a:spAutoFit/>
          </a:bodyPr>
          <a:lstStyle/>
          <a:p>
            <a:r>
              <a:rPr lang="en-US" sz="2600" dirty="0">
                <a:latin typeface="Segoe UI" panose="020B0502040204020203" pitchFamily="34" charset="0"/>
                <a:cs typeface="Segoe UI" panose="020B0502040204020203" pitchFamily="34" charset="0"/>
              </a:rPr>
              <a:t>Andrei </a:t>
            </a:r>
            <a:r>
              <a:rPr lang="en-US" sz="2600" dirty="0" err="1">
                <a:latin typeface="Segoe UI" panose="020B0502040204020203" pitchFamily="34" charset="0"/>
                <a:cs typeface="Segoe UI" panose="020B0502040204020203" pitchFamily="34" charset="0"/>
              </a:rPr>
              <a:t>Smolyakov</a:t>
            </a:r>
            <a:endParaRPr lang="en-US" sz="2600" dirty="0"/>
          </a:p>
        </p:txBody>
      </p:sp>
      <p:pic>
        <p:nvPicPr>
          <p:cNvPr id="1038" name="Picture 14" descr="University of Saskatchewan - Hannon Hill">
            <a:extLst>
              <a:ext uri="{FF2B5EF4-FFF2-40B4-BE49-F238E27FC236}">
                <a16:creationId xmlns:a16="http://schemas.microsoft.com/office/drawing/2014/main" id="{5ED8E98D-50F2-010B-B93F-75CEB8AD5F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93" t="31467" r="10862" b="28484"/>
          <a:stretch/>
        </p:blipFill>
        <p:spPr bwMode="auto">
          <a:xfrm>
            <a:off x="7755273" y="2469729"/>
            <a:ext cx="3131739" cy="9053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BD35FD6-048E-E96E-7B4C-9F0D0AE4D659}"/>
              </a:ext>
            </a:extLst>
          </p:cNvPr>
          <p:cNvSpPr txBox="1"/>
          <p:nvPr/>
        </p:nvSpPr>
        <p:spPr>
          <a:xfrm>
            <a:off x="181099" y="6210362"/>
            <a:ext cx="6968200" cy="492443"/>
          </a:xfrm>
          <a:prstGeom prst="rect">
            <a:avLst/>
          </a:prstGeom>
          <a:noFill/>
        </p:spPr>
        <p:txBody>
          <a:bodyPr wrap="square" rtlCol="0">
            <a:spAutoFit/>
          </a:bodyPr>
          <a:lstStyle/>
          <a:p>
            <a:pPr>
              <a:spcAft>
                <a:spcPts val="2400"/>
              </a:spcAft>
            </a:pPr>
            <a:r>
              <a:rPr lang="en-US" sz="2600" dirty="0" err="1">
                <a:latin typeface="Segoe UI" panose="020B0502040204020203" pitchFamily="34" charset="0"/>
                <a:cs typeface="Segoe UI" panose="020B0502040204020203" pitchFamily="34" charset="0"/>
              </a:rPr>
              <a:t>Junhwi</a:t>
            </a:r>
            <a:r>
              <a:rPr lang="en-US" sz="2600" dirty="0">
                <a:latin typeface="Segoe UI" panose="020B0502040204020203" pitchFamily="34" charset="0"/>
                <a:cs typeface="Segoe UI" panose="020B0502040204020203" pitchFamily="34" charset="0"/>
              </a:rPr>
              <a:t> </a:t>
            </a:r>
            <a:r>
              <a:rPr lang="en-US" sz="2600" dirty="0" err="1">
                <a:latin typeface="Segoe UI" panose="020B0502040204020203" pitchFamily="34" charset="0"/>
                <a:cs typeface="Segoe UI" panose="020B0502040204020203" pitchFamily="34" charset="0"/>
              </a:rPr>
              <a:t>Bak</a:t>
            </a:r>
            <a:r>
              <a:rPr lang="en-US" sz="2600" dirty="0">
                <a:latin typeface="Segoe UI" panose="020B0502040204020203" pitchFamily="34" charset="0"/>
                <a:cs typeface="Segoe UI" panose="020B0502040204020203" pitchFamily="34" charset="0"/>
              </a:rPr>
              <a:t> and Gerardo Urdaneta Rincon</a:t>
            </a:r>
          </a:p>
        </p:txBody>
      </p:sp>
      <p:pic>
        <p:nvPicPr>
          <p:cNvPr id="1042" name="Picture 18" descr="Two Texas A&amp;M University students sue fraternity after alleged hazing  resulted in 'serious bodily injury'">
            <a:extLst>
              <a:ext uri="{FF2B5EF4-FFF2-40B4-BE49-F238E27FC236}">
                <a16:creationId xmlns:a16="http://schemas.microsoft.com/office/drawing/2014/main" id="{A3AB24F3-E5DF-EC4F-E4DC-2684B2C4A6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50" t="32383" r="6689" b="26377"/>
          <a:stretch/>
        </p:blipFill>
        <p:spPr bwMode="auto">
          <a:xfrm>
            <a:off x="9147195" y="6136706"/>
            <a:ext cx="2436355" cy="6599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rinceton University">
            <a:extLst>
              <a:ext uri="{FF2B5EF4-FFF2-40B4-BE49-F238E27FC236}">
                <a16:creationId xmlns:a16="http://schemas.microsoft.com/office/drawing/2014/main" id="{3B766B95-EF3C-6851-DB23-1A03F8A91F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6999" y="1468988"/>
            <a:ext cx="2626759" cy="7407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U.S. Naval Research Lab Builds Testbed Supporting SDA | Aviation Week  Network">
            <a:extLst>
              <a:ext uri="{FF2B5EF4-FFF2-40B4-BE49-F238E27FC236}">
                <a16:creationId xmlns:a16="http://schemas.microsoft.com/office/drawing/2014/main" id="{4BEB52E5-FAEC-B9C7-D7C4-11303B4884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257" t="7985" r="18604" b="13010"/>
          <a:stretch/>
        </p:blipFill>
        <p:spPr bwMode="auto">
          <a:xfrm>
            <a:off x="8392026" y="3342341"/>
            <a:ext cx="1659093" cy="10885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University of Washington, UW | socialprotection.org">
            <a:extLst>
              <a:ext uri="{FF2B5EF4-FFF2-40B4-BE49-F238E27FC236}">
                <a16:creationId xmlns:a16="http://schemas.microsoft.com/office/drawing/2014/main" id="{64D6A3B2-11A6-7DD8-A429-AE60390D5D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5748" y="4500804"/>
            <a:ext cx="2310143" cy="58399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0921954B-E699-EF0E-3CFF-BD867BA114A3}"/>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37</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7742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3FF49F-667C-A0C8-E126-E361ACD986F8}"/>
              </a:ext>
            </a:extLst>
          </p:cNvPr>
          <p:cNvSpPr txBox="1"/>
          <p:nvPr/>
        </p:nvSpPr>
        <p:spPr>
          <a:xfrm>
            <a:off x="3571110" y="1967164"/>
            <a:ext cx="5049780" cy="1015663"/>
          </a:xfrm>
          <a:prstGeom prst="rect">
            <a:avLst/>
          </a:prstGeom>
          <a:noFill/>
        </p:spPr>
        <p:txBody>
          <a:bodyPr wrap="none" rtlCol="0">
            <a:spAutoFit/>
          </a:bodyPr>
          <a:lstStyle/>
          <a:p>
            <a:pPr algn="ctr"/>
            <a:r>
              <a:rPr lang="en-US" sz="6000" b="1" dirty="0">
                <a:latin typeface="Segoe UI" panose="020B0502040204020203" pitchFamily="34" charset="0"/>
                <a:cs typeface="Segoe UI" panose="020B0502040204020203" pitchFamily="34" charset="0"/>
              </a:rPr>
              <a:t>Backup slides</a:t>
            </a:r>
          </a:p>
        </p:txBody>
      </p:sp>
      <p:sp>
        <p:nvSpPr>
          <p:cNvPr id="5" name="Slide Number Placeholder 1">
            <a:extLst>
              <a:ext uri="{FF2B5EF4-FFF2-40B4-BE49-F238E27FC236}">
                <a16:creationId xmlns:a16="http://schemas.microsoft.com/office/drawing/2014/main" id="{098F6444-CE45-0F8B-86B7-CF18F2F55572}"/>
              </a:ext>
            </a:extLst>
          </p:cNvPr>
          <p:cNvSpPr txBox="1">
            <a:spLocks/>
          </p:cNvSpPr>
          <p:nvPr/>
        </p:nvSpPr>
        <p:spPr bwMode="auto">
          <a:xfrm>
            <a:off x="11530240" y="6379326"/>
            <a:ext cx="457200" cy="2769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200" smtClean="0">
                <a:solidFill>
                  <a:srgbClr val="000000"/>
                </a:solidFill>
                <a:latin typeface="Segoe UI" panose="020B0502040204020203" pitchFamily="34" charset="0"/>
                <a:cs typeface="Segoe UI" panose="020B0502040204020203" pitchFamily="34" charset="0"/>
              </a:rPr>
              <a:pPr/>
              <a:t>38</a:t>
            </a:fld>
            <a:endParaRPr lang="en-US" sz="12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02166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559A7E-AB63-47A9-8CD8-7324B0ED692F}"/>
              </a:ext>
            </a:extLst>
          </p:cNvPr>
          <p:cNvSpPr txBox="1"/>
          <p:nvPr/>
        </p:nvSpPr>
        <p:spPr>
          <a:xfrm>
            <a:off x="1069621" y="-21897"/>
            <a:ext cx="100976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Argon Metastable LIF: Setup and Transition Scheme</a:t>
            </a:r>
          </a:p>
        </p:txBody>
      </p:sp>
      <p:pic>
        <p:nvPicPr>
          <p:cNvPr id="3" name="Picture 2">
            <a:extLst>
              <a:ext uri="{FF2B5EF4-FFF2-40B4-BE49-F238E27FC236}">
                <a16:creationId xmlns:a16="http://schemas.microsoft.com/office/drawing/2014/main" id="{37B15071-B153-4547-B9B1-9A0DE318D6FE}"/>
              </a:ext>
            </a:extLst>
          </p:cNvPr>
          <p:cNvPicPr>
            <a:picLocks noChangeAspect="1"/>
          </p:cNvPicPr>
          <p:nvPr/>
        </p:nvPicPr>
        <p:blipFill>
          <a:blip r:embed="rId3"/>
          <a:stretch>
            <a:fillRect/>
          </a:stretch>
        </p:blipFill>
        <p:spPr>
          <a:xfrm>
            <a:off x="6096000" y="1174846"/>
            <a:ext cx="5621373" cy="2377946"/>
          </a:xfrm>
          <a:prstGeom prst="rect">
            <a:avLst/>
          </a:prstGeom>
        </p:spPr>
      </p:pic>
      <p:sp>
        <p:nvSpPr>
          <p:cNvPr id="5" name="Title 1">
            <a:extLst>
              <a:ext uri="{FF2B5EF4-FFF2-40B4-BE49-F238E27FC236}">
                <a16:creationId xmlns:a16="http://schemas.microsoft.com/office/drawing/2014/main" id="{C4305A67-B91B-474B-A6FB-3AFBBBF9D2EE}"/>
              </a:ext>
            </a:extLst>
          </p:cNvPr>
          <p:cNvSpPr txBox="1">
            <a:spLocks/>
          </p:cNvSpPr>
          <p:nvPr/>
        </p:nvSpPr>
        <p:spPr>
          <a:xfrm>
            <a:off x="6894250" y="613676"/>
            <a:ext cx="3404894" cy="5618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Transition scheme</a:t>
            </a:r>
          </a:p>
        </p:txBody>
      </p:sp>
      <p:sp>
        <p:nvSpPr>
          <p:cNvPr id="45" name="TextBox 44">
            <a:extLst>
              <a:ext uri="{FF2B5EF4-FFF2-40B4-BE49-F238E27FC236}">
                <a16:creationId xmlns:a16="http://schemas.microsoft.com/office/drawing/2014/main" id="{F6B898C2-012D-433A-9736-C0C9B1040909}"/>
              </a:ext>
            </a:extLst>
          </p:cNvPr>
          <p:cNvSpPr txBox="1"/>
          <p:nvPr/>
        </p:nvSpPr>
        <p:spPr>
          <a:xfrm>
            <a:off x="519424" y="736208"/>
            <a:ext cx="2978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Experimental setup</a:t>
            </a:r>
          </a:p>
        </p:txBody>
      </p:sp>
      <p:pic>
        <p:nvPicPr>
          <p:cNvPr id="73" name="Picture 72">
            <a:extLst>
              <a:ext uri="{FF2B5EF4-FFF2-40B4-BE49-F238E27FC236}">
                <a16:creationId xmlns:a16="http://schemas.microsoft.com/office/drawing/2014/main" id="{520A941E-A653-43BD-9893-7C8ADBE380A8}"/>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5698583" y="3881906"/>
            <a:ext cx="6416205" cy="2748008"/>
          </a:xfrm>
          <a:prstGeom prst="rect">
            <a:avLst/>
          </a:prstGeom>
        </p:spPr>
      </p:pic>
      <p:sp>
        <p:nvSpPr>
          <p:cNvPr id="76" name="Title 1">
            <a:extLst>
              <a:ext uri="{FF2B5EF4-FFF2-40B4-BE49-F238E27FC236}">
                <a16:creationId xmlns:a16="http://schemas.microsoft.com/office/drawing/2014/main" id="{A38E061D-AC55-4262-B268-250171000F74}"/>
              </a:ext>
            </a:extLst>
          </p:cNvPr>
          <p:cNvSpPr txBox="1">
            <a:spLocks/>
          </p:cNvSpPr>
          <p:nvPr/>
        </p:nvSpPr>
        <p:spPr>
          <a:xfrm>
            <a:off x="7807424" y="3414777"/>
            <a:ext cx="2362254" cy="5618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LIF Signal </a:t>
            </a:r>
          </a:p>
        </p:txBody>
      </p:sp>
      <p:sp>
        <p:nvSpPr>
          <p:cNvPr id="77" name="Line 2">
            <a:extLst>
              <a:ext uri="{FF2B5EF4-FFF2-40B4-BE49-F238E27FC236}">
                <a16:creationId xmlns:a16="http://schemas.microsoft.com/office/drawing/2014/main" id="{FD89EB42-EE7B-4F86-BEB2-7F631AA90BFC}"/>
              </a:ext>
            </a:extLst>
          </p:cNvPr>
          <p:cNvSpPr>
            <a:spLocks noChangeShapeType="1"/>
          </p:cNvSpPr>
          <p:nvPr/>
        </p:nvSpPr>
        <p:spPr bwMode="auto">
          <a:xfrm flipV="1">
            <a:off x="0" y="611127"/>
            <a:ext cx="12192000" cy="2635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13" name="Picture 12">
            <a:extLst>
              <a:ext uri="{FF2B5EF4-FFF2-40B4-BE49-F238E27FC236}">
                <a16:creationId xmlns:a16="http://schemas.microsoft.com/office/drawing/2014/main" id="{E7DCE9AA-1DD3-4AF4-A75E-8886B5E574F2}"/>
              </a:ext>
            </a:extLst>
          </p:cNvPr>
          <p:cNvPicPr>
            <a:picLocks noChangeAspect="1"/>
          </p:cNvPicPr>
          <p:nvPr/>
        </p:nvPicPr>
        <p:blipFill>
          <a:blip r:embed="rId5"/>
          <a:stretch>
            <a:fillRect/>
          </a:stretch>
        </p:blipFill>
        <p:spPr>
          <a:xfrm>
            <a:off x="1432057" y="988614"/>
            <a:ext cx="4626232" cy="3874291"/>
          </a:xfrm>
          <a:prstGeom prst="rect">
            <a:avLst/>
          </a:prstGeom>
        </p:spPr>
      </p:pic>
      <p:pic>
        <p:nvPicPr>
          <p:cNvPr id="85" name="Picture 84">
            <a:extLst>
              <a:ext uri="{FF2B5EF4-FFF2-40B4-BE49-F238E27FC236}">
                <a16:creationId xmlns:a16="http://schemas.microsoft.com/office/drawing/2014/main" id="{68F8DE7B-A9AD-4224-88A9-5B8CB5C1D2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55"/>
          <a:stretch/>
        </p:blipFill>
        <p:spPr bwMode="auto">
          <a:xfrm>
            <a:off x="77212" y="4662183"/>
            <a:ext cx="1931370" cy="2033661"/>
          </a:xfrm>
          <a:prstGeom prst="rect">
            <a:avLst/>
          </a:prstGeom>
        </p:spPr>
      </p:pic>
      <p:cxnSp>
        <p:nvCxnSpPr>
          <p:cNvPr id="20" name="Straight Arrow Connector 19">
            <a:extLst>
              <a:ext uri="{FF2B5EF4-FFF2-40B4-BE49-F238E27FC236}">
                <a16:creationId xmlns:a16="http://schemas.microsoft.com/office/drawing/2014/main" id="{1292EF92-72A2-45FD-9A21-639301C6ECFD}"/>
              </a:ext>
            </a:extLst>
          </p:cNvPr>
          <p:cNvCxnSpPr>
            <a:cxnSpLocks/>
          </p:cNvCxnSpPr>
          <p:nvPr/>
        </p:nvCxnSpPr>
        <p:spPr>
          <a:xfrm flipH="1">
            <a:off x="1206938" y="3061982"/>
            <a:ext cx="1489158" cy="1525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6448A1E-DD3C-4985-BAD3-C2BB71F0E987}"/>
              </a:ext>
            </a:extLst>
          </p:cNvPr>
          <p:cNvSpPr txBox="1"/>
          <p:nvPr/>
        </p:nvSpPr>
        <p:spPr>
          <a:xfrm>
            <a:off x="2131131" y="6451690"/>
            <a:ext cx="3826610" cy="338554"/>
          </a:xfrm>
          <a:prstGeom prst="rect">
            <a:avLst/>
          </a:prstGeom>
          <a:noFill/>
        </p:spPr>
        <p:txBody>
          <a:bodyPr wrap="square" rtlCol="0">
            <a:spAutoFit/>
          </a:bodyPr>
          <a:lstStyle/>
          <a:p>
            <a:r>
              <a:rPr lang="en-US" sz="1600" i="1" dirty="0">
                <a:latin typeface="Segoe UI" panose="020B0502040204020203" pitchFamily="34" charset="0"/>
                <a:cs typeface="Segoe UI" panose="020B0502040204020203" pitchFamily="34" charset="0"/>
              </a:rPr>
              <a:t>S. </a:t>
            </a:r>
            <a:r>
              <a:rPr lang="en-US" sz="1600" i="1" dirty="0" err="1">
                <a:latin typeface="Segoe UI" panose="020B0502040204020203" pitchFamily="34" charset="0"/>
                <a:cs typeface="Segoe UI" panose="020B0502040204020203" pitchFamily="34" charset="0"/>
              </a:rPr>
              <a:t>Kondeti</a:t>
            </a:r>
            <a:r>
              <a:rPr lang="en-US" sz="1600" i="1" dirty="0">
                <a:latin typeface="Segoe UI" panose="020B0502040204020203" pitchFamily="34" charset="0"/>
                <a:cs typeface="Segoe UI" panose="020B0502040204020203" pitchFamily="34" charset="0"/>
              </a:rPr>
              <a:t>, S. Yatom, N. Chopra, Y. Raitses</a:t>
            </a:r>
          </a:p>
        </p:txBody>
      </p:sp>
      <p:sp>
        <p:nvSpPr>
          <p:cNvPr id="41" name="TextBox 40">
            <a:extLst>
              <a:ext uri="{FF2B5EF4-FFF2-40B4-BE49-F238E27FC236}">
                <a16:creationId xmlns:a16="http://schemas.microsoft.com/office/drawing/2014/main" id="{8B075D0A-4F6E-46CC-ADD1-1694E052F431}"/>
              </a:ext>
            </a:extLst>
          </p:cNvPr>
          <p:cNvSpPr txBox="1"/>
          <p:nvPr/>
        </p:nvSpPr>
        <p:spPr>
          <a:xfrm>
            <a:off x="8091590" y="3028667"/>
            <a:ext cx="1151277" cy="369332"/>
          </a:xfrm>
          <a:prstGeom prst="rect">
            <a:avLst/>
          </a:prstGeom>
          <a:noFill/>
        </p:spPr>
        <p:txBody>
          <a:bodyPr wrap="none" rtlCol="0">
            <a:spAutoFit/>
          </a:bodyPr>
          <a:lstStyle/>
          <a:p>
            <a:r>
              <a:rPr lang="en-US" dirty="0"/>
              <a:t>(11.55 eV)</a:t>
            </a:r>
          </a:p>
        </p:txBody>
      </p:sp>
      <p:sp>
        <p:nvSpPr>
          <p:cNvPr id="2" name="Slide Number Placeholder 1">
            <a:extLst>
              <a:ext uri="{FF2B5EF4-FFF2-40B4-BE49-F238E27FC236}">
                <a16:creationId xmlns:a16="http://schemas.microsoft.com/office/drawing/2014/main" id="{2FDA2F73-A4DC-4B4B-BB9D-912924EF97F6}"/>
              </a:ext>
            </a:extLst>
          </p:cNvPr>
          <p:cNvSpPr>
            <a:spLocks noGrp="1"/>
          </p:cNvSpPr>
          <p:nvPr>
            <p:ph type="sldNum" sz="quarter" idx="12"/>
          </p:nvPr>
        </p:nvSpPr>
        <p:spPr/>
        <p:txBody>
          <a:bodyPr/>
          <a:lstStyle/>
          <a:p>
            <a:fld id="{31080C14-926C-4C38-9806-EEA3EE7F4E6D}" type="slidenum">
              <a:rPr lang="en-US" smtClean="0"/>
              <a:t>39</a:t>
            </a:fld>
            <a:endParaRPr lang="en-US"/>
          </a:p>
        </p:txBody>
      </p:sp>
    </p:spTree>
    <p:extLst>
      <p:ext uri="{BB962C8B-B14F-4D97-AF65-F5344CB8AC3E}">
        <p14:creationId xmlns:p14="http://schemas.microsoft.com/office/powerpoint/2010/main" val="116960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730375" y="4642"/>
            <a:ext cx="8731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E-beam generated low temperature plasma</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 name="Straight Connector 1">
            <a:extLst>
              <a:ext uri="{FF2B5EF4-FFF2-40B4-BE49-F238E27FC236}">
                <a16:creationId xmlns:a16="http://schemas.microsoft.com/office/drawing/2014/main" id="{B884ACDE-0DEE-1475-2BCB-5A6BECB972F2}"/>
              </a:ext>
            </a:extLst>
          </p:cNvPr>
          <p:cNvCxnSpPr/>
          <p:nvPr/>
        </p:nvCxnSpPr>
        <p:spPr>
          <a:xfrm>
            <a:off x="0" y="596436"/>
            <a:ext cx="12192000" cy="0"/>
          </a:xfrm>
          <a:prstGeom prst="line">
            <a:avLst/>
          </a:prstGeom>
        </p:spPr>
        <p:style>
          <a:lnRef idx="2">
            <a:schemeClr val="accent3"/>
          </a:lnRef>
          <a:fillRef idx="0">
            <a:schemeClr val="accent3"/>
          </a:fillRef>
          <a:effectRef idx="1">
            <a:schemeClr val="accent3"/>
          </a:effectRef>
          <a:fontRef idx="minor">
            <a:schemeClr val="tx1"/>
          </a:fontRef>
        </p:style>
      </p:cxnSp>
      <p:grpSp>
        <p:nvGrpSpPr>
          <p:cNvPr id="57" name="Group 56">
            <a:extLst>
              <a:ext uri="{FF2B5EF4-FFF2-40B4-BE49-F238E27FC236}">
                <a16:creationId xmlns:a16="http://schemas.microsoft.com/office/drawing/2014/main" id="{5BC9D47A-ED7B-9ACD-DD1F-F8F79CA90D4B}"/>
              </a:ext>
            </a:extLst>
          </p:cNvPr>
          <p:cNvGrpSpPr/>
          <p:nvPr/>
        </p:nvGrpSpPr>
        <p:grpSpPr>
          <a:xfrm>
            <a:off x="-188494" y="1467461"/>
            <a:ext cx="6063669" cy="2358402"/>
            <a:chOff x="0" y="1025930"/>
            <a:chExt cx="6063669" cy="2358402"/>
          </a:xfrm>
        </p:grpSpPr>
        <p:sp>
          <p:nvSpPr>
            <p:cNvPr id="33" name="Rectangle 32">
              <a:extLst>
                <a:ext uri="{FF2B5EF4-FFF2-40B4-BE49-F238E27FC236}">
                  <a16:creationId xmlns:a16="http://schemas.microsoft.com/office/drawing/2014/main" id="{DB4DFE80-53C4-4CAB-28CA-1003F4BB79DE}"/>
                </a:ext>
              </a:extLst>
            </p:cNvPr>
            <p:cNvSpPr/>
            <p:nvPr/>
          </p:nvSpPr>
          <p:spPr>
            <a:xfrm>
              <a:off x="1135007" y="1195151"/>
              <a:ext cx="3431327" cy="2189181"/>
            </a:xfrm>
            <a:prstGeom prst="rect">
              <a:avLst/>
            </a:prstGeom>
            <a:solidFill>
              <a:srgbClr val="E7E6E6"/>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ED95C80D-91D8-45F0-8790-D641BAA1A358}"/>
                </a:ext>
              </a:extLst>
            </p:cNvPr>
            <p:cNvSpPr/>
            <p:nvPr/>
          </p:nvSpPr>
          <p:spPr>
            <a:xfrm>
              <a:off x="1401987" y="1324590"/>
              <a:ext cx="2704529" cy="1930302"/>
            </a:xfrm>
            <a:prstGeom prst="ellipse">
              <a:avLst/>
            </a:prstGeom>
            <a:solidFill>
              <a:srgbClr val="7030A0">
                <a:alpha val="34000"/>
              </a:srgbClr>
            </a:solidFill>
            <a:ln w="2540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7"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5" name="Trapezoid 34">
              <a:extLst>
                <a:ext uri="{FF2B5EF4-FFF2-40B4-BE49-F238E27FC236}">
                  <a16:creationId xmlns:a16="http://schemas.microsoft.com/office/drawing/2014/main" id="{A903DD84-BCAD-E192-2DF9-DAF0BC023F7D}"/>
                </a:ext>
              </a:extLst>
            </p:cNvPr>
            <p:cNvSpPr/>
            <p:nvPr/>
          </p:nvSpPr>
          <p:spPr>
            <a:xfrm rot="16200000">
              <a:off x="2371465" y="818431"/>
              <a:ext cx="898440" cy="2930934"/>
            </a:xfrm>
            <a:prstGeom prst="trapezoid">
              <a:avLst>
                <a:gd name="adj" fmla="val 13396"/>
              </a:avLst>
            </a:prstGeom>
            <a:solidFill>
              <a:srgbClr val="5B9BD5">
                <a:lumMod val="75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0D5CA66-B59E-D1B6-0154-805AE3BD50EF}"/>
                </a:ext>
              </a:extLst>
            </p:cNvPr>
            <p:cNvSpPr txBox="1"/>
            <p:nvPr/>
          </p:nvSpPr>
          <p:spPr>
            <a:xfrm>
              <a:off x="0" y="1412881"/>
              <a:ext cx="1252091" cy="290208"/>
            </a:xfrm>
            <a:prstGeom prst="rect">
              <a:avLst/>
            </a:prstGeom>
            <a:noFill/>
          </p:spPr>
          <p:txBody>
            <a:bodyPr wrap="square" rtlCol="0">
              <a:spAutoFit/>
            </a:bodyPr>
            <a:lstStyle/>
            <a:p>
              <a:pPr algn="ctr"/>
              <a:r>
                <a:rPr lang="en-US" sz="1286" b="1" dirty="0">
                  <a:solidFill>
                    <a:prstClr val="black"/>
                  </a:solidFill>
                  <a:cs typeface="Arial" panose="020B0604020202020204" pitchFamily="34" charset="0"/>
                </a:rPr>
                <a:t>cathode</a:t>
              </a:r>
            </a:p>
          </p:txBody>
        </p:sp>
        <p:cxnSp>
          <p:nvCxnSpPr>
            <p:cNvPr id="37" name="Straight Arrow Connector 36">
              <a:extLst>
                <a:ext uri="{FF2B5EF4-FFF2-40B4-BE49-F238E27FC236}">
                  <a16:creationId xmlns:a16="http://schemas.microsoft.com/office/drawing/2014/main" id="{1E08B288-43A4-3C27-C26B-B1436FE4C748}"/>
                </a:ext>
              </a:extLst>
            </p:cNvPr>
            <p:cNvCxnSpPr>
              <a:cxnSpLocks/>
            </p:cNvCxnSpPr>
            <p:nvPr/>
          </p:nvCxnSpPr>
          <p:spPr>
            <a:xfrm>
              <a:off x="989076" y="1622418"/>
              <a:ext cx="291861" cy="291844"/>
            </a:xfrm>
            <a:prstGeom prst="straightConnector1">
              <a:avLst/>
            </a:prstGeom>
            <a:noFill/>
            <a:ln w="28575" cap="flat" cmpd="sng" algn="ctr">
              <a:solidFill>
                <a:sysClr val="windowText" lastClr="000000"/>
              </a:solidFill>
              <a:prstDash val="solid"/>
              <a:miter lim="800000"/>
              <a:tailEnd type="triangle"/>
            </a:ln>
            <a:effectLst/>
          </p:spPr>
        </p:cxnSp>
        <p:sp>
          <p:nvSpPr>
            <p:cNvPr id="38" name="TextBox 37">
              <a:extLst>
                <a:ext uri="{FF2B5EF4-FFF2-40B4-BE49-F238E27FC236}">
                  <a16:creationId xmlns:a16="http://schemas.microsoft.com/office/drawing/2014/main" id="{72348C89-A7A3-9F5F-03C6-B37D7CED48AD}"/>
                </a:ext>
              </a:extLst>
            </p:cNvPr>
            <p:cNvSpPr txBox="1"/>
            <p:nvPr/>
          </p:nvSpPr>
          <p:spPr>
            <a:xfrm>
              <a:off x="4587646" y="1025930"/>
              <a:ext cx="1476023" cy="883832"/>
            </a:xfrm>
            <a:prstGeom prst="rect">
              <a:avLst/>
            </a:prstGeom>
            <a:noFill/>
          </p:spPr>
          <p:txBody>
            <a:bodyPr wrap="square" rtlCol="0">
              <a:spAutoFit/>
            </a:bodyPr>
            <a:lstStyle/>
            <a:p>
              <a:pPr algn="ctr"/>
              <a:r>
                <a:rPr lang="en-US" sz="1286" b="1" dirty="0">
                  <a:solidFill>
                    <a:prstClr val="black"/>
                  </a:solidFill>
                  <a:cs typeface="Arial" panose="020B0604020202020204" pitchFamily="34" charset="0"/>
                </a:rPr>
                <a:t>beam dump</a:t>
              </a:r>
            </a:p>
            <a:p>
              <a:pPr algn="ctr"/>
              <a:r>
                <a:rPr lang="en-US" sz="1286" b="1" dirty="0">
                  <a:solidFill>
                    <a:prstClr val="black"/>
                  </a:solidFill>
                  <a:cs typeface="Arial" panose="020B0604020202020204" pitchFamily="34" charset="0"/>
                </a:rPr>
                <a:t>(electron collector) or repeller)</a:t>
              </a:r>
            </a:p>
          </p:txBody>
        </p:sp>
        <p:sp>
          <p:nvSpPr>
            <p:cNvPr id="39" name="Rectangle 38">
              <a:extLst>
                <a:ext uri="{FF2B5EF4-FFF2-40B4-BE49-F238E27FC236}">
                  <a16:creationId xmlns:a16="http://schemas.microsoft.com/office/drawing/2014/main" id="{8125961B-ECA7-EF7D-919B-4EB11341085A}"/>
                </a:ext>
              </a:extLst>
            </p:cNvPr>
            <p:cNvSpPr/>
            <p:nvPr/>
          </p:nvSpPr>
          <p:spPr>
            <a:xfrm>
              <a:off x="4286153" y="1804706"/>
              <a:ext cx="157460" cy="961072"/>
            </a:xfrm>
            <a:prstGeom prst="rect">
              <a:avLst/>
            </a:prstGeom>
            <a:solidFill>
              <a:srgbClr val="5B9BD5">
                <a:lumMod val="40000"/>
                <a:lumOff val="6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4B8E5447-DFBA-2C99-15B3-1A0107B86A5B}"/>
                </a:ext>
              </a:extLst>
            </p:cNvPr>
            <p:cNvCxnSpPr>
              <a:cxnSpLocks/>
            </p:cNvCxnSpPr>
            <p:nvPr/>
          </p:nvCxnSpPr>
          <p:spPr>
            <a:xfrm flipH="1">
              <a:off x="4362735" y="1395400"/>
              <a:ext cx="485908" cy="372940"/>
            </a:xfrm>
            <a:prstGeom prst="straightConnector1">
              <a:avLst/>
            </a:prstGeom>
            <a:noFill/>
            <a:ln w="28575" cap="flat" cmpd="sng" algn="ctr">
              <a:solidFill>
                <a:sysClr val="windowText" lastClr="000000"/>
              </a:solidFill>
              <a:prstDash val="solid"/>
              <a:miter lim="800000"/>
              <a:tailEnd type="triangle"/>
            </a:ln>
            <a:effectLst/>
          </p:spPr>
        </p:cxnSp>
        <p:grpSp>
          <p:nvGrpSpPr>
            <p:cNvPr id="41" name="Group 40">
              <a:extLst>
                <a:ext uri="{FF2B5EF4-FFF2-40B4-BE49-F238E27FC236}">
                  <a16:creationId xmlns:a16="http://schemas.microsoft.com/office/drawing/2014/main" id="{267B04CA-86BE-8CB9-93C7-7D5E15A02036}"/>
                </a:ext>
              </a:extLst>
            </p:cNvPr>
            <p:cNvGrpSpPr/>
            <p:nvPr/>
          </p:nvGrpSpPr>
          <p:grpSpPr>
            <a:xfrm>
              <a:off x="2128092" y="2585557"/>
              <a:ext cx="354898" cy="707781"/>
              <a:chOff x="9063985" y="2304421"/>
              <a:chExt cx="354898" cy="707781"/>
            </a:xfrm>
          </p:grpSpPr>
          <p:cxnSp>
            <p:nvCxnSpPr>
              <p:cNvPr id="42" name="Straight Arrow Connector 41">
                <a:extLst>
                  <a:ext uri="{FF2B5EF4-FFF2-40B4-BE49-F238E27FC236}">
                    <a16:creationId xmlns:a16="http://schemas.microsoft.com/office/drawing/2014/main" id="{332C3875-70F7-3A25-D2BC-9190AB743102}"/>
                  </a:ext>
                </a:extLst>
              </p:cNvPr>
              <p:cNvCxnSpPr>
                <a:cxnSpLocks/>
              </p:cNvCxnSpPr>
              <p:nvPr/>
            </p:nvCxnSpPr>
            <p:spPr>
              <a:xfrm>
                <a:off x="9065404" y="2610129"/>
                <a:ext cx="0" cy="402073"/>
              </a:xfrm>
              <a:prstGeom prst="straightConnector1">
                <a:avLst/>
              </a:prstGeom>
              <a:noFill/>
              <a:ln w="28575" cap="flat" cmpd="sng" algn="ctr">
                <a:solidFill>
                  <a:srgbClr val="7030A0"/>
                </a:solidFill>
                <a:prstDash val="solid"/>
                <a:miter lim="800000"/>
                <a:headEnd type="triangle" w="med" len="med"/>
                <a:tailEnd type="none" w="med" len="med"/>
              </a:ln>
              <a:effectLst/>
            </p:spPr>
          </p:cxnSp>
          <p:sp>
            <p:nvSpPr>
              <p:cNvPr id="43" name="TextBox 42">
                <a:extLst>
                  <a:ext uri="{FF2B5EF4-FFF2-40B4-BE49-F238E27FC236}">
                    <a16:creationId xmlns:a16="http://schemas.microsoft.com/office/drawing/2014/main" id="{9D698F9B-943F-7E2C-96E4-A8BEDF89E0DC}"/>
                  </a:ext>
                </a:extLst>
              </p:cNvPr>
              <p:cNvSpPr txBox="1"/>
              <p:nvPr/>
            </p:nvSpPr>
            <p:spPr>
              <a:xfrm>
                <a:off x="9063985" y="2304421"/>
                <a:ext cx="354898"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7030A0"/>
                    </a:solidFill>
                    <a:effectLst/>
                    <a:uLnTx/>
                    <a:uFillTx/>
                    <a:cs typeface="Arial" panose="020B0604020202020204" pitchFamily="34" charset="0"/>
                  </a:rPr>
                  <a:t>E</a:t>
                </a:r>
              </a:p>
            </p:txBody>
          </p:sp>
        </p:grpSp>
        <p:cxnSp>
          <p:nvCxnSpPr>
            <p:cNvPr id="44" name="Straight Arrow Connector 43">
              <a:extLst>
                <a:ext uri="{FF2B5EF4-FFF2-40B4-BE49-F238E27FC236}">
                  <a16:creationId xmlns:a16="http://schemas.microsoft.com/office/drawing/2014/main" id="{F5F3530F-DDE0-186C-4072-1A4A50CD801C}"/>
                </a:ext>
              </a:extLst>
            </p:cNvPr>
            <p:cNvCxnSpPr>
              <a:cxnSpLocks/>
            </p:cNvCxnSpPr>
            <p:nvPr/>
          </p:nvCxnSpPr>
          <p:spPr>
            <a:xfrm flipV="1">
              <a:off x="2128049" y="1267777"/>
              <a:ext cx="0" cy="385374"/>
            </a:xfrm>
            <a:prstGeom prst="straightConnector1">
              <a:avLst/>
            </a:prstGeom>
            <a:noFill/>
            <a:ln w="28575" cap="flat" cmpd="sng" algn="ctr">
              <a:solidFill>
                <a:srgbClr val="7030A0"/>
              </a:solidFill>
              <a:prstDash val="solid"/>
              <a:miter lim="800000"/>
              <a:headEnd type="triangle" w="med" len="med"/>
              <a:tailEnd type="none" w="med" len="med"/>
            </a:ln>
            <a:effectLst/>
          </p:spPr>
        </p:cxnSp>
        <p:grpSp>
          <p:nvGrpSpPr>
            <p:cNvPr id="45" name="Group 44">
              <a:extLst>
                <a:ext uri="{FF2B5EF4-FFF2-40B4-BE49-F238E27FC236}">
                  <a16:creationId xmlns:a16="http://schemas.microsoft.com/office/drawing/2014/main" id="{1E98E943-C159-1599-29D3-86A9841C5106}"/>
                </a:ext>
              </a:extLst>
            </p:cNvPr>
            <p:cNvGrpSpPr/>
            <p:nvPr/>
          </p:nvGrpSpPr>
          <p:grpSpPr>
            <a:xfrm>
              <a:off x="1452116" y="2576827"/>
              <a:ext cx="594228" cy="655577"/>
              <a:chOff x="4301983" y="4110570"/>
              <a:chExt cx="594228" cy="655577"/>
            </a:xfrm>
          </p:grpSpPr>
          <p:grpSp>
            <p:nvGrpSpPr>
              <p:cNvPr id="46" name="Group 45">
                <a:extLst>
                  <a:ext uri="{FF2B5EF4-FFF2-40B4-BE49-F238E27FC236}">
                    <a16:creationId xmlns:a16="http://schemas.microsoft.com/office/drawing/2014/main" id="{94FD6774-9A4C-3993-DE7C-DD595B6732CC}"/>
                  </a:ext>
                </a:extLst>
              </p:cNvPr>
              <p:cNvGrpSpPr/>
              <p:nvPr/>
            </p:nvGrpSpPr>
            <p:grpSpPr>
              <a:xfrm>
                <a:off x="4301983" y="4240848"/>
                <a:ext cx="594228" cy="525299"/>
                <a:chOff x="8736388" y="2132658"/>
                <a:chExt cx="594228" cy="525299"/>
              </a:xfrm>
            </p:grpSpPr>
            <p:sp>
              <p:nvSpPr>
                <p:cNvPr id="48" name="Oval 47">
                  <a:extLst>
                    <a:ext uri="{FF2B5EF4-FFF2-40B4-BE49-F238E27FC236}">
                      <a16:creationId xmlns:a16="http://schemas.microsoft.com/office/drawing/2014/main" id="{3CE341DA-C11B-FDC2-4F4F-75E58A0BF76E}"/>
                    </a:ext>
                  </a:extLst>
                </p:cNvPr>
                <p:cNvSpPr/>
                <p:nvPr/>
              </p:nvSpPr>
              <p:spPr>
                <a:xfrm>
                  <a:off x="9231950" y="2132658"/>
                  <a:ext cx="98666" cy="98666"/>
                </a:xfrm>
                <a:prstGeom prst="ellipse">
                  <a:avLst/>
                </a:prstGeom>
                <a:solidFill>
                  <a:srgbClr val="FF6565"/>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E7936D29-7C47-E9CB-CACF-EF44D3A8DB2A}"/>
                    </a:ext>
                  </a:extLst>
                </p:cNvPr>
                <p:cNvSpPr txBox="1"/>
                <p:nvPr/>
              </p:nvSpPr>
              <p:spPr>
                <a:xfrm>
                  <a:off x="8736388" y="2377750"/>
                  <a:ext cx="547570" cy="2802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57" b="1" i="0" u="none" strike="noStrike" kern="0" cap="none" spc="0" normalizeH="0" baseline="0" noProof="0" dirty="0">
                      <a:ln>
                        <a:noFill/>
                      </a:ln>
                      <a:solidFill>
                        <a:srgbClr val="C00000"/>
                      </a:solidFill>
                      <a:effectLst/>
                      <a:uLnTx/>
                      <a:uFillTx/>
                      <a:cs typeface="Arial" panose="020B0604020202020204" pitchFamily="34" charset="0"/>
                    </a:rPr>
                    <a:t>ions</a:t>
                  </a:r>
                </a:p>
              </p:txBody>
            </p:sp>
          </p:grpSp>
          <p:sp>
            <p:nvSpPr>
              <p:cNvPr id="47" name="Arc 46">
                <a:extLst>
                  <a:ext uri="{FF2B5EF4-FFF2-40B4-BE49-F238E27FC236}">
                    <a16:creationId xmlns:a16="http://schemas.microsoft.com/office/drawing/2014/main" id="{2E40E0CD-9A81-01F4-1C76-F4AE80A79754}"/>
                  </a:ext>
                </a:extLst>
              </p:cNvPr>
              <p:cNvSpPr/>
              <p:nvPr/>
            </p:nvSpPr>
            <p:spPr>
              <a:xfrm rot="5400000" flipV="1">
                <a:off x="4542233" y="4329588"/>
                <a:ext cx="524721" cy="86685"/>
              </a:xfrm>
              <a:prstGeom prst="arc">
                <a:avLst>
                  <a:gd name="adj1" fmla="val 16200000"/>
                  <a:gd name="adj2" fmla="val 5286961"/>
                </a:avLst>
              </a:prstGeom>
              <a:noFill/>
              <a:ln w="28575" cap="flat" cmpd="sng" algn="ctr">
                <a:solidFill>
                  <a:srgbClr val="C00000"/>
                </a:solidFill>
                <a:prstDash val="solid"/>
                <a:miter lim="800000"/>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50" name="Rectangle 49">
              <a:extLst>
                <a:ext uri="{FF2B5EF4-FFF2-40B4-BE49-F238E27FC236}">
                  <a16:creationId xmlns:a16="http://schemas.microsoft.com/office/drawing/2014/main" id="{7C00B525-3C58-A040-11BD-9E33EB9CE60D}"/>
                </a:ext>
              </a:extLst>
            </p:cNvPr>
            <p:cNvSpPr/>
            <p:nvPr/>
          </p:nvSpPr>
          <p:spPr>
            <a:xfrm>
              <a:off x="1202523" y="1956658"/>
              <a:ext cx="152698" cy="665250"/>
            </a:xfrm>
            <a:prstGeom prst="rect">
              <a:avLst/>
            </a:prstGeom>
            <a:solidFill>
              <a:srgbClr val="FF6565"/>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a:extLst>
                <a:ext uri="{FF2B5EF4-FFF2-40B4-BE49-F238E27FC236}">
                  <a16:creationId xmlns:a16="http://schemas.microsoft.com/office/drawing/2014/main" id="{CC4D936F-5891-2F9E-6CB0-EBBBE2957F35}"/>
                </a:ext>
              </a:extLst>
            </p:cNvPr>
            <p:cNvCxnSpPr>
              <a:cxnSpLocks/>
            </p:cNvCxnSpPr>
            <p:nvPr/>
          </p:nvCxnSpPr>
          <p:spPr>
            <a:xfrm flipH="1" flipV="1">
              <a:off x="1368467" y="2455048"/>
              <a:ext cx="2917684" cy="114470"/>
            </a:xfrm>
            <a:prstGeom prst="straightConnector1">
              <a:avLst/>
            </a:prstGeom>
            <a:noFill/>
            <a:ln w="28575" cap="flat" cmpd="sng" algn="ctr">
              <a:solidFill>
                <a:srgbClr val="5B9BD5">
                  <a:lumMod val="50000"/>
                </a:srgbClr>
              </a:solidFill>
              <a:prstDash val="solid"/>
              <a:miter lim="800000"/>
              <a:headEnd type="triangle" w="med" len="med"/>
              <a:tailEnd type="none" w="med" len="med"/>
            </a:ln>
            <a:effectLst/>
          </p:spPr>
        </p:cxnSp>
        <p:sp>
          <p:nvSpPr>
            <p:cNvPr id="52" name="TextBox 51">
              <a:extLst>
                <a:ext uri="{FF2B5EF4-FFF2-40B4-BE49-F238E27FC236}">
                  <a16:creationId xmlns:a16="http://schemas.microsoft.com/office/drawing/2014/main" id="{43C50ECF-6902-6C5F-36FD-2BC336C981F6}"/>
                </a:ext>
              </a:extLst>
            </p:cNvPr>
            <p:cNvSpPr txBox="1"/>
            <p:nvPr/>
          </p:nvSpPr>
          <p:spPr>
            <a:xfrm>
              <a:off x="2414191" y="2118437"/>
              <a:ext cx="1476023" cy="290208"/>
            </a:xfrm>
            <a:prstGeom prst="rect">
              <a:avLst/>
            </a:prstGeom>
            <a:noFill/>
          </p:spPr>
          <p:txBody>
            <a:bodyPr wrap="square" rtlCol="0">
              <a:spAutoFit/>
            </a:bodyPr>
            <a:lstStyle/>
            <a:p>
              <a:pPr algn="ctr"/>
              <a:r>
                <a:rPr lang="en-US" sz="1286" b="1" dirty="0">
                  <a:solidFill>
                    <a:srgbClr val="5B9BD5">
                      <a:lumMod val="50000"/>
                    </a:srgbClr>
                  </a:solidFill>
                  <a:cs typeface="Arial" panose="020B0604020202020204" pitchFamily="34" charset="0"/>
                </a:rPr>
                <a:t>e-beam</a:t>
              </a:r>
            </a:p>
          </p:txBody>
        </p:sp>
        <p:sp>
          <p:nvSpPr>
            <p:cNvPr id="53" name="TextBox 52">
              <a:extLst>
                <a:ext uri="{FF2B5EF4-FFF2-40B4-BE49-F238E27FC236}">
                  <a16:creationId xmlns:a16="http://schemas.microsoft.com/office/drawing/2014/main" id="{F1E50401-A4B4-9586-6953-63E89EAF6D7F}"/>
                </a:ext>
              </a:extLst>
            </p:cNvPr>
            <p:cNvSpPr txBox="1"/>
            <p:nvPr/>
          </p:nvSpPr>
          <p:spPr>
            <a:xfrm>
              <a:off x="2305541" y="1451527"/>
              <a:ext cx="1476023" cy="290208"/>
            </a:xfrm>
            <a:prstGeom prst="rect">
              <a:avLst/>
            </a:prstGeom>
            <a:noFill/>
          </p:spPr>
          <p:txBody>
            <a:bodyPr wrap="square" rtlCol="0">
              <a:spAutoFit/>
            </a:bodyPr>
            <a:lstStyle/>
            <a:p>
              <a:pPr algn="ctr"/>
              <a:r>
                <a:rPr lang="en-US" sz="1286" b="1" dirty="0">
                  <a:solidFill>
                    <a:srgbClr val="7030A0"/>
                  </a:solidFill>
                  <a:cs typeface="Arial" panose="020B0604020202020204" pitchFamily="34" charset="0"/>
                </a:rPr>
                <a:t>plasma</a:t>
              </a:r>
            </a:p>
          </p:txBody>
        </p:sp>
        <p:sp>
          <p:nvSpPr>
            <p:cNvPr id="54" name="Oval 53">
              <a:extLst>
                <a:ext uri="{FF2B5EF4-FFF2-40B4-BE49-F238E27FC236}">
                  <a16:creationId xmlns:a16="http://schemas.microsoft.com/office/drawing/2014/main" id="{B213443F-7CCD-668C-DCDB-6D9AFEF42E4A}"/>
                </a:ext>
              </a:extLst>
            </p:cNvPr>
            <p:cNvSpPr/>
            <p:nvPr/>
          </p:nvSpPr>
          <p:spPr>
            <a:xfrm>
              <a:off x="1770741" y="2276275"/>
              <a:ext cx="98666" cy="98666"/>
            </a:xfrm>
            <a:prstGeom prst="ellipse">
              <a:avLst/>
            </a:prstGeom>
            <a:solidFill>
              <a:srgbClr val="FF6565"/>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57"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Arrow Connector 54">
              <a:extLst>
                <a:ext uri="{FF2B5EF4-FFF2-40B4-BE49-F238E27FC236}">
                  <a16:creationId xmlns:a16="http://schemas.microsoft.com/office/drawing/2014/main" id="{26FC847E-42A5-E073-999F-38B070CBDC64}"/>
                </a:ext>
              </a:extLst>
            </p:cNvPr>
            <p:cNvCxnSpPr>
              <a:cxnSpLocks/>
            </p:cNvCxnSpPr>
            <p:nvPr/>
          </p:nvCxnSpPr>
          <p:spPr>
            <a:xfrm>
              <a:off x="1367248" y="2325608"/>
              <a:ext cx="404263" cy="0"/>
            </a:xfrm>
            <a:prstGeom prst="straightConnector1">
              <a:avLst/>
            </a:prstGeom>
            <a:noFill/>
            <a:ln w="28575" cap="flat" cmpd="sng" algn="ctr">
              <a:solidFill>
                <a:srgbClr val="C00000"/>
              </a:solidFill>
              <a:prstDash val="solid"/>
              <a:miter lim="800000"/>
              <a:headEnd type="triangle" w="med" len="med"/>
              <a:tailEnd type="none" w="med" len="med"/>
            </a:ln>
            <a:effectLst/>
          </p:spPr>
        </p:cxnSp>
        <p:cxnSp>
          <p:nvCxnSpPr>
            <p:cNvPr id="56" name="Straight Arrow Connector 55">
              <a:extLst>
                <a:ext uri="{FF2B5EF4-FFF2-40B4-BE49-F238E27FC236}">
                  <a16:creationId xmlns:a16="http://schemas.microsoft.com/office/drawing/2014/main" id="{B4F22CD0-723B-B185-D713-F1C9BBE62336}"/>
                </a:ext>
              </a:extLst>
            </p:cNvPr>
            <p:cNvCxnSpPr>
              <a:cxnSpLocks/>
            </p:cNvCxnSpPr>
            <p:nvPr/>
          </p:nvCxnSpPr>
          <p:spPr>
            <a:xfrm flipH="1">
              <a:off x="1368467" y="2004159"/>
              <a:ext cx="2917684" cy="127822"/>
            </a:xfrm>
            <a:prstGeom prst="straightConnector1">
              <a:avLst/>
            </a:prstGeom>
            <a:noFill/>
            <a:ln w="28575" cap="flat" cmpd="sng" algn="ctr">
              <a:solidFill>
                <a:srgbClr val="5B9BD5">
                  <a:lumMod val="50000"/>
                </a:srgbClr>
              </a:solidFill>
              <a:prstDash val="solid"/>
              <a:miter lim="800000"/>
              <a:headEnd type="triangle" w="med" len="med"/>
              <a:tailEnd type="none" w="med" len="med"/>
            </a:ln>
            <a:effectLst/>
          </p:spPr>
        </p:cxnSp>
      </p:grpSp>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1C0D2789-3D7A-46BB-C902-71C0B6570352}"/>
                  </a:ext>
                </a:extLst>
              </p:cNvPr>
              <p:cNvSpPr txBox="1"/>
              <p:nvPr/>
            </p:nvSpPr>
            <p:spPr>
              <a:xfrm>
                <a:off x="6294956" y="1205779"/>
                <a:ext cx="4516446" cy="6714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𝑅</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𝑏𝑒𝑎𝑚</m:t>
                              </m:r>
                            </m:sub>
                          </m:sSub>
                        </m:num>
                        <m:den>
                          <m:r>
                            <a:rPr lang="en-US" sz="2000" i="0">
                              <a:latin typeface="Cambria Math" panose="02040503050406030204" pitchFamily="18" charset="0"/>
                            </a:rPr>
                            <m:t>2</m:t>
                          </m:r>
                          <m:d>
                            <m:dPr>
                              <m:ctrlPr>
                                <a:rPr lang="en-US" sz="2000" i="1">
                                  <a:solidFill>
                                    <a:srgbClr val="836967"/>
                                  </a:solidFill>
                                  <a:latin typeface="Cambria Math" panose="02040503050406030204" pitchFamily="18" charset="0"/>
                                </a:rPr>
                              </m:ctrlPr>
                            </m:dPr>
                            <m:e>
                              <m:f>
                                <m:fPr>
                                  <m:type m:val="lin"/>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𝑏</m:t>
                                      </m:r>
                                      <m:r>
                                        <a:rPr lang="en-US" sz="2000" b="0" i="1" smtClean="0">
                                          <a:latin typeface="Cambria Math" panose="02040503050406030204" pitchFamily="18" charset="0"/>
                                        </a:rPr>
                                        <m:t>𝑒𝑎𝑚</m:t>
                                      </m:r>
                                    </m:sub>
                                  </m:sSub>
                                </m:num>
                                <m:den>
                                  <m:r>
                                    <a:rPr lang="en-US" sz="2000" i="1">
                                      <a:latin typeface="Cambria Math" panose="02040503050406030204" pitchFamily="18" charset="0"/>
                                    </a:rPr>
                                    <m:t>𝑑𝑧</m:t>
                                  </m:r>
                                </m:den>
                              </m:f>
                            </m:e>
                          </m:d>
                        </m:den>
                      </m:f>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𝑠𝑦𝑠</m:t>
                          </m:r>
                        </m:sub>
                      </m:sSub>
                    </m:oMath>
                  </m:oMathPara>
                </a14:m>
                <a:endParaRPr lang="en-US" sz="2000" dirty="0"/>
              </a:p>
            </p:txBody>
          </p:sp>
        </mc:Choice>
        <mc:Fallback>
          <p:sp>
            <p:nvSpPr>
              <p:cNvPr id="58" name="TextBox 57">
                <a:extLst>
                  <a:ext uri="{FF2B5EF4-FFF2-40B4-BE49-F238E27FC236}">
                    <a16:creationId xmlns:a16="http://schemas.microsoft.com/office/drawing/2014/main" id="{1C0D2789-3D7A-46BB-C902-71C0B6570352}"/>
                  </a:ext>
                </a:extLst>
              </p:cNvPr>
              <p:cNvSpPr txBox="1">
                <a:spLocks noRot="1" noChangeAspect="1" noMove="1" noResize="1" noEditPoints="1" noAdjustHandles="1" noChangeArrowheads="1" noChangeShapeType="1" noTextEdit="1"/>
              </p:cNvSpPr>
              <p:nvPr/>
            </p:nvSpPr>
            <p:spPr>
              <a:xfrm>
                <a:off x="6294956" y="1205779"/>
                <a:ext cx="4516446" cy="671402"/>
              </a:xfrm>
              <a:prstGeom prst="rect">
                <a:avLst/>
              </a:prstGeom>
              <a:blipFill>
                <a:blip r:embed="rId3"/>
                <a:stretch>
                  <a:fillRect/>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DA7DAE83-464D-47CF-14F5-F175D28AE648}"/>
              </a:ext>
            </a:extLst>
          </p:cNvPr>
          <p:cNvSpPr txBox="1"/>
          <p:nvPr/>
        </p:nvSpPr>
        <p:spPr>
          <a:xfrm>
            <a:off x="6324607" y="716972"/>
            <a:ext cx="5096203" cy="400110"/>
          </a:xfrm>
          <a:prstGeom prst="rect">
            <a:avLst/>
          </a:prstGeom>
          <a:noFill/>
        </p:spPr>
        <p:txBody>
          <a:bodyPr wrap="none" rtlCol="0">
            <a:spAutoFit/>
          </a:bodyPr>
          <a:lstStyle/>
          <a:p>
            <a:pPr marL="182880" indent="-182880">
              <a:buFont typeface="Arial" panose="020B0604020202020204" pitchFamily="34" charset="0"/>
              <a:buChar char="•"/>
            </a:pPr>
            <a:r>
              <a:rPr lang="en-US" sz="2000" dirty="0">
                <a:latin typeface="Segoe UI" panose="020B0502040204020203" pitchFamily="34" charset="0"/>
                <a:cs typeface="Segoe UI" panose="020B0502040204020203" pitchFamily="34" charset="0"/>
              </a:rPr>
              <a:t>Energy relaxation length in inelastic range</a:t>
            </a:r>
          </a:p>
        </p:txBody>
      </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459943AC-2272-7A41-68AB-CF14410D5B26}"/>
                  </a:ext>
                </a:extLst>
              </p:cNvPr>
              <p:cNvSpPr txBox="1"/>
              <p:nvPr/>
            </p:nvSpPr>
            <p:spPr>
              <a:xfrm>
                <a:off x="4816670" y="2801361"/>
                <a:ext cx="7324506" cy="400110"/>
              </a:xfrm>
              <a:prstGeom prst="rect">
                <a:avLst/>
              </a:prstGeom>
              <a:noFill/>
            </p:spPr>
            <p:txBody>
              <a:bodyPr wrap="square" rtlCol="0">
                <a:spAutoFit/>
              </a:bodyPr>
              <a:lstStyle/>
              <a:p>
                <a:pPr marL="182880" indent="-182880">
                  <a:buFont typeface="Arial" panose="020B0604020202020204" pitchFamily="34" charset="0"/>
                  <a:buChar char="•"/>
                </a:pPr>
                <a:r>
                  <a:rPr lang="en-US" sz="2000" dirty="0">
                    <a:latin typeface="Segoe UI" panose="020B0502040204020203" pitchFamily="34" charset="0"/>
                    <a:cs typeface="Segoe UI" panose="020B0502040204020203" pitchFamily="34" charset="0"/>
                  </a:rPr>
                  <a:t>For </a:t>
                </a:r>
                <a14:m>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𝑏𝑒𝑎𝑚</m:t>
                        </m:r>
                      </m:sub>
                    </m:sSub>
                    <m:r>
                      <a:rPr lang="en-US" sz="2000" i="1" smtClean="0">
                        <a:latin typeface="Cambria Math" panose="02040503050406030204" pitchFamily="18" charset="0"/>
                        <a:ea typeface="Cambria Math" panose="02040503050406030204" pitchFamily="18" charset="0"/>
                      </a:rPr>
                      <m:t>≥</m:t>
                    </m:r>
                  </m:oMath>
                </a14:m>
                <a:r>
                  <a:rPr lang="en-US" sz="2000" dirty="0">
                    <a:latin typeface="Segoe UI" panose="020B0502040204020203" pitchFamily="34" charset="0"/>
                    <a:cs typeface="Segoe UI" panose="020B0502040204020203" pitchFamily="34" charset="0"/>
                  </a:rPr>
                  <a:t> 2 keV in 50 mtorr N</a:t>
                </a:r>
                <a:r>
                  <a:rPr lang="en-US" sz="2000" baseline="-25000" dirty="0">
                    <a:latin typeface="Segoe UI" panose="020B0502040204020203" pitchFamily="34" charset="0"/>
                    <a:cs typeface="Segoe UI" panose="020B0502040204020203" pitchFamily="34" charset="0"/>
                  </a:rPr>
                  <a:t>2</a:t>
                </a:r>
                <a:r>
                  <a:rPr lang="en-US" sz="2000" dirty="0">
                    <a:latin typeface="Segoe UI" panose="020B0502040204020203" pitchFamily="34" charset="0"/>
                    <a:cs typeface="Segoe UI" panose="020B0502040204020203" pitchFamily="34" charset="0"/>
                  </a:rPr>
                  <a:t> with neutral density N (m</a:t>
                </a:r>
                <a:r>
                  <a:rPr lang="en-US" sz="2000" baseline="30000" dirty="0">
                    <a:latin typeface="Segoe UI" panose="020B0502040204020203" pitchFamily="34" charset="0"/>
                    <a:cs typeface="Segoe UI" panose="020B0502040204020203" pitchFamily="34" charset="0"/>
                  </a:rPr>
                  <a:t>-3</a:t>
                </a:r>
                <a:r>
                  <a:rPr lang="en-US" sz="2000" dirty="0">
                    <a:latin typeface="Segoe UI" panose="020B0502040204020203" pitchFamily="34" charset="0"/>
                    <a:cs typeface="Segoe UI" panose="020B0502040204020203" pitchFamily="34" charset="0"/>
                  </a:rPr>
                  <a:t>) </a:t>
                </a:r>
              </a:p>
            </p:txBody>
          </p:sp>
        </mc:Choice>
        <mc:Fallback>
          <p:sp>
            <p:nvSpPr>
              <p:cNvPr id="60" name="TextBox 59">
                <a:extLst>
                  <a:ext uri="{FF2B5EF4-FFF2-40B4-BE49-F238E27FC236}">
                    <a16:creationId xmlns:a16="http://schemas.microsoft.com/office/drawing/2014/main" id="{459943AC-2272-7A41-68AB-CF14410D5B26}"/>
                  </a:ext>
                </a:extLst>
              </p:cNvPr>
              <p:cNvSpPr txBox="1">
                <a:spLocks noRot="1" noChangeAspect="1" noMove="1" noResize="1" noEditPoints="1" noAdjustHandles="1" noChangeArrowheads="1" noChangeShapeType="1" noTextEdit="1"/>
              </p:cNvSpPr>
              <p:nvPr/>
            </p:nvSpPr>
            <p:spPr>
              <a:xfrm>
                <a:off x="4816670" y="2801361"/>
                <a:ext cx="7324506" cy="400110"/>
              </a:xfrm>
              <a:prstGeom prst="rect">
                <a:avLst/>
              </a:prstGeom>
              <a:blipFill>
                <a:blip r:embed="rId4"/>
                <a:stretch>
                  <a:fillRect l="-749" t="-7692" b="-29231"/>
                </a:stretch>
              </a:blipFill>
            </p:spPr>
            <p:txBody>
              <a:bodyPr/>
              <a:lstStyle/>
              <a:p>
                <a:r>
                  <a:rPr lang="en-US">
                    <a:noFill/>
                  </a:rPr>
                  <a:t> </a:t>
                </a:r>
              </a:p>
            </p:txBody>
          </p:sp>
        </mc:Fallback>
      </mc:AlternateContent>
      <p:sp>
        <p:nvSpPr>
          <p:cNvPr id="61" name="Speech Bubble: Rectangle 60">
            <a:extLst>
              <a:ext uri="{FF2B5EF4-FFF2-40B4-BE49-F238E27FC236}">
                <a16:creationId xmlns:a16="http://schemas.microsoft.com/office/drawing/2014/main" id="{8CA98322-5DE2-820C-7070-EE23416D6E1D}"/>
              </a:ext>
            </a:extLst>
          </p:cNvPr>
          <p:cNvSpPr/>
          <p:nvPr/>
        </p:nvSpPr>
        <p:spPr>
          <a:xfrm>
            <a:off x="7802479" y="2141295"/>
            <a:ext cx="2103962" cy="508000"/>
          </a:xfrm>
          <a:prstGeom prst="wedgeRectCallout">
            <a:avLst>
              <a:gd name="adj1" fmla="val -26885"/>
              <a:gd name="adj2" fmla="val -99189"/>
            </a:avLst>
          </a:prstGeom>
          <a:no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600" dirty="0">
                <a:solidFill>
                  <a:prstClr val="black"/>
                </a:solidFill>
                <a:latin typeface="Segoe UI" panose="020B0502040204020203" pitchFamily="34" charset="0"/>
                <a:cs typeface="Segoe UI" panose="020B0502040204020203" pitchFamily="34" charset="0"/>
              </a:rPr>
              <a:t>Energy loss function</a:t>
            </a:r>
          </a:p>
        </p:txBody>
      </p:sp>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4FD81764-9BD1-15D2-134E-437B86696F4C}"/>
                  </a:ext>
                </a:extLst>
              </p:cNvPr>
              <p:cNvSpPr txBox="1"/>
              <p:nvPr/>
            </p:nvSpPr>
            <p:spPr>
              <a:xfrm>
                <a:off x="5701584" y="3391624"/>
                <a:ext cx="4579088" cy="4121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𝑅</m:t>
                          </m:r>
                          <m:r>
                            <a:rPr lang="en-US" sz="2000" i="0">
                              <a:latin typeface="Cambria Math" panose="02040503050406030204" pitchFamily="18" charset="0"/>
                            </a:rPr>
                            <m:t>&gt;500</m:t>
                          </m:r>
                          <m:r>
                            <a:rPr lang="en-US" sz="2000" i="1">
                              <a:latin typeface="Cambria Math" panose="02040503050406030204" pitchFamily="18" charset="0"/>
                            </a:rPr>
                            <m:t>𝑒𝑉</m:t>
                          </m:r>
                        </m:sub>
                      </m:sSub>
                      <m:r>
                        <a:rPr lang="en-US" sz="2000" i="0">
                          <a:latin typeface="Cambria Math" panose="02040503050406030204" pitchFamily="18" charset="0"/>
                        </a:rPr>
                        <m:t>≈1.1∙</m:t>
                      </m:r>
                      <m:sSup>
                        <m:sSupPr>
                          <m:ctrlPr>
                            <a:rPr lang="en-US" sz="2000" i="1">
                              <a:solidFill>
                                <a:srgbClr val="836967"/>
                              </a:solidFill>
                              <a:latin typeface="Cambria Math" panose="02040503050406030204" pitchFamily="18" charset="0"/>
                            </a:rPr>
                          </m:ctrlPr>
                        </m:sSupPr>
                        <m:e>
                          <m:r>
                            <a:rPr lang="en-US" sz="2000" i="0">
                              <a:latin typeface="Cambria Math" panose="02040503050406030204" pitchFamily="18" charset="0"/>
                            </a:rPr>
                            <m:t>10</m:t>
                          </m:r>
                        </m:e>
                        <m:sup>
                          <m:r>
                            <a:rPr lang="en-US" sz="2000" i="0">
                              <a:latin typeface="Cambria Math" panose="02040503050406030204" pitchFamily="18" charset="0"/>
                            </a:rPr>
                            <m:t>21</m:t>
                          </m:r>
                        </m:sup>
                      </m:sSup>
                      <m:f>
                        <m:fPr>
                          <m:type m:val="lin"/>
                          <m:ctrlPr>
                            <a:rPr lang="en-US" sz="2000" i="1">
                              <a:latin typeface="Cambria Math" panose="02040503050406030204" pitchFamily="18" charset="0"/>
                            </a:rPr>
                          </m:ctrlPr>
                        </m:fPr>
                        <m:num>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𝜀</m:t>
                              </m:r>
                            </m:e>
                            <m:sub>
                              <m:r>
                                <a:rPr lang="en-US" sz="2000" i="1">
                                  <a:latin typeface="Cambria Math" panose="02040503050406030204" pitchFamily="18" charset="0"/>
                                </a:rPr>
                                <m:t>𝑏𝑒𝑎𝑚</m:t>
                              </m:r>
                            </m:sub>
                            <m:sup>
                              <m:r>
                                <a:rPr lang="en-US" sz="2000" i="0">
                                  <a:latin typeface="Cambria Math" panose="02040503050406030204" pitchFamily="18" charset="0"/>
                                </a:rPr>
                                <m:t>1.7</m:t>
                              </m:r>
                            </m:sup>
                          </m:sSubSup>
                        </m:num>
                        <m:den>
                          <m:r>
                            <a:rPr lang="en-US" sz="2000" i="1">
                              <a:latin typeface="Cambria Math" panose="02040503050406030204" pitchFamily="18" charset="0"/>
                            </a:rPr>
                            <m:t>𝑁</m:t>
                          </m:r>
                        </m:den>
                      </m:f>
                      <m:r>
                        <a:rPr lang="en-US" sz="2000" i="1">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rPr>
                        <m:t>𝟐</m:t>
                      </m:r>
                      <m:r>
                        <a:rPr lang="en-US" sz="2000" b="1" i="1" smtClean="0">
                          <a:latin typeface="Cambria Math" panose="02040503050406030204" pitchFamily="18" charset="0"/>
                        </a:rPr>
                        <m:t> </m:t>
                      </m:r>
                      <m:r>
                        <a:rPr lang="en-US" sz="2000" b="1" i="1" smtClean="0">
                          <a:latin typeface="Cambria Math" panose="02040503050406030204" pitchFamily="18" charset="0"/>
                        </a:rPr>
                        <m:t>𝒎</m:t>
                      </m:r>
                    </m:oMath>
                  </m:oMathPara>
                </a14:m>
                <a:endParaRPr lang="en-US" sz="2000" b="1" dirty="0"/>
              </a:p>
            </p:txBody>
          </p:sp>
        </mc:Choice>
        <mc:Fallback>
          <p:sp>
            <p:nvSpPr>
              <p:cNvPr id="62" name="TextBox 61">
                <a:extLst>
                  <a:ext uri="{FF2B5EF4-FFF2-40B4-BE49-F238E27FC236}">
                    <a16:creationId xmlns:a16="http://schemas.microsoft.com/office/drawing/2014/main" id="{4FD81764-9BD1-15D2-134E-437B86696F4C}"/>
                  </a:ext>
                </a:extLst>
              </p:cNvPr>
              <p:cNvSpPr txBox="1">
                <a:spLocks noRot="1" noChangeAspect="1" noMove="1" noResize="1" noEditPoints="1" noAdjustHandles="1" noChangeArrowheads="1" noChangeShapeType="1" noTextEdit="1"/>
              </p:cNvSpPr>
              <p:nvPr/>
            </p:nvSpPr>
            <p:spPr>
              <a:xfrm>
                <a:off x="5701584" y="3391624"/>
                <a:ext cx="4579088" cy="412100"/>
              </a:xfrm>
              <a:prstGeom prst="rect">
                <a:avLst/>
              </a:prstGeom>
              <a:blipFill>
                <a:blip r:embed="rId5"/>
                <a:stretch>
                  <a:fillRect t="-108824" b="-173529"/>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91AC5B36-68F1-D685-84B3-26EAF612AB66}"/>
              </a:ext>
            </a:extLst>
          </p:cNvPr>
          <p:cNvSpPr txBox="1"/>
          <p:nvPr/>
        </p:nvSpPr>
        <p:spPr>
          <a:xfrm>
            <a:off x="5701584" y="4249789"/>
            <a:ext cx="4949560" cy="400110"/>
          </a:xfrm>
          <a:prstGeom prst="rect">
            <a:avLst/>
          </a:prstGeom>
          <a:noFill/>
        </p:spPr>
        <p:txBody>
          <a:bodyPr wrap="none" rtlCol="0">
            <a:spAutoFit/>
          </a:bodyPr>
          <a:lstStyle/>
          <a:p>
            <a:pPr marL="182880" indent="-182880">
              <a:buFont typeface="Arial" panose="020B0604020202020204" pitchFamily="34" charset="0"/>
              <a:buChar char="•"/>
            </a:pPr>
            <a:r>
              <a:rPr lang="en-US" sz="2000" dirty="0">
                <a:latin typeface="Segoe UI" panose="020B0502040204020203" pitchFamily="34" charset="0"/>
                <a:cs typeface="Segoe UI" panose="020B0502040204020203" pitchFamily="34" charset="0"/>
              </a:rPr>
              <a:t>e-Beam required to generate the plasma</a:t>
            </a:r>
          </a:p>
        </p:txBody>
      </p:sp>
      <mc:AlternateContent xmlns:mc="http://schemas.openxmlformats.org/markup-compatibility/2006">
        <mc:Choice xmlns:a14="http://schemas.microsoft.com/office/drawing/2010/main" Requires="a14">
          <p:sp>
            <p:nvSpPr>
              <p:cNvPr id="3073" name="TextBox 3072">
                <a:extLst>
                  <a:ext uri="{FF2B5EF4-FFF2-40B4-BE49-F238E27FC236}">
                    <a16:creationId xmlns:a16="http://schemas.microsoft.com/office/drawing/2014/main" id="{6D83540A-BA24-24AC-D8DA-4723AED06349}"/>
                  </a:ext>
                </a:extLst>
              </p:cNvPr>
              <p:cNvSpPr txBox="1"/>
              <p:nvPr/>
            </p:nvSpPr>
            <p:spPr>
              <a:xfrm>
                <a:off x="7400921" y="4659230"/>
                <a:ext cx="3162805" cy="91069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2000" i="1">
                              <a:effectLst/>
                              <a:latin typeface="Cambria Math" panose="020405030504060302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smtClean="0">
                              <a:effectLst/>
                              <a:latin typeface="Cambria Math" panose="02040503050406030204" pitchFamily="18" charset="0"/>
                              <a:cs typeface="Times New Roman" panose="02020603050405020304" pitchFamily="18" charset="0"/>
                            </a:rPr>
                          </m:ctrlPr>
                        </m:sSubPr>
                        <m:e>
                          <m:r>
                            <a:rPr lang="en-US" sz="1800" b="0" i="1" smtClean="0">
                              <a:effectLst/>
                              <a:latin typeface="Cambria Math" panose="02040503050406030204" pitchFamily="18" charset="0"/>
                              <a:cs typeface="Times New Roman" panose="02020603050405020304" pitchFamily="18" charset="0"/>
                            </a:rPr>
                            <m:t>𝑛</m:t>
                          </m:r>
                        </m:e>
                        <m:sub>
                          <m:r>
                            <a:rPr lang="en-US" sz="1800" b="0" i="1" smtClean="0">
                              <a:effectLst/>
                              <a:latin typeface="Cambria Math" panose="02040503050406030204" pitchFamily="18" charset="0"/>
                              <a:cs typeface="Times New Roman" panose="02020603050405020304" pitchFamily="18" charset="0"/>
                            </a:rPr>
                            <m:t>0</m:t>
                          </m:r>
                        </m:sub>
                      </m:sSub>
                      <m:rad>
                        <m:radPr>
                          <m:degHide m:val="on"/>
                          <m:ctrlPr>
                            <a:rPr lang="en-US" sz="1800" i="1" smtClean="0">
                              <a:effectLst/>
                              <a:latin typeface="Cambria Math" panose="02040503050406030204" pitchFamily="18" charset="0"/>
                              <a:cs typeface="Times New Roman" panose="02020603050405020304" pitchFamily="18" charset="0"/>
                            </a:rPr>
                          </m:ctrlPr>
                        </m:radPr>
                        <m:deg/>
                        <m:e>
                          <m:f>
                            <m:fPr>
                              <m:ctrlPr>
                                <a:rPr lang="en-US" sz="1800" i="1" smtClean="0">
                                  <a:effectLst/>
                                  <a:latin typeface="Cambria Math" panose="02040503050406030204" pitchFamily="18" charset="0"/>
                                  <a:cs typeface="Times New Roman" panose="02020603050405020304" pitchFamily="18" charset="0"/>
                                </a:rPr>
                              </m:ctrlPr>
                            </m:fPr>
                            <m:num>
                              <m:sSub>
                                <m:sSubPr>
                                  <m:ctrlPr>
                                    <a:rPr lang="en-US" sz="1800" i="1" smtClean="0">
                                      <a:effectLst/>
                                      <a:latin typeface="Cambria Math" panose="02040503050406030204" pitchFamily="18" charset="0"/>
                                      <a:cs typeface="Times New Roman" panose="02020603050405020304" pitchFamily="18" charset="0"/>
                                    </a:rPr>
                                  </m:ctrlPr>
                                </m:sSubPr>
                                <m:e>
                                  <m:r>
                                    <a:rPr lang="en-US" sz="1800" b="0" i="1" smtClean="0">
                                      <a:effectLst/>
                                      <a:latin typeface="Cambria Math" panose="02040503050406030204" pitchFamily="18" charset="0"/>
                                      <a:cs typeface="Times New Roman" panose="02020603050405020304" pitchFamily="18" charset="0"/>
                                    </a:rPr>
                                    <m:t>𝑇</m:t>
                                  </m:r>
                                </m:e>
                                <m:sub>
                                  <m:r>
                                    <a:rPr lang="en-US" sz="1800" b="0" i="1" smtClean="0">
                                      <a:effectLst/>
                                      <a:latin typeface="Cambria Math" panose="02040503050406030204" pitchFamily="18" charset="0"/>
                                      <a:cs typeface="Times New Roman" panose="02020603050405020304" pitchFamily="18" charset="0"/>
                                    </a:rPr>
                                    <m:t>𝑒</m:t>
                                  </m:r>
                                </m:sub>
                              </m:sSub>
                            </m:num>
                            <m:den>
                              <m:sSub>
                                <m:sSubPr>
                                  <m:ctrlPr>
                                    <a:rPr lang="en-US" sz="1800" i="1" smtClean="0">
                                      <a:effectLst/>
                                      <a:latin typeface="Cambria Math" panose="02040503050406030204" pitchFamily="18" charset="0"/>
                                      <a:cs typeface="Times New Roman" panose="02020603050405020304" pitchFamily="18" charset="0"/>
                                    </a:rPr>
                                  </m:ctrlPr>
                                </m:sSubPr>
                                <m:e>
                                  <m:r>
                                    <a:rPr lang="en-US" sz="1800" b="0" i="1" smtClean="0">
                                      <a:effectLst/>
                                      <a:latin typeface="Cambria Math" panose="02040503050406030204" pitchFamily="18" charset="0"/>
                                      <a:cs typeface="Times New Roman" panose="02020603050405020304" pitchFamily="18" charset="0"/>
                                    </a:rPr>
                                    <m:t>𝑀</m:t>
                                  </m:r>
                                </m:e>
                                <m:sub>
                                  <m:r>
                                    <a:rPr lang="en-US" sz="1800" b="0" i="1" smtClean="0">
                                      <a:effectLst/>
                                      <a:latin typeface="Cambria Math" panose="02040503050406030204" pitchFamily="18" charset="0"/>
                                      <a:cs typeface="Times New Roman" panose="02020603050405020304" pitchFamily="18" charset="0"/>
                                    </a:rPr>
                                    <m:t>𝑖</m:t>
                                  </m:r>
                                </m:sub>
                              </m:sSub>
                            </m:den>
                          </m:f>
                        </m:e>
                      </m:ra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d>
                        <m:dPr>
                          <m:ctrlPr>
                            <a:rPr lang="en-US" sz="1800" i="1" smtClean="0">
                              <a:effectLst/>
                              <a:latin typeface="Cambria Math" panose="02040503050406030204" pitchFamily="18" charset="0"/>
                              <a:cs typeface="Times New Roman" panose="02020603050405020304" pitchFamily="18" charset="0"/>
                            </a:rPr>
                          </m:ctrlPr>
                        </m:dPr>
                        <m:e>
                          <m:r>
                            <a:rPr lang="en-US" sz="1800" b="0" i="1" smtClean="0">
                              <a:effectLst/>
                              <a:latin typeface="Cambria Math" panose="02040503050406030204" pitchFamily="18" charset="0"/>
                              <a:cs typeface="Times New Roman" panose="02020603050405020304" pitchFamily="18" charset="0"/>
                            </a:rPr>
                            <m:t>𝐿</m:t>
                          </m:r>
                          <m:r>
                            <a:rPr lang="en-US" sz="1800" b="0" i="1" smtClean="0">
                              <a:effectLst/>
                              <a:latin typeface="Cambria Math" panose="02040503050406030204" pitchFamily="18" charset="0"/>
                              <a:cs typeface="Times New Roman" panose="02020603050405020304" pitchFamily="18" charset="0"/>
                            </a:rPr>
                            <m:t>+</m:t>
                          </m:r>
                          <m:r>
                            <a:rPr lang="en-US" sz="1800" b="0" i="1" smtClean="0">
                              <a:effectLst/>
                              <a:latin typeface="Cambria Math" panose="02040503050406030204" pitchFamily="18" charset="0"/>
                              <a:cs typeface="Times New Roman" panose="02020603050405020304" pitchFamily="18" charset="0"/>
                            </a:rPr>
                            <m:t>𝑅</m:t>
                          </m:r>
                        </m:e>
                      </m:d>
                    </m:oMath>
                  </m:oMathPara>
                </a14:m>
                <a:endParaRPr lang="en-US" sz="2000" dirty="0">
                  <a:latin typeface="Segoe UI" panose="020B0502040204020203" pitchFamily="34" charset="0"/>
                  <a:cs typeface="Segoe UI" panose="020B0502040204020203" pitchFamily="34" charset="0"/>
                </a:endParaRPr>
              </a:p>
            </p:txBody>
          </p:sp>
        </mc:Choice>
        <mc:Fallback>
          <p:sp>
            <p:nvSpPr>
              <p:cNvPr id="3073" name="TextBox 3072">
                <a:extLst>
                  <a:ext uri="{FF2B5EF4-FFF2-40B4-BE49-F238E27FC236}">
                    <a16:creationId xmlns:a16="http://schemas.microsoft.com/office/drawing/2014/main" id="{6D83540A-BA24-24AC-D8DA-4723AED06349}"/>
                  </a:ext>
                </a:extLst>
              </p:cNvPr>
              <p:cNvSpPr txBox="1">
                <a:spLocks noRot="1" noChangeAspect="1" noMove="1" noResize="1" noEditPoints="1" noAdjustHandles="1" noChangeArrowheads="1" noChangeShapeType="1" noTextEdit="1"/>
              </p:cNvSpPr>
              <p:nvPr/>
            </p:nvSpPr>
            <p:spPr>
              <a:xfrm>
                <a:off x="7400921" y="4659230"/>
                <a:ext cx="3162805" cy="910699"/>
              </a:xfrm>
              <a:prstGeom prst="rect">
                <a:avLst/>
              </a:prstGeom>
              <a:blipFill>
                <a:blip r:embed="rId6"/>
                <a:stretch>
                  <a:fillRect/>
                </a:stretch>
              </a:blipFill>
            </p:spPr>
            <p:txBody>
              <a:bodyPr/>
              <a:lstStyle/>
              <a:p>
                <a:r>
                  <a:rPr lang="en-US">
                    <a:noFill/>
                  </a:rPr>
                  <a:t> </a:t>
                </a:r>
              </a:p>
            </p:txBody>
          </p:sp>
        </mc:Fallback>
      </mc:AlternateContent>
      <p:sp>
        <p:nvSpPr>
          <p:cNvPr id="3076" name="Speech Bubble: Rectangle 3075">
            <a:extLst>
              <a:ext uri="{FF2B5EF4-FFF2-40B4-BE49-F238E27FC236}">
                <a16:creationId xmlns:a16="http://schemas.microsoft.com/office/drawing/2014/main" id="{1739EE8D-3575-B54A-6514-D4512D405BC2}"/>
              </a:ext>
            </a:extLst>
          </p:cNvPr>
          <p:cNvSpPr/>
          <p:nvPr/>
        </p:nvSpPr>
        <p:spPr>
          <a:xfrm>
            <a:off x="9431320" y="5743545"/>
            <a:ext cx="1282801" cy="400110"/>
          </a:xfrm>
          <a:prstGeom prst="wedgeRectCallout">
            <a:avLst>
              <a:gd name="adj1" fmla="val -52555"/>
              <a:gd name="adj2" fmla="val -121124"/>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Wall losses</a:t>
            </a:r>
          </a:p>
        </p:txBody>
      </p:sp>
      <p:sp>
        <p:nvSpPr>
          <p:cNvPr id="3079" name="Speech Bubble: Rectangle 3078">
            <a:extLst>
              <a:ext uri="{FF2B5EF4-FFF2-40B4-BE49-F238E27FC236}">
                <a16:creationId xmlns:a16="http://schemas.microsoft.com/office/drawing/2014/main" id="{5289643F-3F07-4A15-FA58-19827BC24EAC}"/>
              </a:ext>
            </a:extLst>
          </p:cNvPr>
          <p:cNvSpPr/>
          <p:nvPr/>
        </p:nvSpPr>
        <p:spPr>
          <a:xfrm>
            <a:off x="6620677" y="5743545"/>
            <a:ext cx="2108534" cy="1038458"/>
          </a:xfrm>
          <a:prstGeom prst="wedgeRectCallout">
            <a:avLst>
              <a:gd name="adj1" fmla="val -6561"/>
              <a:gd name="adj2" fmla="val -89324"/>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Ionization by e-beam</a:t>
            </a:r>
          </a:p>
          <a:p>
            <a:pPr algn="ctr"/>
            <a:endParaRPr lang="en-US" sz="1600" dirty="0">
              <a:solidFill>
                <a:schemeClr val="tx1"/>
              </a:solidFill>
              <a:latin typeface="Segoe UI" panose="020B0502040204020203" pitchFamily="34" charset="0"/>
              <a:cs typeface="Segoe UI" panose="020B0502040204020203" pitchFamily="34" charset="0"/>
            </a:endParaRPr>
          </a:p>
          <a:p>
            <a:pPr algn="ctr"/>
            <a:endParaRPr lang="en-US" sz="1600" dirty="0">
              <a:solidFill>
                <a:schemeClr val="tx1"/>
              </a:solidFill>
              <a:latin typeface="Segoe UI" panose="020B0502040204020203" pitchFamily="34" charset="0"/>
              <a:cs typeface="Segoe UI" panose="020B0502040204020203" pitchFamily="34" charset="0"/>
            </a:endParaRPr>
          </a:p>
        </p:txBody>
      </p:sp>
      <mc:AlternateContent xmlns:mc="http://schemas.openxmlformats.org/markup-compatibility/2006">
        <mc:Choice xmlns:a14="http://schemas.microsoft.com/office/drawing/2010/main" Requires="a14">
          <p:sp>
            <p:nvSpPr>
              <p:cNvPr id="3080" name="TextBox 3079">
                <a:extLst>
                  <a:ext uri="{FF2B5EF4-FFF2-40B4-BE49-F238E27FC236}">
                    <a16:creationId xmlns:a16="http://schemas.microsoft.com/office/drawing/2014/main" id="{87213454-BFE2-FBB4-C983-7880ED229EEF}"/>
                  </a:ext>
                </a:extLst>
              </p:cNvPr>
              <p:cNvSpPr txBox="1"/>
              <p:nvPr/>
            </p:nvSpPr>
            <p:spPr>
              <a:xfrm>
                <a:off x="6966284" y="6209548"/>
                <a:ext cx="1228424" cy="527517"/>
              </a:xfrm>
              <a:prstGeom prst="rect">
                <a:avLst/>
              </a:prstGeom>
              <a:noFill/>
            </p:spPr>
            <p:txBody>
              <a:bodyPr wrap="square">
                <a:spAutoFit/>
              </a:bodyPr>
              <a:lstStyle/>
              <a:p>
                <a14:m>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1800" i="1">
                            <a:effectLst/>
                            <a:latin typeface="Cambria Math" panose="02040503050406030204" pitchFamily="18" charset="0"/>
                          </a:rPr>
                        </m:ctrlPr>
                      </m:fPr>
                      <m:num>
                        <m:sSub>
                          <m:sSubPr>
                            <m:ctrlPr>
                              <a:rPr lang="en-US" sz="1800" b="1" i="1" smtClean="0">
                                <a:solidFill>
                                  <a:srgbClr val="FF0000"/>
                                </a:solidFill>
                                <a:effectLst/>
                                <a:latin typeface="Cambria Math" panose="02040503050406030204" pitchFamily="18" charset="0"/>
                              </a:rPr>
                            </m:ctrlPr>
                          </m:sSubPr>
                          <m:e>
                            <m:r>
                              <a:rPr lang="en-US" sz="18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𝑱</m:t>
                            </m:r>
                          </m:e>
                          <m:sub>
                            <m:r>
                              <a:rPr lang="en-US" sz="18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𝒃</m:t>
                            </m:r>
                          </m:sub>
                        </m:sSub>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𝑒</m:t>
                        </m:r>
                      </m:den>
                    </m:f>
                    <m:f>
                      <m:fPr>
                        <m:ctrlPr>
                          <a:rPr lang="en-US" sz="1800" i="1">
                            <a:effectLst/>
                            <a:latin typeface="Cambria Math" panose="020405030504060302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sSub>
                          <m:sSubPr>
                            <m:ctrlPr>
                              <a:rPr lang="en-US" sz="1800" i="1">
                                <a:effectLst/>
                                <a:latin typeface="Cambria Math" panose="020405030504060302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den>
                    </m:f>
                    <m:f>
                      <m:fPr>
                        <m:ctrlPr>
                          <a:rPr lang="en-US" sz="1800" i="1">
                            <a:effectLst/>
                            <a:latin typeface="Cambria Math" panose="02040503050406030204" pitchFamily="18" charset="0"/>
                          </a:rPr>
                        </m:ctrlPr>
                      </m:fPr>
                      <m:num>
                        <m:sSub>
                          <m:sSubPr>
                            <m:ctrlPr>
                              <a:rPr lang="en-US" sz="1800" i="1">
                                <a:effectLst/>
                                <a:latin typeface="Cambria Math" panose="020405030504060302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𝐿</m:t>
                        </m:r>
                      </m:den>
                    </m:f>
                  </m:oMath>
                </a14:m>
                <a:r>
                  <a:rPr lang="en-US" sz="1800" dirty="0">
                    <a:latin typeface="Segoe UI" panose="020B0502040204020203" pitchFamily="34" charset="0"/>
                    <a:cs typeface="Segoe UI" panose="020B0502040204020203" pitchFamily="34" charset="0"/>
                  </a:rPr>
                  <a:t> </a:t>
                </a:r>
                <a:endParaRPr lang="en-US" dirty="0"/>
              </a:p>
            </p:txBody>
          </p:sp>
        </mc:Choice>
        <mc:Fallback>
          <p:sp>
            <p:nvSpPr>
              <p:cNvPr id="3080" name="TextBox 3079">
                <a:extLst>
                  <a:ext uri="{FF2B5EF4-FFF2-40B4-BE49-F238E27FC236}">
                    <a16:creationId xmlns:a16="http://schemas.microsoft.com/office/drawing/2014/main" id="{87213454-BFE2-FBB4-C983-7880ED229EEF}"/>
                  </a:ext>
                </a:extLst>
              </p:cNvPr>
              <p:cNvSpPr txBox="1">
                <a:spLocks noRot="1" noChangeAspect="1" noMove="1" noResize="1" noEditPoints="1" noAdjustHandles="1" noChangeArrowheads="1" noChangeShapeType="1" noTextEdit="1"/>
              </p:cNvSpPr>
              <p:nvPr/>
            </p:nvSpPr>
            <p:spPr>
              <a:xfrm>
                <a:off x="6966284" y="6209548"/>
                <a:ext cx="1228424" cy="527517"/>
              </a:xfrm>
              <a:prstGeom prst="rect">
                <a:avLst/>
              </a:prstGeom>
              <a:blipFill>
                <a:blip r:embed="rId7"/>
                <a:stretch>
                  <a:fillRect b="-1163"/>
                </a:stretch>
              </a:blipFill>
            </p:spPr>
            <p:txBody>
              <a:bodyPr/>
              <a:lstStyle/>
              <a:p>
                <a:r>
                  <a:rPr lang="en-US">
                    <a:noFill/>
                  </a:rPr>
                  <a:t> </a:t>
                </a:r>
              </a:p>
            </p:txBody>
          </p:sp>
        </mc:Fallback>
      </mc:AlternateContent>
      <p:sp>
        <p:nvSpPr>
          <p:cNvPr id="3081" name="TextBox 3080">
            <a:extLst>
              <a:ext uri="{FF2B5EF4-FFF2-40B4-BE49-F238E27FC236}">
                <a16:creationId xmlns:a16="http://schemas.microsoft.com/office/drawing/2014/main" id="{E1F33122-86D4-2A0E-044F-6A07D713133B}"/>
              </a:ext>
            </a:extLst>
          </p:cNvPr>
          <p:cNvSpPr txBox="1"/>
          <p:nvPr/>
        </p:nvSpPr>
        <p:spPr>
          <a:xfrm>
            <a:off x="165696" y="880905"/>
            <a:ext cx="5194051" cy="400110"/>
          </a:xfrm>
          <a:prstGeom prst="rect">
            <a:avLst/>
          </a:prstGeom>
          <a:noFill/>
        </p:spPr>
        <p:txBody>
          <a:bodyPr wrap="none" rtlCol="0">
            <a:spAutoFit/>
          </a:bodyPr>
          <a:lstStyle/>
          <a:p>
            <a:pPr marL="342900" indent="-342900">
              <a:buFont typeface="Arial" panose="020B0604020202020204" pitchFamily="34" charset="0"/>
              <a:buChar char="•"/>
            </a:pPr>
            <a:r>
              <a:rPr lang="en-US" sz="2000" b="1" dirty="0">
                <a:latin typeface="Segoe UI" panose="020B0502040204020203" pitchFamily="34" charset="0"/>
                <a:cs typeface="Segoe UI" panose="020B0502040204020203" pitchFamily="34" charset="0"/>
              </a:rPr>
              <a:t>e-Beam plasma without magnetic field</a:t>
            </a:r>
          </a:p>
        </p:txBody>
      </p:sp>
      <p:sp>
        <p:nvSpPr>
          <p:cNvPr id="3083" name="TextBox 3082">
            <a:extLst>
              <a:ext uri="{FF2B5EF4-FFF2-40B4-BE49-F238E27FC236}">
                <a16:creationId xmlns:a16="http://schemas.microsoft.com/office/drawing/2014/main" id="{4222AE7B-1C08-A71F-8D55-FB3E14E555A1}"/>
              </a:ext>
            </a:extLst>
          </p:cNvPr>
          <p:cNvSpPr txBox="1"/>
          <p:nvPr/>
        </p:nvSpPr>
        <p:spPr>
          <a:xfrm>
            <a:off x="370599" y="4867681"/>
            <a:ext cx="5282858" cy="646331"/>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Beam electrons scattered on collisions with neutrals causing the beam expansion</a:t>
            </a:r>
          </a:p>
        </p:txBody>
      </p:sp>
      <p:sp>
        <p:nvSpPr>
          <p:cNvPr id="3084" name="TextBox 3083">
            <a:extLst>
              <a:ext uri="{FF2B5EF4-FFF2-40B4-BE49-F238E27FC236}">
                <a16:creationId xmlns:a16="http://schemas.microsoft.com/office/drawing/2014/main" id="{653812BE-86DD-51B5-BB28-96AB4AF6A115}"/>
              </a:ext>
            </a:extLst>
          </p:cNvPr>
          <p:cNvSpPr txBox="1"/>
          <p:nvPr/>
        </p:nvSpPr>
        <p:spPr>
          <a:xfrm>
            <a:off x="99631" y="5737018"/>
            <a:ext cx="6157160" cy="307777"/>
          </a:xfrm>
          <a:prstGeom prst="rect">
            <a:avLst/>
          </a:prstGeom>
          <a:noFill/>
        </p:spPr>
        <p:txBody>
          <a:bodyPr wrap="square">
            <a:spAutoFit/>
          </a:bodyPr>
          <a:lstStyle/>
          <a:p>
            <a:r>
              <a:rPr kumimoji="0" lang="nn-NO"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 F. Fernsler, W. M. Manheimer, R. A. Meger,</a:t>
            </a:r>
            <a:r>
              <a:rPr lang="en-US" sz="1400" i="1" dirty="0">
                <a:solidFill>
                  <a:srgbClr val="000000"/>
                </a:solidFill>
                <a:latin typeface="Segoe UI" panose="020B0502040204020203" pitchFamily="34" charset="0"/>
                <a:cs typeface="Segoe UI" panose="020B0502040204020203" pitchFamily="34" charset="0"/>
              </a:rPr>
              <a:t> et al., </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Phys. Plasmas </a:t>
            </a:r>
            <a:r>
              <a:rPr kumimoji="0" lang="en-US" sz="14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9</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(1998)</a:t>
            </a:r>
            <a:endParaRPr lang="en-US" dirty="0"/>
          </a:p>
        </p:txBody>
      </p:sp>
      <p:sp>
        <p:nvSpPr>
          <p:cNvPr id="3086" name="Rectangle 3085">
            <a:extLst>
              <a:ext uri="{FF2B5EF4-FFF2-40B4-BE49-F238E27FC236}">
                <a16:creationId xmlns:a16="http://schemas.microsoft.com/office/drawing/2014/main" id="{70A99992-424C-CF56-0EAC-04908D717DAA}"/>
              </a:ext>
            </a:extLst>
          </p:cNvPr>
          <p:cNvSpPr/>
          <p:nvPr/>
        </p:nvSpPr>
        <p:spPr>
          <a:xfrm>
            <a:off x="2279781" y="3468985"/>
            <a:ext cx="641025" cy="94790"/>
          </a:xfrm>
          <a:prstGeom prst="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8" name="Straight Arrow Connector 3087">
            <a:extLst>
              <a:ext uri="{FF2B5EF4-FFF2-40B4-BE49-F238E27FC236}">
                <a16:creationId xmlns:a16="http://schemas.microsoft.com/office/drawing/2014/main" id="{64FDC47F-E924-7964-BE10-394DBC3996E6}"/>
              </a:ext>
            </a:extLst>
          </p:cNvPr>
          <p:cNvCxnSpPr/>
          <p:nvPr/>
        </p:nvCxnSpPr>
        <p:spPr>
          <a:xfrm>
            <a:off x="2816124" y="3604667"/>
            <a:ext cx="226791" cy="469550"/>
          </a:xfrm>
          <a:prstGeom prst="straightConnector1">
            <a:avLst/>
          </a:prstGeom>
          <a:ln>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092" name="TextBox 3091">
            <a:extLst>
              <a:ext uri="{FF2B5EF4-FFF2-40B4-BE49-F238E27FC236}">
                <a16:creationId xmlns:a16="http://schemas.microsoft.com/office/drawing/2014/main" id="{3BB13DAB-FFDB-4C06-9B41-07398091CDA1}"/>
              </a:ext>
            </a:extLst>
          </p:cNvPr>
          <p:cNvSpPr txBox="1"/>
          <p:nvPr/>
        </p:nvSpPr>
        <p:spPr>
          <a:xfrm>
            <a:off x="2975699" y="3885603"/>
            <a:ext cx="1684449" cy="48808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86" b="1" i="0" u="none" strike="noStrike" kern="1200" cap="none" spc="0" normalizeH="0" baseline="0" noProof="0" dirty="0">
                <a:ln>
                  <a:noFill/>
                </a:ln>
                <a:solidFill>
                  <a:schemeClr val="accent4">
                    <a:lumMod val="75000"/>
                  </a:schemeClr>
                </a:solidFill>
                <a:effectLst/>
                <a:uLnTx/>
                <a:uFillTx/>
                <a:latin typeface="Arial"/>
                <a:ea typeface="+mn-ea"/>
                <a:cs typeface="Arial" panose="020B0604020202020204" pitchFamily="34" charset="0"/>
              </a:rPr>
              <a:t>Substrate for plasma treatment</a:t>
            </a:r>
          </a:p>
        </p:txBody>
      </p:sp>
      <p:sp>
        <p:nvSpPr>
          <p:cNvPr id="3094" name="TextBox 3093">
            <a:extLst>
              <a:ext uri="{FF2B5EF4-FFF2-40B4-BE49-F238E27FC236}">
                <a16:creationId xmlns:a16="http://schemas.microsoft.com/office/drawing/2014/main" id="{C9AFCF1B-598B-E80F-4427-944DDDCAC87F}"/>
              </a:ext>
            </a:extLst>
          </p:cNvPr>
          <p:cNvSpPr txBox="1"/>
          <p:nvPr/>
        </p:nvSpPr>
        <p:spPr>
          <a:xfrm>
            <a:off x="7352966" y="3897074"/>
            <a:ext cx="4684629"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S. </a:t>
            </a:r>
            <a:r>
              <a:rPr lang="en-US" sz="1400" i="1" dirty="0" err="1">
                <a:latin typeface="Segoe UI" panose="020B0502040204020203" pitchFamily="34" charset="0"/>
                <a:cs typeface="Segoe UI" panose="020B0502040204020203" pitchFamily="34" charset="0"/>
              </a:rPr>
              <a:t>Macheret</a:t>
            </a:r>
            <a:r>
              <a:rPr lang="en-US" sz="1400" i="1" dirty="0">
                <a:latin typeface="Segoe UI" panose="020B0502040204020203" pitchFamily="34" charset="0"/>
                <a:cs typeface="Segoe UI" panose="020B0502040204020203" pitchFamily="34" charset="0"/>
              </a:rPr>
              <a:t>, M. Shneider, R. Miles, Phys. Plasmas 13 (2006)</a:t>
            </a:r>
            <a:endParaRPr lang="en-US" sz="1400" dirty="0">
              <a:latin typeface="Segoe UI" panose="020B0502040204020203" pitchFamily="34" charset="0"/>
              <a:cs typeface="Segoe UI" panose="020B0502040204020203" pitchFamily="34" charset="0"/>
            </a:endParaRPr>
          </a:p>
        </p:txBody>
      </p:sp>
      <p:sp>
        <p:nvSpPr>
          <p:cNvPr id="3095" name="TextBox 3094">
            <a:extLst>
              <a:ext uri="{FF2B5EF4-FFF2-40B4-BE49-F238E27FC236}">
                <a16:creationId xmlns:a16="http://schemas.microsoft.com/office/drawing/2014/main" id="{5F496705-FB54-921C-60CF-AEF92DD27C92}"/>
              </a:ext>
            </a:extLst>
          </p:cNvPr>
          <p:cNvSpPr txBox="1"/>
          <p:nvPr/>
        </p:nvSpPr>
        <p:spPr>
          <a:xfrm>
            <a:off x="1593196" y="2676337"/>
            <a:ext cx="547570" cy="2802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57" b="1" i="0" u="none" strike="noStrike" kern="0" cap="none" spc="0" normalizeH="0" baseline="0" noProof="0" dirty="0">
                <a:ln>
                  <a:noFill/>
                </a:ln>
                <a:solidFill>
                  <a:srgbClr val="C00000"/>
                </a:solidFill>
                <a:effectLst/>
                <a:uLnTx/>
                <a:uFillTx/>
                <a:cs typeface="Arial" panose="020B0604020202020204" pitchFamily="34" charset="0"/>
              </a:rPr>
              <a:t>ions</a:t>
            </a:r>
          </a:p>
        </p:txBody>
      </p:sp>
      <p:sp>
        <p:nvSpPr>
          <p:cNvPr id="3096" name="Oval 3095">
            <a:extLst>
              <a:ext uri="{FF2B5EF4-FFF2-40B4-BE49-F238E27FC236}">
                <a16:creationId xmlns:a16="http://schemas.microsoft.com/office/drawing/2014/main" id="{120AEC81-E410-7861-3018-5FA5C78D4832}"/>
              </a:ext>
            </a:extLst>
          </p:cNvPr>
          <p:cNvSpPr/>
          <p:nvPr/>
        </p:nvSpPr>
        <p:spPr>
          <a:xfrm>
            <a:off x="1187202" y="2629552"/>
            <a:ext cx="45720" cy="45720"/>
          </a:xfrm>
          <a:prstGeom prst="ellipse">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98" name="Straight Arrow Connector 3097">
            <a:extLst>
              <a:ext uri="{FF2B5EF4-FFF2-40B4-BE49-F238E27FC236}">
                <a16:creationId xmlns:a16="http://schemas.microsoft.com/office/drawing/2014/main" id="{BF0A498D-7852-D445-841A-668066F706C9}"/>
              </a:ext>
            </a:extLst>
          </p:cNvPr>
          <p:cNvCxnSpPr>
            <a:stCxn id="3096" idx="6"/>
          </p:cNvCxnSpPr>
          <p:nvPr/>
        </p:nvCxnSpPr>
        <p:spPr>
          <a:xfrm flipV="1">
            <a:off x="1232922" y="2649295"/>
            <a:ext cx="398658" cy="3117"/>
          </a:xfrm>
          <a:prstGeom prst="straightConnector1">
            <a:avLst/>
          </a:prstGeom>
          <a:ln>
            <a:solidFill>
              <a:srgbClr val="33CC33"/>
            </a:solidFill>
            <a:tailEnd type="triangle"/>
          </a:ln>
        </p:spPr>
        <p:style>
          <a:lnRef idx="1">
            <a:schemeClr val="accent1"/>
          </a:lnRef>
          <a:fillRef idx="0">
            <a:schemeClr val="accent1"/>
          </a:fillRef>
          <a:effectRef idx="0">
            <a:schemeClr val="accent1"/>
          </a:effectRef>
          <a:fontRef idx="minor">
            <a:schemeClr val="tx1"/>
          </a:fontRef>
        </p:style>
      </p:cxnSp>
      <p:sp>
        <p:nvSpPr>
          <p:cNvPr id="3099" name="TextBox 3098">
            <a:extLst>
              <a:ext uri="{FF2B5EF4-FFF2-40B4-BE49-F238E27FC236}">
                <a16:creationId xmlns:a16="http://schemas.microsoft.com/office/drawing/2014/main" id="{977AE596-6E12-E981-C98A-385582DC51E5}"/>
              </a:ext>
            </a:extLst>
          </p:cNvPr>
          <p:cNvSpPr txBox="1"/>
          <p:nvPr/>
        </p:nvSpPr>
        <p:spPr>
          <a:xfrm>
            <a:off x="1582595" y="2474249"/>
            <a:ext cx="854438" cy="2703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57" b="1" i="0" u="none" strike="noStrike" kern="0" cap="none" spc="0" normalizeH="0" baseline="0" noProof="0" dirty="0">
                <a:ln>
                  <a:noFill/>
                </a:ln>
                <a:solidFill>
                  <a:srgbClr val="33CC33"/>
                </a:solidFill>
                <a:effectLst/>
                <a:uLnTx/>
                <a:uFillTx/>
                <a:cs typeface="Arial" panose="020B0604020202020204" pitchFamily="34" charset="0"/>
              </a:rPr>
              <a:t>electrons</a:t>
            </a:r>
          </a:p>
        </p:txBody>
      </p:sp>
      <p:sp>
        <p:nvSpPr>
          <p:cNvPr id="3101" name="Slide Number Placeholder 1">
            <a:extLst>
              <a:ext uri="{FF2B5EF4-FFF2-40B4-BE49-F238E27FC236}">
                <a16:creationId xmlns:a16="http://schemas.microsoft.com/office/drawing/2014/main" id="{9CA9EC46-3B9F-26E5-E0CB-9B51BA0FCCC0}"/>
              </a:ext>
            </a:extLst>
          </p:cNvPr>
          <p:cNvSpPr>
            <a:spLocks noGrp="1"/>
          </p:cNvSpPr>
          <p:nvPr>
            <p:ph type="sldNum" idx="12"/>
          </p:nvPr>
        </p:nvSpPr>
        <p:spPr>
          <a:xfrm>
            <a:off x="11734800" y="65130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4</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9996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500" fill="hold"/>
                                        <p:tgtEl>
                                          <p:spTgt spid="61"/>
                                        </p:tgtEl>
                                        <p:attrNameLst>
                                          <p:attrName>ppt_x</p:attrName>
                                        </p:attrNameLst>
                                      </p:cBhvr>
                                      <p:tavLst>
                                        <p:tav tm="0">
                                          <p:val>
                                            <p:strVal val="1+#ppt_w/2"/>
                                          </p:val>
                                        </p:tav>
                                        <p:tav tm="100000">
                                          <p:val>
                                            <p:strVal val="#ppt_x"/>
                                          </p:val>
                                        </p:tav>
                                      </p:tavLst>
                                    </p:anim>
                                    <p:anim calcmode="lin" valueType="num">
                                      <p:cBhvr additive="base">
                                        <p:cTn id="16"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ppt_x"/>
                                          </p:val>
                                        </p:tav>
                                        <p:tav tm="100000">
                                          <p:val>
                                            <p:strVal val="#ppt_x"/>
                                          </p:val>
                                        </p:tav>
                                      </p:tavLst>
                                    </p:anim>
                                    <p:anim calcmode="lin" valueType="num">
                                      <p:cBhvr additive="base">
                                        <p:cTn id="30" dur="500" fill="hold"/>
                                        <p:tgtEl>
                                          <p:spTgt spid="6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73"/>
                                        </p:tgtEl>
                                        <p:attrNameLst>
                                          <p:attrName>style.visibility</p:attrName>
                                        </p:attrNameLst>
                                      </p:cBhvr>
                                      <p:to>
                                        <p:strVal val="visible"/>
                                      </p:to>
                                    </p:set>
                                    <p:anim calcmode="lin" valueType="num">
                                      <p:cBhvr additive="base">
                                        <p:cTn id="33" dur="500" fill="hold"/>
                                        <p:tgtEl>
                                          <p:spTgt spid="3073"/>
                                        </p:tgtEl>
                                        <p:attrNameLst>
                                          <p:attrName>ppt_x</p:attrName>
                                        </p:attrNameLst>
                                      </p:cBhvr>
                                      <p:tavLst>
                                        <p:tav tm="0">
                                          <p:val>
                                            <p:strVal val="#ppt_x"/>
                                          </p:val>
                                        </p:tav>
                                        <p:tav tm="100000">
                                          <p:val>
                                            <p:strVal val="#ppt_x"/>
                                          </p:val>
                                        </p:tav>
                                      </p:tavLst>
                                    </p:anim>
                                    <p:anim calcmode="lin" valueType="num">
                                      <p:cBhvr additive="base">
                                        <p:cTn id="34" dur="500" fill="hold"/>
                                        <p:tgtEl>
                                          <p:spTgt spid="307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500" fill="hold"/>
                                        <p:tgtEl>
                                          <p:spTgt spid="3079"/>
                                        </p:tgtEl>
                                        <p:attrNameLst>
                                          <p:attrName>ppt_x</p:attrName>
                                        </p:attrNameLst>
                                      </p:cBhvr>
                                      <p:tavLst>
                                        <p:tav tm="0">
                                          <p:val>
                                            <p:strVal val="#ppt_x"/>
                                          </p:val>
                                        </p:tav>
                                        <p:tav tm="100000">
                                          <p:val>
                                            <p:strVal val="#ppt_x"/>
                                          </p:val>
                                        </p:tav>
                                      </p:tavLst>
                                    </p:anim>
                                    <p:anim calcmode="lin" valueType="num">
                                      <p:cBhvr additive="base">
                                        <p:cTn id="38" dur="500" fill="hold"/>
                                        <p:tgtEl>
                                          <p:spTgt spid="307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76"/>
                                        </p:tgtEl>
                                        <p:attrNameLst>
                                          <p:attrName>style.visibility</p:attrName>
                                        </p:attrNameLst>
                                      </p:cBhvr>
                                      <p:to>
                                        <p:strVal val="visible"/>
                                      </p:to>
                                    </p:set>
                                    <p:anim calcmode="lin" valueType="num">
                                      <p:cBhvr additive="base">
                                        <p:cTn id="41" dur="500" fill="hold"/>
                                        <p:tgtEl>
                                          <p:spTgt spid="3076"/>
                                        </p:tgtEl>
                                        <p:attrNameLst>
                                          <p:attrName>ppt_x</p:attrName>
                                        </p:attrNameLst>
                                      </p:cBhvr>
                                      <p:tavLst>
                                        <p:tav tm="0">
                                          <p:val>
                                            <p:strVal val="#ppt_x"/>
                                          </p:val>
                                        </p:tav>
                                        <p:tav tm="100000">
                                          <p:val>
                                            <p:strVal val="#ppt_x"/>
                                          </p:val>
                                        </p:tav>
                                      </p:tavLst>
                                    </p:anim>
                                    <p:anim calcmode="lin" valueType="num">
                                      <p:cBhvr additive="base">
                                        <p:cTn id="42" dur="500" fill="hold"/>
                                        <p:tgtEl>
                                          <p:spTgt spid="307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80"/>
                                        </p:tgtEl>
                                        <p:attrNameLst>
                                          <p:attrName>style.visibility</p:attrName>
                                        </p:attrNameLst>
                                      </p:cBhvr>
                                      <p:to>
                                        <p:strVal val="visible"/>
                                      </p:to>
                                    </p:set>
                                    <p:anim calcmode="lin" valueType="num">
                                      <p:cBhvr additive="base">
                                        <p:cTn id="45" dur="500" fill="hold"/>
                                        <p:tgtEl>
                                          <p:spTgt spid="3080"/>
                                        </p:tgtEl>
                                        <p:attrNameLst>
                                          <p:attrName>ppt_x</p:attrName>
                                        </p:attrNameLst>
                                      </p:cBhvr>
                                      <p:tavLst>
                                        <p:tav tm="0">
                                          <p:val>
                                            <p:strVal val="#ppt_x"/>
                                          </p:val>
                                        </p:tav>
                                        <p:tav tm="100000">
                                          <p:val>
                                            <p:strVal val="#ppt_x"/>
                                          </p:val>
                                        </p:tav>
                                      </p:tavLst>
                                    </p:anim>
                                    <p:anim calcmode="lin" valueType="num">
                                      <p:cBhvr additive="base">
                                        <p:cTn id="46"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animBg="1"/>
      <p:bldP spid="62" grpId="0"/>
      <p:bldP spid="63" grpId="0"/>
      <p:bldP spid="3073" grpId="0"/>
      <p:bldP spid="3076" grpId="0" animBg="1"/>
      <p:bldP spid="3079" grpId="0" animBg="1"/>
      <p:bldP spid="3080" grpId="0"/>
      <p:bldP spid="30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2606523-6E8D-483D-A108-35A506941DDB}"/>
              </a:ext>
            </a:extLst>
          </p:cNvPr>
          <p:cNvSpPr>
            <a:spLocks noGrp="1"/>
          </p:cNvSpPr>
          <p:nvPr>
            <p:ph type="title"/>
          </p:nvPr>
        </p:nvSpPr>
        <p:spPr>
          <a:xfrm>
            <a:off x="104162" y="8285"/>
            <a:ext cx="12131040" cy="561800"/>
          </a:xfrm>
        </p:spPr>
        <p:txBody>
          <a:bodyPr>
            <a:noAutofit/>
          </a:bodyPr>
          <a:lstStyle/>
          <a:p>
            <a:pPr algn="ctr"/>
            <a:r>
              <a:rPr lang="en-US" sz="3200" b="1" dirty="0">
                <a:latin typeface="Segoe UI" panose="020B0502040204020203" pitchFamily="34" charset="0"/>
                <a:cs typeface="Segoe UI" panose="020B0502040204020203" pitchFamily="34" charset="0"/>
              </a:rPr>
              <a:t>Changing </a:t>
            </a:r>
            <a:r>
              <a:rPr lang="en-US" sz="3200" b="1" dirty="0" err="1">
                <a:latin typeface="Segoe UI" panose="020B0502040204020203" pitchFamily="34" charset="0"/>
                <a:cs typeface="Segoe UI" panose="020B0502040204020203" pitchFamily="34" charset="0"/>
              </a:rPr>
              <a:t>Ar</a:t>
            </a:r>
            <a:r>
              <a:rPr lang="en-US" sz="3200" b="1" baseline="30000" dirty="0">
                <a:latin typeface="Segoe UI" panose="020B0502040204020203" pitchFamily="34" charset="0"/>
                <a:cs typeface="Segoe UI" panose="020B0502040204020203" pitchFamily="34" charset="0"/>
              </a:rPr>
              <a:t>*</a:t>
            </a:r>
            <a:r>
              <a:rPr lang="en-US" sz="3200" b="1" dirty="0">
                <a:latin typeface="Segoe UI" panose="020B0502040204020203" pitchFamily="34" charset="0"/>
                <a:cs typeface="Segoe UI" panose="020B0502040204020203" pitchFamily="34" charset="0"/>
              </a:rPr>
              <a:t> Metastable Density with Addition of N2</a:t>
            </a:r>
          </a:p>
        </p:txBody>
      </p:sp>
      <p:sp>
        <p:nvSpPr>
          <p:cNvPr id="21" name="TextBox 20">
            <a:extLst>
              <a:ext uri="{FF2B5EF4-FFF2-40B4-BE49-F238E27FC236}">
                <a16:creationId xmlns:a16="http://schemas.microsoft.com/office/drawing/2014/main" id="{9D979D0D-CCAD-40DF-B97F-2F4D69DD3E2F}"/>
              </a:ext>
            </a:extLst>
          </p:cNvPr>
          <p:cNvSpPr txBox="1"/>
          <p:nvPr/>
        </p:nvSpPr>
        <p:spPr>
          <a:xfrm>
            <a:off x="1094303" y="985266"/>
            <a:ext cx="592874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Averaged density in the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P=60 </a:t>
            </a:r>
            <a:r>
              <a:rPr kumimoji="0" lang="en-US" sz="2400" b="1" i="0" u="none" strike="noStrike" kern="1200" cap="none" spc="0" normalizeH="0" baseline="0" noProof="0" dirty="0" err="1">
                <a:ln>
                  <a:noFill/>
                </a:ln>
                <a:solidFill>
                  <a:prstClr val="black"/>
                </a:solidFill>
                <a:effectLst/>
                <a:uLnTx/>
                <a:uFillTx/>
                <a:latin typeface="Segoe UI" panose="020B0502040204020203" pitchFamily="34" charset="0"/>
                <a:cs typeface="Segoe UI" panose="020B0502040204020203" pitchFamily="34" charset="0"/>
              </a:rPr>
              <a:t>mTorr</a:t>
            </a: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 B=100 G </a:t>
            </a:r>
          </a:p>
        </p:txBody>
      </p:sp>
      <p:graphicFrame>
        <p:nvGraphicFramePr>
          <p:cNvPr id="4" name="Table 4">
            <a:extLst>
              <a:ext uri="{FF2B5EF4-FFF2-40B4-BE49-F238E27FC236}">
                <a16:creationId xmlns:a16="http://schemas.microsoft.com/office/drawing/2014/main" id="{FE70CD1E-4222-4C39-B9C8-E7C84502105D}"/>
              </a:ext>
            </a:extLst>
          </p:cNvPr>
          <p:cNvGraphicFramePr>
            <a:graphicFrameLocks noGrp="1"/>
          </p:cNvGraphicFramePr>
          <p:nvPr/>
        </p:nvGraphicFramePr>
        <p:xfrm>
          <a:off x="7786004" y="1672875"/>
          <a:ext cx="3709308" cy="5303520"/>
        </p:xfrm>
        <a:graphic>
          <a:graphicData uri="http://schemas.openxmlformats.org/drawingml/2006/table">
            <a:tbl>
              <a:tblPr firstRow="1" bandRow="1">
                <a:tableStyleId>{5C22544A-7EE6-4342-B048-85BDC9FD1C3A}</a:tableStyleId>
              </a:tblPr>
              <a:tblGrid>
                <a:gridCol w="927327">
                  <a:extLst>
                    <a:ext uri="{9D8B030D-6E8A-4147-A177-3AD203B41FA5}">
                      <a16:colId xmlns:a16="http://schemas.microsoft.com/office/drawing/2014/main" val="145042492"/>
                    </a:ext>
                  </a:extLst>
                </a:gridCol>
                <a:gridCol w="927327">
                  <a:extLst>
                    <a:ext uri="{9D8B030D-6E8A-4147-A177-3AD203B41FA5}">
                      <a16:colId xmlns:a16="http://schemas.microsoft.com/office/drawing/2014/main" val="554262405"/>
                    </a:ext>
                  </a:extLst>
                </a:gridCol>
                <a:gridCol w="927327">
                  <a:extLst>
                    <a:ext uri="{9D8B030D-6E8A-4147-A177-3AD203B41FA5}">
                      <a16:colId xmlns:a16="http://schemas.microsoft.com/office/drawing/2014/main" val="1925943346"/>
                    </a:ext>
                  </a:extLst>
                </a:gridCol>
                <a:gridCol w="927327">
                  <a:extLst>
                    <a:ext uri="{9D8B030D-6E8A-4147-A177-3AD203B41FA5}">
                      <a16:colId xmlns:a16="http://schemas.microsoft.com/office/drawing/2014/main" val="368734615"/>
                    </a:ext>
                  </a:extLst>
                </a:gridCol>
              </a:tblGrid>
              <a:tr h="370840">
                <a:tc>
                  <a:txBody>
                    <a:bodyPr/>
                    <a:lstStyle/>
                    <a:p>
                      <a:pPr algn="ctr"/>
                      <a:r>
                        <a:rPr lang="en-US" dirty="0"/>
                        <a:t>N</a:t>
                      </a:r>
                      <a:r>
                        <a:rPr lang="en-US" sz="1400" dirty="0"/>
                        <a:t>2</a:t>
                      </a:r>
                      <a:r>
                        <a:rPr lang="en-US" dirty="0"/>
                        <a:t> (%)</a:t>
                      </a:r>
                    </a:p>
                  </a:txBody>
                  <a:tcPr/>
                </a:tc>
                <a:tc>
                  <a:txBody>
                    <a:bodyPr/>
                    <a:lstStyle/>
                    <a:p>
                      <a:pPr algn="ctr"/>
                      <a:r>
                        <a:rPr lang="en-US" dirty="0"/>
                        <a:t>I(mA)</a:t>
                      </a:r>
                    </a:p>
                  </a:txBody>
                  <a:tcPr/>
                </a:tc>
                <a:tc>
                  <a:txBody>
                    <a:bodyPr/>
                    <a:lstStyle/>
                    <a:p>
                      <a:pPr algn="ctr"/>
                      <a:r>
                        <a:rPr lang="en-US" dirty="0" err="1"/>
                        <a:t>P_Ar</a:t>
                      </a:r>
                      <a:endParaRPr lang="en-US" dirty="0"/>
                    </a:p>
                    <a:p>
                      <a:pPr algn="ctr"/>
                      <a:r>
                        <a:rPr lang="en-US" dirty="0"/>
                        <a:t>(</a:t>
                      </a:r>
                      <a:r>
                        <a:rPr lang="en-US" dirty="0" err="1"/>
                        <a:t>mTorr</a:t>
                      </a:r>
                      <a:r>
                        <a:rPr lang="en-US" dirty="0"/>
                        <a:t>)</a:t>
                      </a:r>
                    </a:p>
                  </a:txBody>
                  <a:tcPr/>
                </a:tc>
                <a:tc>
                  <a:txBody>
                    <a:bodyPr/>
                    <a:lstStyle/>
                    <a:p>
                      <a:pPr algn="ctr"/>
                      <a:r>
                        <a:rPr lang="en-US" dirty="0"/>
                        <a:t>P_N</a:t>
                      </a:r>
                      <a:r>
                        <a:rPr lang="en-US" sz="1400" dirty="0"/>
                        <a:t>2 </a:t>
                      </a:r>
                      <a:r>
                        <a:rPr lang="en-US" sz="1800" dirty="0"/>
                        <a:t>(</a:t>
                      </a:r>
                      <a:r>
                        <a:rPr lang="en-US" sz="1800" dirty="0" err="1"/>
                        <a:t>mTorr</a:t>
                      </a:r>
                      <a:r>
                        <a:rPr lang="en-US" sz="1800" dirty="0"/>
                        <a:t>)</a:t>
                      </a:r>
                      <a:endParaRPr lang="en-US" dirty="0"/>
                    </a:p>
                  </a:txBody>
                  <a:tcPr/>
                </a:tc>
                <a:extLst>
                  <a:ext uri="{0D108BD9-81ED-4DB2-BD59-A6C34878D82A}">
                    <a16:rowId xmlns:a16="http://schemas.microsoft.com/office/drawing/2014/main" val="2366586304"/>
                  </a:ext>
                </a:extLst>
              </a:tr>
              <a:tr h="370840">
                <a:tc>
                  <a:txBody>
                    <a:bodyPr/>
                    <a:lstStyle/>
                    <a:p>
                      <a:pPr algn="ctr"/>
                      <a:r>
                        <a:rPr lang="en-US" dirty="0"/>
                        <a:t>0</a:t>
                      </a:r>
                    </a:p>
                  </a:txBody>
                  <a:tcPr/>
                </a:tc>
                <a:tc>
                  <a:txBody>
                    <a:bodyPr/>
                    <a:lstStyle/>
                    <a:p>
                      <a:pPr algn="ctr"/>
                      <a:r>
                        <a:rPr lang="en-US" dirty="0"/>
                        <a:t>3.6</a:t>
                      </a:r>
                    </a:p>
                  </a:txBody>
                  <a:tcPr/>
                </a:tc>
                <a:tc>
                  <a:txBody>
                    <a:bodyPr/>
                    <a:lstStyle/>
                    <a:p>
                      <a:pPr algn="ctr"/>
                      <a:r>
                        <a:rPr lang="en-US" dirty="0"/>
                        <a:t>60</a:t>
                      </a:r>
                    </a:p>
                  </a:txBody>
                  <a:tcPr/>
                </a:tc>
                <a:tc>
                  <a:txBody>
                    <a:bodyPr/>
                    <a:lstStyle/>
                    <a:p>
                      <a:pPr algn="ctr"/>
                      <a:r>
                        <a:rPr lang="en-US" dirty="0"/>
                        <a:t>0</a:t>
                      </a:r>
                    </a:p>
                  </a:txBody>
                  <a:tcPr/>
                </a:tc>
                <a:extLst>
                  <a:ext uri="{0D108BD9-81ED-4DB2-BD59-A6C34878D82A}">
                    <a16:rowId xmlns:a16="http://schemas.microsoft.com/office/drawing/2014/main" val="1458910971"/>
                  </a:ext>
                </a:extLst>
              </a:tr>
              <a:tr h="370840">
                <a:tc>
                  <a:txBody>
                    <a:bodyPr/>
                    <a:lstStyle/>
                    <a:p>
                      <a:pPr algn="ctr"/>
                      <a:r>
                        <a:rPr lang="en-US" dirty="0"/>
                        <a:t>1.8</a:t>
                      </a:r>
                    </a:p>
                  </a:txBody>
                  <a:tcPr/>
                </a:tc>
                <a:tc>
                  <a:txBody>
                    <a:bodyPr/>
                    <a:lstStyle/>
                    <a:p>
                      <a:pPr algn="ctr"/>
                      <a:r>
                        <a:rPr lang="en-US" dirty="0"/>
                        <a:t>3.8</a:t>
                      </a:r>
                    </a:p>
                  </a:txBody>
                  <a:tcPr/>
                </a:tc>
                <a:tc>
                  <a:txBody>
                    <a:bodyPr/>
                    <a:lstStyle/>
                    <a:p>
                      <a:pPr algn="ctr"/>
                      <a:r>
                        <a:rPr lang="en-US" dirty="0"/>
                        <a:t>59.14</a:t>
                      </a:r>
                    </a:p>
                  </a:txBody>
                  <a:tcPr/>
                </a:tc>
                <a:tc>
                  <a:txBody>
                    <a:bodyPr/>
                    <a:lstStyle/>
                    <a:p>
                      <a:pPr algn="ctr"/>
                      <a:r>
                        <a:rPr lang="en-US" dirty="0"/>
                        <a:t>1.08</a:t>
                      </a:r>
                    </a:p>
                  </a:txBody>
                  <a:tcPr/>
                </a:tc>
                <a:extLst>
                  <a:ext uri="{0D108BD9-81ED-4DB2-BD59-A6C34878D82A}">
                    <a16:rowId xmlns:a16="http://schemas.microsoft.com/office/drawing/2014/main" val="2523215360"/>
                  </a:ext>
                </a:extLst>
              </a:tr>
              <a:tr h="370840">
                <a:tc>
                  <a:txBody>
                    <a:bodyPr/>
                    <a:lstStyle/>
                    <a:p>
                      <a:pPr algn="ctr"/>
                      <a:r>
                        <a:rPr lang="en-US" dirty="0"/>
                        <a:t>2.82</a:t>
                      </a:r>
                    </a:p>
                  </a:txBody>
                  <a:tcPr/>
                </a:tc>
                <a:tc>
                  <a:txBody>
                    <a:bodyPr/>
                    <a:lstStyle/>
                    <a:p>
                      <a:pPr algn="ctr"/>
                      <a:r>
                        <a:rPr lang="en-US" dirty="0"/>
                        <a:t>3.7</a:t>
                      </a:r>
                    </a:p>
                  </a:txBody>
                  <a:tcPr/>
                </a:tc>
                <a:tc>
                  <a:txBody>
                    <a:bodyPr/>
                    <a:lstStyle/>
                    <a:p>
                      <a:pPr algn="ctr"/>
                      <a:r>
                        <a:rPr lang="en-US" dirty="0"/>
                        <a:t>58.5</a:t>
                      </a:r>
                    </a:p>
                  </a:txBody>
                  <a:tcPr/>
                </a:tc>
                <a:tc>
                  <a:txBody>
                    <a:bodyPr/>
                    <a:lstStyle/>
                    <a:p>
                      <a:pPr algn="ctr"/>
                      <a:r>
                        <a:rPr lang="en-US" dirty="0"/>
                        <a:t>1.7</a:t>
                      </a:r>
                    </a:p>
                  </a:txBody>
                  <a:tcPr/>
                </a:tc>
                <a:extLst>
                  <a:ext uri="{0D108BD9-81ED-4DB2-BD59-A6C34878D82A}">
                    <a16:rowId xmlns:a16="http://schemas.microsoft.com/office/drawing/2014/main" val="3140893394"/>
                  </a:ext>
                </a:extLst>
              </a:tr>
              <a:tr h="370840">
                <a:tc>
                  <a:txBody>
                    <a:bodyPr/>
                    <a:lstStyle/>
                    <a:p>
                      <a:pPr algn="ctr"/>
                      <a:r>
                        <a:rPr lang="en-US" dirty="0"/>
                        <a:t>4.28</a:t>
                      </a:r>
                    </a:p>
                  </a:txBody>
                  <a:tcPr/>
                </a:tc>
                <a:tc>
                  <a:txBody>
                    <a:bodyPr/>
                    <a:lstStyle/>
                    <a:p>
                      <a:pPr algn="ctr"/>
                      <a:r>
                        <a:rPr lang="en-US" dirty="0"/>
                        <a:t>3.7</a:t>
                      </a:r>
                    </a:p>
                  </a:txBody>
                  <a:tcPr/>
                </a:tc>
                <a:tc>
                  <a:txBody>
                    <a:bodyPr/>
                    <a:lstStyle/>
                    <a:p>
                      <a:pPr algn="ctr"/>
                      <a:r>
                        <a:rPr lang="en-US" dirty="0"/>
                        <a:t>58.14</a:t>
                      </a:r>
                    </a:p>
                  </a:txBody>
                  <a:tcPr/>
                </a:tc>
                <a:tc>
                  <a:txBody>
                    <a:bodyPr/>
                    <a:lstStyle/>
                    <a:p>
                      <a:pPr algn="ctr"/>
                      <a:r>
                        <a:rPr lang="en-US" dirty="0"/>
                        <a:t>2.6</a:t>
                      </a:r>
                    </a:p>
                  </a:txBody>
                  <a:tcPr/>
                </a:tc>
                <a:extLst>
                  <a:ext uri="{0D108BD9-81ED-4DB2-BD59-A6C34878D82A}">
                    <a16:rowId xmlns:a16="http://schemas.microsoft.com/office/drawing/2014/main" val="185766709"/>
                  </a:ext>
                </a:extLst>
              </a:tr>
              <a:tr h="370840">
                <a:tc>
                  <a:txBody>
                    <a:bodyPr/>
                    <a:lstStyle/>
                    <a:p>
                      <a:pPr algn="ctr"/>
                      <a:r>
                        <a:rPr lang="en-US" dirty="0"/>
                        <a:t>5.5</a:t>
                      </a:r>
                    </a:p>
                  </a:txBody>
                  <a:tcPr/>
                </a:tc>
                <a:tc>
                  <a:txBody>
                    <a:bodyPr/>
                    <a:lstStyle/>
                    <a:p>
                      <a:pPr algn="ctr"/>
                      <a:r>
                        <a:rPr lang="en-US" dirty="0"/>
                        <a:t>3.6</a:t>
                      </a:r>
                    </a:p>
                  </a:txBody>
                  <a:tcPr/>
                </a:tc>
                <a:tc>
                  <a:txBody>
                    <a:bodyPr/>
                    <a:lstStyle/>
                    <a:p>
                      <a:pPr algn="ctr"/>
                      <a:r>
                        <a:rPr lang="en-US" dirty="0"/>
                        <a:t>57.94</a:t>
                      </a:r>
                    </a:p>
                  </a:txBody>
                  <a:tcPr/>
                </a:tc>
                <a:tc>
                  <a:txBody>
                    <a:bodyPr/>
                    <a:lstStyle/>
                    <a:p>
                      <a:pPr algn="ctr"/>
                      <a:r>
                        <a:rPr lang="en-US" dirty="0"/>
                        <a:t>3.37</a:t>
                      </a:r>
                    </a:p>
                  </a:txBody>
                  <a:tcPr/>
                </a:tc>
                <a:extLst>
                  <a:ext uri="{0D108BD9-81ED-4DB2-BD59-A6C34878D82A}">
                    <a16:rowId xmlns:a16="http://schemas.microsoft.com/office/drawing/2014/main" val="2702025086"/>
                  </a:ext>
                </a:extLst>
              </a:tr>
              <a:tr h="370840">
                <a:tc>
                  <a:txBody>
                    <a:bodyPr/>
                    <a:lstStyle/>
                    <a:p>
                      <a:pPr algn="ctr"/>
                      <a:r>
                        <a:rPr lang="en-US" dirty="0"/>
                        <a:t>6.69</a:t>
                      </a:r>
                    </a:p>
                  </a:txBody>
                  <a:tcPr/>
                </a:tc>
                <a:tc>
                  <a:txBody>
                    <a:bodyPr/>
                    <a:lstStyle/>
                    <a:p>
                      <a:pPr algn="ctr"/>
                      <a:r>
                        <a:rPr lang="en-US" dirty="0"/>
                        <a:t>3.6</a:t>
                      </a:r>
                    </a:p>
                  </a:txBody>
                  <a:tcPr/>
                </a:tc>
                <a:tc>
                  <a:txBody>
                    <a:bodyPr/>
                    <a:lstStyle/>
                    <a:p>
                      <a:pPr algn="ctr"/>
                      <a:r>
                        <a:rPr lang="en-US" dirty="0"/>
                        <a:t>57.78</a:t>
                      </a:r>
                    </a:p>
                  </a:txBody>
                  <a:tcPr/>
                </a:tc>
                <a:tc>
                  <a:txBody>
                    <a:bodyPr/>
                    <a:lstStyle/>
                    <a:p>
                      <a:pPr algn="ctr"/>
                      <a:r>
                        <a:rPr lang="en-US" dirty="0"/>
                        <a:t>4.14</a:t>
                      </a:r>
                    </a:p>
                  </a:txBody>
                  <a:tcPr/>
                </a:tc>
                <a:extLst>
                  <a:ext uri="{0D108BD9-81ED-4DB2-BD59-A6C34878D82A}">
                    <a16:rowId xmlns:a16="http://schemas.microsoft.com/office/drawing/2014/main" val="3687861024"/>
                  </a:ext>
                </a:extLst>
              </a:tr>
              <a:tr h="370840">
                <a:tc>
                  <a:txBody>
                    <a:bodyPr/>
                    <a:lstStyle/>
                    <a:p>
                      <a:pPr algn="ctr"/>
                      <a:r>
                        <a:rPr lang="en-US" dirty="0"/>
                        <a:t>9.11</a:t>
                      </a:r>
                    </a:p>
                  </a:txBody>
                  <a:tcPr/>
                </a:tc>
                <a:tc>
                  <a:txBody>
                    <a:bodyPr/>
                    <a:lstStyle/>
                    <a:p>
                      <a:pPr algn="ctr"/>
                      <a:r>
                        <a:rPr lang="en-US" dirty="0"/>
                        <a:t>3.6</a:t>
                      </a:r>
                    </a:p>
                  </a:txBody>
                  <a:tcPr/>
                </a:tc>
                <a:tc>
                  <a:txBody>
                    <a:bodyPr/>
                    <a:lstStyle/>
                    <a:p>
                      <a:pPr algn="ctr"/>
                      <a:r>
                        <a:rPr lang="en-US" dirty="0"/>
                        <a:t>57.6</a:t>
                      </a:r>
                    </a:p>
                  </a:txBody>
                  <a:tcPr/>
                </a:tc>
                <a:tc>
                  <a:txBody>
                    <a:bodyPr/>
                    <a:lstStyle/>
                    <a:p>
                      <a:pPr algn="ctr"/>
                      <a:r>
                        <a:rPr lang="en-US" dirty="0"/>
                        <a:t>5.77</a:t>
                      </a:r>
                    </a:p>
                  </a:txBody>
                  <a:tcPr/>
                </a:tc>
                <a:extLst>
                  <a:ext uri="{0D108BD9-81ED-4DB2-BD59-A6C34878D82A}">
                    <a16:rowId xmlns:a16="http://schemas.microsoft.com/office/drawing/2014/main" val="2318616295"/>
                  </a:ext>
                </a:extLst>
              </a:tr>
              <a:tr h="370840">
                <a:tc>
                  <a:txBody>
                    <a:bodyPr/>
                    <a:lstStyle/>
                    <a:p>
                      <a:pPr algn="ctr"/>
                      <a:r>
                        <a:rPr lang="en-US" dirty="0"/>
                        <a:t>11.92</a:t>
                      </a:r>
                    </a:p>
                  </a:txBody>
                  <a:tcPr/>
                </a:tc>
                <a:tc>
                  <a:txBody>
                    <a:bodyPr/>
                    <a:lstStyle/>
                    <a:p>
                      <a:pPr algn="ctr"/>
                      <a:r>
                        <a:rPr lang="en-US" dirty="0"/>
                        <a:t>3.6</a:t>
                      </a:r>
                    </a:p>
                  </a:txBody>
                  <a:tcPr/>
                </a:tc>
                <a:tc>
                  <a:txBody>
                    <a:bodyPr/>
                    <a:lstStyle/>
                    <a:p>
                      <a:pPr algn="ctr"/>
                      <a:r>
                        <a:rPr lang="en-US" dirty="0"/>
                        <a:t>57.4</a:t>
                      </a:r>
                    </a:p>
                  </a:txBody>
                  <a:tcPr/>
                </a:tc>
                <a:tc>
                  <a:txBody>
                    <a:bodyPr/>
                    <a:lstStyle/>
                    <a:p>
                      <a:pPr algn="ctr"/>
                      <a:r>
                        <a:rPr lang="en-US" dirty="0"/>
                        <a:t>7.77</a:t>
                      </a:r>
                    </a:p>
                  </a:txBody>
                  <a:tcPr/>
                </a:tc>
                <a:extLst>
                  <a:ext uri="{0D108BD9-81ED-4DB2-BD59-A6C34878D82A}">
                    <a16:rowId xmlns:a16="http://schemas.microsoft.com/office/drawing/2014/main" val="838518815"/>
                  </a:ext>
                </a:extLst>
              </a:tr>
              <a:tr h="370840">
                <a:tc>
                  <a:txBody>
                    <a:bodyPr/>
                    <a:lstStyle/>
                    <a:p>
                      <a:pPr algn="ctr"/>
                      <a:r>
                        <a:rPr lang="en-US" dirty="0"/>
                        <a:t>15.58</a:t>
                      </a:r>
                    </a:p>
                  </a:txBody>
                  <a:tcPr/>
                </a:tc>
                <a:tc>
                  <a:txBody>
                    <a:bodyPr/>
                    <a:lstStyle/>
                    <a:p>
                      <a:pPr algn="ctr"/>
                      <a:r>
                        <a:rPr lang="en-US" dirty="0"/>
                        <a:t>3.7</a:t>
                      </a:r>
                    </a:p>
                  </a:txBody>
                  <a:tcPr/>
                </a:tc>
                <a:tc>
                  <a:txBody>
                    <a:bodyPr/>
                    <a:lstStyle/>
                    <a:p>
                      <a:pPr algn="ctr"/>
                      <a:r>
                        <a:rPr lang="en-US" dirty="0"/>
                        <a:t>57.44</a:t>
                      </a:r>
                    </a:p>
                  </a:txBody>
                  <a:tcPr/>
                </a:tc>
                <a:tc>
                  <a:txBody>
                    <a:bodyPr/>
                    <a:lstStyle/>
                    <a:p>
                      <a:pPr algn="ctr"/>
                      <a:r>
                        <a:rPr lang="en-US" dirty="0"/>
                        <a:t>10.6</a:t>
                      </a:r>
                    </a:p>
                  </a:txBody>
                  <a:tcPr/>
                </a:tc>
                <a:extLst>
                  <a:ext uri="{0D108BD9-81ED-4DB2-BD59-A6C34878D82A}">
                    <a16:rowId xmlns:a16="http://schemas.microsoft.com/office/drawing/2014/main" val="4235843348"/>
                  </a:ext>
                </a:extLst>
              </a:tr>
            </a:tbl>
          </a:graphicData>
        </a:graphic>
      </p:graphicFrame>
      <p:sp>
        <p:nvSpPr>
          <p:cNvPr id="15" name="TextBox 14">
            <a:extLst>
              <a:ext uri="{FF2B5EF4-FFF2-40B4-BE49-F238E27FC236}">
                <a16:creationId xmlns:a16="http://schemas.microsoft.com/office/drawing/2014/main" id="{C6D23E6C-DEE7-4A4D-A5F4-11B4B4D20E9C}"/>
              </a:ext>
            </a:extLst>
          </p:cNvPr>
          <p:cNvSpPr txBox="1"/>
          <p:nvPr/>
        </p:nvSpPr>
        <p:spPr>
          <a:xfrm>
            <a:off x="8756431" y="1019598"/>
            <a:ext cx="2035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Conditions</a:t>
            </a:r>
          </a:p>
        </p:txBody>
      </p:sp>
      <p:pic>
        <p:nvPicPr>
          <p:cNvPr id="2" name="Picture 1">
            <a:extLst>
              <a:ext uri="{FF2B5EF4-FFF2-40B4-BE49-F238E27FC236}">
                <a16:creationId xmlns:a16="http://schemas.microsoft.com/office/drawing/2014/main" id="{07E5E0C4-D2D5-41A5-BE78-33C9D8DDFEDB}"/>
              </a:ext>
            </a:extLst>
          </p:cNvPr>
          <p:cNvPicPr>
            <a:picLocks noChangeAspect="1"/>
          </p:cNvPicPr>
          <p:nvPr/>
        </p:nvPicPr>
        <p:blipFill>
          <a:blip r:embed="rId3"/>
          <a:stretch>
            <a:fillRect/>
          </a:stretch>
        </p:blipFill>
        <p:spPr>
          <a:xfrm>
            <a:off x="595617" y="2081986"/>
            <a:ext cx="5664476" cy="4335592"/>
          </a:xfrm>
          <a:prstGeom prst="rect">
            <a:avLst/>
          </a:prstGeom>
        </p:spPr>
      </p:pic>
      <p:sp>
        <p:nvSpPr>
          <p:cNvPr id="3" name="TextBox 2">
            <a:extLst>
              <a:ext uri="{FF2B5EF4-FFF2-40B4-BE49-F238E27FC236}">
                <a16:creationId xmlns:a16="http://schemas.microsoft.com/office/drawing/2014/main" id="{8C559525-3A42-4A5F-BE0E-50BA9EB84823}"/>
              </a:ext>
            </a:extLst>
          </p:cNvPr>
          <p:cNvSpPr txBox="1"/>
          <p:nvPr/>
        </p:nvSpPr>
        <p:spPr>
          <a:xfrm>
            <a:off x="4001549" y="2416029"/>
            <a:ext cx="1566647"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Beam </a:t>
            </a:r>
            <a:r>
              <a:rPr lang="en-US" dirty="0">
                <a:latin typeface="Segoe UI" panose="020B0502040204020203" pitchFamily="34" charset="0"/>
                <a:cs typeface="Segoe UI" panose="020B0502040204020203" pitchFamily="34" charset="0"/>
                <a:sym typeface="Symbol" panose="05050102010706020507" pitchFamily="18" charset="2"/>
              </a:rPr>
              <a:t> </a:t>
            </a:r>
            <a:r>
              <a:rPr lang="en-US" dirty="0">
                <a:latin typeface="Segoe UI" panose="020B0502040204020203" pitchFamily="34" charset="0"/>
                <a:cs typeface="Segoe UI" panose="020B0502040204020203" pitchFamily="34" charset="0"/>
              </a:rPr>
              <a:t>4 keV</a:t>
            </a:r>
          </a:p>
        </p:txBody>
      </p:sp>
      <p:sp>
        <p:nvSpPr>
          <p:cNvPr id="9" name="Line 2">
            <a:extLst>
              <a:ext uri="{FF2B5EF4-FFF2-40B4-BE49-F238E27FC236}">
                <a16:creationId xmlns:a16="http://schemas.microsoft.com/office/drawing/2014/main" id="{99556499-BA8E-492B-ACCF-1B461A74FD17}"/>
              </a:ext>
            </a:extLst>
          </p:cNvPr>
          <p:cNvSpPr>
            <a:spLocks noChangeShapeType="1"/>
          </p:cNvSpPr>
          <p:nvPr/>
        </p:nvSpPr>
        <p:spPr bwMode="auto">
          <a:xfrm flipV="1">
            <a:off x="0" y="611127"/>
            <a:ext cx="12192000" cy="2635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 name="TextBox 9">
            <a:extLst>
              <a:ext uri="{FF2B5EF4-FFF2-40B4-BE49-F238E27FC236}">
                <a16:creationId xmlns:a16="http://schemas.microsoft.com/office/drawing/2014/main" id="{10045D81-197D-43BB-A644-8029E905816E}"/>
              </a:ext>
            </a:extLst>
          </p:cNvPr>
          <p:cNvSpPr txBox="1"/>
          <p:nvPr/>
        </p:nvSpPr>
        <p:spPr>
          <a:xfrm>
            <a:off x="6570727" y="6235942"/>
            <a:ext cx="5664475" cy="338554"/>
          </a:xfrm>
          <a:prstGeom prst="rect">
            <a:avLst/>
          </a:prstGeom>
          <a:noFill/>
        </p:spPr>
        <p:txBody>
          <a:bodyPr wrap="square" rtlCol="0">
            <a:spAutoFit/>
          </a:bodyPr>
          <a:lstStyle/>
          <a:p>
            <a:r>
              <a:rPr lang="en-US" sz="1600" i="1" dirty="0">
                <a:latin typeface="Segoe UI" panose="020B0502040204020203" pitchFamily="34" charset="0"/>
                <a:cs typeface="Segoe UI" panose="020B0502040204020203" pitchFamily="34" charset="0"/>
              </a:rPr>
              <a:t>S. Yatom, N. Chopra, S. </a:t>
            </a:r>
            <a:r>
              <a:rPr lang="en-US" sz="1600" i="1" dirty="0" err="1">
                <a:latin typeface="Segoe UI" panose="020B0502040204020203" pitchFamily="34" charset="0"/>
                <a:cs typeface="Segoe UI" panose="020B0502040204020203" pitchFamily="34" charset="0"/>
              </a:rPr>
              <a:t>Kondeti</a:t>
            </a:r>
            <a:r>
              <a:rPr lang="en-US" sz="1600" i="1" dirty="0">
                <a:latin typeface="Segoe UI" panose="020B0502040204020203" pitchFamily="34" charset="0"/>
                <a:cs typeface="Segoe UI" panose="020B0502040204020203" pitchFamily="34" charset="0"/>
              </a:rPr>
              <a:t>, S. Walton, Y. Raitses</a:t>
            </a:r>
          </a:p>
        </p:txBody>
      </p:sp>
      <p:sp>
        <p:nvSpPr>
          <p:cNvPr id="5" name="Slide Number Placeholder 4">
            <a:extLst>
              <a:ext uri="{FF2B5EF4-FFF2-40B4-BE49-F238E27FC236}">
                <a16:creationId xmlns:a16="http://schemas.microsoft.com/office/drawing/2014/main" id="{B0ADC93C-999F-C171-E871-200D37CDD7C4}"/>
              </a:ext>
            </a:extLst>
          </p:cNvPr>
          <p:cNvSpPr>
            <a:spLocks noGrp="1"/>
          </p:cNvSpPr>
          <p:nvPr>
            <p:ph type="sldNum" sz="quarter" idx="12"/>
          </p:nvPr>
        </p:nvSpPr>
        <p:spPr/>
        <p:txBody>
          <a:bodyPr/>
          <a:lstStyle/>
          <a:p>
            <a:fld id="{31080C14-926C-4C38-9806-EEA3EE7F4E6D}" type="slidenum">
              <a:rPr lang="en-US" smtClean="0"/>
              <a:t>40</a:t>
            </a:fld>
            <a:endParaRPr lang="en-US"/>
          </a:p>
        </p:txBody>
      </p:sp>
    </p:spTree>
    <p:extLst>
      <p:ext uri="{BB962C8B-B14F-4D97-AF65-F5344CB8AC3E}">
        <p14:creationId xmlns:p14="http://schemas.microsoft.com/office/powerpoint/2010/main" val="4160820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FAADA6E-5448-4B00-A081-71DAC0D574D1}"/>
              </a:ext>
            </a:extLst>
          </p:cNvPr>
          <p:cNvGraphicFramePr>
            <a:graphicFrameLocks noGrp="1"/>
          </p:cNvGraphicFramePr>
          <p:nvPr/>
        </p:nvGraphicFramePr>
        <p:xfrm>
          <a:off x="7492206" y="2359574"/>
          <a:ext cx="4039847" cy="2862552"/>
        </p:xfrm>
        <a:graphic>
          <a:graphicData uri="http://schemas.openxmlformats.org/drawingml/2006/table">
            <a:tbl>
              <a:tblPr firstRow="1" bandRow="1">
                <a:tableStyleId>{5C22544A-7EE6-4342-B048-85BDC9FD1C3A}</a:tableStyleId>
              </a:tblPr>
              <a:tblGrid>
                <a:gridCol w="1009962">
                  <a:extLst>
                    <a:ext uri="{9D8B030D-6E8A-4147-A177-3AD203B41FA5}">
                      <a16:colId xmlns:a16="http://schemas.microsoft.com/office/drawing/2014/main" val="381764430"/>
                    </a:ext>
                  </a:extLst>
                </a:gridCol>
                <a:gridCol w="1009962">
                  <a:extLst>
                    <a:ext uri="{9D8B030D-6E8A-4147-A177-3AD203B41FA5}">
                      <a16:colId xmlns:a16="http://schemas.microsoft.com/office/drawing/2014/main" val="475329901"/>
                    </a:ext>
                  </a:extLst>
                </a:gridCol>
                <a:gridCol w="1113757">
                  <a:extLst>
                    <a:ext uri="{9D8B030D-6E8A-4147-A177-3AD203B41FA5}">
                      <a16:colId xmlns:a16="http://schemas.microsoft.com/office/drawing/2014/main" val="4288679021"/>
                    </a:ext>
                  </a:extLst>
                </a:gridCol>
                <a:gridCol w="906166">
                  <a:extLst>
                    <a:ext uri="{9D8B030D-6E8A-4147-A177-3AD203B41FA5}">
                      <a16:colId xmlns:a16="http://schemas.microsoft.com/office/drawing/2014/main" val="2445419604"/>
                    </a:ext>
                  </a:extLst>
                </a:gridCol>
              </a:tblGrid>
              <a:tr h="570199">
                <a:tc>
                  <a:txBody>
                    <a:bodyPr/>
                    <a:lstStyle/>
                    <a:p>
                      <a:pPr algn="ctr"/>
                      <a:r>
                        <a:rPr lang="en-US" dirty="0"/>
                        <a:t>N</a:t>
                      </a:r>
                      <a:r>
                        <a:rPr lang="en-US" sz="1400" dirty="0"/>
                        <a:t>2</a:t>
                      </a:r>
                      <a:r>
                        <a:rPr lang="en-US" dirty="0"/>
                        <a:t> (%)</a:t>
                      </a:r>
                    </a:p>
                  </a:txBody>
                  <a:tcPr/>
                </a:tc>
                <a:tc>
                  <a:txBody>
                    <a:bodyPr/>
                    <a:lstStyle/>
                    <a:p>
                      <a:pPr algn="ctr"/>
                      <a:r>
                        <a:rPr lang="en-US" dirty="0"/>
                        <a:t>I(mA)</a:t>
                      </a:r>
                    </a:p>
                  </a:txBody>
                  <a:tcPr/>
                </a:tc>
                <a:tc>
                  <a:txBody>
                    <a:bodyPr/>
                    <a:lstStyle/>
                    <a:p>
                      <a:pPr algn="ctr"/>
                      <a:r>
                        <a:rPr lang="en-US" dirty="0" err="1"/>
                        <a:t>P_Ar</a:t>
                      </a:r>
                      <a:endParaRPr lang="en-US" dirty="0"/>
                    </a:p>
                    <a:p>
                      <a:pPr algn="ctr"/>
                      <a:r>
                        <a:rPr lang="en-US" dirty="0"/>
                        <a:t>(</a:t>
                      </a:r>
                      <a:r>
                        <a:rPr lang="en-US" dirty="0" err="1"/>
                        <a:t>mTorr</a:t>
                      </a:r>
                      <a:r>
                        <a:rPr lang="en-US" dirty="0"/>
                        <a:t>)</a:t>
                      </a:r>
                    </a:p>
                  </a:txBody>
                  <a:tcPr/>
                </a:tc>
                <a:tc>
                  <a:txBody>
                    <a:bodyPr/>
                    <a:lstStyle/>
                    <a:p>
                      <a:pPr algn="ctr"/>
                      <a:r>
                        <a:rPr lang="en-US" dirty="0"/>
                        <a:t>P_N</a:t>
                      </a:r>
                      <a:r>
                        <a:rPr lang="en-US" sz="1400" dirty="0"/>
                        <a:t>2 </a:t>
                      </a:r>
                      <a:r>
                        <a:rPr lang="en-US" sz="1800" dirty="0"/>
                        <a:t>(</a:t>
                      </a:r>
                      <a:r>
                        <a:rPr lang="en-US" sz="1800" dirty="0" err="1"/>
                        <a:t>mTorr</a:t>
                      </a:r>
                      <a:r>
                        <a:rPr lang="en-US" sz="1800" dirty="0"/>
                        <a:t>)</a:t>
                      </a:r>
                      <a:endParaRPr lang="en-US" dirty="0"/>
                    </a:p>
                  </a:txBody>
                  <a:tcPr/>
                </a:tc>
                <a:extLst>
                  <a:ext uri="{0D108BD9-81ED-4DB2-BD59-A6C34878D82A}">
                    <a16:rowId xmlns:a16="http://schemas.microsoft.com/office/drawing/2014/main" val="2470523627"/>
                  </a:ext>
                </a:extLst>
              </a:tr>
              <a:tr h="557944">
                <a:tc>
                  <a:txBody>
                    <a:bodyPr/>
                    <a:lstStyle/>
                    <a:p>
                      <a:pPr algn="ctr"/>
                      <a:r>
                        <a:rPr lang="en-US" dirty="0"/>
                        <a:t>0</a:t>
                      </a:r>
                    </a:p>
                  </a:txBody>
                  <a:tcPr/>
                </a:tc>
                <a:tc>
                  <a:txBody>
                    <a:bodyPr/>
                    <a:lstStyle/>
                    <a:p>
                      <a:pPr algn="ctr"/>
                      <a:r>
                        <a:rPr lang="en-US" dirty="0"/>
                        <a:t>1.2</a:t>
                      </a:r>
                    </a:p>
                  </a:txBody>
                  <a:tcPr/>
                </a:tc>
                <a:tc>
                  <a:txBody>
                    <a:bodyPr/>
                    <a:lstStyle/>
                    <a:p>
                      <a:pPr algn="ctr"/>
                      <a:r>
                        <a:rPr lang="en-US" dirty="0"/>
                        <a:t>25</a:t>
                      </a:r>
                    </a:p>
                  </a:txBody>
                  <a:tcPr/>
                </a:tc>
                <a:tc>
                  <a:txBody>
                    <a:bodyPr/>
                    <a:lstStyle/>
                    <a:p>
                      <a:pPr algn="ctr"/>
                      <a:r>
                        <a:rPr lang="en-US" dirty="0"/>
                        <a:t>0</a:t>
                      </a:r>
                    </a:p>
                  </a:txBody>
                  <a:tcPr/>
                </a:tc>
                <a:extLst>
                  <a:ext uri="{0D108BD9-81ED-4DB2-BD59-A6C34878D82A}">
                    <a16:rowId xmlns:a16="http://schemas.microsoft.com/office/drawing/2014/main" val="1816888692"/>
                  </a:ext>
                </a:extLst>
              </a:tr>
              <a:tr h="557944">
                <a:tc>
                  <a:txBody>
                    <a:bodyPr/>
                    <a:lstStyle/>
                    <a:p>
                      <a:pPr algn="ctr"/>
                      <a:r>
                        <a:rPr lang="en-US" dirty="0"/>
                        <a:t>6.6</a:t>
                      </a:r>
                    </a:p>
                  </a:txBody>
                  <a:tcPr/>
                </a:tc>
                <a:tc>
                  <a:txBody>
                    <a:bodyPr/>
                    <a:lstStyle/>
                    <a:p>
                      <a:pPr algn="ctr"/>
                      <a:r>
                        <a:rPr lang="en-US" dirty="0"/>
                        <a:t>1.2</a:t>
                      </a:r>
                    </a:p>
                  </a:txBody>
                  <a:tcPr/>
                </a:tc>
                <a:tc>
                  <a:txBody>
                    <a:bodyPr/>
                    <a:lstStyle/>
                    <a:p>
                      <a:pPr algn="ctr"/>
                      <a:r>
                        <a:rPr lang="en-US" dirty="0"/>
                        <a:t>24.23</a:t>
                      </a:r>
                    </a:p>
                  </a:txBody>
                  <a:tcPr/>
                </a:tc>
                <a:tc>
                  <a:txBody>
                    <a:bodyPr/>
                    <a:lstStyle/>
                    <a:p>
                      <a:pPr algn="ctr"/>
                      <a:r>
                        <a:rPr lang="en-US" dirty="0"/>
                        <a:t>1.6</a:t>
                      </a:r>
                    </a:p>
                  </a:txBody>
                  <a:tcPr/>
                </a:tc>
                <a:extLst>
                  <a:ext uri="{0D108BD9-81ED-4DB2-BD59-A6C34878D82A}">
                    <a16:rowId xmlns:a16="http://schemas.microsoft.com/office/drawing/2014/main" val="3171401032"/>
                  </a:ext>
                </a:extLst>
              </a:tr>
              <a:tr h="557944">
                <a:tc>
                  <a:txBody>
                    <a:bodyPr/>
                    <a:lstStyle/>
                    <a:p>
                      <a:pPr algn="ctr"/>
                      <a:r>
                        <a:rPr lang="en-US" dirty="0"/>
                        <a:t>15.5</a:t>
                      </a:r>
                    </a:p>
                  </a:txBody>
                  <a:tcPr/>
                </a:tc>
                <a:tc>
                  <a:txBody>
                    <a:bodyPr/>
                    <a:lstStyle/>
                    <a:p>
                      <a:pPr algn="ctr"/>
                      <a:r>
                        <a:rPr lang="en-US" dirty="0"/>
                        <a:t>1.5</a:t>
                      </a:r>
                    </a:p>
                  </a:txBody>
                  <a:tcPr/>
                </a:tc>
                <a:tc>
                  <a:txBody>
                    <a:bodyPr/>
                    <a:lstStyle/>
                    <a:p>
                      <a:pPr algn="ctr"/>
                      <a:r>
                        <a:rPr lang="en-US" dirty="0"/>
                        <a:t>23.45</a:t>
                      </a:r>
                    </a:p>
                  </a:txBody>
                  <a:tcPr/>
                </a:tc>
                <a:tc>
                  <a:txBody>
                    <a:bodyPr/>
                    <a:lstStyle/>
                    <a:p>
                      <a:pPr algn="ctr"/>
                      <a:r>
                        <a:rPr lang="en-US" dirty="0"/>
                        <a:t>3.63</a:t>
                      </a:r>
                    </a:p>
                  </a:txBody>
                  <a:tcPr/>
                </a:tc>
                <a:extLst>
                  <a:ext uri="{0D108BD9-81ED-4DB2-BD59-A6C34878D82A}">
                    <a16:rowId xmlns:a16="http://schemas.microsoft.com/office/drawing/2014/main" val="1226552585"/>
                  </a:ext>
                </a:extLst>
              </a:tr>
            </a:tbl>
          </a:graphicData>
        </a:graphic>
      </p:graphicFrame>
      <p:sp>
        <p:nvSpPr>
          <p:cNvPr id="11" name="TextBox 10">
            <a:extLst>
              <a:ext uri="{FF2B5EF4-FFF2-40B4-BE49-F238E27FC236}">
                <a16:creationId xmlns:a16="http://schemas.microsoft.com/office/drawing/2014/main" id="{070B1CF3-6DC3-48D5-A2F8-EDCE29EBAEA8}"/>
              </a:ext>
            </a:extLst>
          </p:cNvPr>
          <p:cNvSpPr txBox="1"/>
          <p:nvPr/>
        </p:nvSpPr>
        <p:spPr>
          <a:xfrm>
            <a:off x="-122550" y="-48152"/>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Changing </a:t>
            </a:r>
            <a:r>
              <a:rPr kumimoji="0" lang="en-US" sz="32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Ar</a:t>
            </a:r>
            <a:r>
              <a:rPr kumimoji="0" lang="en-US" sz="3200" b="1"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a:t>
            </a:r>
            <a:r>
              <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Metastable Density with N</a:t>
            </a:r>
            <a:r>
              <a:rPr kumimoji="0" lang="en-US" sz="3200" b="1"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2</a:t>
            </a:r>
            <a:r>
              <a:rPr kumimoji="0" lang="en-US" sz="3200" b="1" i="0" u="none" strike="noStrike" kern="1200" cap="none" spc="0" normalizeH="0" noProof="0" dirty="0">
                <a:ln>
                  <a:noFill/>
                </a:ln>
                <a:solidFill>
                  <a:prstClr val="black"/>
                </a:solidFill>
                <a:effectLst/>
                <a:uLnTx/>
                <a:uFillTx/>
                <a:latin typeface="Segoe UI" panose="020B0502040204020203" pitchFamily="34" charset="0"/>
                <a:ea typeface="+mn-ea"/>
                <a:cs typeface="Segoe UI" panose="020B0502040204020203" pitchFamily="34" charset="0"/>
              </a:rPr>
              <a:t> at P ~ constant</a:t>
            </a:r>
            <a:endParaRPr kumimoji="0" lang="en-US" sz="3200" b="1"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2" name="TextBox 11">
            <a:extLst>
              <a:ext uri="{FF2B5EF4-FFF2-40B4-BE49-F238E27FC236}">
                <a16:creationId xmlns:a16="http://schemas.microsoft.com/office/drawing/2014/main" id="{5E03B2D1-DED3-4BFD-B984-A0BE59F68FD5}"/>
              </a:ext>
            </a:extLst>
          </p:cNvPr>
          <p:cNvSpPr txBox="1"/>
          <p:nvPr/>
        </p:nvSpPr>
        <p:spPr>
          <a:xfrm>
            <a:off x="4099371" y="722207"/>
            <a:ext cx="49475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P=25 </a:t>
            </a:r>
            <a:r>
              <a:rPr kumimoji="0" lang="en-US" sz="28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mTorr</a:t>
            </a: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 B=150 G</a:t>
            </a:r>
          </a:p>
        </p:txBody>
      </p:sp>
      <p:sp>
        <p:nvSpPr>
          <p:cNvPr id="13" name="TextBox 12">
            <a:extLst>
              <a:ext uri="{FF2B5EF4-FFF2-40B4-BE49-F238E27FC236}">
                <a16:creationId xmlns:a16="http://schemas.microsoft.com/office/drawing/2014/main" id="{AC6A49D7-33F2-4516-9026-04FE08CF2033}"/>
              </a:ext>
            </a:extLst>
          </p:cNvPr>
          <p:cNvSpPr txBox="1"/>
          <p:nvPr/>
        </p:nvSpPr>
        <p:spPr>
          <a:xfrm>
            <a:off x="8494315" y="1716692"/>
            <a:ext cx="2035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Conditions</a:t>
            </a:r>
          </a:p>
        </p:txBody>
      </p:sp>
      <p:pic>
        <p:nvPicPr>
          <p:cNvPr id="3" name="Picture 2">
            <a:extLst>
              <a:ext uri="{FF2B5EF4-FFF2-40B4-BE49-F238E27FC236}">
                <a16:creationId xmlns:a16="http://schemas.microsoft.com/office/drawing/2014/main" id="{10DB85E1-B71B-482B-A2B4-FDD6B5314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00" y="1540603"/>
            <a:ext cx="5988290" cy="4585250"/>
          </a:xfrm>
          <a:prstGeom prst="rect">
            <a:avLst/>
          </a:prstGeom>
        </p:spPr>
      </p:pic>
      <p:sp>
        <p:nvSpPr>
          <p:cNvPr id="7" name="Line 2">
            <a:extLst>
              <a:ext uri="{FF2B5EF4-FFF2-40B4-BE49-F238E27FC236}">
                <a16:creationId xmlns:a16="http://schemas.microsoft.com/office/drawing/2014/main" id="{5C6DD659-7BAF-4F0D-B554-C3A114BED21C}"/>
              </a:ext>
            </a:extLst>
          </p:cNvPr>
          <p:cNvSpPr>
            <a:spLocks noChangeShapeType="1"/>
          </p:cNvSpPr>
          <p:nvPr/>
        </p:nvSpPr>
        <p:spPr bwMode="auto">
          <a:xfrm flipV="1">
            <a:off x="0" y="611127"/>
            <a:ext cx="12192000" cy="2635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E361AFFF-4386-4CFD-BDC4-F17A1F77C329}"/>
              </a:ext>
            </a:extLst>
          </p:cNvPr>
          <p:cNvSpPr txBox="1"/>
          <p:nvPr/>
        </p:nvSpPr>
        <p:spPr>
          <a:xfrm>
            <a:off x="6358690" y="6122404"/>
            <a:ext cx="5664475" cy="338554"/>
          </a:xfrm>
          <a:prstGeom prst="rect">
            <a:avLst/>
          </a:prstGeom>
          <a:noFill/>
        </p:spPr>
        <p:txBody>
          <a:bodyPr wrap="square" rtlCol="0">
            <a:spAutoFit/>
          </a:bodyPr>
          <a:lstStyle/>
          <a:p>
            <a:r>
              <a:rPr lang="en-US" sz="1600" i="1" dirty="0">
                <a:latin typeface="Segoe UI" panose="020B0502040204020203" pitchFamily="34" charset="0"/>
                <a:cs typeface="Segoe UI" panose="020B0502040204020203" pitchFamily="34" charset="0"/>
              </a:rPr>
              <a:t>S. Yatom, N. Chopra, S. </a:t>
            </a:r>
            <a:r>
              <a:rPr lang="en-US" sz="1600" i="1" dirty="0" err="1">
                <a:latin typeface="Segoe UI" panose="020B0502040204020203" pitchFamily="34" charset="0"/>
                <a:cs typeface="Segoe UI" panose="020B0502040204020203" pitchFamily="34" charset="0"/>
              </a:rPr>
              <a:t>Kondeti</a:t>
            </a:r>
            <a:r>
              <a:rPr lang="en-US" sz="1600" i="1" dirty="0">
                <a:latin typeface="Segoe UI" panose="020B0502040204020203" pitchFamily="34" charset="0"/>
                <a:cs typeface="Segoe UI" panose="020B0502040204020203" pitchFamily="34" charset="0"/>
              </a:rPr>
              <a:t>, S. Walton, Y. Raitses</a:t>
            </a:r>
          </a:p>
        </p:txBody>
      </p:sp>
      <p:sp>
        <p:nvSpPr>
          <p:cNvPr id="2" name="Slide Number Placeholder 1">
            <a:extLst>
              <a:ext uri="{FF2B5EF4-FFF2-40B4-BE49-F238E27FC236}">
                <a16:creationId xmlns:a16="http://schemas.microsoft.com/office/drawing/2014/main" id="{F26FE2A1-3E8C-53A9-5E55-5F0CA7DA934B}"/>
              </a:ext>
            </a:extLst>
          </p:cNvPr>
          <p:cNvSpPr>
            <a:spLocks noGrp="1"/>
          </p:cNvSpPr>
          <p:nvPr>
            <p:ph type="sldNum" sz="quarter" idx="12"/>
          </p:nvPr>
        </p:nvSpPr>
        <p:spPr/>
        <p:txBody>
          <a:bodyPr/>
          <a:lstStyle/>
          <a:p>
            <a:fld id="{31080C14-926C-4C38-9806-EEA3EE7F4E6D}" type="slidenum">
              <a:rPr lang="en-US" smtClean="0"/>
              <a:t>41</a:t>
            </a:fld>
            <a:endParaRPr lang="en-US"/>
          </a:p>
        </p:txBody>
      </p:sp>
    </p:spTree>
    <p:extLst>
      <p:ext uri="{BB962C8B-B14F-4D97-AF65-F5344CB8AC3E}">
        <p14:creationId xmlns:p14="http://schemas.microsoft.com/office/powerpoint/2010/main" val="857206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2"/>
          <p:cNvSpPr>
            <a:spLocks noChangeShapeType="1"/>
          </p:cNvSpPr>
          <p:nvPr/>
        </p:nvSpPr>
        <p:spPr bwMode="auto">
          <a:xfrm flipV="1">
            <a:off x="0" y="611127"/>
            <a:ext cx="12192000" cy="2635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075" name="Text Box 3"/>
          <p:cNvSpPr txBox="1">
            <a:spLocks noChangeArrowheads="1"/>
          </p:cNvSpPr>
          <p:nvPr/>
        </p:nvSpPr>
        <p:spPr bwMode="auto">
          <a:xfrm>
            <a:off x="1730375" y="16674"/>
            <a:ext cx="8731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lang="en-US" altLang="en-US" sz="3200" b="1" dirty="0">
                <a:solidFill>
                  <a:srgbClr val="000000"/>
                </a:solidFill>
                <a:latin typeface="Segoe UI" panose="020B0502040204020203" pitchFamily="34" charset="0"/>
                <a:cs typeface="Segoe UI" panose="020B0502040204020203" pitchFamily="34" charset="0"/>
              </a:rPr>
              <a:t>Effect of </a:t>
            </a:r>
            <a:r>
              <a:rPr lang="en-US" altLang="en-US" b="1" dirty="0">
                <a:solidFill>
                  <a:srgbClr val="000000"/>
                </a:solidFill>
                <a:latin typeface="Segoe UI" panose="020B0502040204020203" pitchFamily="34" charset="0"/>
                <a:cs typeface="Segoe UI" panose="020B0502040204020203" pitchFamily="34" charset="0"/>
              </a:rPr>
              <a:t>N</a:t>
            </a:r>
            <a:r>
              <a:rPr lang="en-US" altLang="en-US" b="1" baseline="-25000" dirty="0">
                <a:solidFill>
                  <a:srgbClr val="000000"/>
                </a:solidFill>
                <a:latin typeface="Segoe UI" panose="020B0502040204020203" pitchFamily="34" charset="0"/>
                <a:cs typeface="Segoe UI" panose="020B0502040204020203" pitchFamily="34" charset="0"/>
              </a:rPr>
              <a:t>2</a:t>
            </a:r>
            <a:r>
              <a:rPr lang="en-US" altLang="en-US" b="1" dirty="0">
                <a:solidFill>
                  <a:srgbClr val="000000"/>
                </a:solidFill>
                <a:latin typeface="Segoe UI" panose="020B0502040204020203" pitchFamily="34" charset="0"/>
                <a:cs typeface="Segoe UI" panose="020B0502040204020203" pitchFamily="34" charset="0"/>
              </a:rPr>
              <a:t> Addition on EEDF</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 name="Slide Number Placeholder 2">
            <a:extLst>
              <a:ext uri="{FF2B5EF4-FFF2-40B4-BE49-F238E27FC236}">
                <a16:creationId xmlns:a16="http://schemas.microsoft.com/office/drawing/2014/main" id="{7C251A67-3C24-452A-BD9F-F99B5FB2FA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7CBEC-96D4-45A7-96D2-09F8D3986489}"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F1E5B95E-92DB-402E-B9B1-BFAAD0B2298E}"/>
              </a:ext>
            </a:extLst>
          </p:cNvPr>
          <p:cNvPicPr>
            <a:picLocks noChangeAspect="1"/>
          </p:cNvPicPr>
          <p:nvPr/>
        </p:nvPicPr>
        <p:blipFill>
          <a:blip r:embed="rId3"/>
          <a:stretch>
            <a:fillRect/>
          </a:stretch>
        </p:blipFill>
        <p:spPr>
          <a:xfrm>
            <a:off x="0" y="1448638"/>
            <a:ext cx="6529418" cy="4899761"/>
          </a:xfrm>
          <a:prstGeom prst="rect">
            <a:avLst/>
          </a:prstGeom>
        </p:spPr>
      </p:pic>
      <p:sp>
        <p:nvSpPr>
          <p:cNvPr id="4" name="TextBox 3">
            <a:extLst>
              <a:ext uri="{FF2B5EF4-FFF2-40B4-BE49-F238E27FC236}">
                <a16:creationId xmlns:a16="http://schemas.microsoft.com/office/drawing/2014/main" id="{7B39279D-711B-4043-8EE9-C0F4ED3C78A5}"/>
              </a:ext>
            </a:extLst>
          </p:cNvPr>
          <p:cNvSpPr txBox="1"/>
          <p:nvPr/>
        </p:nvSpPr>
        <p:spPr>
          <a:xfrm>
            <a:off x="552035" y="724720"/>
            <a:ext cx="5543965" cy="830997"/>
          </a:xfrm>
          <a:prstGeom prst="rect">
            <a:avLst/>
          </a:prstGeom>
          <a:noFill/>
        </p:spPr>
        <p:txBody>
          <a:bodyPr wrap="square" rtlCol="0">
            <a:spAutoFit/>
          </a:bodyPr>
          <a:lstStyle/>
          <a:p>
            <a:r>
              <a:rPr lang="en-US" sz="2400" b="1" dirty="0">
                <a:latin typeface="Segoe UI" panose="020B0502040204020203" pitchFamily="34" charset="0"/>
                <a:cs typeface="Segoe UI" panose="020B0502040204020203" pitchFamily="34" charset="0"/>
              </a:rPr>
              <a:t>Langmuir probe measurements at PCRF &amp; comparison with NRL results</a:t>
            </a:r>
          </a:p>
        </p:txBody>
      </p:sp>
      <p:sp>
        <p:nvSpPr>
          <p:cNvPr id="10" name="TextBox 9">
            <a:extLst>
              <a:ext uri="{FF2B5EF4-FFF2-40B4-BE49-F238E27FC236}">
                <a16:creationId xmlns:a16="http://schemas.microsoft.com/office/drawing/2014/main" id="{821FCA40-042F-46DB-AD8B-4258887F4067}"/>
              </a:ext>
            </a:extLst>
          </p:cNvPr>
          <p:cNvSpPr txBox="1"/>
          <p:nvPr/>
        </p:nvSpPr>
        <p:spPr>
          <a:xfrm>
            <a:off x="6657536" y="876200"/>
            <a:ext cx="5165889" cy="5016758"/>
          </a:xfrm>
          <a:prstGeom prst="rect">
            <a:avLst/>
          </a:prstGeom>
          <a:noFill/>
        </p:spPr>
        <p:txBody>
          <a:bodyPr wrap="square">
            <a:spAutoFit/>
          </a:bodyPr>
          <a:lstStyle/>
          <a:p>
            <a:pPr marL="182880" indent="-182880">
              <a:spcAft>
                <a:spcPts val="12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EEDFs measured at the e-beam center. </a:t>
            </a:r>
          </a:p>
          <a:p>
            <a:pPr marL="182880" indent="-182880">
              <a:spcAft>
                <a:spcPts val="12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Similar to previous measurements</a:t>
            </a:r>
            <a:r>
              <a:rPr lang="en-US" sz="2000" baseline="30000" dirty="0">
                <a:latin typeface="Segoe UI" panose="020B0502040204020203" pitchFamily="34" charset="0"/>
                <a:cs typeface="Segoe UI" panose="020B0502040204020203" pitchFamily="34" charset="0"/>
              </a:rPr>
              <a:t>*</a:t>
            </a:r>
            <a:r>
              <a:rPr lang="en-US" sz="2000" dirty="0">
                <a:latin typeface="Segoe UI" panose="020B0502040204020203" pitchFamily="34" charset="0"/>
                <a:cs typeface="Segoe UI" panose="020B0502040204020203" pitchFamily="34" charset="0"/>
              </a:rPr>
              <a:t> by NRL </a:t>
            </a:r>
          </a:p>
          <a:p>
            <a:pPr marL="182880" indent="-182880">
              <a:spcAft>
                <a:spcPts val="12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Consistent with a 0-D kinetic model:</a:t>
            </a:r>
            <a:r>
              <a:rPr lang="en-US" sz="2000" baseline="30000" dirty="0">
                <a:latin typeface="Segoe UI" panose="020B0502040204020203" pitchFamily="34" charset="0"/>
                <a:cs typeface="Segoe UI" panose="020B0502040204020203" pitchFamily="34" charset="0"/>
              </a:rPr>
              <a:t>**</a:t>
            </a:r>
            <a:r>
              <a:rPr lang="en-US" sz="2000" dirty="0">
                <a:latin typeface="Segoe UI" panose="020B0502040204020203" pitchFamily="34" charset="0"/>
                <a:cs typeface="Segoe UI" panose="020B0502040204020203" pitchFamily="34" charset="0"/>
              </a:rPr>
              <a:t> </a:t>
            </a:r>
          </a:p>
          <a:p>
            <a:pPr lvl="1">
              <a:spcAft>
                <a:spcPts val="1200"/>
              </a:spcAft>
            </a:pPr>
            <a:r>
              <a:rPr lang="en-US" sz="2000" dirty="0">
                <a:latin typeface="Segoe UI" panose="020B0502040204020203" pitchFamily="34" charset="0"/>
                <a:cs typeface="Segoe UI" panose="020B0502040204020203" pitchFamily="34" charset="0"/>
              </a:rPr>
              <a:t>Reduction ~2-5eV electron population due to inelastic electron energy loss to </a:t>
            </a:r>
            <a:r>
              <a:rPr lang="en-US" sz="2000" dirty="0" err="1">
                <a:latin typeface="Segoe UI" panose="020B0502040204020203" pitchFamily="34" charset="0"/>
                <a:cs typeface="Segoe UI" panose="020B0502040204020203" pitchFamily="34" charset="0"/>
              </a:rPr>
              <a:t>rotovibrational</a:t>
            </a:r>
            <a:r>
              <a:rPr lang="en-US" sz="2000" dirty="0">
                <a:latin typeface="Segoe UI" panose="020B0502040204020203" pitchFamily="34" charset="0"/>
                <a:cs typeface="Segoe UI" panose="020B0502040204020203" pitchFamily="34" charset="0"/>
              </a:rPr>
              <a:t> modes of the N</a:t>
            </a:r>
            <a:r>
              <a:rPr lang="en-US" sz="2000" baseline="-25000" dirty="0">
                <a:latin typeface="Segoe UI" panose="020B0502040204020203" pitchFamily="34" charset="0"/>
                <a:cs typeface="Segoe UI" panose="020B0502040204020203" pitchFamily="34" charset="0"/>
              </a:rPr>
              <a:t>2</a:t>
            </a:r>
          </a:p>
          <a:p>
            <a:pPr marL="182880" indent="-182880">
              <a:spcAft>
                <a:spcPts val="12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Indirect evidence that the N</a:t>
            </a:r>
            <a:r>
              <a:rPr lang="en-US" sz="2000" baseline="-25000" dirty="0">
                <a:latin typeface="Segoe UI" panose="020B0502040204020203" pitchFamily="34" charset="0"/>
                <a:cs typeface="Segoe UI" panose="020B0502040204020203" pitchFamily="34" charset="0"/>
              </a:rPr>
              <a:t>2</a:t>
            </a:r>
            <a:r>
              <a:rPr lang="en-US" sz="2000" dirty="0">
                <a:latin typeface="Segoe UI" panose="020B0502040204020203" pitchFamily="34" charset="0"/>
                <a:cs typeface="Segoe UI" panose="020B0502040204020203" pitchFamily="34" charset="0"/>
              </a:rPr>
              <a:t> addition also reduces also electron population responsible for the production of </a:t>
            </a:r>
            <a:r>
              <a:rPr lang="en-US" sz="2000" dirty="0" err="1">
                <a:latin typeface="Segoe UI" panose="020B0502040204020203" pitchFamily="34" charset="0"/>
                <a:cs typeface="Segoe UI" panose="020B0502040204020203" pitchFamily="34" charset="0"/>
              </a:rPr>
              <a:t>Ar</a:t>
            </a:r>
            <a:r>
              <a:rPr lang="en-US" sz="2000" baseline="30000" dirty="0">
                <a:latin typeface="Segoe UI" panose="020B0502040204020203" pitchFamily="34" charset="0"/>
                <a:cs typeface="Segoe UI" panose="020B0502040204020203" pitchFamily="34" charset="0"/>
              </a:rPr>
              <a:t>*</a:t>
            </a:r>
            <a:endParaRPr lang="en-US" sz="2000" dirty="0">
              <a:latin typeface="Segoe UI" panose="020B0502040204020203" pitchFamily="34" charset="0"/>
              <a:cs typeface="Segoe UI" panose="020B0502040204020203" pitchFamily="34" charset="0"/>
            </a:endParaRPr>
          </a:p>
          <a:p>
            <a:pPr marL="182880" indent="-182880">
              <a:spcAft>
                <a:spcPts val="12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Probe could not resolve energies </a:t>
            </a:r>
            <a:r>
              <a:rPr lang="en-US" sz="2000" dirty="0">
                <a:latin typeface="Segoe UI" panose="020B0502040204020203" pitchFamily="34" charset="0"/>
                <a:cs typeface="Segoe UI" panose="020B0502040204020203" pitchFamily="34" charset="0"/>
                <a:sym typeface="Symbol" panose="05050102010706020507" pitchFamily="18" charset="2"/>
              </a:rPr>
              <a:t> </a:t>
            </a:r>
            <a:r>
              <a:rPr lang="en-US" sz="2000" dirty="0">
                <a:latin typeface="Segoe UI" panose="020B0502040204020203" pitchFamily="34" charset="0"/>
                <a:cs typeface="Segoe UI" panose="020B0502040204020203" pitchFamily="34" charset="0"/>
              </a:rPr>
              <a:t> 7 eV relevant to </a:t>
            </a:r>
            <a:r>
              <a:rPr lang="en-US" sz="2000" dirty="0" err="1">
                <a:latin typeface="Segoe UI" panose="020B0502040204020203" pitchFamily="34" charset="0"/>
                <a:cs typeface="Segoe UI" panose="020B0502040204020203" pitchFamily="34" charset="0"/>
              </a:rPr>
              <a:t>Ar</a:t>
            </a:r>
            <a:r>
              <a:rPr lang="en-US" sz="2000" baseline="30000" dirty="0">
                <a:latin typeface="Segoe UI" panose="020B0502040204020203" pitchFamily="34" charset="0"/>
                <a:cs typeface="Segoe UI" panose="020B0502040204020203" pitchFamily="34" charset="0"/>
              </a:rPr>
              <a:t> 1sp5</a:t>
            </a:r>
            <a:r>
              <a:rPr lang="en-US" sz="2000" dirty="0">
                <a:latin typeface="Segoe UI" panose="020B0502040204020203" pitchFamily="34" charset="0"/>
                <a:cs typeface="Segoe UI" panose="020B0502040204020203" pitchFamily="34" charset="0"/>
              </a:rPr>
              <a:t>, 11.55 eV</a:t>
            </a:r>
          </a:p>
          <a:p>
            <a:pPr marL="182880" indent="-182880">
              <a:spcAft>
                <a:spcPts val="12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Future work– deploy electron energy analyzer to measure </a:t>
            </a:r>
            <a:r>
              <a:rPr lang="en-US" sz="2000" dirty="0">
                <a:latin typeface="Segoe UI" panose="020B0502040204020203" pitchFamily="34" charset="0"/>
                <a:cs typeface="Segoe UI" panose="020B0502040204020203" pitchFamily="34" charset="0"/>
                <a:sym typeface="Symbol" panose="05050102010706020507" pitchFamily="18" charset="2"/>
              </a:rPr>
              <a:t> ~</a:t>
            </a:r>
            <a:r>
              <a:rPr lang="en-US" sz="2000" dirty="0">
                <a:latin typeface="Segoe UI" panose="020B0502040204020203" pitchFamily="34" charset="0"/>
                <a:cs typeface="Segoe UI" panose="020B0502040204020203" pitchFamily="34" charset="0"/>
              </a:rPr>
              <a:t> 10’s-1000 eV </a:t>
            </a:r>
          </a:p>
        </p:txBody>
      </p:sp>
      <p:sp>
        <p:nvSpPr>
          <p:cNvPr id="11" name="TextBox 10">
            <a:extLst>
              <a:ext uri="{FF2B5EF4-FFF2-40B4-BE49-F238E27FC236}">
                <a16:creationId xmlns:a16="http://schemas.microsoft.com/office/drawing/2014/main" id="{728B6F27-01DC-4596-A3AF-C3755AB0C57E}"/>
              </a:ext>
            </a:extLst>
          </p:cNvPr>
          <p:cNvSpPr txBox="1"/>
          <p:nvPr/>
        </p:nvSpPr>
        <p:spPr>
          <a:xfrm>
            <a:off x="3066634" y="6241319"/>
            <a:ext cx="6114311" cy="523220"/>
          </a:xfrm>
          <a:prstGeom prst="rect">
            <a:avLst/>
          </a:prstGeom>
          <a:noFill/>
        </p:spPr>
        <p:txBody>
          <a:bodyPr wrap="square" rtlCol="0">
            <a:spAutoFit/>
          </a:bodyPr>
          <a:lstStyle/>
          <a:p>
            <a:r>
              <a:rPr lang="en-US" sz="1400" i="1" baseline="30000" dirty="0">
                <a:effectLst/>
                <a:latin typeface="Segoe UI" panose="020B0502040204020203" pitchFamily="34" charset="0"/>
                <a:ea typeface="Calibri" panose="020F0502020204030204" pitchFamily="34" charset="0"/>
                <a:cs typeface="Segoe UI" panose="020B0502040204020203" pitchFamily="34" charset="0"/>
              </a:rPr>
              <a:t>*</a:t>
            </a:r>
            <a:r>
              <a:rPr lang="en-US" sz="1400" i="1" dirty="0">
                <a:effectLst/>
                <a:latin typeface="Segoe UI" panose="020B0502040204020203" pitchFamily="34" charset="0"/>
                <a:ea typeface="Calibri" panose="020F0502020204030204" pitchFamily="34" charset="0"/>
                <a:cs typeface="Segoe UI" panose="020B0502040204020203" pitchFamily="34" charset="0"/>
              </a:rPr>
              <a:t>D. Boris et al., Plasma Sources Sci. Technol. </a:t>
            </a:r>
            <a:r>
              <a:rPr lang="en-US" sz="1400" b="1" i="1" dirty="0">
                <a:effectLst/>
                <a:latin typeface="Segoe UI" panose="020B0502040204020203" pitchFamily="34" charset="0"/>
                <a:ea typeface="Calibri" panose="020F0502020204030204" pitchFamily="34" charset="0"/>
                <a:cs typeface="Segoe UI" panose="020B0502040204020203" pitchFamily="34" charset="0"/>
              </a:rPr>
              <a:t>22</a:t>
            </a:r>
            <a:r>
              <a:rPr lang="en-US" sz="1400" i="1" dirty="0">
                <a:effectLst/>
                <a:latin typeface="Segoe UI" panose="020B0502040204020203" pitchFamily="34" charset="0"/>
                <a:ea typeface="Calibri" panose="020F0502020204030204" pitchFamily="34" charset="0"/>
                <a:cs typeface="Segoe UI" panose="020B0502040204020203" pitchFamily="34" charset="0"/>
              </a:rPr>
              <a:t>, 065004 (2013)</a:t>
            </a:r>
          </a:p>
          <a:p>
            <a:r>
              <a:rPr lang="fr-FR" sz="1400" i="1" baseline="30000" dirty="0">
                <a:effectLst/>
                <a:latin typeface="Segoe UI" panose="020B0502040204020203" pitchFamily="34" charset="0"/>
                <a:ea typeface="Calibri" panose="020F0502020204030204" pitchFamily="34" charset="0"/>
                <a:cs typeface="Segoe UI" panose="020B0502040204020203" pitchFamily="34" charset="0"/>
              </a:rPr>
              <a:t>**</a:t>
            </a:r>
            <a:r>
              <a:rPr lang="fr-FR" sz="1400" i="1" dirty="0">
                <a:effectLst/>
                <a:latin typeface="Segoe UI" panose="020B0502040204020203" pitchFamily="34" charset="0"/>
                <a:ea typeface="Calibri" panose="020F0502020204030204" pitchFamily="34" charset="0"/>
                <a:cs typeface="Segoe UI" panose="020B0502040204020203" pitchFamily="34" charset="0"/>
              </a:rPr>
              <a:t>G. M. Petrov et al., Plasma Sources </a:t>
            </a:r>
            <a:r>
              <a:rPr lang="fr-FR" sz="1400" i="1" dirty="0" err="1">
                <a:effectLst/>
                <a:latin typeface="Segoe UI" panose="020B0502040204020203" pitchFamily="34" charset="0"/>
                <a:ea typeface="Calibri" panose="020F0502020204030204" pitchFamily="34" charset="0"/>
                <a:cs typeface="Segoe UI" panose="020B0502040204020203" pitchFamily="34" charset="0"/>
              </a:rPr>
              <a:t>Sci</a:t>
            </a:r>
            <a:r>
              <a:rPr lang="fr-FR" sz="1400" i="1" dirty="0">
                <a:effectLst/>
                <a:latin typeface="Segoe UI" panose="020B0502040204020203" pitchFamily="34" charset="0"/>
                <a:ea typeface="Calibri" panose="020F0502020204030204" pitchFamily="34" charset="0"/>
                <a:cs typeface="Segoe UI" panose="020B0502040204020203" pitchFamily="34" charset="0"/>
              </a:rPr>
              <a:t>. </a:t>
            </a:r>
            <a:r>
              <a:rPr lang="fr-FR" sz="1400" i="1" dirty="0" err="1">
                <a:effectLst/>
                <a:latin typeface="Segoe UI" panose="020B0502040204020203" pitchFamily="34" charset="0"/>
                <a:ea typeface="Calibri" panose="020F0502020204030204" pitchFamily="34" charset="0"/>
                <a:cs typeface="Segoe UI" panose="020B0502040204020203" pitchFamily="34" charset="0"/>
              </a:rPr>
              <a:t>Technol</a:t>
            </a:r>
            <a:r>
              <a:rPr lang="fr-FR" sz="1400" i="1" dirty="0">
                <a:effectLst/>
                <a:latin typeface="Segoe UI" panose="020B0502040204020203" pitchFamily="34" charset="0"/>
                <a:ea typeface="Calibri" panose="020F0502020204030204" pitchFamily="34" charset="0"/>
                <a:cs typeface="Segoe UI" panose="020B0502040204020203" pitchFamily="34" charset="0"/>
              </a:rPr>
              <a:t>. </a:t>
            </a:r>
            <a:r>
              <a:rPr lang="fr-FR" sz="1400" b="1" i="1" dirty="0">
                <a:effectLst/>
                <a:latin typeface="Segoe UI" panose="020B0502040204020203" pitchFamily="34" charset="0"/>
                <a:ea typeface="Calibri" panose="020F0502020204030204" pitchFamily="34" charset="0"/>
                <a:cs typeface="Segoe UI" panose="020B0502040204020203" pitchFamily="34" charset="0"/>
              </a:rPr>
              <a:t>22</a:t>
            </a:r>
            <a:r>
              <a:rPr lang="fr-FR" sz="1400" i="1" dirty="0">
                <a:effectLst/>
                <a:latin typeface="Segoe UI" panose="020B0502040204020203" pitchFamily="34" charset="0"/>
                <a:ea typeface="Calibri" panose="020F0502020204030204" pitchFamily="34" charset="0"/>
                <a:cs typeface="Segoe UI" panose="020B0502040204020203" pitchFamily="34" charset="0"/>
              </a:rPr>
              <a:t>, 065005 (2013)</a:t>
            </a:r>
            <a:endParaRPr lang="en-US" sz="1400" i="1" dirty="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385220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CC417BF-B80F-4F26-9A29-CFC3DB4A6B71}"/>
              </a:ext>
            </a:extLst>
          </p:cNvPr>
          <p:cNvSpPr txBox="1">
            <a:spLocks/>
          </p:cNvSpPr>
          <p:nvPr/>
        </p:nvSpPr>
        <p:spPr>
          <a:xfrm>
            <a:off x="0" y="-60960"/>
            <a:ext cx="12192000" cy="759119"/>
          </a:xfrm>
          <a:prstGeom prst="rect">
            <a:avLst/>
          </a:prstGeom>
          <a:solidFill>
            <a:srgbClr val="E2751D"/>
          </a:solidFill>
          <a:ln w="15875" cmpd="sng">
            <a:solidFill>
              <a:srgbClr val="E2751D">
                <a:lumMod val="75000"/>
              </a:srgbClr>
            </a:solidFill>
          </a:ln>
        </p:spPr>
        <p:txBody>
          <a:bodyPr vert="horz" lIns="609600" tIns="121920" rIns="609600" bIns="60960" rtlCol="0" anchor="t" anchorCtr="1">
            <a:spAutoFit/>
          </a:bodyPr>
          <a:lstStyle>
            <a:lvl1pPr algn="ctr" defTabSz="457200" rtl="0" eaLnBrk="1" latinLnBrk="0" hangingPunct="1">
              <a:spcBef>
                <a:spcPct val="0"/>
              </a:spcBef>
              <a:buNone/>
              <a:defRPr sz="2800" b="1" kern="1200" baseline="0">
                <a:solidFill>
                  <a:schemeClr val="bg1"/>
                </a:solidFill>
                <a:latin typeface="+mj-lt"/>
                <a:ea typeface="+mj-ea"/>
                <a:cs typeface="+mj-cs"/>
              </a:defRPr>
            </a:lvl1pPr>
          </a:lstStyle>
          <a:p>
            <a:pPr defTabSz="609585">
              <a:defRPr/>
            </a:pPr>
            <a:r>
              <a:rPr lang="en-US" sz="3733" dirty="0">
                <a:solidFill>
                  <a:sysClr val="window" lastClr="FFFFFF"/>
                </a:solidFill>
                <a:latin typeface="Segoe UI" panose="020B0502040204020203" pitchFamily="34" charset="0"/>
                <a:cs typeface="Segoe UI" panose="020B0502040204020203" pitchFamily="34" charset="0"/>
              </a:rPr>
              <a:t>Required CHT voltage to satisfy </a:t>
            </a:r>
            <a:r>
              <a:rPr lang="en-US" sz="3733" i="1" dirty="0" err="1">
                <a:solidFill>
                  <a:sysClr val="window" lastClr="FFFFFF"/>
                </a:solidFill>
                <a:latin typeface="Segoe UI" panose="020B0502040204020203" pitchFamily="34" charset="0"/>
                <a:cs typeface="Segoe UI" panose="020B0502040204020203" pitchFamily="34" charset="0"/>
              </a:rPr>
              <a:t>Isp</a:t>
            </a:r>
            <a:r>
              <a:rPr lang="en-US" sz="3733" dirty="0">
                <a:solidFill>
                  <a:sysClr val="window" lastClr="FFFFFF"/>
                </a:solidFill>
                <a:latin typeface="Segoe UI" panose="020B0502040204020203" pitchFamily="34" charset="0"/>
                <a:cs typeface="Segoe UI" panose="020B0502040204020203" pitchFamily="34" charset="0"/>
              </a:rPr>
              <a:t> requirements</a:t>
            </a:r>
          </a:p>
        </p:txBody>
      </p:sp>
      <p:pic>
        <p:nvPicPr>
          <p:cNvPr id="3" name="Picture 2">
            <a:extLst>
              <a:ext uri="{FF2B5EF4-FFF2-40B4-BE49-F238E27FC236}">
                <a16:creationId xmlns:a16="http://schemas.microsoft.com/office/drawing/2014/main" id="{EB0A2A24-9982-4496-8165-541FD409807E}"/>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 y="1193800"/>
            <a:ext cx="5899888" cy="5181600"/>
          </a:xfrm>
          <a:prstGeom prst="rect">
            <a:avLst/>
          </a:prstGeom>
          <a:noFill/>
        </p:spPr>
      </p:pic>
      <p:sp>
        <p:nvSpPr>
          <p:cNvPr id="5" name="TextBox 4">
            <a:extLst>
              <a:ext uri="{FF2B5EF4-FFF2-40B4-BE49-F238E27FC236}">
                <a16:creationId xmlns:a16="http://schemas.microsoft.com/office/drawing/2014/main" id="{BA7647ED-C7A3-4072-84DC-C4536F121E16}"/>
              </a:ext>
            </a:extLst>
          </p:cNvPr>
          <p:cNvSpPr txBox="1"/>
          <p:nvPr/>
        </p:nvSpPr>
        <p:spPr>
          <a:xfrm>
            <a:off x="6197600" y="4594288"/>
            <a:ext cx="6096000" cy="2041841"/>
          </a:xfrm>
          <a:prstGeom prst="rect">
            <a:avLst/>
          </a:prstGeom>
          <a:noFill/>
        </p:spPr>
        <p:txBody>
          <a:bodyPr wrap="square">
            <a:spAutoFit/>
          </a:bodyPr>
          <a:lstStyle/>
          <a:p>
            <a:pPr defTabSz="1219170">
              <a:spcAft>
                <a:spcPts val="800"/>
              </a:spcAft>
            </a:pPr>
            <a:r>
              <a:rPr lang="en-US" sz="2667" dirty="0">
                <a:solidFill>
                  <a:prstClr val="black"/>
                </a:solidFill>
                <a:latin typeface="Segoe UI" panose="020B0502040204020203" pitchFamily="34" charset="0"/>
                <a:cs typeface="Segoe UI" panose="020B0502040204020203" pitchFamily="34" charset="0"/>
              </a:rPr>
              <a:t>Example:</a:t>
            </a:r>
          </a:p>
          <a:p>
            <a:pPr defTabSz="1219170">
              <a:spcAft>
                <a:spcPts val="800"/>
              </a:spcAft>
            </a:pPr>
            <a:r>
              <a:rPr lang="en-US" sz="2667" dirty="0">
                <a:solidFill>
                  <a:prstClr val="black"/>
                </a:solidFill>
                <a:latin typeface="Segoe UI" panose="020B0502040204020203" pitchFamily="34" charset="0"/>
                <a:cs typeface="Segoe UI" panose="020B0502040204020203" pitchFamily="34" charset="0"/>
              </a:rPr>
              <a:t>Satellite diam. 0.8 m and length: 1 m</a:t>
            </a:r>
          </a:p>
          <a:p>
            <a:pPr defTabSz="1219170">
              <a:spcAft>
                <a:spcPts val="800"/>
              </a:spcAft>
            </a:pPr>
            <a:r>
              <a:rPr lang="en-US" sz="2667" dirty="0">
                <a:solidFill>
                  <a:prstClr val="black"/>
                </a:solidFill>
                <a:latin typeface="Segoe UI" panose="020B0502040204020203" pitchFamily="34" charset="0"/>
                <a:cs typeface="Segoe UI" panose="020B0502040204020203" pitchFamily="34" charset="0"/>
              </a:rPr>
              <a:t>Altitude:  170 km</a:t>
            </a:r>
          </a:p>
          <a:p>
            <a:pPr defTabSz="1219170">
              <a:spcAft>
                <a:spcPts val="800"/>
              </a:spcAft>
            </a:pPr>
            <a:r>
              <a:rPr lang="en-US" sz="2667" dirty="0">
                <a:solidFill>
                  <a:prstClr val="black"/>
                </a:solidFill>
                <a:latin typeface="Segoe UI" panose="020B0502040204020203" pitchFamily="34" charset="0"/>
                <a:cs typeface="Segoe UI" panose="020B0502040204020203" pitchFamily="34" charset="0"/>
              </a:rPr>
              <a:t>E-beams: 0.2 and 1 keV</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385E631-F9B8-40F0-BFFC-C32F80EDE115}"/>
                  </a:ext>
                </a:extLst>
              </p:cNvPr>
              <p:cNvSpPr txBox="1"/>
              <p:nvPr/>
            </p:nvSpPr>
            <p:spPr>
              <a:xfrm>
                <a:off x="6400800" y="1334473"/>
                <a:ext cx="3104707" cy="1183529"/>
              </a:xfrm>
              <a:prstGeom prst="rect">
                <a:avLst/>
              </a:prstGeom>
              <a:noFill/>
            </p:spPr>
            <p:txBody>
              <a:bodyPr wrap="square">
                <a:spAutoFit/>
              </a:bodyPr>
              <a:lstStyle/>
              <a:p>
                <a:pPr defTabSz="1219170"/>
                <a14:m>
                  <m:oMathPara xmlns:m="http://schemas.openxmlformats.org/officeDocument/2006/math">
                    <m:oMathParaPr>
                      <m:jc m:val="centerGroup"/>
                    </m:oMathParaPr>
                    <m:oMath xmlns:m="http://schemas.openxmlformats.org/officeDocument/2006/math">
                      <m:sSub>
                        <m:sSubPr>
                          <m:ctrlPr>
                            <a:rPr lang="en-US" sz="2400" i="1">
                              <a:solidFill>
                                <a:srgbClr val="836967"/>
                              </a:solidFill>
                              <a:latin typeface="Cambria Math" panose="02040503050406030204" pitchFamily="18" charset="0"/>
                            </a:rPr>
                          </m:ctrlPr>
                        </m:sSubPr>
                        <m:e>
                          <m:r>
                            <a:rPr lang="en-US" sz="2400" i="1">
                              <a:solidFill>
                                <a:prstClr val="black"/>
                              </a:solidFill>
                              <a:latin typeface="Cambria Math" panose="02040503050406030204" pitchFamily="18" charset="0"/>
                            </a:rPr>
                            <m:t>𝑣</m:t>
                          </m:r>
                        </m:e>
                        <m:sub>
                          <m:r>
                            <a:rPr lang="en-US" sz="2400" i="1">
                              <a:solidFill>
                                <a:prstClr val="black"/>
                              </a:solidFill>
                              <a:latin typeface="Cambria Math" panose="02040503050406030204" pitchFamily="18" charset="0"/>
                            </a:rPr>
                            <m:t>𝑖</m:t>
                          </m:r>
                        </m:sub>
                      </m:sSub>
                      <m:r>
                        <a:rPr lang="en-US" sz="2400">
                          <a:solidFill>
                            <a:prstClr val="black"/>
                          </a:solidFill>
                          <a:latin typeface="Cambria Math" panose="02040503050406030204" pitchFamily="18" charset="0"/>
                        </a:rPr>
                        <m:t>=</m:t>
                      </m:r>
                      <m:rad>
                        <m:radPr>
                          <m:degHide m:val="on"/>
                          <m:ctrlPr>
                            <a:rPr lang="en-US" sz="2400" i="1">
                              <a:solidFill>
                                <a:srgbClr val="836967"/>
                              </a:solidFill>
                              <a:latin typeface="Cambria Math" panose="02040503050406030204" pitchFamily="18" charset="0"/>
                            </a:rPr>
                          </m:ctrlPr>
                        </m:radPr>
                        <m:deg/>
                        <m:e>
                          <m:f>
                            <m:fPr>
                              <m:ctrlPr>
                                <a:rPr lang="en-US" sz="2400" i="1">
                                  <a:solidFill>
                                    <a:srgbClr val="836967"/>
                                  </a:solidFill>
                                  <a:latin typeface="Cambria Math" panose="02040503050406030204" pitchFamily="18" charset="0"/>
                                </a:rPr>
                              </m:ctrlPr>
                            </m:fPr>
                            <m:num>
                              <m:r>
                                <a:rPr lang="en-US" sz="2400">
                                  <a:solidFill>
                                    <a:prstClr val="black"/>
                                  </a:solidFill>
                                  <a:latin typeface="Cambria Math" panose="02040503050406030204" pitchFamily="18" charset="0"/>
                                </a:rPr>
                                <m:t>2</m:t>
                              </m:r>
                              <m:r>
                                <a:rPr lang="en-US" sz="2400" i="1">
                                  <a:solidFill>
                                    <a:prstClr val="black"/>
                                  </a:solidFill>
                                  <a:latin typeface="Cambria Math" panose="02040503050406030204" pitchFamily="18" charset="0"/>
                                </a:rPr>
                                <m:t>𝑒</m:t>
                              </m:r>
                              <m:sSub>
                                <m:sSubPr>
                                  <m:ctrlPr>
                                    <a:rPr lang="en-US" sz="2400" i="1">
                                      <a:solidFill>
                                        <a:srgbClr val="836967"/>
                                      </a:solidFill>
                                      <a:latin typeface="Cambria Math" panose="02040503050406030204" pitchFamily="18" charset="0"/>
                                    </a:rPr>
                                  </m:ctrlPr>
                                </m:sSubPr>
                                <m:e>
                                  <m:r>
                                    <a:rPr lang="en-US" sz="2400" i="1">
                                      <a:solidFill>
                                        <a:prstClr val="black"/>
                                      </a:solidFill>
                                      <a:latin typeface="Cambria Math" panose="02040503050406030204" pitchFamily="18" charset="0"/>
                                    </a:rPr>
                                    <m:t>𝑉</m:t>
                                  </m:r>
                                </m:e>
                                <m:sub>
                                  <m:r>
                                    <a:rPr lang="en-US" sz="2400" i="1">
                                      <a:solidFill>
                                        <a:prstClr val="black"/>
                                      </a:solidFill>
                                      <a:latin typeface="Cambria Math" panose="02040503050406030204" pitchFamily="18" charset="0"/>
                                    </a:rPr>
                                    <m:t>𝑖𝑜𝑛</m:t>
                                  </m:r>
                                </m:sub>
                              </m:sSub>
                            </m:num>
                            <m:den>
                              <m:r>
                                <a:rPr lang="en-US" sz="2400" i="1">
                                  <a:solidFill>
                                    <a:prstClr val="black"/>
                                  </a:solidFill>
                                  <a:latin typeface="Cambria Math" panose="02040503050406030204" pitchFamily="18" charset="0"/>
                                </a:rPr>
                                <m:t>𝑀</m:t>
                              </m:r>
                            </m:den>
                          </m:f>
                          <m:r>
                            <a:rPr lang="en-US" sz="2400">
                              <a:solidFill>
                                <a:prstClr val="black"/>
                              </a:solidFill>
                              <a:latin typeface="Cambria Math" panose="02040503050406030204" pitchFamily="18" charset="0"/>
                            </a:rPr>
                            <m:t>+</m:t>
                          </m:r>
                          <m:sSubSup>
                            <m:sSubSupPr>
                              <m:ctrlPr>
                                <a:rPr lang="en-US" sz="2400" i="1">
                                  <a:solidFill>
                                    <a:srgbClr val="836967"/>
                                  </a:solidFill>
                                  <a:latin typeface="Cambria Math" panose="02040503050406030204" pitchFamily="18" charset="0"/>
                                </a:rPr>
                              </m:ctrlPr>
                            </m:sSubSupPr>
                            <m:e>
                              <m:r>
                                <a:rPr lang="en-US" sz="2400" i="1">
                                  <a:solidFill>
                                    <a:prstClr val="black"/>
                                  </a:solidFill>
                                  <a:latin typeface="Cambria Math" panose="02040503050406030204" pitchFamily="18" charset="0"/>
                                </a:rPr>
                                <m:t>𝑣</m:t>
                              </m:r>
                            </m:e>
                            <m:sub>
                              <m:r>
                                <a:rPr lang="en-US" sz="2400">
                                  <a:solidFill>
                                    <a:prstClr val="black"/>
                                  </a:solidFill>
                                  <a:latin typeface="Cambria Math" panose="02040503050406030204" pitchFamily="18" charset="0"/>
                                </a:rPr>
                                <m:t>0</m:t>
                              </m:r>
                            </m:sub>
                            <m:sup>
                              <m:r>
                                <a:rPr lang="en-US" sz="2400">
                                  <a:solidFill>
                                    <a:prstClr val="black"/>
                                  </a:solidFill>
                                  <a:latin typeface="Cambria Math" panose="02040503050406030204" pitchFamily="18" charset="0"/>
                                </a:rPr>
                                <m:t>2</m:t>
                              </m:r>
                            </m:sup>
                          </m:sSubSup>
                          <m:r>
                            <a:rPr lang="en-US" sz="2400" i="1">
                              <a:solidFill>
                                <a:prstClr val="black"/>
                              </a:solidFill>
                              <a:latin typeface="Cambria Math" panose="02040503050406030204" pitchFamily="18" charset="0"/>
                            </a:rPr>
                            <m:t>,</m:t>
                          </m:r>
                        </m:e>
                      </m:rad>
                    </m:oMath>
                  </m:oMathPara>
                </a14:m>
                <a:endParaRPr lang="en-US" sz="2400" dirty="0">
                  <a:solidFill>
                    <a:prstClr val="black"/>
                  </a:solidFill>
                  <a:latin typeface="Calibri"/>
                </a:endParaRPr>
              </a:p>
            </p:txBody>
          </p:sp>
        </mc:Choice>
        <mc:Fallback>
          <p:sp>
            <p:nvSpPr>
              <p:cNvPr id="7" name="TextBox 6">
                <a:extLst>
                  <a:ext uri="{FF2B5EF4-FFF2-40B4-BE49-F238E27FC236}">
                    <a16:creationId xmlns:a16="http://schemas.microsoft.com/office/drawing/2014/main" id="{7385E631-F9B8-40F0-BFFC-C32F80EDE115}"/>
                  </a:ext>
                </a:extLst>
              </p:cNvPr>
              <p:cNvSpPr txBox="1">
                <a:spLocks noRot="1" noChangeAspect="1" noMove="1" noResize="1" noEditPoints="1" noAdjustHandles="1" noChangeArrowheads="1" noChangeShapeType="1" noTextEdit="1"/>
              </p:cNvSpPr>
              <p:nvPr/>
            </p:nvSpPr>
            <p:spPr>
              <a:xfrm>
                <a:off x="6400800" y="1334473"/>
                <a:ext cx="3104707" cy="11835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1D59F96-2BF2-4292-9F1A-5AD48DA0FC73}"/>
                  </a:ext>
                </a:extLst>
              </p:cNvPr>
              <p:cNvSpPr txBox="1"/>
              <p:nvPr/>
            </p:nvSpPr>
            <p:spPr>
              <a:xfrm>
                <a:off x="6622904" y="3390728"/>
                <a:ext cx="4248297" cy="1047338"/>
              </a:xfrm>
              <a:prstGeom prst="rect">
                <a:avLst/>
              </a:prstGeom>
              <a:noFill/>
            </p:spPr>
            <p:txBody>
              <a:bodyPr wrap="square">
                <a:spAutoFit/>
              </a:bodyPr>
              <a:lstStyle/>
              <a:p>
                <a:pPr defTabSz="1219170"/>
                <a14:m>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𝑉</m:t>
                        </m:r>
                      </m:e>
                      <m:sub>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𝑎𝑐𝑙</m:t>
                        </m:r>
                      </m:sub>
                    </m:sSub>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solidFill>
                              <a:prstClr val="black"/>
                            </a:solidFill>
                            <a:latin typeface="Cambria Math" panose="02040503050406030204" pitchFamily="18" charset="0"/>
                          </a:rPr>
                        </m:ctrlPr>
                      </m:fPr>
                      <m:num>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𝑀</m:t>
                        </m:r>
                      </m:num>
                      <m:den>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𝑒</m:t>
                        </m:r>
                      </m:den>
                    </m:f>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𝑔𝐼𝑠𝑝</m:t>
                            </m:r>
                          </m:e>
                        </m:d>
                      </m:e>
                      <m:sup>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400" i="1">
                                <a:solidFill>
                                  <a:prstClr val="black"/>
                                </a:solidFill>
                                <a:latin typeface="Cambria Math" panose="02040503050406030204" pitchFamily="18" charset="0"/>
                              </a:rPr>
                            </m:ctrlPr>
                          </m:fPr>
                          <m:num>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sub>
                            </m:sSub>
                          </m:num>
                          <m:den>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𝑔</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𝐼𝑠𝑝</m:t>
                            </m:r>
                          </m:den>
                        </m:f>
                      </m:e>
                    </m:d>
                  </m:oMath>
                </a14:m>
                <a:r>
                  <a:rPr lang="en-US" sz="2400"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Calibri"/>
                </a:endParaRPr>
              </a:p>
            </p:txBody>
          </p:sp>
        </mc:Choice>
        <mc:Fallback>
          <p:sp>
            <p:nvSpPr>
              <p:cNvPr id="11" name="TextBox 10">
                <a:extLst>
                  <a:ext uri="{FF2B5EF4-FFF2-40B4-BE49-F238E27FC236}">
                    <a16:creationId xmlns:a16="http://schemas.microsoft.com/office/drawing/2014/main" id="{31D59F96-2BF2-4292-9F1A-5AD48DA0FC73}"/>
                  </a:ext>
                </a:extLst>
              </p:cNvPr>
              <p:cNvSpPr txBox="1">
                <a:spLocks noRot="1" noChangeAspect="1" noMove="1" noResize="1" noEditPoints="1" noAdjustHandles="1" noChangeArrowheads="1" noChangeShapeType="1" noTextEdit="1"/>
              </p:cNvSpPr>
              <p:nvPr/>
            </p:nvSpPr>
            <p:spPr>
              <a:xfrm>
                <a:off x="6622904" y="3390728"/>
                <a:ext cx="4248297" cy="1047338"/>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FD3D1E1-49F4-4DCC-AFFA-F665568FB913}"/>
              </a:ext>
            </a:extLst>
          </p:cNvPr>
          <p:cNvSpPr txBox="1"/>
          <p:nvPr/>
        </p:nvSpPr>
        <p:spPr>
          <a:xfrm>
            <a:off x="6178698" y="730663"/>
            <a:ext cx="5200503" cy="502766"/>
          </a:xfrm>
          <a:prstGeom prst="rect">
            <a:avLst/>
          </a:prstGeom>
          <a:noFill/>
        </p:spPr>
        <p:txBody>
          <a:bodyPr wrap="square">
            <a:spAutoFit/>
          </a:bodyPr>
          <a:lstStyle/>
          <a:p>
            <a:pPr defTabSz="1219170"/>
            <a:r>
              <a:rPr lang="en-US" sz="2667" dirty="0">
                <a:solidFill>
                  <a:prstClr val="black"/>
                </a:solidFill>
                <a:latin typeface="Segoe UI" panose="020B0502040204020203" pitchFamily="34" charset="0"/>
                <a:cs typeface="Segoe UI" panose="020B0502040204020203" pitchFamily="34" charset="0"/>
              </a:rPr>
              <a:t>From ion energy conservation:</a:t>
            </a:r>
          </a:p>
        </p:txBody>
      </p:sp>
      <p:sp>
        <p:nvSpPr>
          <p:cNvPr id="12" name="Arrow: Down 11">
            <a:extLst>
              <a:ext uri="{FF2B5EF4-FFF2-40B4-BE49-F238E27FC236}">
                <a16:creationId xmlns:a16="http://schemas.microsoft.com/office/drawing/2014/main" id="{47A602AB-50B5-4B96-B8E1-468A71055C9F}"/>
              </a:ext>
            </a:extLst>
          </p:cNvPr>
          <p:cNvSpPr/>
          <p:nvPr/>
        </p:nvSpPr>
        <p:spPr>
          <a:xfrm>
            <a:off x="7891721" y="2633009"/>
            <a:ext cx="406400" cy="60960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Slide Number Placeholder 1">
            <a:extLst>
              <a:ext uri="{FF2B5EF4-FFF2-40B4-BE49-F238E27FC236}">
                <a16:creationId xmlns:a16="http://schemas.microsoft.com/office/drawing/2014/main" id="{C30A88E7-E7C6-8382-4791-5BAEE55149AD}"/>
              </a:ext>
            </a:extLst>
          </p:cNvPr>
          <p:cNvSpPr>
            <a:spLocks noGrp="1"/>
          </p:cNvSpPr>
          <p:nvPr>
            <p:ph type="sldNum" sz="quarter" idx="12"/>
          </p:nvPr>
        </p:nvSpPr>
        <p:spPr/>
        <p:txBody>
          <a:bodyPr/>
          <a:lstStyle/>
          <a:p>
            <a:fld id="{31080C14-926C-4C38-9806-EEA3EE7F4E6D}" type="slidenum">
              <a:rPr lang="en-US" smtClean="0"/>
              <a:t>43</a:t>
            </a:fld>
            <a:endParaRPr lang="en-US"/>
          </a:p>
        </p:txBody>
      </p:sp>
    </p:spTree>
    <p:extLst>
      <p:ext uri="{BB962C8B-B14F-4D97-AF65-F5344CB8AC3E}">
        <p14:creationId xmlns:p14="http://schemas.microsoft.com/office/powerpoint/2010/main" val="1503495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CC417BF-B80F-4F26-9A29-CFC3DB4A6B71}"/>
              </a:ext>
            </a:extLst>
          </p:cNvPr>
          <p:cNvSpPr txBox="1">
            <a:spLocks/>
          </p:cNvSpPr>
          <p:nvPr/>
        </p:nvSpPr>
        <p:spPr>
          <a:xfrm>
            <a:off x="0" y="-60960"/>
            <a:ext cx="12192000" cy="841321"/>
          </a:xfrm>
          <a:prstGeom prst="rect">
            <a:avLst/>
          </a:prstGeom>
          <a:solidFill>
            <a:srgbClr val="E2751D"/>
          </a:solidFill>
          <a:ln w="15875" cmpd="sng">
            <a:solidFill>
              <a:srgbClr val="E2751D">
                <a:lumMod val="75000"/>
              </a:srgbClr>
            </a:solidFill>
          </a:ln>
        </p:spPr>
        <p:txBody>
          <a:bodyPr vert="horz" lIns="609600" tIns="121920" rIns="609600" bIns="60960" rtlCol="0" anchor="t" anchorCtr="1">
            <a:spAutoFit/>
          </a:bodyPr>
          <a:lstStyle>
            <a:lvl1pPr algn="ctr" defTabSz="457200" rtl="0" eaLnBrk="1" latinLnBrk="0" hangingPunct="1">
              <a:spcBef>
                <a:spcPct val="0"/>
              </a:spcBef>
              <a:buNone/>
              <a:defRPr sz="2800" b="1" kern="1200" baseline="0">
                <a:solidFill>
                  <a:schemeClr val="bg1"/>
                </a:solidFill>
                <a:latin typeface="+mj-lt"/>
                <a:ea typeface="+mj-ea"/>
                <a:cs typeface="+mj-cs"/>
              </a:defRPr>
            </a:lvl1pPr>
          </a:lstStyle>
          <a:p>
            <a:pPr defTabSz="609585">
              <a:defRPr/>
            </a:pPr>
            <a:r>
              <a:rPr lang="en-US" sz="4267" dirty="0">
                <a:solidFill>
                  <a:sysClr val="window" lastClr="FFFFFF"/>
                </a:solidFill>
                <a:latin typeface="Segoe UI" panose="020B0502040204020203" pitchFamily="34" charset="0"/>
                <a:cs typeface="Segoe UI" panose="020B0502040204020203" pitchFamily="34" charset="0"/>
              </a:rPr>
              <a:t>Required (minimal) plasma density</a:t>
            </a:r>
          </a:p>
        </p:txBody>
      </p:sp>
      <p:pic>
        <p:nvPicPr>
          <p:cNvPr id="4" name="Picture 3">
            <a:extLst>
              <a:ext uri="{FF2B5EF4-FFF2-40B4-BE49-F238E27FC236}">
                <a16:creationId xmlns:a16="http://schemas.microsoft.com/office/drawing/2014/main" id="{7EF6CE46-8736-4862-B6C5-B4031F328168}"/>
              </a:ext>
            </a:extLst>
          </p:cNvPr>
          <p:cNvPicPr>
            <a:picLocks noChangeAspect="1"/>
          </p:cNvPicPr>
          <p:nvPr/>
        </p:nvPicPr>
        <p:blipFill>
          <a:blip r:embed="rId3"/>
          <a:stretch>
            <a:fillRect/>
          </a:stretch>
        </p:blipFill>
        <p:spPr>
          <a:xfrm>
            <a:off x="517719" y="1397000"/>
            <a:ext cx="5162429" cy="4458461"/>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B5727DC-D060-41DD-BDD8-0A3708AF8AA4}"/>
                  </a:ext>
                </a:extLst>
              </p:cNvPr>
              <p:cNvSpPr txBox="1"/>
              <p:nvPr/>
            </p:nvSpPr>
            <p:spPr>
              <a:xfrm>
                <a:off x="7112000" y="2372728"/>
                <a:ext cx="3159051" cy="787908"/>
              </a:xfrm>
              <a:prstGeom prst="rect">
                <a:avLst/>
              </a:prstGeom>
              <a:noFill/>
            </p:spPr>
            <p:txBody>
              <a:bodyPr wrap="square">
                <a:spAutoFit/>
              </a:bodyPr>
              <a:lstStyle/>
              <a:p>
                <a:pPr defTabSz="1219170"/>
                <a14:m>
                  <m:oMathPara xmlns:m="http://schemas.openxmlformats.org/officeDocument/2006/math">
                    <m:oMathParaPr>
                      <m:jc m:val="centerGroup"/>
                    </m:oMathParaPr>
                    <m:oMath xmlns:m="http://schemas.openxmlformats.org/officeDocument/2006/math">
                      <m:r>
                        <a:rPr lang="en-US" sz="2400" i="1">
                          <a:solidFill>
                            <a:prstClr val="black"/>
                          </a:solidFill>
                          <a:latin typeface="Cambria Math" panose="02040503050406030204" pitchFamily="18" charset="0"/>
                        </a:rPr>
                        <m:t>𝛾</m:t>
                      </m:r>
                      <m:r>
                        <a:rPr lang="en-US" sz="2400">
                          <a:solidFill>
                            <a:prstClr val="black"/>
                          </a:solidFill>
                          <a:latin typeface="Cambria Math" panose="02040503050406030204" pitchFamily="18" charset="0"/>
                        </a:rPr>
                        <m:t>≡</m:t>
                      </m:r>
                      <m:f>
                        <m:fPr>
                          <m:ctrlPr>
                            <a:rPr lang="en-US" sz="2400" i="1">
                              <a:solidFill>
                                <a:srgbClr val="836967"/>
                              </a:solidFill>
                              <a:latin typeface="Cambria Math" panose="02040503050406030204" pitchFamily="18" charset="0"/>
                            </a:rPr>
                          </m:ctrlPr>
                        </m:fPr>
                        <m:num>
                          <m:sSub>
                            <m:sSubPr>
                              <m:ctrlPr>
                                <a:rPr lang="en-US" sz="2400" i="1">
                                  <a:solidFill>
                                    <a:srgbClr val="836967"/>
                                  </a:solidFill>
                                  <a:latin typeface="Cambria Math" panose="02040503050406030204" pitchFamily="18" charset="0"/>
                                </a:rPr>
                              </m:ctrlPr>
                            </m:sSubPr>
                            <m:e>
                              <m:r>
                                <a:rPr lang="en-US" sz="2400" i="1">
                                  <a:solidFill>
                                    <a:prstClr val="black"/>
                                  </a:solidFill>
                                  <a:latin typeface="Cambria Math" panose="02040503050406030204" pitchFamily="18" charset="0"/>
                                </a:rPr>
                                <m:t>𝑛</m:t>
                              </m:r>
                            </m:e>
                            <m:sub>
                              <m:r>
                                <a:rPr lang="en-US" sz="2400" i="1">
                                  <a:solidFill>
                                    <a:prstClr val="black"/>
                                  </a:solidFill>
                                  <a:latin typeface="Cambria Math" panose="02040503050406030204" pitchFamily="18" charset="0"/>
                                </a:rPr>
                                <m:t>𝑖</m:t>
                              </m:r>
                            </m:sub>
                          </m:sSub>
                        </m:num>
                        <m:den>
                          <m:sSub>
                            <m:sSubPr>
                              <m:ctrlPr>
                                <a:rPr lang="en-US" sz="2400" i="1">
                                  <a:solidFill>
                                    <a:srgbClr val="836967"/>
                                  </a:solidFill>
                                  <a:latin typeface="Cambria Math" panose="02040503050406030204" pitchFamily="18" charset="0"/>
                                </a:rPr>
                              </m:ctrlPr>
                            </m:sSubPr>
                            <m:e>
                              <m:r>
                                <a:rPr lang="en-US" sz="2400" i="1">
                                  <a:solidFill>
                                    <a:prstClr val="black"/>
                                  </a:solidFill>
                                  <a:latin typeface="Cambria Math" panose="02040503050406030204" pitchFamily="18" charset="0"/>
                                </a:rPr>
                                <m:t>𝑛</m:t>
                              </m:r>
                            </m:e>
                            <m:sub>
                              <m:r>
                                <a:rPr lang="en-US" sz="2400" i="1">
                                  <a:solidFill>
                                    <a:prstClr val="black"/>
                                  </a:solidFill>
                                  <a:latin typeface="Cambria Math" panose="02040503050406030204" pitchFamily="18" charset="0"/>
                                </a:rPr>
                                <m:t>𝑎</m:t>
                              </m:r>
                            </m:sub>
                          </m:sSub>
                        </m:den>
                      </m:f>
                      <m:r>
                        <a:rPr lang="en-US" sz="2400">
                          <a:solidFill>
                            <a:prstClr val="black"/>
                          </a:solidFill>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solidFill>
                                <a:prstClr val="black"/>
                              </a:solidFill>
                              <a:latin typeface="Cambria Math" panose="02040503050406030204" pitchFamily="18" charset="0"/>
                            </a:rPr>
                            <m:t>𝜂</m:t>
                          </m:r>
                        </m:e>
                        <m:sub>
                          <m:r>
                            <a:rPr lang="en-US" sz="2400" i="1">
                              <a:solidFill>
                                <a:prstClr val="black"/>
                              </a:solidFill>
                              <a:latin typeface="Cambria Math" panose="02040503050406030204" pitchFamily="18" charset="0"/>
                            </a:rPr>
                            <m:t>𝑝</m:t>
                          </m:r>
                        </m:sub>
                      </m:sSub>
                      <m:f>
                        <m:fPr>
                          <m:ctrlPr>
                            <a:rPr lang="en-US" sz="2400" i="1">
                              <a:solidFill>
                                <a:srgbClr val="836967"/>
                              </a:solidFill>
                              <a:latin typeface="Cambria Math" panose="02040503050406030204" pitchFamily="18" charset="0"/>
                            </a:rPr>
                          </m:ctrlPr>
                        </m:fPr>
                        <m:num>
                          <m:sSub>
                            <m:sSubPr>
                              <m:ctrlPr>
                                <a:rPr lang="en-US" sz="2400" i="1">
                                  <a:solidFill>
                                    <a:srgbClr val="836967"/>
                                  </a:solidFill>
                                  <a:latin typeface="Cambria Math" panose="02040503050406030204" pitchFamily="18" charset="0"/>
                                </a:rPr>
                              </m:ctrlPr>
                            </m:sSubPr>
                            <m:e>
                              <m:r>
                                <a:rPr lang="en-US" sz="2400" i="1">
                                  <a:solidFill>
                                    <a:prstClr val="black"/>
                                  </a:solidFill>
                                  <a:latin typeface="Cambria Math" panose="02040503050406030204" pitchFamily="18" charset="0"/>
                                </a:rPr>
                                <m:t>𝑣</m:t>
                              </m:r>
                            </m:e>
                            <m:sub>
                              <m:r>
                                <a:rPr lang="en-US" sz="2400">
                                  <a:solidFill>
                                    <a:prstClr val="black"/>
                                  </a:solidFill>
                                  <a:latin typeface="Cambria Math" panose="02040503050406030204" pitchFamily="18" charset="0"/>
                                </a:rPr>
                                <m:t>0</m:t>
                              </m:r>
                            </m:sub>
                          </m:sSub>
                        </m:num>
                        <m:den>
                          <m:sSub>
                            <m:sSubPr>
                              <m:ctrlPr>
                                <a:rPr lang="en-US" sz="2400" i="1">
                                  <a:solidFill>
                                    <a:srgbClr val="836967"/>
                                  </a:solidFill>
                                  <a:latin typeface="Cambria Math" panose="02040503050406030204" pitchFamily="18" charset="0"/>
                                </a:rPr>
                              </m:ctrlPr>
                            </m:sSubPr>
                            <m:e>
                              <m:r>
                                <a:rPr lang="en-US" sz="2400" i="1">
                                  <a:solidFill>
                                    <a:prstClr val="black"/>
                                  </a:solidFill>
                                  <a:latin typeface="Cambria Math" panose="02040503050406030204" pitchFamily="18" charset="0"/>
                                </a:rPr>
                                <m:t>𝑣</m:t>
                              </m:r>
                            </m:e>
                            <m:sub>
                              <m:r>
                                <a:rPr lang="en-US" sz="2400" i="1">
                                  <a:solidFill>
                                    <a:prstClr val="black"/>
                                  </a:solidFill>
                                  <a:latin typeface="Cambria Math" panose="02040503050406030204" pitchFamily="18" charset="0"/>
                                </a:rPr>
                                <m:t>𝑖</m:t>
                              </m:r>
                            </m:sub>
                          </m:sSub>
                        </m:den>
                      </m:f>
                    </m:oMath>
                  </m:oMathPara>
                </a14:m>
                <a:endParaRPr lang="en-US" sz="2400" dirty="0">
                  <a:solidFill>
                    <a:prstClr val="black"/>
                  </a:solidFill>
                  <a:latin typeface="Calibri"/>
                </a:endParaRPr>
              </a:p>
            </p:txBody>
          </p:sp>
        </mc:Choice>
        <mc:Fallback>
          <p:sp>
            <p:nvSpPr>
              <p:cNvPr id="7" name="TextBox 6">
                <a:extLst>
                  <a:ext uri="{FF2B5EF4-FFF2-40B4-BE49-F238E27FC236}">
                    <a16:creationId xmlns:a16="http://schemas.microsoft.com/office/drawing/2014/main" id="{1B5727DC-D060-41DD-BDD8-0A3708AF8AA4}"/>
                  </a:ext>
                </a:extLst>
              </p:cNvPr>
              <p:cNvSpPr txBox="1">
                <a:spLocks noRot="1" noChangeAspect="1" noMove="1" noResize="1" noEditPoints="1" noAdjustHandles="1" noChangeArrowheads="1" noChangeShapeType="1" noTextEdit="1"/>
              </p:cNvSpPr>
              <p:nvPr/>
            </p:nvSpPr>
            <p:spPr>
              <a:xfrm>
                <a:off x="7112000" y="2372728"/>
                <a:ext cx="3159051" cy="7879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82AFFB2-CE39-457F-80C4-16EEA402A485}"/>
                  </a:ext>
                </a:extLst>
              </p:cNvPr>
              <p:cNvSpPr txBox="1"/>
              <p:nvPr/>
            </p:nvSpPr>
            <p:spPr>
              <a:xfrm>
                <a:off x="5982319" y="1397001"/>
                <a:ext cx="5732131" cy="729495"/>
              </a:xfrm>
              <a:prstGeom prst="rect">
                <a:avLst/>
              </a:prstGeom>
              <a:noFill/>
            </p:spPr>
            <p:txBody>
              <a:bodyPr wrap="square">
                <a:spAutoFit/>
              </a:bodyPr>
              <a:lstStyle/>
              <a:p>
                <a:pPr defTabSz="1219170"/>
                <a:r>
                  <a:rPr lang="en-US" sz="2667" dirty="0">
                    <a:solidFill>
                      <a:prstClr val="black"/>
                    </a:solidFill>
                    <a:latin typeface="Segoe UI" panose="020B0502040204020203" pitchFamily="34" charset="0"/>
                    <a:cs typeface="Segoe UI" panose="020B0502040204020203" pitchFamily="34" charset="0"/>
                  </a:rPr>
                  <a:t>From propellant utilization </a:t>
                </a:r>
                <a14:m>
                  <m:oMath xmlns:m="http://schemas.openxmlformats.org/officeDocument/2006/math">
                    <m:sSub>
                      <m:sSubPr>
                        <m:ctrlPr>
                          <a:rPr lang="en-US" sz="2667" i="1">
                            <a:solidFill>
                              <a:srgbClr val="836967"/>
                            </a:solidFill>
                            <a:latin typeface="Cambria Math" panose="02040503050406030204" pitchFamily="18" charset="0"/>
                          </a:rPr>
                        </m:ctrlPr>
                      </m:sSubPr>
                      <m:e>
                        <m:r>
                          <a:rPr lang="en-US" sz="2667" i="1">
                            <a:solidFill>
                              <a:prstClr val="black"/>
                            </a:solidFill>
                            <a:latin typeface="Cambria Math" panose="02040503050406030204" pitchFamily="18" charset="0"/>
                          </a:rPr>
                          <m:t>𝜂</m:t>
                        </m:r>
                      </m:e>
                      <m:sub>
                        <m:r>
                          <a:rPr lang="en-US" sz="2667" i="1">
                            <a:solidFill>
                              <a:prstClr val="black"/>
                            </a:solidFill>
                            <a:latin typeface="Cambria Math" panose="02040503050406030204" pitchFamily="18" charset="0"/>
                          </a:rPr>
                          <m:t>𝑝</m:t>
                        </m:r>
                      </m:sub>
                    </m:sSub>
                    <m:r>
                      <a:rPr lang="en-US" sz="2667" i="1">
                        <a:solidFill>
                          <a:prstClr val="black"/>
                        </a:solidFill>
                        <a:latin typeface="Cambria Math" panose="02040503050406030204" pitchFamily="18" charset="0"/>
                        <a:ea typeface="Cambria Math" panose="02040503050406030204" pitchFamily="18" charset="0"/>
                      </a:rPr>
                      <m:t>≡</m:t>
                    </m:r>
                    <m:f>
                      <m:fPr>
                        <m:ctrlPr>
                          <a:rPr lang="en-US" sz="2667" i="1">
                            <a:solidFill>
                              <a:prstClr val="black"/>
                            </a:solidFill>
                            <a:latin typeface="Cambria Math" panose="02040503050406030204" pitchFamily="18" charset="0"/>
                            <a:ea typeface="Cambria Math" panose="02040503050406030204" pitchFamily="18" charset="0"/>
                          </a:rPr>
                        </m:ctrlPr>
                      </m:fPr>
                      <m:num>
                        <m:sSub>
                          <m:sSubPr>
                            <m:ctrlPr>
                              <a:rPr lang="en-US" sz="2667" i="1">
                                <a:solidFill>
                                  <a:prstClr val="black"/>
                                </a:solidFill>
                                <a:latin typeface="Cambria Math" panose="02040503050406030204" pitchFamily="18" charset="0"/>
                                <a:ea typeface="Cambria Math" panose="02040503050406030204" pitchFamily="18" charset="0"/>
                              </a:rPr>
                            </m:ctrlPr>
                          </m:sSubPr>
                          <m:e>
                            <m:r>
                              <a:rPr lang="en-US" sz="2667" i="1">
                                <a:solidFill>
                                  <a:prstClr val="black"/>
                                </a:solidFill>
                                <a:latin typeface="Cambria Math" panose="02040503050406030204" pitchFamily="18" charset="0"/>
                                <a:ea typeface="Cambria Math" panose="02040503050406030204" pitchFamily="18" charset="0"/>
                              </a:rPr>
                              <m:t>𝐼</m:t>
                            </m:r>
                          </m:e>
                          <m:sub>
                            <m:r>
                              <a:rPr lang="en-US" sz="2667" i="1">
                                <a:solidFill>
                                  <a:prstClr val="black"/>
                                </a:solidFill>
                                <a:latin typeface="Cambria Math" panose="02040503050406030204" pitchFamily="18" charset="0"/>
                                <a:ea typeface="Cambria Math" panose="02040503050406030204" pitchFamily="18" charset="0"/>
                              </a:rPr>
                              <m:t>𝑖</m:t>
                            </m:r>
                          </m:sub>
                        </m:sSub>
                      </m:num>
                      <m:den>
                        <m:sSub>
                          <m:sSubPr>
                            <m:ctrlPr>
                              <a:rPr lang="en-US" sz="2667" i="1">
                                <a:solidFill>
                                  <a:prstClr val="black"/>
                                </a:solidFill>
                                <a:latin typeface="Cambria Math" panose="02040503050406030204" pitchFamily="18" charset="0"/>
                                <a:ea typeface="Cambria Math" panose="02040503050406030204" pitchFamily="18" charset="0"/>
                              </a:rPr>
                            </m:ctrlPr>
                          </m:sSubPr>
                          <m:e>
                            <m:r>
                              <a:rPr lang="en-US" sz="2667" i="1">
                                <a:solidFill>
                                  <a:prstClr val="black"/>
                                </a:solidFill>
                                <a:latin typeface="Cambria Math" panose="02040503050406030204" pitchFamily="18" charset="0"/>
                                <a:ea typeface="Cambria Math" panose="02040503050406030204" pitchFamily="18" charset="0"/>
                              </a:rPr>
                              <m:t>𝐼</m:t>
                            </m:r>
                          </m:e>
                          <m:sub>
                            <m:acc>
                              <m:accPr>
                                <m:chr m:val="̇"/>
                                <m:ctrlPr>
                                  <a:rPr lang="en-US" sz="2667" i="1">
                                    <a:solidFill>
                                      <a:srgbClr val="836967"/>
                                    </a:solidFill>
                                    <a:latin typeface="Cambria Math" panose="02040503050406030204" pitchFamily="18" charset="0"/>
                                    <a:ea typeface="Cambria Math" panose="02040503050406030204" pitchFamily="18" charset="0"/>
                                  </a:rPr>
                                </m:ctrlPr>
                              </m:accPr>
                              <m:e>
                                <m:r>
                                  <a:rPr lang="en-US" sz="2667" i="1">
                                    <a:solidFill>
                                      <a:srgbClr val="836967"/>
                                    </a:solidFill>
                                    <a:latin typeface="Cambria Math" panose="02040503050406030204" pitchFamily="18" charset="0"/>
                                    <a:ea typeface="Cambria Math" panose="02040503050406030204" pitchFamily="18" charset="0"/>
                                  </a:rPr>
                                  <m:t>𝑚</m:t>
                                </m:r>
                              </m:e>
                            </m:acc>
                          </m:sub>
                        </m:sSub>
                      </m:den>
                    </m:f>
                  </m:oMath>
                </a14:m>
                <a:r>
                  <a:rPr lang="en-US" sz="2667" dirty="0">
                    <a:solidFill>
                      <a:prstClr val="black"/>
                    </a:solidFill>
                    <a:latin typeface="Segoe UI" panose="020B0502040204020203" pitchFamily="34" charset="0"/>
                    <a:cs typeface="Segoe UI" panose="020B0502040204020203" pitchFamily="34" charset="0"/>
                  </a:rPr>
                  <a:t>:</a:t>
                </a:r>
              </a:p>
            </p:txBody>
          </p:sp>
        </mc:Choice>
        <mc:Fallback>
          <p:sp>
            <p:nvSpPr>
              <p:cNvPr id="8" name="TextBox 7">
                <a:extLst>
                  <a:ext uri="{FF2B5EF4-FFF2-40B4-BE49-F238E27FC236}">
                    <a16:creationId xmlns:a16="http://schemas.microsoft.com/office/drawing/2014/main" id="{F82AFFB2-CE39-457F-80C4-16EEA402A485}"/>
                  </a:ext>
                </a:extLst>
              </p:cNvPr>
              <p:cNvSpPr txBox="1">
                <a:spLocks noRot="1" noChangeAspect="1" noMove="1" noResize="1" noEditPoints="1" noAdjustHandles="1" noChangeArrowheads="1" noChangeShapeType="1" noTextEdit="1"/>
              </p:cNvSpPr>
              <p:nvPr/>
            </p:nvSpPr>
            <p:spPr>
              <a:xfrm>
                <a:off x="5982319" y="1397001"/>
                <a:ext cx="5732131" cy="729495"/>
              </a:xfrm>
              <a:prstGeom prst="rect">
                <a:avLst/>
              </a:prstGeom>
              <a:blipFill>
                <a:blip r:embed="rId5"/>
                <a:stretch>
                  <a:fillRect l="-2019" b="-83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F6B2FFB8-2E35-4050-A9E4-2E3ED38FE2AC}"/>
              </a:ext>
            </a:extLst>
          </p:cNvPr>
          <p:cNvSpPr txBox="1"/>
          <p:nvPr/>
        </p:nvSpPr>
        <p:spPr>
          <a:xfrm>
            <a:off x="5892801" y="3538107"/>
            <a:ext cx="6228049" cy="1774845"/>
          </a:xfrm>
          <a:prstGeom prst="rect">
            <a:avLst/>
          </a:prstGeom>
          <a:noFill/>
        </p:spPr>
        <p:txBody>
          <a:bodyPr wrap="square">
            <a:spAutoFit/>
          </a:bodyPr>
          <a:lstStyle/>
          <a:p>
            <a:pPr defTabSz="1219170"/>
            <a:r>
              <a:rPr lang="en-US" sz="2400" dirty="0">
                <a:solidFill>
                  <a:prstClr val="black"/>
                </a:solidFill>
                <a:latin typeface="Segoe UI" panose="020B0502040204020203" pitchFamily="34" charset="0"/>
                <a:cs typeface="Segoe UI" panose="020B0502040204020203" pitchFamily="34" charset="0"/>
              </a:rPr>
              <a:t>Underestimated minimal ionization degree required to generate the required thrust: </a:t>
            </a:r>
          </a:p>
          <a:p>
            <a:pPr defTabSz="1219170">
              <a:spcAft>
                <a:spcPts val="1600"/>
              </a:spcAft>
            </a:pPr>
            <a:r>
              <a:rPr lang="en-US" sz="2400" dirty="0">
                <a:solidFill>
                  <a:prstClr val="black"/>
                </a:solidFill>
                <a:latin typeface="Segoe UI" panose="020B0502040204020203" pitchFamily="34" charset="0"/>
                <a:cs typeface="Segoe UI" panose="020B0502040204020203" pitchFamily="34" charset="0"/>
              </a:rPr>
              <a:t>~ 10-20%</a:t>
            </a:r>
          </a:p>
          <a:p>
            <a:pPr defTabSz="1219170"/>
            <a:r>
              <a:rPr lang="en-US" sz="2400" dirty="0">
                <a:solidFill>
                  <a:prstClr val="black"/>
                </a:solidFill>
                <a:latin typeface="Segoe UI" panose="020B0502040204020203" pitchFamily="34" charset="0"/>
                <a:cs typeface="Segoe UI" panose="020B0502040204020203" pitchFamily="34" charset="0"/>
              </a:rPr>
              <a:t>An initial target for experiment!</a:t>
            </a:r>
            <a:endParaRPr lang="en-US" sz="2400" dirty="0">
              <a:solidFill>
                <a:prstClr val="black"/>
              </a:solidFill>
              <a:latin typeface="Calibri"/>
            </a:endParaRPr>
          </a:p>
        </p:txBody>
      </p:sp>
      <p:sp>
        <p:nvSpPr>
          <p:cNvPr id="2" name="Slide Number Placeholder 1">
            <a:extLst>
              <a:ext uri="{FF2B5EF4-FFF2-40B4-BE49-F238E27FC236}">
                <a16:creationId xmlns:a16="http://schemas.microsoft.com/office/drawing/2014/main" id="{7A55EBC4-AE08-3751-C753-A8FAA2DB7A13}"/>
              </a:ext>
            </a:extLst>
          </p:cNvPr>
          <p:cNvSpPr>
            <a:spLocks noGrp="1"/>
          </p:cNvSpPr>
          <p:nvPr>
            <p:ph type="sldNum" sz="quarter" idx="12"/>
          </p:nvPr>
        </p:nvSpPr>
        <p:spPr/>
        <p:txBody>
          <a:bodyPr/>
          <a:lstStyle/>
          <a:p>
            <a:fld id="{31080C14-926C-4C38-9806-EEA3EE7F4E6D}" type="slidenum">
              <a:rPr lang="en-US" smtClean="0"/>
              <a:t>44</a:t>
            </a:fld>
            <a:endParaRPr lang="en-US"/>
          </a:p>
        </p:txBody>
      </p:sp>
    </p:spTree>
    <p:extLst>
      <p:ext uri="{BB962C8B-B14F-4D97-AF65-F5344CB8AC3E}">
        <p14:creationId xmlns:p14="http://schemas.microsoft.com/office/powerpoint/2010/main" val="1184724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290046" y="143435"/>
            <a:ext cx="11684000" cy="494870"/>
          </a:xfrm>
          <a:prstGeom prst="rect">
            <a:avLst/>
          </a:prstGeom>
          <a:noFill/>
          <a:ln>
            <a:noFill/>
          </a:ln>
        </p:spPr>
        <p:txBody>
          <a:bodyPr spcFirstLastPara="1" vert="horz" wrap="square" lIns="0" tIns="0" rIns="0" bIns="0" rtlCol="0" anchor="b" anchorCtr="0">
            <a:normAutofit fontScale="90000"/>
          </a:bodyPr>
          <a:lstStyle/>
          <a:p>
            <a:r>
              <a:rPr lang="en-US" sz="3200" b="1" dirty="0">
                <a:latin typeface="Georgia" panose="02040502050405020303" pitchFamily="18" charset="0"/>
              </a:rPr>
              <a:t>Advanced Confocal Laser Diagnostics for Industrial Reactors</a:t>
            </a:r>
            <a:endParaRPr sz="3200" b="1" i="1" dirty="0">
              <a:latin typeface="Georgia" panose="02040502050405020303" pitchFamily="18" charset="0"/>
            </a:endParaRPr>
          </a:p>
        </p:txBody>
      </p:sp>
      <p:sp>
        <p:nvSpPr>
          <p:cNvPr id="259" name="Google Shape;259;p34"/>
          <p:cNvSpPr txBox="1">
            <a:spLocks noGrp="1"/>
          </p:cNvSpPr>
          <p:nvPr>
            <p:ph type="sldNum" idx="12"/>
          </p:nvPr>
        </p:nvSpPr>
        <p:spPr>
          <a:xfrm>
            <a:off x="11734800" y="6461879"/>
            <a:ext cx="457200" cy="328177"/>
          </a:xfrm>
          <a:prstGeom prst="rect">
            <a:avLst/>
          </a:prstGeom>
          <a:noFill/>
          <a:ln>
            <a:noFill/>
          </a:ln>
        </p:spPr>
        <p:txBody>
          <a:bodyPr spcFirstLastPara="1" vert="horz" wrap="square" lIns="60933" tIns="60933" rIns="121900" bIns="60933" rtlCol="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333" b="1" i="0" u="none" strike="noStrike" kern="1200" cap="none" spc="0" normalizeH="0" baseline="0" noProof="0">
                <a:ln>
                  <a:noFill/>
                </a:ln>
                <a:solidFill>
                  <a:srgbClr val="44546A"/>
                </a:solidFill>
                <a:effectLst/>
                <a:uLnTx/>
                <a:uFillTx/>
                <a:latin typeface="Georgia"/>
                <a:sym typeface="Georgia"/>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45</a:t>
            </a:fld>
            <a:endParaRPr kumimoji="0" sz="1333" b="1" i="0" u="none" strike="noStrike" kern="1200" cap="none" spc="0" normalizeH="0" baseline="0" noProof="0">
              <a:ln>
                <a:noFill/>
              </a:ln>
              <a:solidFill>
                <a:srgbClr val="44546A"/>
              </a:solidFill>
              <a:effectLst/>
              <a:uLnTx/>
              <a:uFillTx/>
              <a:latin typeface="Georgia"/>
              <a:sym typeface="Georgia"/>
            </a:endParaRPr>
          </a:p>
        </p:txBody>
      </p:sp>
      <p:sp>
        <p:nvSpPr>
          <p:cNvPr id="7" name="TextBox 6">
            <a:extLst>
              <a:ext uri="{FF2B5EF4-FFF2-40B4-BE49-F238E27FC236}">
                <a16:creationId xmlns:a16="http://schemas.microsoft.com/office/drawing/2014/main" id="{6CC8C849-2AA6-6594-1E28-DA51450C4E4C}"/>
              </a:ext>
            </a:extLst>
          </p:cNvPr>
          <p:cNvSpPr txBox="1"/>
          <p:nvPr/>
        </p:nvSpPr>
        <p:spPr>
          <a:xfrm>
            <a:off x="5145631" y="870227"/>
            <a:ext cx="6947566" cy="253915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strong need in spatially and temporally resolved plasma diagnostics suitable for real industrial processing reactors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Limited diagnostic access on industrial reactors due to </a:t>
            </a: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complex geometry, uniformity perturbation, and harsh environments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PPPL approach - an advanced confocal laser diagnostic using structured light laser beam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Successful implementation of Doppler-shift LIF on plasma source for industrial application</a:t>
            </a:r>
          </a:p>
        </p:txBody>
      </p:sp>
      <p:sp>
        <p:nvSpPr>
          <p:cNvPr id="9" name="TextBox 8">
            <a:extLst>
              <a:ext uri="{FF2B5EF4-FFF2-40B4-BE49-F238E27FC236}">
                <a16:creationId xmlns:a16="http://schemas.microsoft.com/office/drawing/2014/main" id="{E63C3817-FFFE-638F-8AB3-8328A999C6DB}"/>
              </a:ext>
            </a:extLst>
          </p:cNvPr>
          <p:cNvSpPr txBox="1"/>
          <p:nvPr/>
        </p:nvSpPr>
        <p:spPr>
          <a:xfrm>
            <a:off x="123813" y="3346657"/>
            <a:ext cx="441941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PPPL setup and diagnostics for studies of the industrial plasma source for ion implantation </a:t>
            </a:r>
          </a:p>
        </p:txBody>
      </p:sp>
      <p:pic>
        <p:nvPicPr>
          <p:cNvPr id="1056" name="Picture 1055">
            <a:extLst>
              <a:ext uri="{FF2B5EF4-FFF2-40B4-BE49-F238E27FC236}">
                <a16:creationId xmlns:a16="http://schemas.microsoft.com/office/drawing/2014/main" id="{C64627B4-1E59-787C-E7D4-C5EBA2A64488}"/>
              </a:ext>
            </a:extLst>
          </p:cNvPr>
          <p:cNvPicPr>
            <a:picLocks noChangeAspect="1"/>
          </p:cNvPicPr>
          <p:nvPr/>
        </p:nvPicPr>
        <p:blipFill>
          <a:blip r:embed="rId3"/>
          <a:stretch>
            <a:fillRect/>
          </a:stretch>
        </p:blipFill>
        <p:spPr>
          <a:xfrm>
            <a:off x="181566" y="3829209"/>
            <a:ext cx="4601863" cy="2500618"/>
          </a:xfrm>
          <a:prstGeom prst="rect">
            <a:avLst/>
          </a:prstGeom>
        </p:spPr>
      </p:pic>
      <p:pic>
        <p:nvPicPr>
          <p:cNvPr id="1063" name="Picture 1062">
            <a:extLst>
              <a:ext uri="{FF2B5EF4-FFF2-40B4-BE49-F238E27FC236}">
                <a16:creationId xmlns:a16="http://schemas.microsoft.com/office/drawing/2014/main" id="{AFC8AED4-894E-3AA5-B56C-D21A32EBA4ED}"/>
              </a:ext>
            </a:extLst>
          </p:cNvPr>
          <p:cNvPicPr>
            <a:picLocks noChangeAspect="1"/>
          </p:cNvPicPr>
          <p:nvPr/>
        </p:nvPicPr>
        <p:blipFill>
          <a:blip r:embed="rId4"/>
          <a:stretch>
            <a:fillRect/>
          </a:stretch>
        </p:blipFill>
        <p:spPr>
          <a:xfrm>
            <a:off x="5680741" y="4045711"/>
            <a:ext cx="2765984" cy="2271337"/>
          </a:xfrm>
          <a:prstGeom prst="rect">
            <a:avLst/>
          </a:prstGeom>
        </p:spPr>
      </p:pic>
      <p:sp>
        <p:nvSpPr>
          <p:cNvPr id="1064" name="TextBox 1063">
            <a:extLst>
              <a:ext uri="{FF2B5EF4-FFF2-40B4-BE49-F238E27FC236}">
                <a16:creationId xmlns:a16="http://schemas.microsoft.com/office/drawing/2014/main" id="{6FE009A4-7954-2E96-57C4-90DD66B36F71}"/>
              </a:ext>
            </a:extLst>
          </p:cNvPr>
          <p:cNvSpPr txBox="1"/>
          <p:nvPr/>
        </p:nvSpPr>
        <p:spPr>
          <a:xfrm>
            <a:off x="5060663" y="3651397"/>
            <a:ext cx="383064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Spatial resolution</a:t>
            </a:r>
          </a:p>
        </p:txBody>
      </p:sp>
      <p:sp>
        <p:nvSpPr>
          <p:cNvPr id="1065" name="TextBox 1064">
            <a:extLst>
              <a:ext uri="{FF2B5EF4-FFF2-40B4-BE49-F238E27FC236}">
                <a16:creationId xmlns:a16="http://schemas.microsoft.com/office/drawing/2014/main" id="{4984A97A-6689-CFDB-348B-001E5AD89B2A}"/>
              </a:ext>
            </a:extLst>
          </p:cNvPr>
          <p:cNvSpPr txBox="1"/>
          <p:nvPr/>
        </p:nvSpPr>
        <p:spPr>
          <a:xfrm>
            <a:off x="774137" y="3542852"/>
            <a:ext cx="383064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PPPL LIF setup</a:t>
            </a:r>
          </a:p>
        </p:txBody>
      </p:sp>
      <p:sp>
        <p:nvSpPr>
          <p:cNvPr id="1067" name="Arrow: Right 1066">
            <a:extLst>
              <a:ext uri="{FF2B5EF4-FFF2-40B4-BE49-F238E27FC236}">
                <a16:creationId xmlns:a16="http://schemas.microsoft.com/office/drawing/2014/main" id="{E13603BD-D3E2-EBF6-7B3D-79A7C24D2D6C}"/>
              </a:ext>
            </a:extLst>
          </p:cNvPr>
          <p:cNvSpPr/>
          <p:nvPr/>
        </p:nvSpPr>
        <p:spPr>
          <a:xfrm>
            <a:off x="5011369" y="4604298"/>
            <a:ext cx="669372" cy="693271"/>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68" name="Picture 1067">
            <a:extLst>
              <a:ext uri="{FF2B5EF4-FFF2-40B4-BE49-F238E27FC236}">
                <a16:creationId xmlns:a16="http://schemas.microsoft.com/office/drawing/2014/main" id="{DC5F8B61-C77D-8A10-B529-6621DCB299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50147" y="3957194"/>
            <a:ext cx="2487818" cy="2388305"/>
          </a:xfrm>
          <a:prstGeom prst="rect">
            <a:avLst/>
          </a:prstGeom>
          <a:noFill/>
          <a:ln>
            <a:noFill/>
          </a:ln>
        </p:spPr>
      </p:pic>
      <p:sp>
        <p:nvSpPr>
          <p:cNvPr id="1069" name="TextBox 1068">
            <a:extLst>
              <a:ext uri="{FF2B5EF4-FFF2-40B4-BE49-F238E27FC236}">
                <a16:creationId xmlns:a16="http://schemas.microsoft.com/office/drawing/2014/main" id="{AFD40D26-8EC8-D079-F219-C6111AF674EE}"/>
              </a:ext>
            </a:extLst>
          </p:cNvPr>
          <p:cNvSpPr txBox="1"/>
          <p:nvPr/>
        </p:nvSpPr>
        <p:spPr>
          <a:xfrm>
            <a:off x="8193742" y="3536822"/>
            <a:ext cx="394764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Confocal (via 1 cm)  vs Conventional IEDFs</a:t>
            </a:r>
            <a:endParaRPr kumimoji="0" lang="en-GB"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73" name="TextBox 1072">
            <a:extLst>
              <a:ext uri="{FF2B5EF4-FFF2-40B4-BE49-F238E27FC236}">
                <a16:creationId xmlns:a16="http://schemas.microsoft.com/office/drawing/2014/main" id="{CCD2E026-E9EF-1FE8-D23D-D43E5EF84C8F}"/>
              </a:ext>
            </a:extLst>
          </p:cNvPr>
          <p:cNvSpPr txBox="1"/>
          <p:nvPr/>
        </p:nvSpPr>
        <p:spPr>
          <a:xfrm>
            <a:off x="1267012" y="6486873"/>
            <a:ext cx="99074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 </a:t>
            </a:r>
            <a:r>
              <a:rPr kumimoji="0" lang="en-US" sz="1600" b="0" i="1"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Romadanov</a:t>
            </a:r>
            <a:r>
              <a:rPr kumimoji="0" lang="en-US" sz="16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and Y. Raitses, Rev. Sci. </a:t>
            </a:r>
            <a:r>
              <a:rPr kumimoji="0" lang="en-US" sz="1600" b="0" i="1"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Instrum</a:t>
            </a:r>
            <a:r>
              <a:rPr kumimoji="0" lang="en-US" sz="16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97, 073002 (2023)</a:t>
            </a:r>
          </a:p>
        </p:txBody>
      </p:sp>
      <p:pic>
        <p:nvPicPr>
          <p:cNvPr id="2" name="Google Shape;444;p17" descr="A picture containing indoor, cluttered, equipment, messy&#10;&#10;Description automatically generated">
            <a:extLst>
              <a:ext uri="{FF2B5EF4-FFF2-40B4-BE49-F238E27FC236}">
                <a16:creationId xmlns:a16="http://schemas.microsoft.com/office/drawing/2014/main" id="{96576B6B-63FD-C4E8-06A3-C42AF6DD4975}"/>
              </a:ext>
            </a:extLst>
          </p:cNvPr>
          <p:cNvPicPr preferRelativeResize="0"/>
          <p:nvPr/>
        </p:nvPicPr>
        <p:blipFill rotWithShape="1">
          <a:blip r:embed="rId6">
            <a:alphaModFix/>
          </a:blip>
          <a:srcRect/>
          <a:stretch/>
        </p:blipFill>
        <p:spPr>
          <a:xfrm>
            <a:off x="290046" y="777771"/>
            <a:ext cx="1859552" cy="2479403"/>
          </a:xfrm>
          <a:prstGeom prst="rect">
            <a:avLst/>
          </a:prstGeom>
          <a:noFill/>
          <a:ln>
            <a:noFill/>
          </a:ln>
        </p:spPr>
      </p:pic>
      <p:pic>
        <p:nvPicPr>
          <p:cNvPr id="3" name="Picture 2">
            <a:extLst>
              <a:ext uri="{FF2B5EF4-FFF2-40B4-BE49-F238E27FC236}">
                <a16:creationId xmlns:a16="http://schemas.microsoft.com/office/drawing/2014/main" id="{7E04263B-FA65-8169-DD29-1E7387F13E40}"/>
              </a:ext>
            </a:extLst>
          </p:cNvPr>
          <p:cNvPicPr>
            <a:picLocks noChangeAspect="1"/>
          </p:cNvPicPr>
          <p:nvPr/>
        </p:nvPicPr>
        <p:blipFill>
          <a:blip r:embed="rId7"/>
          <a:stretch>
            <a:fillRect/>
          </a:stretch>
        </p:blipFill>
        <p:spPr>
          <a:xfrm>
            <a:off x="2333518" y="1007142"/>
            <a:ext cx="2628193" cy="1643349"/>
          </a:xfrm>
          <a:prstGeom prst="rect">
            <a:avLst/>
          </a:prstGeom>
        </p:spPr>
      </p:pic>
    </p:spTree>
    <p:extLst>
      <p:ext uri="{BB962C8B-B14F-4D97-AF65-F5344CB8AC3E}">
        <p14:creationId xmlns:p14="http://schemas.microsoft.com/office/powerpoint/2010/main" val="610047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B817E80-AA73-4F65-AADF-E1E0EBC9B033}"/>
              </a:ext>
            </a:extLst>
          </p:cNvPr>
          <p:cNvGrpSpPr/>
          <p:nvPr/>
        </p:nvGrpSpPr>
        <p:grpSpPr>
          <a:xfrm>
            <a:off x="8207380" y="1431924"/>
            <a:ext cx="2349794" cy="2409385"/>
            <a:chOff x="7699742" y="1349110"/>
            <a:chExt cx="3133059" cy="3212513"/>
          </a:xfrm>
        </p:grpSpPr>
        <p:pic>
          <p:nvPicPr>
            <p:cNvPr id="12" name="Picture 11" descr="A screenshot of a cell phone&#10;&#10;Description automatically generated">
              <a:extLst>
                <a:ext uri="{FF2B5EF4-FFF2-40B4-BE49-F238E27FC236}">
                  <a16:creationId xmlns:a16="http://schemas.microsoft.com/office/drawing/2014/main" id="{7AF58591-157E-41C8-B8E9-B7F65516C7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460"/>
            <a:stretch/>
          </p:blipFill>
          <p:spPr>
            <a:xfrm>
              <a:off x="7699742" y="1363286"/>
              <a:ext cx="1382233" cy="3198337"/>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BA706812-9B7D-4791-8951-2B963308DE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460"/>
            <a:stretch/>
          </p:blipFill>
          <p:spPr>
            <a:xfrm>
              <a:off x="9450568" y="1349110"/>
              <a:ext cx="1382233" cy="3198337"/>
            </a:xfrm>
            <a:prstGeom prst="rect">
              <a:avLst/>
            </a:prstGeom>
          </p:spPr>
        </p:pic>
      </p:grpSp>
      <p:pic>
        <p:nvPicPr>
          <p:cNvPr id="24578" name="Picture 2">
            <a:extLst>
              <a:ext uri="{FF2B5EF4-FFF2-40B4-BE49-F238E27FC236}">
                <a16:creationId xmlns:a16="http://schemas.microsoft.com/office/drawing/2014/main" id="{D45DC9CB-2A35-45A0-8ADB-DEC1C5B98E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3044" y="1218578"/>
            <a:ext cx="2904589" cy="31244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D783A1-3870-2C95-AA61-293638703FC3}"/>
              </a:ext>
            </a:extLst>
          </p:cNvPr>
          <p:cNvSpPr txBox="1"/>
          <p:nvPr/>
        </p:nvSpPr>
        <p:spPr>
          <a:xfrm>
            <a:off x="205361" y="11659"/>
            <a:ext cx="1182618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TALIF: Absolute D</a:t>
            </a:r>
            <a:r>
              <a:rPr kumimoji="0" lang="en-US" sz="28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ensity</a:t>
            </a: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M</a:t>
            </a:r>
            <a:r>
              <a:rPr kumimoji="0" lang="en-US" sz="28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easurements</a:t>
            </a: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of H atoms in e-Beam P</a:t>
            </a:r>
            <a:r>
              <a:rPr kumimoji="0" lang="en-US" sz="28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lasma</a:t>
            </a:r>
            <a:endPar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Line 2">
            <a:extLst>
              <a:ext uri="{FF2B5EF4-FFF2-40B4-BE49-F238E27FC236}">
                <a16:creationId xmlns:a16="http://schemas.microsoft.com/office/drawing/2014/main" id="{F4E87D63-D691-23B2-D304-CDE91EC56CB4}"/>
              </a:ext>
            </a:extLst>
          </p:cNvPr>
          <p:cNvSpPr>
            <a:spLocks noChangeShapeType="1"/>
          </p:cNvSpPr>
          <p:nvPr/>
        </p:nvSpPr>
        <p:spPr bwMode="auto">
          <a:xfrm flipV="1">
            <a:off x="0" y="611127"/>
            <a:ext cx="12192000" cy="2635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53378FC8-9B2C-2A75-113C-E22045220319}"/>
              </a:ext>
            </a:extLst>
          </p:cNvPr>
          <p:cNvPicPr>
            <a:picLocks noChangeAspect="1"/>
          </p:cNvPicPr>
          <p:nvPr/>
        </p:nvPicPr>
        <p:blipFill>
          <a:blip r:embed="rId5"/>
          <a:stretch>
            <a:fillRect/>
          </a:stretch>
        </p:blipFill>
        <p:spPr>
          <a:xfrm>
            <a:off x="526447" y="3854393"/>
            <a:ext cx="5012685" cy="3003607"/>
          </a:xfrm>
          <a:prstGeom prst="rect">
            <a:avLst/>
          </a:prstGeom>
        </p:spPr>
      </p:pic>
      <p:sp>
        <p:nvSpPr>
          <p:cNvPr id="9" name="Slide Number Placeholder 1">
            <a:extLst>
              <a:ext uri="{FF2B5EF4-FFF2-40B4-BE49-F238E27FC236}">
                <a16:creationId xmlns:a16="http://schemas.microsoft.com/office/drawing/2014/main" id="{18A5ACAA-A90C-22FA-6C1D-95B8275C67D9}"/>
              </a:ext>
            </a:extLst>
          </p:cNvPr>
          <p:cNvSpPr>
            <a:spLocks noGrp="1"/>
          </p:cNvSpPr>
          <p:nvPr>
            <p:ph type="sldNum" sz="quarter" idx="12"/>
          </p:nvPr>
        </p:nvSpPr>
        <p:spPr>
          <a:xfrm>
            <a:off x="8714884" y="6246873"/>
            <a:ext cx="25400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663B-7A00-47A3-B3C2-73CEBCEEC54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094B4F3-31EB-C34F-5BE2-056E1A02FABF}"/>
              </a:ext>
            </a:extLst>
          </p:cNvPr>
          <p:cNvSpPr txBox="1"/>
          <p:nvPr/>
        </p:nvSpPr>
        <p:spPr>
          <a:xfrm>
            <a:off x="5516915" y="4920928"/>
            <a:ext cx="6295850"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Larger Hydrogen density with B- field explains larger hydrogen coverage of graphene</a:t>
            </a:r>
          </a:p>
        </p:txBody>
      </p:sp>
      <p:pic>
        <p:nvPicPr>
          <p:cNvPr id="4" name="Picture 18">
            <a:extLst>
              <a:ext uri="{FF2B5EF4-FFF2-40B4-BE49-F238E27FC236}">
                <a16:creationId xmlns:a16="http://schemas.microsoft.com/office/drawing/2014/main" id="{BC3D8E50-A458-1EDC-B82E-F755F44CA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2266" y="704879"/>
            <a:ext cx="1379734" cy="1379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08A271-EE5A-69E3-C6AD-EFFE1FCBDD68}"/>
              </a:ext>
            </a:extLst>
          </p:cNvPr>
          <p:cNvSpPr txBox="1"/>
          <p:nvPr/>
        </p:nvSpPr>
        <p:spPr>
          <a:xfrm>
            <a:off x="10727177" y="2016634"/>
            <a:ext cx="154991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rPr>
              <a:t>Arthur Dogariu</a:t>
            </a:r>
          </a:p>
        </p:txBody>
      </p:sp>
      <p:sp>
        <p:nvSpPr>
          <p:cNvPr id="11" name="Rectangle 10">
            <a:extLst>
              <a:ext uri="{FF2B5EF4-FFF2-40B4-BE49-F238E27FC236}">
                <a16:creationId xmlns:a16="http://schemas.microsoft.com/office/drawing/2014/main" id="{1B8BD273-D6B8-A567-D6DB-1067BC395816}"/>
              </a:ext>
            </a:extLst>
          </p:cNvPr>
          <p:cNvSpPr/>
          <p:nvPr/>
        </p:nvSpPr>
        <p:spPr>
          <a:xfrm>
            <a:off x="212155" y="807299"/>
            <a:ext cx="6052457" cy="29161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Fs-TALIF</a:t>
            </a:r>
          </a:p>
          <a:p>
            <a:pPr marL="257175" marR="0" lvl="0" indent="-2571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Broadband two-photon excitation:</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Very efficient (high intensity in fs)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Low energy (10-100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a:t>
            </a:r>
          </a:p>
          <a:p>
            <a:pPr marL="742950" marR="0" lvl="1" indent="-285750" algn="l" defTabSz="914400" rtl="0" eaLnBrk="1" fontAlgn="auto" latinLnBrk="0" hangingPunct="1">
              <a:lnSpc>
                <a:spcPct val="100000"/>
              </a:lnSpc>
              <a:spcBef>
                <a:spcPts val="0"/>
              </a:spcBef>
              <a:spcAft>
                <a:spcPts val="6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Fast excitation (no quenching)</a:t>
            </a:r>
          </a:p>
          <a:p>
            <a:pPr marL="742950" marR="0" lvl="1" indent="-285750" algn="l" defTabSz="914400" rtl="0" eaLnBrk="1" fontAlgn="auto" latinLnBrk="0" hangingPunct="1">
              <a:lnSpc>
                <a:spcPct val="100000"/>
              </a:lnSpc>
              <a:spcBef>
                <a:spcPts val="0"/>
              </a:spcBef>
              <a:spcAft>
                <a:spcPts val="60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Repeation</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1 kHz</a:t>
            </a:r>
          </a:p>
          <a:p>
            <a:pPr marL="257175" marR="0" lvl="0" indent="-2571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 pump at 205 nm, record at 656 nm</a:t>
            </a:r>
          </a:p>
          <a:p>
            <a:pPr marL="257175" marR="0" lvl="0" indent="-2571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Calibration: Kr pump at 204.1 nm, image at 826.3 nm</a:t>
            </a:r>
          </a:p>
        </p:txBody>
      </p:sp>
    </p:spTree>
    <p:extLst>
      <p:ext uri="{BB962C8B-B14F-4D97-AF65-F5344CB8AC3E}">
        <p14:creationId xmlns:p14="http://schemas.microsoft.com/office/powerpoint/2010/main" val="298957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8B93000-AC55-8E44-8B4A-6ACE899C0B5A}"/>
              </a:ext>
            </a:extLst>
          </p:cNvPr>
          <p:cNvSpPr/>
          <p:nvPr/>
        </p:nvSpPr>
        <p:spPr>
          <a:xfrm>
            <a:off x="7236742" y="1240024"/>
            <a:ext cx="84078" cy="38531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3464CD37-D504-462B-9B8B-A07E7463449F}"/>
              </a:ext>
            </a:extLst>
          </p:cNvPr>
          <p:cNvSpPr txBox="1"/>
          <p:nvPr/>
        </p:nvSpPr>
        <p:spPr>
          <a:xfrm>
            <a:off x="409879" y="742819"/>
            <a:ext cx="6553582" cy="236988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Application example: </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Control of bandgap of 2D nanomaterials</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Graphene is zero bandgap semiconductor</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Fully hydrogenated graphene becomes wide bandgap material (5.4 eV) – important for emerging electronics </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ExB</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plasma allowed to achieve a record high hydrogen coverage (36%) without damaging graphene</a:t>
            </a:r>
          </a:p>
        </p:txBody>
      </p:sp>
      <p:sp>
        <p:nvSpPr>
          <p:cNvPr id="64" name="Rectangle 63">
            <a:extLst>
              <a:ext uri="{FF2B5EF4-FFF2-40B4-BE49-F238E27FC236}">
                <a16:creationId xmlns:a16="http://schemas.microsoft.com/office/drawing/2014/main" id="{C6955CEA-CE18-448F-AAED-97C1582F2C1E}"/>
              </a:ext>
            </a:extLst>
          </p:cNvPr>
          <p:cNvSpPr/>
          <p:nvPr/>
        </p:nvSpPr>
        <p:spPr>
          <a:xfrm>
            <a:off x="7236742" y="742819"/>
            <a:ext cx="2665410" cy="400110"/>
          </a:xfrm>
          <a:prstGeom prst="rect">
            <a:avLst/>
          </a:prstGeom>
        </p:spPr>
        <p:txBody>
          <a:bodyPr wrap="none">
            <a:spAutoFit/>
          </a:bodyPr>
          <a:lstStyle/>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XPS results, ex-situ</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Line 2">
            <a:extLst>
              <a:ext uri="{FF2B5EF4-FFF2-40B4-BE49-F238E27FC236}">
                <a16:creationId xmlns:a16="http://schemas.microsoft.com/office/drawing/2014/main" id="{6507D7BC-E102-4E79-83FE-FA368CC56299}"/>
              </a:ext>
            </a:extLst>
          </p:cNvPr>
          <p:cNvSpPr>
            <a:spLocks noChangeShapeType="1"/>
          </p:cNvSpPr>
          <p:nvPr/>
        </p:nvSpPr>
        <p:spPr bwMode="auto">
          <a:xfrm>
            <a:off x="571500" y="620693"/>
            <a:ext cx="10706100" cy="250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Text Box 3">
            <a:extLst>
              <a:ext uri="{FF2B5EF4-FFF2-40B4-BE49-F238E27FC236}">
                <a16:creationId xmlns:a16="http://schemas.microsoft.com/office/drawing/2014/main" id="{CC019C2C-757B-4CCC-95E8-FC19C7B9A17D}"/>
              </a:ext>
            </a:extLst>
          </p:cNvPr>
          <p:cNvSpPr txBox="1">
            <a:spLocks noChangeArrowheads="1"/>
          </p:cNvSpPr>
          <p:nvPr/>
        </p:nvSpPr>
        <p:spPr bwMode="auto">
          <a:xfrm>
            <a:off x="-7610" y="0"/>
            <a:ext cx="12209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Graphene hydrogenation in Ar+20% H</a:t>
            </a:r>
            <a:r>
              <a:rPr kumimoji="0" lang="en-US" altLang="en-US" sz="3200" b="1" i="0" u="none" strike="noStrike" kern="1200" cap="none" spc="0" normalizeH="0" baseline="-25000" noProof="0" dirty="0">
                <a:ln>
                  <a:noFill/>
                </a:ln>
                <a:solidFill>
                  <a:srgbClr val="000000"/>
                </a:solidFill>
                <a:effectLst/>
                <a:uLnTx/>
                <a:uFillTx/>
                <a:latin typeface="Segoe UI" panose="020B0502040204020203" pitchFamily="34" charset="0"/>
                <a:ea typeface="+mn-ea"/>
                <a:cs typeface="Segoe UI" panose="020B0502040204020203" pitchFamily="34" charset="0"/>
              </a:rPr>
              <a:t>2</a:t>
            </a:r>
            <a:r>
              <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altLang="en-US" sz="3200" b="1"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ExB</a:t>
            </a:r>
            <a:r>
              <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plasma</a:t>
            </a:r>
          </a:p>
        </p:txBody>
      </p:sp>
      <p:sp>
        <p:nvSpPr>
          <p:cNvPr id="16" name="Rectangle 15">
            <a:extLst>
              <a:ext uri="{FF2B5EF4-FFF2-40B4-BE49-F238E27FC236}">
                <a16:creationId xmlns:a16="http://schemas.microsoft.com/office/drawing/2014/main" id="{884EC6EB-CFF7-4D68-AF1C-9A93C5BAB4B1}"/>
              </a:ext>
            </a:extLst>
          </p:cNvPr>
          <p:cNvSpPr/>
          <p:nvPr/>
        </p:nvSpPr>
        <p:spPr>
          <a:xfrm>
            <a:off x="5478990" y="6538912"/>
            <a:ext cx="299729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Fang, Raitses, Tully, Carbon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177</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sp>
        <p:nvSpPr>
          <p:cNvPr id="3" name="Slide Number Placeholder 2">
            <a:extLst>
              <a:ext uri="{FF2B5EF4-FFF2-40B4-BE49-F238E27FC236}">
                <a16:creationId xmlns:a16="http://schemas.microsoft.com/office/drawing/2014/main" id="{81449804-00FE-4372-BF07-ECEB5E49A1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D69C-4A3D-4C77-B7B0-D47D83BE5C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91F0957-8FBA-4132-8202-418933C1DDE0}"/>
              </a:ext>
            </a:extLst>
          </p:cNvPr>
          <p:cNvPicPr>
            <a:picLocks noChangeAspect="1"/>
          </p:cNvPicPr>
          <p:nvPr/>
        </p:nvPicPr>
        <p:blipFill rotWithShape="1">
          <a:blip r:embed="rId3"/>
          <a:srcRect l="39954" t="11318" r="17404" b="11318"/>
          <a:stretch/>
        </p:blipFill>
        <p:spPr>
          <a:xfrm>
            <a:off x="6991813" y="1246610"/>
            <a:ext cx="5198943" cy="5305588"/>
          </a:xfrm>
          <a:prstGeom prst="rect">
            <a:avLst/>
          </a:prstGeom>
        </p:spPr>
      </p:pic>
      <p:pic>
        <p:nvPicPr>
          <p:cNvPr id="9" name="Picture 8">
            <a:extLst>
              <a:ext uri="{FF2B5EF4-FFF2-40B4-BE49-F238E27FC236}">
                <a16:creationId xmlns:a16="http://schemas.microsoft.com/office/drawing/2014/main" id="{B3F91820-4D23-45B6-9DD2-E529D740D57A}"/>
              </a:ext>
            </a:extLst>
          </p:cNvPr>
          <p:cNvPicPr>
            <a:picLocks noChangeAspect="1"/>
          </p:cNvPicPr>
          <p:nvPr/>
        </p:nvPicPr>
        <p:blipFill rotWithShape="1">
          <a:blip r:embed="rId4"/>
          <a:srcRect l="30233" t="29573" r="32674" b="20779"/>
          <a:stretch/>
        </p:blipFill>
        <p:spPr>
          <a:xfrm>
            <a:off x="1008533" y="3678862"/>
            <a:ext cx="4095095" cy="3083151"/>
          </a:xfrm>
          <a:prstGeom prst="rect">
            <a:avLst/>
          </a:prstGeom>
        </p:spPr>
      </p:pic>
      <p:sp>
        <p:nvSpPr>
          <p:cNvPr id="17" name="Rectangle 16">
            <a:extLst>
              <a:ext uri="{FF2B5EF4-FFF2-40B4-BE49-F238E27FC236}">
                <a16:creationId xmlns:a16="http://schemas.microsoft.com/office/drawing/2014/main" id="{C449E543-810B-4D80-AF47-8C433453AB59}"/>
              </a:ext>
            </a:extLst>
          </p:cNvPr>
          <p:cNvSpPr/>
          <p:nvPr/>
        </p:nvSpPr>
        <p:spPr>
          <a:xfrm>
            <a:off x="409879" y="3252827"/>
            <a:ext cx="6004336" cy="400110"/>
          </a:xfrm>
          <a:prstGeom prst="rect">
            <a:avLst/>
          </a:prstGeom>
        </p:spPr>
        <p:txBody>
          <a:bodyPr wrap="none">
            <a:spAutoFit/>
          </a:bodyPr>
          <a:lstStyle/>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Effect of the graphene exposure to E</a:t>
            </a: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a:t>
            </a: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 plasma</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8484FDF-11AD-45AF-A9CC-A948C47F7251}"/>
              </a:ext>
            </a:extLst>
          </p:cNvPr>
          <p:cNvSpPr txBox="1"/>
          <p:nvPr/>
        </p:nvSpPr>
        <p:spPr>
          <a:xfrm>
            <a:off x="1520635" y="4986203"/>
            <a:ext cx="2952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18" name="TextBox 17">
            <a:extLst>
              <a:ext uri="{FF2B5EF4-FFF2-40B4-BE49-F238E27FC236}">
                <a16:creationId xmlns:a16="http://schemas.microsoft.com/office/drawing/2014/main" id="{8C1D7571-763F-4E47-8FE1-382BE61F855B}"/>
              </a:ext>
            </a:extLst>
          </p:cNvPr>
          <p:cNvSpPr txBox="1"/>
          <p:nvPr/>
        </p:nvSpPr>
        <p:spPr>
          <a:xfrm>
            <a:off x="2015355" y="4986202"/>
            <a:ext cx="2984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a:t>
            </a:r>
          </a:p>
        </p:txBody>
      </p:sp>
      <p:sp>
        <p:nvSpPr>
          <p:cNvPr id="19" name="TextBox 18">
            <a:extLst>
              <a:ext uri="{FF2B5EF4-FFF2-40B4-BE49-F238E27FC236}">
                <a16:creationId xmlns:a16="http://schemas.microsoft.com/office/drawing/2014/main" id="{BDAC91F3-9785-480E-A0FF-8238BAD327C4}"/>
              </a:ext>
            </a:extLst>
          </p:cNvPr>
          <p:cNvSpPr txBox="1"/>
          <p:nvPr/>
        </p:nvSpPr>
        <p:spPr>
          <a:xfrm>
            <a:off x="2253308" y="4986202"/>
            <a:ext cx="3866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20" name="TextBox 19">
            <a:extLst>
              <a:ext uri="{FF2B5EF4-FFF2-40B4-BE49-F238E27FC236}">
                <a16:creationId xmlns:a16="http://schemas.microsoft.com/office/drawing/2014/main" id="{FCF325D7-E5B2-48F4-B487-3D3D1CCDC247}"/>
              </a:ext>
            </a:extLst>
          </p:cNvPr>
          <p:cNvSpPr txBox="1"/>
          <p:nvPr/>
        </p:nvSpPr>
        <p:spPr>
          <a:xfrm>
            <a:off x="4495612" y="4986202"/>
            <a:ext cx="3866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2D</a:t>
            </a:r>
          </a:p>
        </p:txBody>
      </p:sp>
    </p:spTree>
    <p:extLst>
      <p:ext uri="{BB962C8B-B14F-4D97-AF65-F5344CB8AC3E}">
        <p14:creationId xmlns:p14="http://schemas.microsoft.com/office/powerpoint/2010/main" val="3589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89ECF-DB32-815F-119B-AFA45FAADEA9}"/>
              </a:ext>
            </a:extLst>
          </p:cNvPr>
          <p:cNvSpPr>
            <a:spLocks noGrp="1"/>
          </p:cNvSpPr>
          <p:nvPr>
            <p:ph type="sldNum" sz="quarter" idx="12"/>
          </p:nvPr>
        </p:nvSpPr>
        <p:spPr/>
        <p:txBody>
          <a:bodyPr/>
          <a:lstStyle/>
          <a:p>
            <a:pPr>
              <a:defRPr/>
            </a:pPr>
            <a:fld id="{2C57CBEC-96D4-45A7-96D2-09F8D3986489}" type="slidenum">
              <a:rPr lang="en-US" smtClean="0"/>
              <a:pPr>
                <a:defRPr/>
              </a:pPr>
              <a:t>48</a:t>
            </a:fld>
            <a:endParaRPr lang="en-US"/>
          </a:p>
        </p:txBody>
      </p:sp>
      <p:pic>
        <p:nvPicPr>
          <p:cNvPr id="4" name="Picture 3">
            <a:extLst>
              <a:ext uri="{FF2B5EF4-FFF2-40B4-BE49-F238E27FC236}">
                <a16:creationId xmlns:a16="http://schemas.microsoft.com/office/drawing/2014/main" id="{64A67F1A-6827-F762-AABE-87C5529D0EEE}"/>
              </a:ext>
            </a:extLst>
          </p:cNvPr>
          <p:cNvPicPr>
            <a:picLocks noChangeAspect="1"/>
          </p:cNvPicPr>
          <p:nvPr/>
        </p:nvPicPr>
        <p:blipFill rotWithShape="1">
          <a:blip r:embed="rId2"/>
          <a:srcRect l="10679" t="12097" r="51771" b="21501"/>
          <a:stretch/>
        </p:blipFill>
        <p:spPr>
          <a:xfrm>
            <a:off x="2683654" y="310664"/>
            <a:ext cx="6269846" cy="6236672"/>
          </a:xfrm>
          <a:prstGeom prst="rect">
            <a:avLst/>
          </a:prstGeom>
        </p:spPr>
      </p:pic>
    </p:spTree>
    <p:extLst>
      <p:ext uri="{BB962C8B-B14F-4D97-AF65-F5344CB8AC3E}">
        <p14:creationId xmlns:p14="http://schemas.microsoft.com/office/powerpoint/2010/main" val="101836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340242" y="0"/>
            <a:ext cx="116098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Effects of the gas pressure and the magnetic field on spoke</a:t>
            </a:r>
            <a:endParaRPr kumimoji="0" lang="en-US" altLang="en-US" sz="32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434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032" y="784937"/>
            <a:ext cx="5677786" cy="412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3581401" y="2166938"/>
            <a:ext cx="1000125" cy="4619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Xenon</a:t>
            </a:r>
          </a:p>
        </p:txBody>
      </p:sp>
      <p:sp>
        <p:nvSpPr>
          <p:cNvPr id="44" name="TextBox 43"/>
          <p:cNvSpPr txBox="1"/>
          <p:nvPr/>
        </p:nvSpPr>
        <p:spPr>
          <a:xfrm>
            <a:off x="710385" y="5510319"/>
            <a:ext cx="10535092" cy="830997"/>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Spoke disappears with the pressure depending on the magnetic field and the gas</a:t>
            </a:r>
          </a:p>
        </p:txBody>
      </p:sp>
      <p:graphicFrame>
        <p:nvGraphicFramePr>
          <p:cNvPr id="14345" name="Object 44"/>
          <p:cNvGraphicFramePr>
            <a:graphicFrameLocks noChangeAspect="1"/>
          </p:cNvGraphicFramePr>
          <p:nvPr/>
        </p:nvGraphicFramePr>
        <p:xfrm>
          <a:off x="7653817" y="2489779"/>
          <a:ext cx="2851151" cy="609600"/>
        </p:xfrm>
        <a:graphic>
          <a:graphicData uri="http://schemas.openxmlformats.org/presentationml/2006/ole">
            <mc:AlternateContent xmlns:mc="http://schemas.openxmlformats.org/markup-compatibility/2006">
              <mc:Choice xmlns:v="urn:schemas-microsoft-com:vml" Requires="v">
                <p:oleObj name="Equation" r:id="rId4" imgW="1130040" imgH="241200" progId="Equation.3">
                  <p:embed/>
                </p:oleObj>
              </mc:Choice>
              <mc:Fallback>
                <p:oleObj name="Equation" r:id="rId4" imgW="1130040" imgH="241200" progId="Equation.3">
                  <p:embed/>
                  <p:pic>
                    <p:nvPicPr>
                      <p:cNvPr id="14345" name="Object 44"/>
                      <p:cNvPicPr>
                        <a:picLocks noChangeAspect="1" noChangeArrowheads="1"/>
                      </p:cNvPicPr>
                      <p:nvPr/>
                    </p:nvPicPr>
                    <p:blipFill>
                      <a:blip r:embed="rId5"/>
                      <a:srcRect/>
                      <a:stretch>
                        <a:fillRect/>
                      </a:stretch>
                    </p:blipFill>
                    <p:spPr bwMode="auto">
                      <a:xfrm>
                        <a:off x="7653817" y="2489779"/>
                        <a:ext cx="2851151" cy="609600"/>
                      </a:xfrm>
                      <a:prstGeom prst="rect">
                        <a:avLst/>
                      </a:prstGeom>
                      <a:noFill/>
                      <a:ln>
                        <a:noFill/>
                      </a:ln>
                    </p:spPr>
                  </p:pic>
                </p:oleObj>
              </mc:Fallback>
            </mc:AlternateContent>
          </a:graphicData>
        </a:graphic>
      </p:graphicFrame>
      <p:cxnSp>
        <p:nvCxnSpPr>
          <p:cNvPr id="2" name="Straight Connector 1">
            <a:extLst>
              <a:ext uri="{FF2B5EF4-FFF2-40B4-BE49-F238E27FC236}">
                <a16:creationId xmlns:a16="http://schemas.microsoft.com/office/drawing/2014/main" id="{556B149D-0115-46E4-2C70-45062B430D35}"/>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3" name="Slide Number Placeholder 2">
            <a:extLst>
              <a:ext uri="{FF2B5EF4-FFF2-40B4-BE49-F238E27FC236}">
                <a16:creationId xmlns:a16="http://schemas.microsoft.com/office/drawing/2014/main" id="{03855808-BF7A-90CD-E27A-61626E00F28E}"/>
              </a:ext>
            </a:extLst>
          </p:cNvPr>
          <p:cNvSpPr>
            <a:spLocks noGrp="1"/>
          </p:cNvSpPr>
          <p:nvPr>
            <p:ph type="sldNum" sz="quarter" idx="12"/>
          </p:nvPr>
        </p:nvSpPr>
        <p:spPr/>
        <p:txBody>
          <a:bodyPr/>
          <a:lstStyle/>
          <a:p>
            <a:pPr>
              <a:defRPr/>
            </a:pPr>
            <a:fld id="{42F499AA-8223-414F-BD6E-F7CF8D118007}" type="slidenum">
              <a:rPr lang="en-US" smtClean="0"/>
              <a:pPr>
                <a:defRPr/>
              </a:pPr>
              <a:t>49</a:t>
            </a:fld>
            <a:endParaRPr lang="en-US"/>
          </a:p>
        </p:txBody>
      </p:sp>
    </p:spTree>
    <p:extLst>
      <p:ext uri="{BB962C8B-B14F-4D97-AF65-F5344CB8AC3E}">
        <p14:creationId xmlns:p14="http://schemas.microsoft.com/office/powerpoint/2010/main" val="18610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32610" y="0"/>
            <a:ext cx="11117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Examples of e-beam plasma systems without B-field</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 name="Straight Connector 1">
            <a:extLst>
              <a:ext uri="{FF2B5EF4-FFF2-40B4-BE49-F238E27FC236}">
                <a16:creationId xmlns:a16="http://schemas.microsoft.com/office/drawing/2014/main" id="{B884ACDE-0DEE-1475-2BCB-5A6BECB972F2}"/>
              </a:ext>
            </a:extLst>
          </p:cNvPr>
          <p:cNvCxnSpPr/>
          <p:nvPr/>
        </p:nvCxnSpPr>
        <p:spPr>
          <a:xfrm>
            <a:off x="0" y="584404"/>
            <a:ext cx="12192000" cy="0"/>
          </a:xfrm>
          <a:prstGeom prst="line">
            <a:avLst/>
          </a:prstGeom>
        </p:spPr>
        <p:style>
          <a:lnRef idx="2">
            <a:schemeClr val="accent3"/>
          </a:lnRef>
          <a:fillRef idx="0">
            <a:schemeClr val="accent3"/>
          </a:fillRef>
          <a:effectRef idx="1">
            <a:schemeClr val="accent3"/>
          </a:effectRef>
          <a:fontRef idx="minor">
            <a:schemeClr val="tx1"/>
          </a:fontRef>
        </p:style>
      </p:cxnSp>
      <p:pic>
        <p:nvPicPr>
          <p:cNvPr id="8" name="Picture 7">
            <a:extLst>
              <a:ext uri="{FF2B5EF4-FFF2-40B4-BE49-F238E27FC236}">
                <a16:creationId xmlns:a16="http://schemas.microsoft.com/office/drawing/2014/main" id="{87543C88-4600-CC07-F6D7-AA7A1DC24A45}"/>
              </a:ext>
            </a:extLst>
          </p:cNvPr>
          <p:cNvPicPr>
            <a:picLocks noChangeAspect="1"/>
          </p:cNvPicPr>
          <p:nvPr/>
        </p:nvPicPr>
        <p:blipFill>
          <a:blip r:embed="rId3"/>
          <a:stretch>
            <a:fillRect/>
          </a:stretch>
        </p:blipFill>
        <p:spPr>
          <a:xfrm>
            <a:off x="4739862" y="4053769"/>
            <a:ext cx="5939152" cy="2182319"/>
          </a:xfrm>
          <a:prstGeom prst="rect">
            <a:avLst/>
          </a:prstGeom>
        </p:spPr>
      </p:pic>
      <p:pic>
        <p:nvPicPr>
          <p:cNvPr id="12" name="Picture 11">
            <a:extLst>
              <a:ext uri="{FF2B5EF4-FFF2-40B4-BE49-F238E27FC236}">
                <a16:creationId xmlns:a16="http://schemas.microsoft.com/office/drawing/2014/main" id="{08DBD8EA-9201-1BC6-3D18-4C99B8E260B1}"/>
              </a:ext>
            </a:extLst>
          </p:cNvPr>
          <p:cNvPicPr>
            <a:picLocks noChangeAspect="1"/>
          </p:cNvPicPr>
          <p:nvPr/>
        </p:nvPicPr>
        <p:blipFill rotWithShape="1">
          <a:blip r:embed="rId4"/>
          <a:srcRect l="3602" t="20701" r="75674" b="42632"/>
          <a:stretch/>
        </p:blipFill>
        <p:spPr>
          <a:xfrm>
            <a:off x="60143" y="801319"/>
            <a:ext cx="4213073" cy="2096504"/>
          </a:xfrm>
          <a:prstGeom prst="rect">
            <a:avLst/>
          </a:prstGeom>
        </p:spPr>
      </p:pic>
      <p:pic>
        <p:nvPicPr>
          <p:cNvPr id="16" name="Picture 15">
            <a:extLst>
              <a:ext uri="{FF2B5EF4-FFF2-40B4-BE49-F238E27FC236}">
                <a16:creationId xmlns:a16="http://schemas.microsoft.com/office/drawing/2014/main" id="{4BB5F38E-1BE4-358D-574F-03FC587BBA08}"/>
              </a:ext>
            </a:extLst>
          </p:cNvPr>
          <p:cNvPicPr>
            <a:picLocks noChangeAspect="1"/>
          </p:cNvPicPr>
          <p:nvPr/>
        </p:nvPicPr>
        <p:blipFill rotWithShape="1">
          <a:blip r:embed="rId5"/>
          <a:srcRect l="13223" t="29474" r="76110" b="16947"/>
          <a:stretch/>
        </p:blipFill>
        <p:spPr>
          <a:xfrm>
            <a:off x="4169478" y="692478"/>
            <a:ext cx="1621722" cy="2290861"/>
          </a:xfrm>
          <a:prstGeom prst="rect">
            <a:avLst/>
          </a:prstGeom>
        </p:spPr>
      </p:pic>
      <p:sp>
        <p:nvSpPr>
          <p:cNvPr id="19" name="TextBox 18">
            <a:extLst>
              <a:ext uri="{FF2B5EF4-FFF2-40B4-BE49-F238E27FC236}">
                <a16:creationId xmlns:a16="http://schemas.microsoft.com/office/drawing/2014/main" id="{5C21D642-80F0-7A7E-0FB8-38610691A68B}"/>
              </a:ext>
            </a:extLst>
          </p:cNvPr>
          <p:cNvSpPr txBox="1"/>
          <p:nvPr/>
        </p:nvSpPr>
        <p:spPr>
          <a:xfrm>
            <a:off x="162427" y="2995001"/>
            <a:ext cx="6157160" cy="523220"/>
          </a:xfrm>
          <a:prstGeom prst="rect">
            <a:avLst/>
          </a:prstGeom>
          <a:noFill/>
        </p:spPr>
        <p:txBody>
          <a:bodyPr wrap="square">
            <a:spAutoFit/>
          </a:bodyPr>
          <a:lstStyle/>
          <a:p>
            <a:r>
              <a:rPr kumimoji="0" lang="nn-NO"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K. D. Schatz and D. N. Ruzic Plasma Sources Sci. Technol. </a:t>
            </a:r>
            <a:r>
              <a:rPr kumimoji="0" lang="nn-NO" sz="14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2 </a:t>
            </a:r>
            <a:r>
              <a:rPr kumimoji="0" lang="nn-NO"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(1993)</a:t>
            </a:r>
          </a:p>
          <a:p>
            <a:r>
              <a:rPr kumimoji="0" lang="nn-NO"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 J. Kushner, </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 Z. Collison, and D. N. </a:t>
            </a:r>
            <a:r>
              <a:rPr kumimoji="0" lang="en-US" sz="1400" b="0" i="1"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Ruzic</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J. Vac. Sci. Technol. A </a:t>
            </a:r>
            <a:r>
              <a:rPr kumimoji="0" lang="en-US" sz="14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14</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(1996)</a:t>
            </a:r>
            <a:endParaRPr lang="en-US" dirty="0"/>
          </a:p>
        </p:txBody>
      </p:sp>
      <p:sp>
        <p:nvSpPr>
          <p:cNvPr id="23" name="TextBox 22">
            <a:extLst>
              <a:ext uri="{FF2B5EF4-FFF2-40B4-BE49-F238E27FC236}">
                <a16:creationId xmlns:a16="http://schemas.microsoft.com/office/drawing/2014/main" id="{718EB6A8-3322-20E2-22E9-6DDDA24D3F70}"/>
              </a:ext>
            </a:extLst>
          </p:cNvPr>
          <p:cNvSpPr txBox="1"/>
          <p:nvPr/>
        </p:nvSpPr>
        <p:spPr>
          <a:xfrm>
            <a:off x="7789782" y="3102722"/>
            <a:ext cx="3427196"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J. Jung et al., </a:t>
            </a:r>
            <a:r>
              <a:rPr lang="en-US" sz="1400" b="0" i="1" dirty="0">
                <a:solidFill>
                  <a:srgbClr val="1A1A1A"/>
                </a:solidFill>
                <a:effectLst/>
                <a:latin typeface="Segoe UI" panose="020B0502040204020203" pitchFamily="34" charset="0"/>
                <a:cs typeface="Segoe UI" panose="020B0502040204020203" pitchFamily="34" charset="0"/>
              </a:rPr>
              <a:t>Phys. Plasmas </a:t>
            </a:r>
            <a:r>
              <a:rPr lang="en-US" sz="1400" b="1" i="1" dirty="0">
                <a:solidFill>
                  <a:srgbClr val="1A1A1A"/>
                </a:solidFill>
                <a:effectLst/>
                <a:latin typeface="Segoe UI" panose="020B0502040204020203" pitchFamily="34" charset="0"/>
                <a:cs typeface="Segoe UI" panose="020B0502040204020203" pitchFamily="34" charset="0"/>
              </a:rPr>
              <a:t>30</a:t>
            </a:r>
            <a:r>
              <a:rPr lang="en-US" sz="1400" b="0" i="1" dirty="0">
                <a:solidFill>
                  <a:srgbClr val="1A1A1A"/>
                </a:solidFill>
                <a:effectLst/>
                <a:latin typeface="Segoe UI" panose="020B0502040204020203" pitchFamily="34" charset="0"/>
                <a:cs typeface="Segoe UI" panose="020B0502040204020203" pitchFamily="34" charset="0"/>
              </a:rPr>
              <a:t> (2023)</a:t>
            </a:r>
            <a:endParaRPr lang="en-US" sz="1400" i="1" dirty="0">
              <a:latin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BDCAD3A1-3945-ED87-6C89-370BA7129AA3}"/>
              </a:ext>
            </a:extLst>
          </p:cNvPr>
          <p:cNvSpPr txBox="1"/>
          <p:nvPr/>
        </p:nvSpPr>
        <p:spPr>
          <a:xfrm>
            <a:off x="300789" y="6548018"/>
            <a:ext cx="4704347"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A S </a:t>
            </a:r>
            <a:r>
              <a:rPr lang="en-US" sz="1400" i="1" dirty="0" err="1">
                <a:latin typeface="Segoe UI" panose="020B0502040204020203" pitchFamily="34" charset="0"/>
                <a:cs typeface="Segoe UI" panose="020B0502040204020203" pitchFamily="34" charset="0"/>
              </a:rPr>
              <a:t>Klimov</a:t>
            </a:r>
            <a:r>
              <a:rPr lang="en-US" sz="1400" i="1" dirty="0">
                <a:latin typeface="Segoe UI" panose="020B0502040204020203" pitchFamily="34" charset="0"/>
                <a:cs typeface="Segoe UI" panose="020B0502040204020203" pitchFamily="34" charset="0"/>
              </a:rPr>
              <a:t> et al., Phys. Plasmas </a:t>
            </a:r>
            <a:r>
              <a:rPr lang="en-US" sz="1400" b="1" i="1" dirty="0">
                <a:latin typeface="Segoe UI" panose="020B0502040204020203" pitchFamily="34" charset="0"/>
                <a:cs typeface="Segoe UI" panose="020B0502040204020203" pitchFamily="34" charset="0"/>
              </a:rPr>
              <a:t>25 </a:t>
            </a:r>
            <a:r>
              <a:rPr lang="en-US" sz="1400" i="1" dirty="0">
                <a:latin typeface="Segoe UI" panose="020B0502040204020203" pitchFamily="34" charset="0"/>
                <a:cs typeface="Segoe UI" panose="020B0502040204020203" pitchFamily="34" charset="0"/>
              </a:rPr>
              <a:t>(2018)</a:t>
            </a:r>
          </a:p>
        </p:txBody>
      </p:sp>
      <p:pic>
        <p:nvPicPr>
          <p:cNvPr id="29" name="Picture 28">
            <a:extLst>
              <a:ext uri="{FF2B5EF4-FFF2-40B4-BE49-F238E27FC236}">
                <a16:creationId xmlns:a16="http://schemas.microsoft.com/office/drawing/2014/main" id="{8B2E91C5-BE73-9463-2C1A-A2D26DA5BEBE}"/>
              </a:ext>
            </a:extLst>
          </p:cNvPr>
          <p:cNvPicPr>
            <a:picLocks noChangeAspect="1"/>
          </p:cNvPicPr>
          <p:nvPr/>
        </p:nvPicPr>
        <p:blipFill>
          <a:blip r:embed="rId6"/>
          <a:stretch>
            <a:fillRect/>
          </a:stretch>
        </p:blipFill>
        <p:spPr>
          <a:xfrm>
            <a:off x="465288" y="3671392"/>
            <a:ext cx="3807928" cy="2801915"/>
          </a:xfrm>
          <a:prstGeom prst="rect">
            <a:avLst/>
          </a:prstGeom>
        </p:spPr>
      </p:pic>
      <p:sp>
        <p:nvSpPr>
          <p:cNvPr id="30" name="TextBox 29">
            <a:extLst>
              <a:ext uri="{FF2B5EF4-FFF2-40B4-BE49-F238E27FC236}">
                <a16:creationId xmlns:a16="http://schemas.microsoft.com/office/drawing/2014/main" id="{65D55128-74B7-8021-FF8F-C4D0D5AD96AF}"/>
              </a:ext>
            </a:extLst>
          </p:cNvPr>
          <p:cNvSpPr txBox="1"/>
          <p:nvPr/>
        </p:nvSpPr>
        <p:spPr>
          <a:xfrm>
            <a:off x="854241" y="4832852"/>
            <a:ext cx="2771271"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70 cm, 10 keV, 0.3 torr He</a:t>
            </a:r>
          </a:p>
        </p:txBody>
      </p:sp>
      <p:sp>
        <p:nvSpPr>
          <p:cNvPr id="32" name="TextBox 31">
            <a:extLst>
              <a:ext uri="{FF2B5EF4-FFF2-40B4-BE49-F238E27FC236}">
                <a16:creationId xmlns:a16="http://schemas.microsoft.com/office/drawing/2014/main" id="{7A3E103C-F788-0696-2A54-9D731E805638}"/>
              </a:ext>
            </a:extLst>
          </p:cNvPr>
          <p:cNvSpPr txBox="1"/>
          <p:nvPr/>
        </p:nvSpPr>
        <p:spPr>
          <a:xfrm>
            <a:off x="5560144" y="6435347"/>
            <a:ext cx="3807929" cy="307777"/>
          </a:xfrm>
          <a:prstGeom prst="rect">
            <a:avLst/>
          </a:prstGeom>
          <a:noFill/>
        </p:spPr>
        <p:txBody>
          <a:bodyPr wrap="square">
            <a:spAutoFit/>
          </a:bodyPr>
          <a:lstStyle/>
          <a:p>
            <a:r>
              <a:rPr lang="en-US" sz="1400" b="0" i="1" u="none" strike="noStrike" baseline="0" dirty="0">
                <a:solidFill>
                  <a:srgbClr val="1A1A1A"/>
                </a:solidFill>
                <a:latin typeface="Segoe UI" panose="020B0502040204020203" pitchFamily="34" charset="0"/>
                <a:cs typeface="Segoe UI" panose="020B0502040204020203" pitchFamily="34" charset="0"/>
              </a:rPr>
              <a:t>C. Lee et al., J. Vac. Sci. Technol. A </a:t>
            </a:r>
            <a:r>
              <a:rPr lang="en-US" sz="1400" b="1" i="1" u="none" strike="noStrike" baseline="0" dirty="0">
                <a:solidFill>
                  <a:srgbClr val="1A1A1A"/>
                </a:solidFill>
                <a:latin typeface="Segoe UI" panose="020B0502040204020203" pitchFamily="34" charset="0"/>
                <a:cs typeface="Segoe UI" panose="020B0502040204020203" pitchFamily="34" charset="0"/>
              </a:rPr>
              <a:t>38</a:t>
            </a:r>
            <a:r>
              <a:rPr lang="en-US" sz="1400" b="0" i="1" u="none" strike="noStrike" baseline="0" dirty="0">
                <a:solidFill>
                  <a:srgbClr val="1A1A1A"/>
                </a:solidFill>
                <a:latin typeface="Segoe UI" panose="020B0502040204020203" pitchFamily="34" charset="0"/>
                <a:cs typeface="Segoe UI" panose="020B0502040204020203" pitchFamily="34" charset="0"/>
              </a:rPr>
              <a:t> (2020)</a:t>
            </a:r>
            <a:endParaRPr lang="en-US" sz="1400" i="1" dirty="0">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433F01AA-22DC-9513-7474-85E2BE8969F7}"/>
              </a:ext>
            </a:extLst>
          </p:cNvPr>
          <p:cNvSpPr txBox="1"/>
          <p:nvPr/>
        </p:nvSpPr>
        <p:spPr>
          <a:xfrm>
            <a:off x="10781229" y="4655857"/>
            <a:ext cx="1410771" cy="923330"/>
          </a:xfrm>
          <a:prstGeom prst="rect">
            <a:avLst/>
          </a:prstGeom>
          <a:noFill/>
        </p:spPr>
        <p:txBody>
          <a:bodyPr wrap="none" rtlCol="0">
            <a:spAutoFit/>
          </a:bodyPr>
          <a:lstStyle/>
          <a:p>
            <a:pPr marL="285750" indent="-285750">
              <a:buFont typeface="Symbol" panose="05050102010706020507" pitchFamily="18" charset="2"/>
              <a:buChar char="£"/>
            </a:pPr>
            <a:r>
              <a:rPr lang="en-US" dirty="0">
                <a:latin typeface="Segoe UI" panose="020B0502040204020203" pitchFamily="34" charset="0"/>
                <a:cs typeface="Segoe UI" panose="020B0502040204020203" pitchFamily="34" charset="0"/>
                <a:sym typeface="Symbol" panose="05050102010706020507" pitchFamily="18" charset="2"/>
              </a:rPr>
              <a:t>100 eV</a:t>
            </a:r>
          </a:p>
          <a:p>
            <a:r>
              <a:rPr lang="en-US" dirty="0">
                <a:latin typeface="Segoe UI" panose="020B0502040204020203" pitchFamily="34" charset="0"/>
                <a:cs typeface="Segoe UI" panose="020B0502040204020203" pitchFamily="34" charset="0"/>
              </a:rPr>
              <a:t>2-100 mtorr</a:t>
            </a:r>
          </a:p>
          <a:p>
            <a:r>
              <a:rPr lang="en-US" dirty="0" err="1">
                <a:latin typeface="Segoe UI" panose="020B0502040204020203" pitchFamily="34" charset="0"/>
                <a:cs typeface="Segoe UI" panose="020B0502040204020203" pitchFamily="34" charset="0"/>
              </a:rPr>
              <a:t>Ar</a:t>
            </a:r>
            <a:r>
              <a:rPr lang="en-US" dirty="0">
                <a:latin typeface="Segoe UI" panose="020B0502040204020203" pitchFamily="34" charset="0"/>
                <a:cs typeface="Segoe UI" panose="020B0502040204020203" pitchFamily="34" charset="0"/>
              </a:rPr>
              <a:t>, O</a:t>
            </a:r>
            <a:r>
              <a:rPr lang="en-US" baseline="-25000" dirty="0">
                <a:latin typeface="Segoe UI" panose="020B0502040204020203" pitchFamily="34" charset="0"/>
                <a:cs typeface="Segoe UI" panose="020B0502040204020203" pitchFamily="34" charset="0"/>
              </a:rPr>
              <a:t>2</a:t>
            </a:r>
            <a:r>
              <a:rPr lang="en-US" dirty="0">
                <a:latin typeface="Segoe UI" panose="020B0502040204020203" pitchFamily="34" charset="0"/>
                <a:cs typeface="Segoe UI" panose="020B0502040204020203" pitchFamily="34" charset="0"/>
              </a:rPr>
              <a:t>/CF</a:t>
            </a:r>
            <a:r>
              <a:rPr lang="en-US" baseline="-25000" dirty="0">
                <a:latin typeface="Segoe UI" panose="020B0502040204020203" pitchFamily="34" charset="0"/>
                <a:cs typeface="Segoe UI" panose="020B0502040204020203" pitchFamily="34" charset="0"/>
              </a:rPr>
              <a:t>4</a:t>
            </a:r>
            <a:endParaRPr lang="en-US" dirty="0">
              <a:latin typeface="Segoe UI" panose="020B0502040204020203" pitchFamily="34" charset="0"/>
              <a:cs typeface="Segoe UI" panose="020B0502040204020203" pitchFamily="34" charset="0"/>
            </a:endParaRPr>
          </a:p>
        </p:txBody>
      </p:sp>
      <p:sp>
        <p:nvSpPr>
          <p:cNvPr id="42" name="TextBox 41">
            <a:extLst>
              <a:ext uri="{FF2B5EF4-FFF2-40B4-BE49-F238E27FC236}">
                <a16:creationId xmlns:a16="http://schemas.microsoft.com/office/drawing/2014/main" id="{DE0D41EA-C114-341C-8559-F8BD6C54D764}"/>
              </a:ext>
            </a:extLst>
          </p:cNvPr>
          <p:cNvSpPr txBox="1"/>
          <p:nvPr/>
        </p:nvSpPr>
        <p:spPr>
          <a:xfrm>
            <a:off x="5831479" y="742950"/>
            <a:ext cx="1138645" cy="1200329"/>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sym typeface="Symbol" panose="05050102010706020507" pitchFamily="18" charset="2"/>
              </a:rPr>
              <a:t>1.5-2 keV</a:t>
            </a:r>
          </a:p>
          <a:p>
            <a:r>
              <a:rPr lang="en-US" dirty="0">
                <a:latin typeface="Segoe UI" panose="020B0502040204020203" pitchFamily="34" charset="0"/>
                <a:cs typeface="Segoe UI" panose="020B0502040204020203" pitchFamily="34" charset="0"/>
                <a:sym typeface="Symbol" panose="05050102010706020507" pitchFamily="18" charset="2"/>
              </a:rPr>
              <a:t>30 mA</a:t>
            </a:r>
          </a:p>
          <a:p>
            <a:r>
              <a:rPr lang="en-US" dirty="0">
                <a:latin typeface="Segoe UI" panose="020B0502040204020203" pitchFamily="34" charset="0"/>
                <a:cs typeface="Segoe UI" panose="020B0502040204020203" pitchFamily="34" charset="0"/>
              </a:rPr>
              <a:t>50 mtorr</a:t>
            </a:r>
          </a:p>
          <a:p>
            <a:r>
              <a:rPr lang="en-US" dirty="0" err="1">
                <a:latin typeface="Segoe UI" panose="020B0502040204020203" pitchFamily="34" charset="0"/>
                <a:cs typeface="Segoe UI" panose="020B0502040204020203" pitchFamily="34" charset="0"/>
              </a:rPr>
              <a:t>Ar</a:t>
            </a:r>
            <a:r>
              <a:rPr lang="en-US" dirty="0">
                <a:latin typeface="Segoe UI" panose="020B0502040204020203" pitchFamily="34" charset="0"/>
                <a:cs typeface="Segoe UI" panose="020B0502040204020203" pitchFamily="34" charset="0"/>
              </a:rPr>
              <a:t>, O</a:t>
            </a:r>
            <a:r>
              <a:rPr lang="en-US" baseline="-25000" dirty="0">
                <a:latin typeface="Segoe UI" panose="020B0502040204020203" pitchFamily="34" charset="0"/>
                <a:cs typeface="Segoe UI" panose="020B0502040204020203" pitchFamily="34" charset="0"/>
              </a:rPr>
              <a:t>2</a:t>
            </a:r>
            <a:endParaRPr lang="en-US" dirty="0">
              <a:latin typeface="Segoe UI" panose="020B0502040204020203" pitchFamily="34" charset="0"/>
              <a:cs typeface="Segoe UI" panose="020B0502040204020203" pitchFamily="34" charset="0"/>
            </a:endParaRPr>
          </a:p>
        </p:txBody>
      </p:sp>
      <p:pic>
        <p:nvPicPr>
          <p:cNvPr id="44" name="Picture 43">
            <a:extLst>
              <a:ext uri="{FF2B5EF4-FFF2-40B4-BE49-F238E27FC236}">
                <a16:creationId xmlns:a16="http://schemas.microsoft.com/office/drawing/2014/main" id="{BAEBE36A-3CFC-76DE-62E8-AED837D70F57}"/>
              </a:ext>
            </a:extLst>
          </p:cNvPr>
          <p:cNvPicPr>
            <a:picLocks noChangeAspect="1"/>
          </p:cNvPicPr>
          <p:nvPr/>
        </p:nvPicPr>
        <p:blipFill>
          <a:blip r:embed="rId7"/>
          <a:stretch>
            <a:fillRect/>
          </a:stretch>
        </p:blipFill>
        <p:spPr>
          <a:xfrm>
            <a:off x="6730508" y="1049551"/>
            <a:ext cx="5461492" cy="1828673"/>
          </a:xfrm>
          <a:prstGeom prst="rect">
            <a:avLst/>
          </a:prstGeom>
        </p:spPr>
      </p:pic>
      <p:sp>
        <p:nvSpPr>
          <p:cNvPr id="45" name="TextBox 44">
            <a:extLst>
              <a:ext uri="{FF2B5EF4-FFF2-40B4-BE49-F238E27FC236}">
                <a16:creationId xmlns:a16="http://schemas.microsoft.com/office/drawing/2014/main" id="{E08321E2-BBB5-43D5-6094-E523105B2830}"/>
              </a:ext>
            </a:extLst>
          </p:cNvPr>
          <p:cNvSpPr txBox="1"/>
          <p:nvPr/>
        </p:nvSpPr>
        <p:spPr>
          <a:xfrm>
            <a:off x="9017852" y="667872"/>
            <a:ext cx="981359" cy="923330"/>
          </a:xfrm>
          <a:prstGeom prst="rect">
            <a:avLst/>
          </a:prstGeom>
          <a:solidFill>
            <a:schemeClr val="bg1"/>
          </a:solidFill>
        </p:spPr>
        <p:txBody>
          <a:bodyPr wrap="none" rtlCol="0">
            <a:spAutoFit/>
          </a:bodyPr>
          <a:lstStyle/>
          <a:p>
            <a:r>
              <a:rPr lang="en-US" dirty="0">
                <a:latin typeface="Segoe UI" panose="020B0502040204020203" pitchFamily="34" charset="0"/>
                <a:cs typeface="Segoe UI" panose="020B0502040204020203" pitchFamily="34" charset="0"/>
                <a:sym typeface="Symbol" panose="05050102010706020507" pitchFamily="18" charset="2"/>
              </a:rPr>
              <a:t>&lt; 30 eV</a:t>
            </a:r>
          </a:p>
          <a:p>
            <a:r>
              <a:rPr lang="en-US" dirty="0">
                <a:latin typeface="Segoe UI" panose="020B0502040204020203" pitchFamily="34" charset="0"/>
                <a:cs typeface="Segoe UI" panose="020B0502040204020203" pitchFamily="34" charset="0"/>
              </a:rPr>
              <a:t>3 mtorr</a:t>
            </a:r>
          </a:p>
          <a:p>
            <a:r>
              <a:rPr lang="en-US" dirty="0" err="1">
                <a:latin typeface="Segoe UI" panose="020B0502040204020203" pitchFamily="34" charset="0"/>
                <a:cs typeface="Segoe UI" panose="020B0502040204020203" pitchFamily="34" charset="0"/>
              </a:rPr>
              <a:t>Ar</a:t>
            </a:r>
            <a:r>
              <a:rPr lang="en-US" dirty="0">
                <a:latin typeface="Segoe UI" panose="020B0502040204020203" pitchFamily="34" charset="0"/>
                <a:cs typeface="Segoe UI" panose="020B0502040204020203" pitchFamily="34" charset="0"/>
              </a:rPr>
              <a:t>, O</a:t>
            </a:r>
            <a:r>
              <a:rPr lang="en-US" baseline="-25000" dirty="0">
                <a:latin typeface="Segoe UI" panose="020B0502040204020203" pitchFamily="34" charset="0"/>
                <a:cs typeface="Segoe UI" panose="020B0502040204020203" pitchFamily="34" charset="0"/>
              </a:rPr>
              <a:t>2</a:t>
            </a:r>
            <a:endParaRPr lang="en-US" dirty="0">
              <a:latin typeface="Segoe UI" panose="020B0502040204020203" pitchFamily="34" charset="0"/>
              <a:cs typeface="Segoe UI" panose="020B0502040204020203" pitchFamily="34" charset="0"/>
            </a:endParaRPr>
          </a:p>
        </p:txBody>
      </p:sp>
      <p:sp>
        <p:nvSpPr>
          <p:cNvPr id="47" name="Slide Number Placeholder 1">
            <a:extLst>
              <a:ext uri="{FF2B5EF4-FFF2-40B4-BE49-F238E27FC236}">
                <a16:creationId xmlns:a16="http://schemas.microsoft.com/office/drawing/2014/main" id="{6ED6C51B-5F28-781F-EA89-84F542DF5A93}"/>
              </a:ext>
            </a:extLst>
          </p:cNvPr>
          <p:cNvSpPr>
            <a:spLocks noGrp="1"/>
          </p:cNvSpPr>
          <p:nvPr>
            <p:ph type="sldNum" idx="12"/>
          </p:nvPr>
        </p:nvSpPr>
        <p:spPr>
          <a:xfrm>
            <a:off x="11734800" y="65130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5</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53328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396949" y="1"/>
            <a:ext cx="113169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itchFamily="34" charset="0"/>
                <a:ea typeface="+mn-ea"/>
                <a:cs typeface="+mn-cs"/>
              </a:rPr>
              <a:t>Effect of the gas pressure is consistent with Simon Hoh instability </a:t>
            </a:r>
            <a:endParaRPr kumimoji="0" lang="en-US" altLang="en-US" sz="3200" b="1" i="1"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2" name="TextBox 31"/>
          <p:cNvSpPr txBox="1"/>
          <p:nvPr/>
        </p:nvSpPr>
        <p:spPr>
          <a:xfrm>
            <a:off x="241924" y="4960302"/>
            <a:ext cx="6332830" cy="861774"/>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a:rPr>
              <a:t>At low pressure (r)</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supports rigid rotor </a:t>
            </a:r>
            <a:r>
              <a:rPr kumimoji="0" lang="en-US" sz="20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a:rPr>
              <a:t></a:t>
            </a:r>
            <a:r>
              <a:rPr kumimoji="0" lang="en-US" sz="2000" b="0" i="1"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a:rPr>
              <a:t>E×B</a:t>
            </a:r>
            <a:r>
              <a:rPr kumimoji="0" lang="en-US" sz="20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const</a:t>
            </a:r>
          </a:p>
          <a:p>
            <a:pPr marL="182880" marR="0" lvl="0" indent="-18288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 visible spoke at high pressure, when E-field -&gt; 0</a:t>
            </a:r>
            <a:r>
              <a:rPr kumimoji="0" lang="en-US" sz="2000" b="0"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a:t>
            </a: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3" name="TextBox 22"/>
          <p:cNvSpPr txBox="1"/>
          <p:nvPr/>
        </p:nvSpPr>
        <p:spPr>
          <a:xfrm>
            <a:off x="1431851" y="752795"/>
            <a:ext cx="4152178"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Xenon,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V</a:t>
            </a:r>
            <a:r>
              <a:rPr kumimoji="0" lang="en-US" sz="2000" b="1" i="0" u="none" strike="noStrike" kern="1200" cap="none" spc="0" normalizeH="0" baseline="-25000" noProof="0" dirty="0" err="1">
                <a:ln>
                  <a:noFill/>
                </a:ln>
                <a:solidFill>
                  <a:prstClr val="black"/>
                </a:solidFill>
                <a:effectLst/>
                <a:uLnTx/>
                <a:uFillTx/>
                <a:latin typeface="Calibri"/>
                <a:ea typeface="+mn-ea"/>
                <a:cs typeface="+mn-cs"/>
              </a:rPr>
              <a:t>d</a:t>
            </a:r>
            <a:r>
              <a:rPr kumimoji="0" lang="en-US" sz="2000" b="1" i="0" u="none" strike="noStrike" kern="1200" cap="none" spc="0" normalizeH="0" baseline="0" noProof="0" dirty="0">
                <a:ln>
                  <a:noFill/>
                </a:ln>
                <a:solidFill>
                  <a:prstClr val="black"/>
                </a:solidFill>
                <a:effectLst/>
                <a:uLnTx/>
                <a:uFillTx/>
                <a:latin typeface="Calibri"/>
                <a:ea typeface="+mn-ea"/>
                <a:cs typeface="+mn-cs"/>
              </a:rPr>
              <a:t>= 55 V, B= 50 Gauss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The same discharge current, 1.2 A</a:t>
            </a:r>
          </a:p>
        </p:txBody>
      </p:sp>
      <p:pic>
        <p:nvPicPr>
          <p:cNvPr id="15398"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5301" y="989474"/>
            <a:ext cx="3906123"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9087070" y="1680411"/>
            <a:ext cx="488950"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a:t>
            </a:r>
            <a:r>
              <a:rPr kumimoji="0" lang="en-US" sz="2400" b="1" i="0" u="none" strike="noStrike" kern="1200" cap="none" spc="0" normalizeH="0" baseline="-25000" noProof="0" dirty="0">
                <a:ln>
                  <a:noFill/>
                </a:ln>
                <a:solidFill>
                  <a:prstClr val="black"/>
                </a:solidFill>
                <a:effectLst/>
                <a:uLnTx/>
                <a:uFillTx/>
                <a:latin typeface="Calibri"/>
                <a:ea typeface="+mn-ea"/>
                <a:cs typeface="+mn-cs"/>
              </a:rPr>
              <a:t>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399"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5342" y="3929134"/>
            <a:ext cx="378011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9163270" y="4162282"/>
            <a:ext cx="412750" cy="4603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T</a:t>
            </a:r>
            <a:r>
              <a:rPr kumimoji="0" lang="en-US" sz="2400" b="1" i="0" u="none" strike="noStrike" kern="1200" cap="none" spc="0" normalizeH="0" baseline="-25000" noProof="0" dirty="0" err="1">
                <a:ln>
                  <a:noFill/>
                </a:ln>
                <a:solidFill>
                  <a:prstClr val="black"/>
                </a:solidFill>
                <a:effectLst/>
                <a:uLnTx/>
                <a:uFillTx/>
                <a:latin typeface="Calibri"/>
                <a:ea typeface="+mn-ea"/>
                <a:cs typeface="+mn-cs"/>
              </a:rPr>
              <a:t>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400" name="Picture 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263" y="1524411"/>
            <a:ext cx="4284135"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066885" y="3315235"/>
            <a:ext cx="344487" cy="4603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Symbol"/>
              </a:rPr>
              <a:t></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Arrow Connector 9"/>
          <p:cNvCxnSpPr>
            <a:cxnSpLocks/>
          </p:cNvCxnSpPr>
          <p:nvPr/>
        </p:nvCxnSpPr>
        <p:spPr>
          <a:xfrm flipH="1" flipV="1">
            <a:off x="3374065" y="3189767"/>
            <a:ext cx="1437369" cy="16450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57">
            <a:extLst>
              <a:ext uri="{FF2B5EF4-FFF2-40B4-BE49-F238E27FC236}">
                <a16:creationId xmlns:a16="http://schemas.microsoft.com/office/drawing/2014/main" id="{E8E2DD64-A463-4628-BB72-368DDFD6DEF7}"/>
              </a:ext>
            </a:extLst>
          </p:cNvPr>
          <p:cNvSpPr>
            <a:spLocks noChangeArrowheads="1"/>
          </p:cNvSpPr>
          <p:nvPr/>
        </p:nvSpPr>
        <p:spPr bwMode="auto">
          <a:xfrm>
            <a:off x="1265965" y="6038525"/>
            <a:ext cx="3253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1" indent="0" algn="l" defTabSz="914400" rtl="0" eaLnBrk="1" fontAlgn="auto" latinLnBrk="0" hangingPunct="1">
              <a:lnSpc>
                <a:spcPct val="100000"/>
              </a:lnSpc>
              <a:spcBef>
                <a:spcPct val="0"/>
              </a:spcBef>
              <a:spcAft>
                <a:spcPts val="600"/>
              </a:spcAft>
              <a:buClrTx/>
              <a:buSzTx/>
              <a:buFontTx/>
              <a:buNone/>
              <a:tabLst/>
              <a:defRPr/>
            </a:pPr>
            <a:r>
              <a:rPr kumimoji="0" lang="en-US" altLang="en-US" sz="2000" b="1" i="0" u="none" strike="noStrike" kern="1200" cap="none" spc="0" normalizeH="0" baseline="30000" noProof="0" dirty="0">
                <a:ln>
                  <a:noFill/>
                </a:ln>
                <a:solidFill>
                  <a:prstClr val="black"/>
                </a:solidFill>
                <a:effectLst/>
                <a:uLnTx/>
                <a:uFillTx/>
                <a:latin typeface="Arial" charset="0"/>
                <a:ea typeface="+mn-ea"/>
                <a:cs typeface="+mn-cs"/>
                <a:sym typeface="Symbol" pitchFamily="18" charset="2"/>
              </a:rPr>
              <a:t>*</a:t>
            </a:r>
            <a:r>
              <a:rPr kumimoji="0" lang="en-US" alt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itchFamily="18" charset="2"/>
              </a:rPr>
              <a:t>Recall: </a:t>
            </a:r>
            <a:r>
              <a:rPr kumimoji="0" lang="en-US" altLang="en-US" sz="24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n</a:t>
            </a:r>
            <a:r>
              <a:rPr kumimoji="0" lang="en-US" altLang="en-US" sz="2400" b="0" i="0" u="none" strike="noStrike" kern="1200" cap="none" spc="0" normalizeH="0" baseline="-25000" noProof="0" dirty="0">
                <a:ln>
                  <a:noFill/>
                </a:ln>
                <a:solidFill>
                  <a:prstClr val="black"/>
                </a:solidFill>
                <a:effectLst/>
                <a:uLnTx/>
                <a:uFillTx/>
                <a:latin typeface="Arial" charset="0"/>
                <a:ea typeface="+mn-ea"/>
                <a:cs typeface="+mn-cs"/>
                <a:sym typeface="Symbol" pitchFamily="18" charset="2"/>
              </a:rPr>
              <a:t>eo </a:t>
            </a:r>
            <a:r>
              <a:rPr kumimoji="0" lang="en-US" altLang="en-US" sz="24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 E</a:t>
            </a:r>
            <a:r>
              <a:rPr kumimoji="0" lang="en-US" altLang="en-US" sz="2400" b="1" i="0" u="none" strike="noStrike" kern="1200" cap="none" spc="0" normalizeH="0" baseline="-25000" noProof="0" dirty="0">
                <a:ln>
                  <a:noFill/>
                </a:ln>
                <a:solidFill>
                  <a:prstClr val="black"/>
                </a:solidFill>
                <a:effectLst/>
                <a:uLnTx/>
                <a:uFillTx/>
                <a:latin typeface="Arial" charset="0"/>
                <a:ea typeface="+mn-ea"/>
                <a:cs typeface="+mn-cs"/>
                <a:sym typeface="Symbol" pitchFamily="18" charset="2"/>
              </a:rPr>
              <a:t>r0</a:t>
            </a:r>
            <a:r>
              <a:rPr kumimoji="0" lang="en-US" altLang="en-US" sz="2400" b="1"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 </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sym typeface="Symbol" pitchFamily="18" charset="2"/>
              </a:rPr>
              <a:t>&gt; 0</a:t>
            </a:r>
          </a:p>
        </p:txBody>
      </p:sp>
      <p:cxnSp>
        <p:nvCxnSpPr>
          <p:cNvPr id="2" name="Straight Connector 1">
            <a:extLst>
              <a:ext uri="{FF2B5EF4-FFF2-40B4-BE49-F238E27FC236}">
                <a16:creationId xmlns:a16="http://schemas.microsoft.com/office/drawing/2014/main" id="{32DD9CD8-37C9-29D8-E28A-C63806DEC90E}"/>
              </a:ext>
            </a:extLst>
          </p:cNvPr>
          <p:cNvCxnSpPr/>
          <p:nvPr/>
        </p:nvCxnSpPr>
        <p:spPr>
          <a:xfrm>
            <a:off x="-13299" y="614550"/>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3" name="Slide Number Placeholder 2">
            <a:extLst>
              <a:ext uri="{FF2B5EF4-FFF2-40B4-BE49-F238E27FC236}">
                <a16:creationId xmlns:a16="http://schemas.microsoft.com/office/drawing/2014/main" id="{36A74C89-5A05-3CDF-5A47-04CD5D169308}"/>
              </a:ext>
            </a:extLst>
          </p:cNvPr>
          <p:cNvSpPr>
            <a:spLocks noGrp="1"/>
          </p:cNvSpPr>
          <p:nvPr>
            <p:ph type="sldNum" sz="quarter" idx="12"/>
          </p:nvPr>
        </p:nvSpPr>
        <p:spPr/>
        <p:txBody>
          <a:bodyPr/>
          <a:lstStyle/>
          <a:p>
            <a:pPr>
              <a:defRPr/>
            </a:pPr>
            <a:fld id="{42F499AA-8223-414F-BD6E-F7CF8D118007}" type="slidenum">
              <a:rPr lang="en-US" smtClean="0"/>
              <a:pPr>
                <a:defRPr/>
              </a:pPr>
              <a:t>50</a:t>
            </a:fld>
            <a:endParaRPr lang="en-US"/>
          </a:p>
        </p:txBody>
      </p:sp>
    </p:spTree>
    <p:extLst>
      <p:ext uri="{BB962C8B-B14F-4D97-AF65-F5344CB8AC3E}">
        <p14:creationId xmlns:p14="http://schemas.microsoft.com/office/powerpoint/2010/main" val="2338243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7466869" y="1068348"/>
            <a:ext cx="4786091" cy="36317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ts val="1200"/>
              </a:spcAft>
            </a:pPr>
            <a:r>
              <a:rPr lang="en-US" altLang="en-US" sz="2000" dirty="0">
                <a:solidFill>
                  <a:srgbClr val="000000"/>
                </a:solidFill>
                <a:latin typeface="Segoe UI" panose="020B0502040204020203" pitchFamily="34" charset="0"/>
                <a:cs typeface="Segoe UI" panose="020B0502040204020203" pitchFamily="34" charset="0"/>
              </a:rPr>
              <a:t>Gas pressure ~ 10</a:t>
            </a:r>
            <a:r>
              <a:rPr lang="en-US" altLang="en-US" sz="2000" baseline="30000" dirty="0">
                <a:solidFill>
                  <a:srgbClr val="000000"/>
                </a:solidFill>
                <a:latin typeface="Segoe UI" panose="020B0502040204020203" pitchFamily="34" charset="0"/>
                <a:cs typeface="Segoe UI" panose="020B0502040204020203" pitchFamily="34" charset="0"/>
              </a:rPr>
              <a:t>-1</a:t>
            </a:r>
            <a:r>
              <a:rPr lang="en-US" altLang="en-US" sz="2000" dirty="0">
                <a:solidFill>
                  <a:srgbClr val="000000"/>
                </a:solidFill>
                <a:latin typeface="Segoe UI" panose="020B0502040204020203" pitchFamily="34" charset="0"/>
                <a:cs typeface="Segoe UI" panose="020B0502040204020203" pitchFamily="34" charset="0"/>
              </a:rPr>
              <a:t> mtorr</a:t>
            </a:r>
          </a:p>
          <a:p>
            <a:pPr eaLnBrk="1" fontAlgn="base" hangingPunct="1">
              <a:spcBef>
                <a:spcPct val="0"/>
              </a:spcBef>
              <a:spcAft>
                <a:spcPts val="1200"/>
              </a:spcAft>
            </a:pPr>
            <a:r>
              <a:rPr lang="en-US" altLang="en-US" sz="2000" dirty="0">
                <a:solidFill>
                  <a:srgbClr val="000000"/>
                </a:solidFill>
                <a:latin typeface="Segoe UI" panose="020B0502040204020203" pitchFamily="34" charset="0"/>
                <a:cs typeface="Segoe UI" panose="020B0502040204020203" pitchFamily="34" charset="0"/>
              </a:rPr>
              <a:t>Neutral density ~ 10</a:t>
            </a:r>
            <a:r>
              <a:rPr lang="en-US" altLang="en-US" sz="2000" baseline="30000" dirty="0">
                <a:solidFill>
                  <a:srgbClr val="000000"/>
                </a:solidFill>
                <a:latin typeface="Segoe UI" panose="020B0502040204020203" pitchFamily="34" charset="0"/>
                <a:cs typeface="Segoe UI" panose="020B0502040204020203" pitchFamily="34" charset="0"/>
              </a:rPr>
              <a:t>12</a:t>
            </a:r>
            <a:r>
              <a:rPr lang="en-US" altLang="en-US" sz="2000" dirty="0">
                <a:solidFill>
                  <a:srgbClr val="000000"/>
                </a:solidFill>
                <a:latin typeface="Segoe UI" panose="020B0502040204020203" pitchFamily="34" charset="0"/>
                <a:cs typeface="Segoe UI" panose="020B0502040204020203" pitchFamily="34" charset="0"/>
              </a:rPr>
              <a:t>-10</a:t>
            </a:r>
            <a:r>
              <a:rPr lang="en-US" altLang="en-US" sz="2000" baseline="30000" dirty="0">
                <a:solidFill>
                  <a:srgbClr val="000000"/>
                </a:solidFill>
                <a:latin typeface="Segoe UI" panose="020B0502040204020203" pitchFamily="34" charset="0"/>
                <a:cs typeface="Segoe UI" panose="020B0502040204020203" pitchFamily="34" charset="0"/>
              </a:rPr>
              <a:t>13</a:t>
            </a:r>
            <a:r>
              <a:rPr lang="en-US" altLang="en-US" sz="2000" dirty="0">
                <a:solidFill>
                  <a:srgbClr val="000000"/>
                </a:solidFill>
                <a:latin typeface="Segoe UI" panose="020B0502040204020203" pitchFamily="34" charset="0"/>
                <a:cs typeface="Segoe UI" panose="020B0502040204020203" pitchFamily="34" charset="0"/>
              </a:rPr>
              <a:t> cm</a:t>
            </a:r>
            <a:r>
              <a:rPr lang="en-US" altLang="en-US" sz="2000" baseline="30000" dirty="0">
                <a:solidFill>
                  <a:srgbClr val="000000"/>
                </a:solidFill>
                <a:latin typeface="Segoe UI" panose="020B0502040204020203" pitchFamily="34" charset="0"/>
                <a:cs typeface="Segoe UI" panose="020B0502040204020203" pitchFamily="34" charset="0"/>
              </a:rPr>
              <a:t>3</a:t>
            </a:r>
            <a:endParaRPr lang="en-US" altLang="en-US" sz="2000" dirty="0">
              <a:solidFill>
                <a:srgbClr val="000000"/>
              </a:solidFill>
              <a:latin typeface="Segoe UI" panose="020B0502040204020203" pitchFamily="34" charset="0"/>
              <a:cs typeface="Segoe UI" panose="020B0502040204020203" pitchFamily="34" charset="0"/>
            </a:endParaRPr>
          </a:p>
          <a:p>
            <a:pPr eaLnBrk="1" fontAlgn="base" hangingPunct="1">
              <a:spcBef>
                <a:spcPct val="0"/>
              </a:spcBef>
              <a:spcAft>
                <a:spcPts val="1200"/>
              </a:spcAft>
            </a:pPr>
            <a:r>
              <a:rPr lang="en-US" altLang="en-US" sz="2000" dirty="0">
                <a:solidFill>
                  <a:srgbClr val="000000"/>
                </a:solidFill>
                <a:latin typeface="Segoe UI" panose="020B0502040204020203" pitchFamily="34" charset="0"/>
                <a:cs typeface="Segoe UI" panose="020B0502040204020203" pitchFamily="34" charset="0"/>
              </a:rPr>
              <a:t>Plasma density ~ 10</a:t>
            </a:r>
            <a:r>
              <a:rPr lang="en-US" altLang="en-US" sz="2000" baseline="30000" dirty="0">
                <a:solidFill>
                  <a:srgbClr val="000000"/>
                </a:solidFill>
                <a:latin typeface="Segoe UI" panose="020B0502040204020203" pitchFamily="34" charset="0"/>
                <a:cs typeface="Segoe UI" panose="020B0502040204020203" pitchFamily="34" charset="0"/>
              </a:rPr>
              <a:t>11</a:t>
            </a:r>
            <a:r>
              <a:rPr lang="en-US" altLang="en-US" sz="2000" dirty="0">
                <a:solidFill>
                  <a:srgbClr val="000000"/>
                </a:solidFill>
                <a:latin typeface="Segoe UI" panose="020B0502040204020203" pitchFamily="34" charset="0"/>
                <a:cs typeface="Segoe UI" panose="020B0502040204020203" pitchFamily="34" charset="0"/>
              </a:rPr>
              <a:t>-10</a:t>
            </a:r>
            <a:r>
              <a:rPr lang="en-US" altLang="en-US" sz="2000" baseline="30000" dirty="0">
                <a:solidFill>
                  <a:srgbClr val="000000"/>
                </a:solidFill>
                <a:latin typeface="Segoe UI" panose="020B0502040204020203" pitchFamily="34" charset="0"/>
                <a:cs typeface="Segoe UI" panose="020B0502040204020203" pitchFamily="34" charset="0"/>
              </a:rPr>
              <a:t>12</a:t>
            </a:r>
            <a:r>
              <a:rPr lang="en-US" altLang="en-US" sz="2000" dirty="0">
                <a:solidFill>
                  <a:srgbClr val="000000"/>
                </a:solidFill>
                <a:latin typeface="Segoe UI" panose="020B0502040204020203" pitchFamily="34" charset="0"/>
                <a:cs typeface="Segoe UI" panose="020B0502040204020203" pitchFamily="34" charset="0"/>
              </a:rPr>
              <a:t> cm</a:t>
            </a:r>
            <a:r>
              <a:rPr lang="en-US" altLang="en-US" sz="2000" baseline="30000" dirty="0">
                <a:solidFill>
                  <a:srgbClr val="000000"/>
                </a:solidFill>
                <a:latin typeface="Segoe UI" panose="020B0502040204020203" pitchFamily="34" charset="0"/>
                <a:cs typeface="Segoe UI" panose="020B0502040204020203" pitchFamily="34" charset="0"/>
              </a:rPr>
              <a:t>-3</a:t>
            </a:r>
          </a:p>
          <a:p>
            <a:pPr eaLnBrk="1" fontAlgn="base" hangingPunct="1">
              <a:spcBef>
                <a:spcPct val="0"/>
              </a:spcBef>
              <a:spcAft>
                <a:spcPts val="1200"/>
              </a:spcAft>
            </a:pPr>
            <a:r>
              <a:rPr lang="en-US" altLang="en-US" sz="2000" dirty="0">
                <a:latin typeface="Segoe UI" panose="020B0502040204020203" pitchFamily="34" charset="0"/>
                <a:cs typeface="Segoe UI" panose="020B0502040204020203" pitchFamily="34" charset="0"/>
                <a:sym typeface="Symbol" pitchFamily="18" charset="2"/>
              </a:rPr>
              <a:t>Highly ionized flow: </a:t>
            </a:r>
            <a:r>
              <a:rPr lang="en-US" altLang="en-US" sz="2000" baseline="-25000" dirty="0">
                <a:latin typeface="Segoe UI" panose="020B0502040204020203" pitchFamily="34" charset="0"/>
                <a:cs typeface="Segoe UI" panose="020B0502040204020203" pitchFamily="34" charset="0"/>
                <a:sym typeface="Symbol" pitchFamily="18" charset="2"/>
              </a:rPr>
              <a:t>ion</a:t>
            </a:r>
            <a:r>
              <a:rPr lang="en-US" altLang="en-US" sz="2000" dirty="0">
                <a:latin typeface="Segoe UI" panose="020B0502040204020203" pitchFamily="34" charset="0"/>
                <a:cs typeface="Segoe UI" panose="020B0502040204020203" pitchFamily="34" charset="0"/>
                <a:sym typeface="Symbol" pitchFamily="18" charset="2"/>
              </a:rPr>
              <a:t>/</a:t>
            </a:r>
            <a:r>
              <a:rPr lang="en-US" altLang="en-US" sz="2000" baseline="-25000" dirty="0">
                <a:latin typeface="Segoe UI" panose="020B0502040204020203" pitchFamily="34" charset="0"/>
                <a:cs typeface="Segoe UI" panose="020B0502040204020203" pitchFamily="34" charset="0"/>
                <a:sym typeface="Symbol" pitchFamily="18" charset="2"/>
              </a:rPr>
              <a:t>n</a:t>
            </a:r>
            <a:r>
              <a:rPr lang="en-US" altLang="en-US" sz="2000" dirty="0">
                <a:latin typeface="Segoe UI" panose="020B0502040204020203" pitchFamily="34" charset="0"/>
                <a:cs typeface="Segoe UI" panose="020B0502040204020203" pitchFamily="34" charset="0"/>
                <a:sym typeface="Symbol" pitchFamily="18" charset="2"/>
              </a:rPr>
              <a:t> &gt; 100%</a:t>
            </a:r>
          </a:p>
          <a:p>
            <a:pPr eaLnBrk="1" fontAlgn="base" hangingPunct="1">
              <a:spcBef>
                <a:spcPct val="0"/>
              </a:spcBef>
              <a:spcAft>
                <a:spcPts val="1200"/>
              </a:spcAft>
            </a:pPr>
            <a:r>
              <a:rPr lang="en-US" altLang="en-US" sz="2000" dirty="0">
                <a:latin typeface="Segoe UI" panose="020B0502040204020203" pitchFamily="34" charset="0"/>
                <a:cs typeface="Segoe UI" panose="020B0502040204020203" pitchFamily="34" charset="0"/>
                <a:sym typeface="Symbol" pitchFamily="18" charset="2"/>
              </a:rPr>
              <a:t>Ionization degree: from 10% to &lt;&lt; 1%</a:t>
            </a:r>
            <a:endParaRPr lang="en-US" altLang="en-US" sz="2000" dirty="0">
              <a:latin typeface="Segoe UI" panose="020B0502040204020203" pitchFamily="34" charset="0"/>
              <a:cs typeface="Segoe UI" panose="020B0502040204020203" pitchFamily="34" charset="0"/>
            </a:endParaRPr>
          </a:p>
          <a:p>
            <a:pPr eaLnBrk="1" fontAlgn="base" hangingPunct="1">
              <a:spcBef>
                <a:spcPct val="0"/>
              </a:spcBef>
              <a:spcAft>
                <a:spcPts val="1200"/>
              </a:spcAft>
            </a:pPr>
            <a:r>
              <a:rPr lang="en-US" altLang="en-US" sz="2000" dirty="0">
                <a:solidFill>
                  <a:srgbClr val="C00000"/>
                </a:solidFill>
                <a:latin typeface="Segoe UI" panose="020B0502040204020203" pitchFamily="34" charset="0"/>
                <a:cs typeface="Segoe UI" panose="020B0502040204020203" pitchFamily="34" charset="0"/>
              </a:rPr>
              <a:t>Electron temperature ~ 20-100 eV</a:t>
            </a:r>
          </a:p>
          <a:p>
            <a:pPr eaLnBrk="1" fontAlgn="base" hangingPunct="1">
              <a:spcBef>
                <a:spcPct val="0"/>
              </a:spcBef>
              <a:spcAft>
                <a:spcPts val="1200"/>
              </a:spcAft>
            </a:pPr>
            <a:r>
              <a:rPr lang="en-US" altLang="en-US" sz="2000" dirty="0">
                <a:solidFill>
                  <a:srgbClr val="000000"/>
                </a:solidFill>
                <a:latin typeface="Segoe UI" panose="020B0502040204020203" pitchFamily="34" charset="0"/>
                <a:cs typeface="Segoe UI" panose="020B0502040204020203" pitchFamily="34" charset="0"/>
              </a:rPr>
              <a:t>Ion temperature ~ 1 eV</a:t>
            </a:r>
          </a:p>
          <a:p>
            <a:pPr eaLnBrk="1" fontAlgn="base" hangingPunct="1">
              <a:spcBef>
                <a:spcPct val="0"/>
              </a:spcBef>
              <a:spcAft>
                <a:spcPts val="1200"/>
              </a:spcAft>
            </a:pPr>
            <a:r>
              <a:rPr lang="en-US" altLang="en-US" sz="2000" dirty="0">
                <a:solidFill>
                  <a:srgbClr val="000000"/>
                </a:solidFill>
                <a:latin typeface="Segoe UI" panose="020B0502040204020203" pitchFamily="34" charset="0"/>
                <a:cs typeface="Segoe UI" panose="020B0502040204020203" pitchFamily="34" charset="0"/>
              </a:rPr>
              <a:t>Ion kinetic energy ~ 10</a:t>
            </a:r>
            <a:r>
              <a:rPr lang="en-US" altLang="en-US" sz="2000" baseline="30000" dirty="0">
                <a:solidFill>
                  <a:srgbClr val="000000"/>
                </a:solidFill>
                <a:latin typeface="Segoe UI" panose="020B0502040204020203" pitchFamily="34" charset="0"/>
                <a:cs typeface="Segoe UI" panose="020B0502040204020203" pitchFamily="34" charset="0"/>
              </a:rPr>
              <a:t>2</a:t>
            </a:r>
            <a:r>
              <a:rPr lang="en-US" altLang="en-US" sz="2000" dirty="0">
                <a:solidFill>
                  <a:srgbClr val="000000"/>
                </a:solidFill>
                <a:latin typeface="Segoe UI" panose="020B0502040204020203" pitchFamily="34" charset="0"/>
                <a:cs typeface="Segoe UI" panose="020B0502040204020203" pitchFamily="34" charset="0"/>
              </a:rPr>
              <a:t>-10</a:t>
            </a:r>
            <a:r>
              <a:rPr lang="en-US" altLang="en-US" sz="2000" baseline="30000" dirty="0">
                <a:solidFill>
                  <a:srgbClr val="000000"/>
                </a:solidFill>
                <a:latin typeface="Segoe UI" panose="020B0502040204020203" pitchFamily="34" charset="0"/>
                <a:cs typeface="Segoe UI" panose="020B0502040204020203" pitchFamily="34" charset="0"/>
              </a:rPr>
              <a:t>3</a:t>
            </a:r>
            <a:r>
              <a:rPr lang="en-US" altLang="en-US" sz="2000" dirty="0">
                <a:solidFill>
                  <a:srgbClr val="000000"/>
                </a:solidFill>
                <a:latin typeface="Segoe UI" panose="020B0502040204020203" pitchFamily="34" charset="0"/>
                <a:cs typeface="Segoe UI" panose="020B0502040204020203" pitchFamily="34" charset="0"/>
              </a:rPr>
              <a:t> eV</a:t>
            </a:r>
          </a:p>
        </p:txBody>
      </p:sp>
      <p:sp>
        <p:nvSpPr>
          <p:cNvPr id="14" name="Text Box 6"/>
          <p:cNvSpPr txBox="1">
            <a:spLocks noChangeArrowheads="1"/>
          </p:cNvSpPr>
          <p:nvPr/>
        </p:nvSpPr>
        <p:spPr bwMode="auto">
          <a:xfrm>
            <a:off x="545542" y="6029043"/>
            <a:ext cx="108082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dirty="0">
                <a:solidFill>
                  <a:srgbClr val="000000"/>
                </a:solidFill>
                <a:latin typeface="Segoe UI" panose="020B0502040204020203" pitchFamily="34" charset="0"/>
                <a:cs typeface="Segoe UI" panose="020B0502040204020203" pitchFamily="34" charset="0"/>
              </a:rPr>
              <a:t>Collisionless, partially ionized, non-equilibrium plasma with magnetized electrons and non-magnetized ions in highly non-uniform E×B fields, with strong pressure gradients</a:t>
            </a:r>
          </a:p>
        </p:txBody>
      </p:sp>
      <p:sp>
        <p:nvSpPr>
          <p:cNvPr id="17" name="Title 1">
            <a:extLst>
              <a:ext uri="{FF2B5EF4-FFF2-40B4-BE49-F238E27FC236}">
                <a16:creationId xmlns:a16="http://schemas.microsoft.com/office/drawing/2014/main" id="{AFD48576-B4C8-430E-9BE5-B5665FCD5D1A}"/>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Hall thruster</a:t>
            </a:r>
          </a:p>
        </p:txBody>
      </p:sp>
      <p:sp>
        <p:nvSpPr>
          <p:cNvPr id="2" name="Slide Number Placeholder 1">
            <a:extLst>
              <a:ext uri="{FF2B5EF4-FFF2-40B4-BE49-F238E27FC236}">
                <a16:creationId xmlns:a16="http://schemas.microsoft.com/office/drawing/2014/main" id="{D436F67D-8977-4B3D-9FF5-BA513E10744A}"/>
              </a:ext>
            </a:extLst>
          </p:cNvPr>
          <p:cNvSpPr>
            <a:spLocks noGrp="1"/>
          </p:cNvSpPr>
          <p:nvPr>
            <p:ph type="sldNum" sz="quarter" idx="12"/>
          </p:nvPr>
        </p:nvSpPr>
        <p:spPr/>
        <p:txBody>
          <a:bodyPr/>
          <a:lstStyle/>
          <a:p>
            <a:pPr>
              <a:defRPr/>
            </a:pPr>
            <a:fld id="{2C57CBEC-96D4-45A7-96D2-09F8D3986489}" type="slidenum">
              <a:rPr lang="en-US" smtClean="0"/>
              <a:pPr>
                <a:defRPr/>
              </a:pPr>
              <a:t>51</a:t>
            </a:fld>
            <a:endParaRPr lang="en-US"/>
          </a:p>
        </p:txBody>
      </p:sp>
      <p:pic>
        <p:nvPicPr>
          <p:cNvPr id="19" name="Picture 18">
            <a:extLst>
              <a:ext uri="{FF2B5EF4-FFF2-40B4-BE49-F238E27FC236}">
                <a16:creationId xmlns:a16="http://schemas.microsoft.com/office/drawing/2014/main" id="{4A4AF3F2-C748-4B42-8D95-40BEA937A8B3}"/>
              </a:ext>
            </a:extLst>
          </p:cNvPr>
          <p:cNvPicPr>
            <a:picLocks noChangeAspect="1"/>
          </p:cNvPicPr>
          <p:nvPr/>
        </p:nvPicPr>
        <p:blipFill>
          <a:blip r:embed="rId3"/>
          <a:stretch>
            <a:fillRect/>
          </a:stretch>
        </p:blipFill>
        <p:spPr>
          <a:xfrm>
            <a:off x="-60960" y="511528"/>
            <a:ext cx="12313920" cy="109946"/>
          </a:xfrm>
          <a:prstGeom prst="rect">
            <a:avLst/>
          </a:prstGeom>
        </p:spPr>
      </p:pic>
      <p:pic>
        <p:nvPicPr>
          <p:cNvPr id="3" name="Picture 2">
            <a:extLst>
              <a:ext uri="{FF2B5EF4-FFF2-40B4-BE49-F238E27FC236}">
                <a16:creationId xmlns:a16="http://schemas.microsoft.com/office/drawing/2014/main" id="{9A5EEEDC-2905-B992-3EE1-C726642D6740}"/>
              </a:ext>
            </a:extLst>
          </p:cNvPr>
          <p:cNvPicPr>
            <a:picLocks noChangeAspect="1"/>
          </p:cNvPicPr>
          <p:nvPr/>
        </p:nvPicPr>
        <p:blipFill>
          <a:blip r:embed="rId4"/>
          <a:stretch>
            <a:fillRect/>
          </a:stretch>
        </p:blipFill>
        <p:spPr>
          <a:xfrm>
            <a:off x="236219" y="698543"/>
            <a:ext cx="4121322" cy="2940968"/>
          </a:xfrm>
          <a:prstGeom prst="rect">
            <a:avLst/>
          </a:prstGeom>
        </p:spPr>
      </p:pic>
      <p:pic>
        <p:nvPicPr>
          <p:cNvPr id="4" name="Picture 4" descr="Te_E_B_fields_poster">
            <a:extLst>
              <a:ext uri="{FF2B5EF4-FFF2-40B4-BE49-F238E27FC236}">
                <a16:creationId xmlns:a16="http://schemas.microsoft.com/office/drawing/2014/main" id="{1FA32477-185B-BC82-1BE0-C9E480BD6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698"/>
          <a:stretch>
            <a:fillRect/>
          </a:stretch>
        </p:blipFill>
        <p:spPr bwMode="auto">
          <a:xfrm>
            <a:off x="3870838" y="1454854"/>
            <a:ext cx="3346212" cy="3036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076E6D-AC72-F435-30B5-0A7C9B845578}"/>
              </a:ext>
            </a:extLst>
          </p:cNvPr>
          <p:cNvPicPr>
            <a:picLocks noChangeAspect="1"/>
          </p:cNvPicPr>
          <p:nvPr/>
        </p:nvPicPr>
        <p:blipFill rotWithShape="1">
          <a:blip r:embed="rId6"/>
          <a:srcRect l="25016" t="48597" r="64918" b="12930"/>
          <a:stretch/>
        </p:blipFill>
        <p:spPr>
          <a:xfrm>
            <a:off x="1755622" y="3783570"/>
            <a:ext cx="2115216" cy="2273813"/>
          </a:xfrm>
          <a:prstGeom prst="rect">
            <a:avLst/>
          </a:prstGeom>
        </p:spPr>
      </p:pic>
      <p:cxnSp>
        <p:nvCxnSpPr>
          <p:cNvPr id="12" name="Straight Arrow Connector 11">
            <a:extLst>
              <a:ext uri="{FF2B5EF4-FFF2-40B4-BE49-F238E27FC236}">
                <a16:creationId xmlns:a16="http://schemas.microsoft.com/office/drawing/2014/main" id="{29F13CC8-C3D8-EE47-854E-3FEABEF6DE20}"/>
              </a:ext>
            </a:extLst>
          </p:cNvPr>
          <p:cNvCxnSpPr>
            <a:cxnSpLocks/>
          </p:cNvCxnSpPr>
          <p:nvPr/>
        </p:nvCxnSpPr>
        <p:spPr>
          <a:xfrm flipH="1" flipV="1">
            <a:off x="3044894" y="1949714"/>
            <a:ext cx="239727" cy="2750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268EB0B-3553-F04F-6721-D2C0B2005763}"/>
              </a:ext>
            </a:extLst>
          </p:cNvPr>
          <p:cNvSpPr txBox="1"/>
          <p:nvPr/>
        </p:nvSpPr>
        <p:spPr>
          <a:xfrm>
            <a:off x="3969140" y="5249257"/>
            <a:ext cx="3497729"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Kraus and Raitses, Phys. Plasmas </a:t>
            </a:r>
            <a:r>
              <a:rPr lang="en-US" sz="1400" b="1" i="1" dirty="0">
                <a:latin typeface="Segoe UI" panose="020B0502040204020203" pitchFamily="34" charset="0"/>
                <a:cs typeface="Segoe UI" panose="020B0502040204020203" pitchFamily="34" charset="0"/>
              </a:rPr>
              <a:t>25</a:t>
            </a:r>
            <a:r>
              <a:rPr lang="en-US" sz="1400" i="1" dirty="0">
                <a:latin typeface="Segoe UI" panose="020B0502040204020203" pitchFamily="34" charset="0"/>
                <a:cs typeface="Segoe UI" panose="020B0502040204020203" pitchFamily="34" charset="0"/>
              </a:rPr>
              <a:t> (2018)</a:t>
            </a:r>
          </a:p>
        </p:txBody>
      </p:sp>
    </p:spTree>
    <p:extLst>
      <p:ext uri="{BB962C8B-B14F-4D97-AF65-F5344CB8AC3E}">
        <p14:creationId xmlns:p14="http://schemas.microsoft.com/office/powerpoint/2010/main" val="29828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6A5E7D1B-168A-4843-A5B3-3175CB3A088B}"/>
                  </a:ext>
                </a:extLst>
              </p:cNvPr>
              <p:cNvSpPr txBox="1"/>
              <p:nvPr/>
            </p:nvSpPr>
            <p:spPr>
              <a:xfrm>
                <a:off x="4798817" y="769440"/>
                <a:ext cx="7301955" cy="3247043"/>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Consider an ideal Hall thruster with only </a:t>
                </a:r>
                <a14:m>
                  <m:oMath xmlns:m="http://schemas.openxmlformats.org/officeDocument/2006/math">
                    <m:r>
                      <a:rPr kumimoji="0" lang="en-US" sz="20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𝐄</m:t>
                    </m:r>
                    <m:r>
                      <a:rPr kumimoji="0" lang="en-US" sz="20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m:t>
                    </m:r>
                    <m:sSub>
                      <m:sSubPr>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ctrlPr>
                      </m:sSubPr>
                      <m:e>
                        <m:r>
                          <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𝐁</m:t>
                        </m:r>
                      </m:e>
                      <m:sub>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𝒆𝒙𝒕</m:t>
                        </m:r>
                      </m:sub>
                    </m:sSub>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acceleration of single charge ions without cross-field electron transport, pressure gradients, plasma </a:t>
                </a:r>
                <a:r>
                  <a:rPr lang="en-US" sz="2000" dirty="0">
                    <a:solidFill>
                      <a:prstClr val="black"/>
                    </a:solidFill>
                    <a:latin typeface="Segoe UI" panose="020B0502040204020203" pitchFamily="34" charset="0"/>
                    <a:cs typeface="Segoe UI" panose="020B0502040204020203" pitchFamily="34" charset="0"/>
                  </a:rPr>
                  <a:t>flow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divergence ….</a:t>
                </a:r>
              </a:p>
              <a:p>
                <a:pPr marL="18288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Hall current, </a:t>
                </a:r>
                <a14:m>
                  <m:oMath xmlns:m="http://schemas.openxmlformats.org/officeDocument/2006/math">
                    <m:sSub>
                      <m:sSubPr>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ctrlPr>
                      </m:sSubPr>
                      <m:e>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𝑱</m:t>
                        </m:r>
                      </m:e>
                      <m:sub>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𝑯𝒂𝒍𝒍</m:t>
                        </m:r>
                      </m:sub>
                    </m:sSub>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in the azimuthal direction is generated by the externally applied </a:t>
                </a:r>
                <a14:m>
                  <m:oMath xmlns:m="http://schemas.openxmlformats.org/officeDocument/2006/math">
                    <m:r>
                      <a:rPr kumimoji="0" lang="en-US" sz="20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𝐄</m:t>
                    </m:r>
                    <m:r>
                      <a:rPr kumimoji="0" lang="en-US" sz="20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m:t>
                    </m:r>
                    <m:sSub>
                      <m:sSubPr>
                        <m:ctrlP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ctrlPr>
                      </m:sSubPr>
                      <m:e>
                        <m:r>
                          <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𝐁</m:t>
                        </m:r>
                      </m:e>
                      <m:sub>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𝒆𝒙𝒕</m:t>
                        </m:r>
                      </m:sub>
                    </m:sSub>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fields.</a:t>
                </a:r>
              </a:p>
              <a:p>
                <a:pPr marL="18288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Hall current induces the magnetic field,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𝐵</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𝑖𝑛𝑑</m:t>
                        </m:r>
                      </m:sub>
                    </m:sSub>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a:p>
                <a:pPr marL="18288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From electromagnetic thrust (Ref *), the thrust density due to the magnetic force:</a:t>
                </a: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mc:Choice>
        <mc:Fallback>
          <p:sp>
            <p:nvSpPr>
              <p:cNvPr id="38" name="TextBox 37">
                <a:extLst>
                  <a:ext uri="{FF2B5EF4-FFF2-40B4-BE49-F238E27FC236}">
                    <a16:creationId xmlns:a16="http://schemas.microsoft.com/office/drawing/2014/main" id="{6A5E7D1B-168A-4843-A5B3-3175CB3A088B}"/>
                  </a:ext>
                </a:extLst>
              </p:cNvPr>
              <p:cNvSpPr txBox="1">
                <a:spLocks noRot="1" noChangeAspect="1" noMove="1" noResize="1" noEditPoints="1" noAdjustHandles="1" noChangeArrowheads="1" noChangeShapeType="1" noTextEdit="1"/>
              </p:cNvSpPr>
              <p:nvPr/>
            </p:nvSpPr>
            <p:spPr>
              <a:xfrm>
                <a:off x="4798817" y="769440"/>
                <a:ext cx="7301955" cy="3247043"/>
              </a:xfrm>
              <a:prstGeom prst="rect">
                <a:avLst/>
              </a:prstGeom>
              <a:blipFill>
                <a:blip r:embed="rId3"/>
                <a:stretch>
                  <a:fillRect l="-751" t="-750" r="-1169" b="-2439"/>
                </a:stretch>
              </a:blipFill>
            </p:spPr>
            <p:txBody>
              <a:bodyPr/>
              <a:lstStyle/>
              <a:p>
                <a:r>
                  <a:rPr lang="en-US">
                    <a:noFill/>
                  </a:rPr>
                  <a:t> </a:t>
                </a:r>
              </a:p>
            </p:txBody>
          </p:sp>
        </mc:Fallback>
      </mc:AlternateContent>
      <p:sp>
        <p:nvSpPr>
          <p:cNvPr id="46" name="Slide Number Placeholder 45">
            <a:extLst>
              <a:ext uri="{FF2B5EF4-FFF2-40B4-BE49-F238E27FC236}">
                <a16:creationId xmlns:a16="http://schemas.microsoft.com/office/drawing/2014/main" id="{D03F1E87-A81A-4939-901C-89136C4129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04D31-CEC6-AA4C-9C19-7F28329456F4}" type="slidenum">
              <a:rPr kumimoji="0" lang="en-US" sz="1200" b="0"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0A712614-C262-4BA9-A087-58F4912FD4BC}"/>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Theoretical thrust density limit for Hall thrusters</a:t>
            </a:r>
            <a:endParaRPr kumimoji="0" lang="en-US" sz="3200" b="0" i="1" u="none" strike="noStrike" kern="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endParaRPr>
          </a:p>
        </p:txBody>
      </p:sp>
      <p:pic>
        <p:nvPicPr>
          <p:cNvPr id="27" name="Picture 26">
            <a:extLst>
              <a:ext uri="{FF2B5EF4-FFF2-40B4-BE49-F238E27FC236}">
                <a16:creationId xmlns:a16="http://schemas.microsoft.com/office/drawing/2014/main" id="{BB8F78ED-164E-4B86-85C1-D42FB18520CD}"/>
              </a:ext>
            </a:extLst>
          </p:cNvPr>
          <p:cNvPicPr>
            <a:picLocks noChangeAspect="1"/>
          </p:cNvPicPr>
          <p:nvPr/>
        </p:nvPicPr>
        <p:blipFill>
          <a:blip r:embed="rId4"/>
          <a:stretch>
            <a:fillRect/>
          </a:stretch>
        </p:blipFill>
        <p:spPr>
          <a:xfrm>
            <a:off x="-48242" y="526689"/>
            <a:ext cx="12313920" cy="109947"/>
          </a:xfrm>
          <a:prstGeom prst="rect">
            <a:avLst/>
          </a:prstGeom>
        </p:spPr>
      </p:pic>
      <p:pic>
        <p:nvPicPr>
          <p:cNvPr id="57" name="Picture 56">
            <a:extLst>
              <a:ext uri="{FF2B5EF4-FFF2-40B4-BE49-F238E27FC236}">
                <a16:creationId xmlns:a16="http://schemas.microsoft.com/office/drawing/2014/main" id="{54EA50E8-613F-42D9-B3BB-49C97F1C76F7}"/>
              </a:ext>
            </a:extLst>
          </p:cNvPr>
          <p:cNvPicPr>
            <a:picLocks noChangeAspect="1"/>
          </p:cNvPicPr>
          <p:nvPr/>
        </p:nvPicPr>
        <p:blipFill>
          <a:blip r:embed="rId5"/>
          <a:stretch>
            <a:fillRect/>
          </a:stretch>
        </p:blipFill>
        <p:spPr>
          <a:xfrm>
            <a:off x="236219" y="698543"/>
            <a:ext cx="4121322" cy="2940968"/>
          </a:xfrm>
          <a:prstGeom prst="rect">
            <a:avLst/>
          </a:prstGeom>
        </p:spPr>
      </p:pic>
      <p:grpSp>
        <p:nvGrpSpPr>
          <p:cNvPr id="2" name="Group 1">
            <a:extLst>
              <a:ext uri="{FF2B5EF4-FFF2-40B4-BE49-F238E27FC236}">
                <a16:creationId xmlns:a16="http://schemas.microsoft.com/office/drawing/2014/main" id="{66ABD2E2-C9FC-64E4-9B10-1558E1A860AA}"/>
              </a:ext>
            </a:extLst>
          </p:cNvPr>
          <p:cNvGrpSpPr/>
          <p:nvPr/>
        </p:nvGrpSpPr>
        <p:grpSpPr>
          <a:xfrm>
            <a:off x="839825" y="3884152"/>
            <a:ext cx="3335680" cy="2472198"/>
            <a:chOff x="411743" y="4292511"/>
            <a:chExt cx="3335680" cy="2472198"/>
          </a:xfrm>
        </p:grpSpPr>
        <p:sp>
          <p:nvSpPr>
            <p:cNvPr id="7" name="Oval 6">
              <a:extLst>
                <a:ext uri="{FF2B5EF4-FFF2-40B4-BE49-F238E27FC236}">
                  <a16:creationId xmlns:a16="http://schemas.microsoft.com/office/drawing/2014/main" id="{C27D943D-E430-40C5-9DF5-CAE9BCF6B32E}"/>
                </a:ext>
              </a:extLst>
            </p:cNvPr>
            <p:cNvSpPr/>
            <p:nvPr/>
          </p:nvSpPr>
          <p:spPr>
            <a:xfrm>
              <a:off x="1138765" y="5042788"/>
              <a:ext cx="282742" cy="3610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9933"/>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96267041-209A-4428-BE6A-3BFBCA42101A}"/>
                </a:ext>
              </a:extLst>
            </p:cNvPr>
            <p:cNvCxnSpPr>
              <a:cxnSpLocks/>
            </p:cNvCxnSpPr>
            <p:nvPr/>
          </p:nvCxnSpPr>
          <p:spPr>
            <a:xfrm flipV="1">
              <a:off x="1421155" y="4877629"/>
              <a:ext cx="0" cy="34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F96FF2B-FF25-4027-862C-07502CCF9023}"/>
                </a:ext>
              </a:extLst>
            </p:cNvPr>
            <p:cNvCxnSpPr>
              <a:cxnSpLocks/>
            </p:cNvCxnSpPr>
            <p:nvPr/>
          </p:nvCxnSpPr>
          <p:spPr>
            <a:xfrm>
              <a:off x="1136526" y="5218287"/>
              <a:ext cx="0" cy="34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BBC4EF-2A74-4F1D-8F32-A9BC3ADEFA90}"/>
                </a:ext>
              </a:extLst>
            </p:cNvPr>
            <p:cNvCxnSpPr>
              <a:cxnSpLocks/>
            </p:cNvCxnSpPr>
            <p:nvPr/>
          </p:nvCxnSpPr>
          <p:spPr>
            <a:xfrm>
              <a:off x="976339" y="5821931"/>
              <a:ext cx="0" cy="562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F1029F4-3102-4C5D-9715-EA3AF04FF0E8}"/>
                    </a:ext>
                  </a:extLst>
                </p:cNvPr>
                <p:cNvSpPr txBox="1"/>
                <p:nvPr/>
              </p:nvSpPr>
              <p:spPr>
                <a:xfrm>
                  <a:off x="411743" y="6431797"/>
                  <a:ext cx="2323200" cy="332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Electron Hall current, </a:t>
                  </a:r>
                  <a14:m>
                    <m:oMath xmlns:m="http://schemas.openxmlformats.org/officeDocument/2006/math">
                      <m:sSub>
                        <m:sSubPr>
                          <m:ctrlPr>
                            <a:rPr kumimoji="0" lang="en-US" sz="16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𝐽</m:t>
                          </m:r>
                        </m:e>
                        <m:sub>
                          <m:r>
                            <a:rPr kumimoji="0" lang="en-US" sz="16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𝐻𝑎𝑙𝑙</m:t>
                          </m:r>
                        </m:sub>
                      </m:sSub>
                    </m:oMath>
                  </a14:m>
                  <a:r>
                    <a:rPr kumimoji="0" lang="en-US" sz="1400" b="0"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a:t>
                  </a:r>
                </a:p>
              </p:txBody>
            </p:sp>
          </mc:Choice>
          <mc:Fallback>
            <p:sp>
              <p:nvSpPr>
                <p:cNvPr id="12" name="TextBox 11">
                  <a:extLst>
                    <a:ext uri="{FF2B5EF4-FFF2-40B4-BE49-F238E27FC236}">
                      <a16:creationId xmlns:a16="http://schemas.microsoft.com/office/drawing/2014/main" id="{BF1029F4-3102-4C5D-9715-EA3AF04FF0E8}"/>
                    </a:ext>
                  </a:extLst>
                </p:cNvPr>
                <p:cNvSpPr txBox="1">
                  <a:spLocks noRot="1" noChangeAspect="1" noMove="1" noResize="1" noEditPoints="1" noAdjustHandles="1" noChangeArrowheads="1" noChangeShapeType="1" noTextEdit="1"/>
                </p:cNvSpPr>
                <p:nvPr/>
              </p:nvSpPr>
              <p:spPr>
                <a:xfrm>
                  <a:off x="411743" y="6431797"/>
                  <a:ext cx="2323200" cy="332912"/>
                </a:xfrm>
                <a:prstGeom prst="rect">
                  <a:avLst/>
                </a:prstGeom>
                <a:blipFill>
                  <a:blip r:embed="rId6"/>
                  <a:stretch>
                    <a:fillRect l="-787" b="-163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EBEFF36B-36E1-4E96-A0CE-1D5C81A76C7E}"/>
                    </a:ext>
                  </a:extLst>
                </p:cNvPr>
                <p:cNvSpPr txBox="1"/>
                <p:nvPr/>
              </p:nvSpPr>
              <p:spPr>
                <a:xfrm>
                  <a:off x="1432364" y="5097879"/>
                  <a:ext cx="1865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Induced B-field,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𝐵</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𝑖𝑛𝑑</m:t>
                          </m:r>
                        </m:sub>
                      </m:sSub>
                    </m:oMath>
                  </a14:m>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mc:Choice>
          <mc:Fallback>
            <p:sp>
              <p:nvSpPr>
                <p:cNvPr id="47" name="TextBox 46">
                  <a:extLst>
                    <a:ext uri="{FF2B5EF4-FFF2-40B4-BE49-F238E27FC236}">
                      <a16:creationId xmlns:a16="http://schemas.microsoft.com/office/drawing/2014/main" id="{EBEFF36B-36E1-4E96-A0CE-1D5C81A76C7E}"/>
                    </a:ext>
                  </a:extLst>
                </p:cNvPr>
                <p:cNvSpPr txBox="1">
                  <a:spLocks noRot="1" noChangeAspect="1" noMove="1" noResize="1" noEditPoints="1" noAdjustHandles="1" noChangeArrowheads="1" noChangeShapeType="1" noTextEdit="1"/>
                </p:cNvSpPr>
                <p:nvPr/>
              </p:nvSpPr>
              <p:spPr>
                <a:xfrm>
                  <a:off x="1432364" y="5097879"/>
                  <a:ext cx="1865639" cy="338554"/>
                </a:xfrm>
                <a:prstGeom prst="rect">
                  <a:avLst/>
                </a:prstGeom>
                <a:blipFill>
                  <a:blip r:embed="rId7"/>
                  <a:stretch>
                    <a:fillRect l="-980" b="-14286"/>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547BA6F2-7249-4BA9-9E52-E7CCDEE6A671}"/>
                </a:ext>
              </a:extLst>
            </p:cNvPr>
            <p:cNvCxnSpPr/>
            <p:nvPr/>
          </p:nvCxnSpPr>
          <p:spPr>
            <a:xfrm>
              <a:off x="411743" y="5629405"/>
              <a:ext cx="1589422" cy="2756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603B44C2-4724-47E3-9B1A-37FBFF7FBF2A}"/>
                </a:ext>
              </a:extLst>
            </p:cNvPr>
            <p:cNvSpPr/>
            <p:nvPr/>
          </p:nvSpPr>
          <p:spPr>
            <a:xfrm>
              <a:off x="976339" y="5259455"/>
              <a:ext cx="577516" cy="11249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030D4C56-93AF-497A-AC4E-EA88A01F04F8}"/>
                </a:ext>
              </a:extLst>
            </p:cNvPr>
            <p:cNvCxnSpPr>
              <a:cxnSpLocks/>
            </p:cNvCxnSpPr>
            <p:nvPr/>
          </p:nvCxnSpPr>
          <p:spPr>
            <a:xfrm>
              <a:off x="1194344" y="4294759"/>
              <a:ext cx="0" cy="51437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956A0F5-EB54-4833-BD51-6F63E9C1CA46}"/>
                </a:ext>
              </a:extLst>
            </p:cNvPr>
            <p:cNvCxnSpPr>
              <a:cxnSpLocks/>
            </p:cNvCxnSpPr>
            <p:nvPr/>
          </p:nvCxnSpPr>
          <p:spPr>
            <a:xfrm>
              <a:off x="1344501" y="4299143"/>
              <a:ext cx="0" cy="51437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75371FD-7F17-4622-9410-8AE8533387BC}"/>
                </a:ext>
              </a:extLst>
            </p:cNvPr>
            <p:cNvCxnSpPr>
              <a:cxnSpLocks/>
            </p:cNvCxnSpPr>
            <p:nvPr/>
          </p:nvCxnSpPr>
          <p:spPr>
            <a:xfrm>
              <a:off x="1487936" y="4299143"/>
              <a:ext cx="0" cy="51437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8BD9CA6-EAFC-41A2-B667-F2BEBC065BD6}"/>
                </a:ext>
              </a:extLst>
            </p:cNvPr>
            <p:cNvCxnSpPr>
              <a:cxnSpLocks/>
            </p:cNvCxnSpPr>
            <p:nvPr/>
          </p:nvCxnSpPr>
          <p:spPr>
            <a:xfrm>
              <a:off x="1624648" y="4299143"/>
              <a:ext cx="0" cy="51437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14F1486-CCFF-4A9C-BD2B-B4B040A4F26F}"/>
                </a:ext>
              </a:extLst>
            </p:cNvPr>
            <p:cNvCxnSpPr>
              <a:cxnSpLocks/>
            </p:cNvCxnSpPr>
            <p:nvPr/>
          </p:nvCxnSpPr>
          <p:spPr>
            <a:xfrm>
              <a:off x="1057628" y="4292511"/>
              <a:ext cx="0" cy="51437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28667550-C6A2-4221-AFD9-5391F68C2448}"/>
                    </a:ext>
                  </a:extLst>
                </p:cNvPr>
                <p:cNvSpPr txBox="1"/>
                <p:nvPr/>
              </p:nvSpPr>
              <p:spPr>
                <a:xfrm>
                  <a:off x="1631371" y="4419600"/>
                  <a:ext cx="1820563"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Segoe UI" panose="020B0502040204020203" pitchFamily="34" charset="0"/>
                      <a:ea typeface="+mn-ea"/>
                      <a:cs typeface="Segoe UI" panose="020B0502040204020203" pitchFamily="34" charset="0"/>
                    </a:rPr>
                    <a:t>External B-field, </a:t>
                  </a:r>
                  <a14:m>
                    <m:oMath xmlns:m="http://schemas.openxmlformats.org/officeDocument/2006/math">
                      <m:sSub>
                        <m:sSubPr>
                          <m:ctrlPr>
                            <a:rPr kumimoji="0" lang="en-US" sz="16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Segoe UI" panose="020B0502040204020203" pitchFamily="34" charset="0"/>
                            </a:rPr>
                          </m:ctrlPr>
                        </m:sSubPr>
                        <m:e>
                          <m:r>
                            <a:rPr kumimoji="0" lang="en-US" sz="16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Segoe UI" panose="020B0502040204020203" pitchFamily="34" charset="0"/>
                            </a:rPr>
                            <m:t>𝐵</m:t>
                          </m:r>
                        </m:e>
                        <m:sub>
                          <m:r>
                            <a:rPr kumimoji="0" lang="en-US" sz="16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Segoe UI" panose="020B0502040204020203" pitchFamily="34" charset="0"/>
                            </a:rPr>
                            <m:t>𝑒𝑥</m:t>
                          </m:r>
                        </m:sub>
                      </m:sSub>
                    </m:oMath>
                  </a14:m>
                  <a:r>
                    <a:rPr kumimoji="0" lang="en-US" sz="1600" b="0" i="0" u="none" strike="noStrike" kern="1200" cap="none" spc="0" normalizeH="0" baseline="0" noProof="0" dirty="0">
                      <a:ln>
                        <a:noFill/>
                      </a:ln>
                      <a:solidFill>
                        <a:srgbClr val="0000FF"/>
                      </a:solidFill>
                      <a:effectLst/>
                      <a:uLnTx/>
                      <a:uFillTx/>
                      <a:latin typeface="Segoe UI" panose="020B0502040204020203" pitchFamily="34" charset="0"/>
                      <a:ea typeface="+mn-ea"/>
                      <a:cs typeface="Segoe UI" panose="020B0502040204020203" pitchFamily="34" charset="0"/>
                    </a:rPr>
                    <a:t> </a:t>
                  </a:r>
                </a:p>
              </p:txBody>
            </p:sp>
          </mc:Choice>
          <mc:Fallback>
            <p:sp>
              <p:nvSpPr>
                <p:cNvPr id="53" name="TextBox 52">
                  <a:extLst>
                    <a:ext uri="{FF2B5EF4-FFF2-40B4-BE49-F238E27FC236}">
                      <a16:creationId xmlns:a16="http://schemas.microsoft.com/office/drawing/2014/main" id="{28667550-C6A2-4221-AFD9-5391F68C2448}"/>
                    </a:ext>
                  </a:extLst>
                </p:cNvPr>
                <p:cNvSpPr txBox="1">
                  <a:spLocks noRot="1" noChangeAspect="1" noMove="1" noResize="1" noEditPoints="1" noAdjustHandles="1" noChangeArrowheads="1" noChangeShapeType="1" noTextEdit="1"/>
                </p:cNvSpPr>
                <p:nvPr/>
              </p:nvSpPr>
              <p:spPr>
                <a:xfrm>
                  <a:off x="1631371" y="4419600"/>
                  <a:ext cx="1820563" cy="338554"/>
                </a:xfrm>
                <a:prstGeom prst="rect">
                  <a:avLst/>
                </a:prstGeom>
                <a:blipFill>
                  <a:blip r:embed="rId8"/>
                  <a:stretch>
                    <a:fillRect l="-1007" b="-14286"/>
                  </a:stretch>
                </a:blipFill>
                <a:ln>
                  <a:no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ABF8457B-26C0-4D77-AA97-B0B38EF8FD4A}"/>
                </a:ext>
              </a:extLst>
            </p:cNvPr>
            <p:cNvCxnSpPr>
              <a:cxnSpLocks/>
            </p:cNvCxnSpPr>
            <p:nvPr/>
          </p:nvCxnSpPr>
          <p:spPr>
            <a:xfrm>
              <a:off x="1602053" y="5970506"/>
              <a:ext cx="667871" cy="119283"/>
            </a:xfrm>
            <a:prstGeom prst="straightConnector1">
              <a:avLst/>
            </a:prstGeom>
            <a:ln>
              <a:solidFill>
                <a:srgbClr val="33993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426B722D-BC26-4E74-86D8-2AB2CEE75632}"/>
                    </a:ext>
                  </a:extLst>
                </p:cNvPr>
                <p:cNvSpPr txBox="1"/>
                <p:nvPr/>
              </p:nvSpPr>
              <p:spPr>
                <a:xfrm>
                  <a:off x="2118451" y="5697235"/>
                  <a:ext cx="1628972" cy="332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9933"/>
                      </a:solidFill>
                      <a:effectLst/>
                      <a:uLnTx/>
                      <a:uFillTx/>
                      <a:latin typeface="Segoe UI" panose="020B0502040204020203" pitchFamily="34" charset="0"/>
                      <a:ea typeface="+mn-ea"/>
                      <a:cs typeface="Segoe UI" panose="020B0502040204020203" pitchFamily="34" charset="0"/>
                    </a:rPr>
                    <a:t>Applied E-field, </a:t>
                  </a:r>
                  <a14:m>
                    <m:oMath xmlns:m="http://schemas.openxmlformats.org/officeDocument/2006/math">
                      <m:r>
                        <a:rPr kumimoji="0" lang="en-US" sz="1600" b="0" i="1" u="none" strike="noStrike" kern="1200" cap="none" spc="0" normalizeH="0" baseline="0" noProof="0" smtClean="0">
                          <a:ln>
                            <a:noFill/>
                          </a:ln>
                          <a:solidFill>
                            <a:srgbClr val="339933"/>
                          </a:solidFill>
                          <a:effectLst/>
                          <a:uLnTx/>
                          <a:uFillTx/>
                          <a:latin typeface="Cambria Math" panose="02040503050406030204" pitchFamily="18" charset="0"/>
                          <a:ea typeface="+mn-ea"/>
                          <a:cs typeface="Segoe UI" panose="020B0502040204020203" pitchFamily="34" charset="0"/>
                        </a:rPr>
                        <m:t>𝐸</m:t>
                      </m:r>
                    </m:oMath>
                  </a14:m>
                  <a:r>
                    <a:rPr kumimoji="0" lang="en-US" sz="1400" b="0" i="0" u="none" strike="noStrike" kern="1200" cap="none" spc="0" normalizeH="0" baseline="0" noProof="0" dirty="0">
                      <a:ln>
                        <a:noFill/>
                      </a:ln>
                      <a:solidFill>
                        <a:srgbClr val="339933"/>
                      </a:solidFill>
                      <a:effectLst/>
                      <a:uLnTx/>
                      <a:uFillTx/>
                      <a:latin typeface="Segoe UI" panose="020B0502040204020203" pitchFamily="34" charset="0"/>
                      <a:ea typeface="+mn-ea"/>
                      <a:cs typeface="Segoe UI" panose="020B0502040204020203" pitchFamily="34" charset="0"/>
                    </a:rPr>
                    <a:t> </a:t>
                  </a:r>
                </a:p>
              </p:txBody>
            </p:sp>
          </mc:Choice>
          <mc:Fallback>
            <p:sp>
              <p:nvSpPr>
                <p:cNvPr id="28" name="TextBox 27">
                  <a:extLst>
                    <a:ext uri="{FF2B5EF4-FFF2-40B4-BE49-F238E27FC236}">
                      <a16:creationId xmlns:a16="http://schemas.microsoft.com/office/drawing/2014/main" id="{426B722D-BC26-4E74-86D8-2AB2CEE75632}"/>
                    </a:ext>
                  </a:extLst>
                </p:cNvPr>
                <p:cNvSpPr txBox="1">
                  <a:spLocks noRot="1" noChangeAspect="1" noMove="1" noResize="1" noEditPoints="1" noAdjustHandles="1" noChangeArrowheads="1" noChangeShapeType="1" noTextEdit="1"/>
                </p:cNvSpPr>
                <p:nvPr/>
              </p:nvSpPr>
              <p:spPr>
                <a:xfrm>
                  <a:off x="2118451" y="5697235"/>
                  <a:ext cx="1628972" cy="332912"/>
                </a:xfrm>
                <a:prstGeom prst="rect">
                  <a:avLst/>
                </a:prstGeom>
                <a:blipFill>
                  <a:blip r:embed="rId9"/>
                  <a:stretch>
                    <a:fillRect l="-1124" b="-1666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6F58E58-23DE-4FC1-9595-F5A0C692DFB4}"/>
                  </a:ext>
                </a:extLst>
              </p:cNvPr>
              <p:cNvSpPr txBox="1"/>
              <p:nvPr/>
            </p:nvSpPr>
            <p:spPr>
              <a:xfrm>
                <a:off x="5561046" y="4162193"/>
                <a:ext cx="4334074" cy="75418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𝑖𝑛𝑑</m:t>
                              </m:r>
                            </m:sub>
                          </m:sSub>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𝑒𝑥𝑡</m:t>
                              </m:r>
                            </m:sub>
                          </m:sSub>
                        </m:num>
                        <m:den>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den>
                      </m:f>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6" name="TextBox 5">
                <a:extLst>
                  <a:ext uri="{FF2B5EF4-FFF2-40B4-BE49-F238E27FC236}">
                    <a16:creationId xmlns:a16="http://schemas.microsoft.com/office/drawing/2014/main" id="{C6F58E58-23DE-4FC1-9595-F5A0C692DFB4}"/>
                  </a:ext>
                </a:extLst>
              </p:cNvPr>
              <p:cNvSpPr txBox="1">
                <a:spLocks noRot="1" noChangeAspect="1" noMove="1" noResize="1" noEditPoints="1" noAdjustHandles="1" noChangeArrowheads="1" noChangeShapeType="1" noTextEdit="1"/>
              </p:cNvSpPr>
              <p:nvPr/>
            </p:nvSpPr>
            <p:spPr>
              <a:xfrm>
                <a:off x="5561046" y="4162193"/>
                <a:ext cx="4334074" cy="754181"/>
              </a:xfrm>
              <a:prstGeom prst="rect">
                <a:avLst/>
              </a:prstGeom>
              <a:blipFill>
                <a:blip r:embed="rId10"/>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1E69960-00F4-C64F-F166-307FBB82BE21}"/>
              </a:ext>
            </a:extLst>
          </p:cNvPr>
          <p:cNvSpPr txBox="1"/>
          <p:nvPr/>
        </p:nvSpPr>
        <p:spPr>
          <a:xfrm>
            <a:off x="34280" y="6484143"/>
            <a:ext cx="6163176"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*J. Simmonds, Y. Raitses, and A. </a:t>
            </a:r>
            <a:r>
              <a:rPr lang="en-US" sz="1400" i="1" dirty="0" err="1">
                <a:latin typeface="Segoe UI" panose="020B0502040204020203" pitchFamily="34" charset="0"/>
                <a:cs typeface="Segoe UI" panose="020B0502040204020203" pitchFamily="34" charset="0"/>
              </a:rPr>
              <a:t>Smolyakov</a:t>
            </a:r>
            <a:r>
              <a:rPr lang="en-US" sz="1400" i="1" dirty="0">
                <a:latin typeface="Segoe UI" panose="020B0502040204020203" pitchFamily="34" charset="0"/>
                <a:cs typeface="Segoe UI" panose="020B0502040204020203" pitchFamily="34" charset="0"/>
              </a:rPr>
              <a:t>, J. Electric Propulsion </a:t>
            </a:r>
            <a:r>
              <a:rPr lang="en-US" sz="1400" b="1" i="1" dirty="0">
                <a:latin typeface="Segoe UI" panose="020B0502040204020203" pitchFamily="34" charset="0"/>
                <a:cs typeface="Segoe UI" panose="020B0502040204020203" pitchFamily="34" charset="0"/>
              </a:rPr>
              <a:t>2</a:t>
            </a:r>
            <a:r>
              <a:rPr lang="en-US" sz="1400" i="1" dirty="0">
                <a:latin typeface="Segoe UI" panose="020B0502040204020203" pitchFamily="34" charset="0"/>
                <a:cs typeface="Segoe UI" panose="020B0502040204020203" pitchFamily="34" charset="0"/>
              </a:rPr>
              <a:t>, 12 (2023)</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535B306-AD03-7332-5FD1-05C05E317A69}"/>
                  </a:ext>
                </a:extLst>
              </p:cNvPr>
              <p:cNvSpPr txBox="1"/>
              <p:nvPr/>
            </p:nvSpPr>
            <p:spPr>
              <a:xfrm>
                <a:off x="5791389" y="5853520"/>
                <a:ext cx="4334074" cy="803874"/>
              </a:xfrm>
              <a:prstGeom prst="rect">
                <a:avLst/>
              </a:prstGeom>
              <a:noFill/>
            </p:spPr>
            <p:txBody>
              <a:bodyPr wrap="square" lIns="0" tIns="0" rIns="0" bIns="0" rtlCol="0">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ctrlPr>
                                <a:rPr lang="en-US" sz="2400" i="1">
                                  <a:solidFill>
                                    <a:prstClr val="black"/>
                                  </a:solidFill>
                                  <a:latin typeface="Cambria Math" panose="02040503050406030204" pitchFamily="18" charset="0"/>
                                </a:rPr>
                              </m:ctrlPr>
                            </m:dPr>
                            <m:e>
                              <m:f>
                                <m:fPr>
                                  <m:ctrlPr>
                                    <a:rPr lang="en-US" sz="2400" i="1">
                                      <a:solidFill>
                                        <a:prstClr val="black"/>
                                      </a:solidFill>
                                      <a:latin typeface="Cambria Math" panose="02040503050406030204" pitchFamily="18" charset="0"/>
                                    </a:rPr>
                                  </m:ctrlPr>
                                </m:fPr>
                                <m:num>
                                  <m:r>
                                    <a:rPr lang="en-US" sz="2400" i="1">
                                      <a:solidFill>
                                        <a:prstClr val="black"/>
                                      </a:solidFill>
                                      <a:latin typeface="Cambria Math" panose="02040503050406030204" pitchFamily="18" charset="0"/>
                                    </a:rPr>
                                    <m:t>𝑇</m:t>
                                  </m:r>
                                </m:num>
                                <m:den>
                                  <m:r>
                                    <a:rPr lang="en-US" sz="2400" i="1">
                                      <a:solidFill>
                                        <a:prstClr val="black"/>
                                      </a:solidFill>
                                      <a:latin typeface="Cambria Math" panose="02040503050406030204" pitchFamily="18" charset="0"/>
                                    </a:rPr>
                                    <m:t>𝐴</m:t>
                                  </m:r>
                                </m:den>
                              </m:f>
                            </m:e>
                          </m:d>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𝑙𝑖𝑚𝑖𝑡</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Sup>
                            <m:sSub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bSup>
                        </m:num>
                        <m:den>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den>
                      </m:f>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8" name="TextBox 7">
                <a:extLst>
                  <a:ext uri="{FF2B5EF4-FFF2-40B4-BE49-F238E27FC236}">
                    <a16:creationId xmlns:a16="http://schemas.microsoft.com/office/drawing/2014/main" id="{E535B306-AD03-7332-5FD1-05C05E317A69}"/>
                  </a:ext>
                </a:extLst>
              </p:cNvPr>
              <p:cNvSpPr txBox="1">
                <a:spLocks noRot="1" noChangeAspect="1" noMove="1" noResize="1" noEditPoints="1" noAdjustHandles="1" noChangeArrowheads="1" noChangeShapeType="1" noTextEdit="1"/>
              </p:cNvSpPr>
              <p:nvPr/>
            </p:nvSpPr>
            <p:spPr>
              <a:xfrm>
                <a:off x="5791389" y="5853520"/>
                <a:ext cx="4334074" cy="80387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1CFBD0D-576C-D4BE-43DF-9AFBDDB14536}"/>
                  </a:ext>
                </a:extLst>
              </p:cNvPr>
              <p:cNvSpPr txBox="1"/>
              <p:nvPr/>
            </p:nvSpPr>
            <p:spPr>
              <a:xfrm>
                <a:off x="4798817" y="5047376"/>
                <a:ext cx="6903118" cy="707886"/>
              </a:xfrm>
              <a:prstGeom prst="rect">
                <a:avLst/>
              </a:prstGeom>
              <a:noFill/>
            </p:spPr>
            <p:txBody>
              <a:bodyPr wrap="square">
                <a:spAutoFit/>
              </a:bodyPr>
              <a:lstStyle/>
              <a:p>
                <a:pPr marL="182880" indent="-182880">
                  <a:buFont typeface="Arial" panose="020B0604020202020204" pitchFamily="34" charset="0"/>
                  <a:buChar char="•"/>
                </a:pPr>
                <a:r>
                  <a:rPr lang="en-US" sz="2000" dirty="0">
                    <a:solidFill>
                      <a:prstClr val="black"/>
                    </a:solidFill>
                    <a:latin typeface="Segoe UI" panose="020B0502040204020203" pitchFamily="34" charset="0"/>
                    <a:cs typeface="Segoe UI" panose="020B0502040204020203" pitchFamily="34" charset="0"/>
                  </a:rPr>
                  <a:t>For </a:t>
                </a:r>
                <a14:m>
                  <m:oMath xmlns:m="http://schemas.openxmlformats.org/officeDocument/2006/math">
                    <m:sSub>
                      <m:sSubPr>
                        <m:ctrlPr>
                          <a:rPr lang="en-US" sz="2000" i="1" smtClean="0">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𝐵</m:t>
                        </m:r>
                      </m:e>
                      <m:sub>
                        <m:r>
                          <a:rPr lang="en-US" sz="2000" i="1">
                            <a:solidFill>
                              <a:prstClr val="black"/>
                            </a:solidFill>
                            <a:latin typeface="Cambria Math" panose="02040503050406030204" pitchFamily="18" charset="0"/>
                          </a:rPr>
                          <m:t>𝑖𝑛𝑑</m:t>
                        </m:r>
                      </m:sub>
                    </m:sSub>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m:t>
                        </m:r>
                        <m:r>
                          <a:rPr lang="en-US" sz="2000" i="1">
                            <a:solidFill>
                              <a:prstClr val="black"/>
                            </a:solidFill>
                            <a:latin typeface="Cambria Math" panose="02040503050406030204" pitchFamily="18" charset="0"/>
                          </a:rPr>
                          <m:t>𝐵</m:t>
                        </m:r>
                      </m:e>
                      <m:sub>
                        <m:r>
                          <a:rPr lang="en-US" sz="2000" i="1">
                            <a:solidFill>
                              <a:prstClr val="black"/>
                            </a:solidFill>
                            <a:latin typeface="Cambria Math" panose="02040503050406030204" pitchFamily="18" charset="0"/>
                          </a:rPr>
                          <m:t>𝑒𝑥𝑡</m:t>
                        </m:r>
                      </m:sub>
                    </m:sSub>
                    <m:r>
                      <a:rPr lang="en-US" sz="2000" b="0" i="1" smtClean="0">
                        <a:solidFill>
                          <a:prstClr val="black"/>
                        </a:solidFill>
                        <a:latin typeface="Cambria Math" panose="02040503050406030204" pitchFamily="18" charset="0"/>
                      </a:rPr>
                      <m:t>, </m:t>
                    </m:r>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probably maximum thrust</a:t>
                </a:r>
                <a:r>
                  <a:rPr kumimoji="0" lang="en-US" sz="2000" b="0" i="0" u="none" strike="noStrike" kern="1200" cap="none" spc="0" normalizeH="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density for Hall acceleration</a:t>
                </a:r>
                <a:endParaRPr lang="en-US" dirty="0"/>
              </a:p>
            </p:txBody>
          </p:sp>
        </mc:Choice>
        <mc:Fallback>
          <p:sp>
            <p:nvSpPr>
              <p:cNvPr id="16" name="TextBox 15">
                <a:extLst>
                  <a:ext uri="{FF2B5EF4-FFF2-40B4-BE49-F238E27FC236}">
                    <a16:creationId xmlns:a16="http://schemas.microsoft.com/office/drawing/2014/main" id="{01CFBD0D-576C-D4BE-43DF-9AFBDDB14536}"/>
                  </a:ext>
                </a:extLst>
              </p:cNvPr>
              <p:cNvSpPr txBox="1">
                <a:spLocks noRot="1" noChangeAspect="1" noMove="1" noResize="1" noEditPoints="1" noAdjustHandles="1" noChangeArrowheads="1" noChangeShapeType="1" noTextEdit="1"/>
              </p:cNvSpPr>
              <p:nvPr/>
            </p:nvSpPr>
            <p:spPr>
              <a:xfrm>
                <a:off x="4798817" y="5047376"/>
                <a:ext cx="6903118" cy="707886"/>
              </a:xfrm>
              <a:prstGeom prst="rect">
                <a:avLst/>
              </a:prstGeom>
              <a:blipFill>
                <a:blip r:embed="rId12"/>
                <a:stretch>
                  <a:fillRect l="-794" t="-4310" r="-971" b="-1379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0441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p:bldP spid="5" grpId="0"/>
      <p:bldP spid="8"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2000" y="65341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FDA6E-B409-496B-8BFA-2DC23C27C6B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D6B43147-4505-445F-B047-3C16093E9427}"/>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Thrust density limits: </a:t>
            </a:r>
            <a:r>
              <a:rPr kumimoji="0" lang="en-US" sz="3200" b="0" i="1" u="none" strike="noStrike" kern="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theoretical vs achieved</a:t>
            </a:r>
          </a:p>
        </p:txBody>
      </p:sp>
      <p:pic>
        <p:nvPicPr>
          <p:cNvPr id="37" name="Picture 36">
            <a:extLst>
              <a:ext uri="{FF2B5EF4-FFF2-40B4-BE49-F238E27FC236}">
                <a16:creationId xmlns:a16="http://schemas.microsoft.com/office/drawing/2014/main" id="{8C0A715C-8E6E-4E43-ABE8-F21BC34E7E94}"/>
              </a:ext>
            </a:extLst>
          </p:cNvPr>
          <p:cNvPicPr>
            <a:picLocks noChangeAspect="1"/>
          </p:cNvPicPr>
          <p:nvPr/>
        </p:nvPicPr>
        <p:blipFill>
          <a:blip r:embed="rId2"/>
          <a:stretch>
            <a:fillRect/>
          </a:stretch>
        </p:blipFill>
        <p:spPr>
          <a:xfrm>
            <a:off x="-16562" y="536350"/>
            <a:ext cx="12192000" cy="108858"/>
          </a:xfrm>
          <a:prstGeom prst="rect">
            <a:avLst/>
          </a:prstGeom>
        </p:spPr>
      </p:pic>
      <p:grpSp>
        <p:nvGrpSpPr>
          <p:cNvPr id="78" name="Group 77">
            <a:extLst>
              <a:ext uri="{FF2B5EF4-FFF2-40B4-BE49-F238E27FC236}">
                <a16:creationId xmlns:a16="http://schemas.microsoft.com/office/drawing/2014/main" id="{872631B1-3391-4B69-8172-AE3D1A5091A5}"/>
              </a:ext>
            </a:extLst>
          </p:cNvPr>
          <p:cNvGrpSpPr/>
          <p:nvPr/>
        </p:nvGrpSpPr>
        <p:grpSpPr>
          <a:xfrm>
            <a:off x="189095" y="914400"/>
            <a:ext cx="7552613" cy="5486400"/>
            <a:chOff x="240854" y="940351"/>
            <a:chExt cx="7552613" cy="5486400"/>
          </a:xfrm>
        </p:grpSpPr>
        <p:grpSp>
          <p:nvGrpSpPr>
            <p:cNvPr id="79" name="Group 78">
              <a:extLst>
                <a:ext uri="{FF2B5EF4-FFF2-40B4-BE49-F238E27FC236}">
                  <a16:creationId xmlns:a16="http://schemas.microsoft.com/office/drawing/2014/main" id="{07C90267-667A-4785-87D9-7A5934AC99DC}"/>
                </a:ext>
              </a:extLst>
            </p:cNvPr>
            <p:cNvGrpSpPr/>
            <p:nvPr/>
          </p:nvGrpSpPr>
          <p:grpSpPr>
            <a:xfrm>
              <a:off x="240854" y="940351"/>
              <a:ext cx="7552613" cy="5486400"/>
              <a:chOff x="240854" y="940351"/>
              <a:chExt cx="7552613" cy="5486400"/>
            </a:xfrm>
          </p:grpSpPr>
          <p:grpSp>
            <p:nvGrpSpPr>
              <p:cNvPr id="81" name="Group 80">
                <a:extLst>
                  <a:ext uri="{FF2B5EF4-FFF2-40B4-BE49-F238E27FC236}">
                    <a16:creationId xmlns:a16="http://schemas.microsoft.com/office/drawing/2014/main" id="{E1D5EA9E-3BD4-4D30-B917-B043E8B18E1C}"/>
                  </a:ext>
                </a:extLst>
              </p:cNvPr>
              <p:cNvGrpSpPr/>
              <p:nvPr/>
            </p:nvGrpSpPr>
            <p:grpSpPr>
              <a:xfrm>
                <a:off x="240854" y="940351"/>
                <a:ext cx="7552613" cy="5486400"/>
                <a:chOff x="240854" y="940351"/>
                <a:chExt cx="7552613" cy="5486400"/>
              </a:xfrm>
            </p:grpSpPr>
            <p:grpSp>
              <p:nvGrpSpPr>
                <p:cNvPr id="83" name="Group 82">
                  <a:extLst>
                    <a:ext uri="{FF2B5EF4-FFF2-40B4-BE49-F238E27FC236}">
                      <a16:creationId xmlns:a16="http://schemas.microsoft.com/office/drawing/2014/main" id="{D2276640-D7D3-4423-B544-9D34FA6CBD4B}"/>
                    </a:ext>
                  </a:extLst>
                </p:cNvPr>
                <p:cNvGrpSpPr/>
                <p:nvPr/>
              </p:nvGrpSpPr>
              <p:grpSpPr>
                <a:xfrm>
                  <a:off x="240854" y="940351"/>
                  <a:ext cx="7552613" cy="5486400"/>
                  <a:chOff x="240854" y="940351"/>
                  <a:chExt cx="7552613" cy="5486400"/>
                </a:xfrm>
              </p:grpSpPr>
              <p:grpSp>
                <p:nvGrpSpPr>
                  <p:cNvPr id="85" name="Group 84">
                    <a:extLst>
                      <a:ext uri="{FF2B5EF4-FFF2-40B4-BE49-F238E27FC236}">
                        <a16:creationId xmlns:a16="http://schemas.microsoft.com/office/drawing/2014/main" id="{6313C263-3DEC-41D8-9AA6-8B6EF53F3F10}"/>
                      </a:ext>
                    </a:extLst>
                  </p:cNvPr>
                  <p:cNvGrpSpPr/>
                  <p:nvPr/>
                </p:nvGrpSpPr>
                <p:grpSpPr>
                  <a:xfrm>
                    <a:off x="240854" y="940351"/>
                    <a:ext cx="7552613" cy="5486400"/>
                    <a:chOff x="315399" y="914400"/>
                    <a:chExt cx="7552613" cy="5486400"/>
                  </a:xfrm>
                  <a:noFill/>
                </p:grpSpPr>
                <p:pic>
                  <p:nvPicPr>
                    <p:cNvPr id="87" name="Picture 86">
                      <a:extLst>
                        <a:ext uri="{FF2B5EF4-FFF2-40B4-BE49-F238E27FC236}">
                          <a16:creationId xmlns:a16="http://schemas.microsoft.com/office/drawing/2014/main" id="{0D2C66C5-2F54-499D-B059-8A5BC2353F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99" y="914400"/>
                      <a:ext cx="7552613" cy="54864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TextBox 87">
                      <a:extLst>
                        <a:ext uri="{FF2B5EF4-FFF2-40B4-BE49-F238E27FC236}">
                          <a16:creationId xmlns:a16="http://schemas.microsoft.com/office/drawing/2014/main" id="{5A3CCB33-28AC-4B77-9AF0-1EBEB46DFE7C}"/>
                        </a:ext>
                      </a:extLst>
                    </p:cNvPr>
                    <p:cNvSpPr txBox="1"/>
                    <p:nvPr/>
                  </p:nvSpPr>
                  <p:spPr>
                    <a:xfrm>
                      <a:off x="2032001" y="1219200"/>
                      <a:ext cx="3584251" cy="42056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rPr>
                        <a:t>Electromagnetic thruster limit</a:t>
                      </a:r>
                    </a:p>
                  </p:txBody>
                </p:sp>
                <p:sp>
                  <p:nvSpPr>
                    <p:cNvPr id="89" name="TextBox 88">
                      <a:extLst>
                        <a:ext uri="{FF2B5EF4-FFF2-40B4-BE49-F238E27FC236}">
                          <a16:creationId xmlns:a16="http://schemas.microsoft.com/office/drawing/2014/main" id="{7BED9A69-B57E-4F02-9CB0-5061D5D0C4CE}"/>
                        </a:ext>
                      </a:extLst>
                    </p:cNvPr>
                    <p:cNvSpPr txBox="1"/>
                    <p:nvPr/>
                  </p:nvSpPr>
                  <p:spPr>
                    <a:xfrm>
                      <a:off x="2032000" y="2032000"/>
                      <a:ext cx="2191626" cy="42056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0000"/>
                          </a:solidFill>
                          <a:effectLst/>
                          <a:uLnTx/>
                          <a:uFillTx/>
                          <a:latin typeface="Calibri" panose="020F0502020204030204"/>
                          <a:ea typeface="+mn-ea"/>
                          <a:cs typeface="+mn-cs"/>
                        </a:rPr>
                        <a:t>Hall thruster limit</a:t>
                      </a:r>
                    </a:p>
                  </p:txBody>
                </p:sp>
                <p:sp>
                  <p:nvSpPr>
                    <p:cNvPr id="90" name="TextBox 89">
                      <a:extLst>
                        <a:ext uri="{FF2B5EF4-FFF2-40B4-BE49-F238E27FC236}">
                          <a16:creationId xmlns:a16="http://schemas.microsoft.com/office/drawing/2014/main" id="{D354D23B-2F0D-4957-B7E4-60C8DD3252D4}"/>
                        </a:ext>
                      </a:extLst>
                    </p:cNvPr>
                    <p:cNvSpPr txBox="1"/>
                    <p:nvPr/>
                  </p:nvSpPr>
                  <p:spPr>
                    <a:xfrm>
                      <a:off x="3203857" y="3251200"/>
                      <a:ext cx="3143361" cy="42056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FF"/>
                          </a:solidFill>
                          <a:effectLst/>
                          <a:uLnTx/>
                          <a:uFillTx/>
                          <a:latin typeface="Calibri" panose="020F0502020204030204"/>
                          <a:ea typeface="+mn-ea"/>
                          <a:cs typeface="+mn-cs"/>
                        </a:rPr>
                        <a:t>Electrostatic thruster limit</a:t>
                      </a:r>
                    </a:p>
                  </p:txBody>
                </p:sp>
              </p:grpSp>
              <p:cxnSp>
                <p:nvCxnSpPr>
                  <p:cNvPr id="86" name="Straight Connector 85">
                    <a:extLst>
                      <a:ext uri="{FF2B5EF4-FFF2-40B4-BE49-F238E27FC236}">
                        <a16:creationId xmlns:a16="http://schemas.microsoft.com/office/drawing/2014/main" id="{848A7A66-9392-422E-8816-F1D9EE3D6EB5}"/>
                      </a:ext>
                    </a:extLst>
                  </p:cNvPr>
                  <p:cNvCxnSpPr/>
                  <p:nvPr/>
                </p:nvCxnSpPr>
                <p:spPr>
                  <a:xfrm>
                    <a:off x="1287093" y="3671711"/>
                    <a:ext cx="5100705"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84" name="Straight Connector 83">
                  <a:extLst>
                    <a:ext uri="{FF2B5EF4-FFF2-40B4-BE49-F238E27FC236}">
                      <a16:creationId xmlns:a16="http://schemas.microsoft.com/office/drawing/2014/main" id="{50BE6F94-3608-4670-8E9B-1CD74A2DA9EE}"/>
                    </a:ext>
                  </a:extLst>
                </p:cNvPr>
                <p:cNvCxnSpPr/>
                <p:nvPr/>
              </p:nvCxnSpPr>
              <p:spPr>
                <a:xfrm>
                  <a:off x="1291427" y="3146229"/>
                  <a:ext cx="5066037" cy="30336"/>
                </a:xfrm>
                <a:prstGeom prst="line">
                  <a:avLst/>
                </a:prstGeom>
                <a:ln w="19050">
                  <a:solidFill>
                    <a:srgbClr val="0033CC"/>
                  </a:solidFill>
                  <a:prstDash val="lgDash"/>
                </a:ln>
                <a:effectLst/>
              </p:spPr>
              <p:style>
                <a:lnRef idx="2">
                  <a:schemeClr val="accent1"/>
                </a:lnRef>
                <a:fillRef idx="0">
                  <a:schemeClr val="accent1"/>
                </a:fillRef>
                <a:effectRef idx="1">
                  <a:schemeClr val="accent1"/>
                </a:effectRef>
                <a:fontRef idx="minor">
                  <a:schemeClr val="tx1"/>
                </a:fontRef>
              </p:style>
            </p:cxnSp>
          </p:grpSp>
          <p:sp>
            <p:nvSpPr>
              <p:cNvPr id="82" name="Rectangle 81">
                <a:extLst>
                  <a:ext uri="{FF2B5EF4-FFF2-40B4-BE49-F238E27FC236}">
                    <a16:creationId xmlns:a16="http://schemas.microsoft.com/office/drawing/2014/main" id="{92581A1D-009D-4B96-B413-31DDBBCF82FE}"/>
                  </a:ext>
                </a:extLst>
              </p:cNvPr>
              <p:cNvSpPr/>
              <p:nvPr/>
            </p:nvSpPr>
            <p:spPr>
              <a:xfrm>
                <a:off x="3098800" y="3314700"/>
                <a:ext cx="3149600" cy="292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0" name="TextBox 79">
              <a:extLst>
                <a:ext uri="{FF2B5EF4-FFF2-40B4-BE49-F238E27FC236}">
                  <a16:creationId xmlns:a16="http://schemas.microsoft.com/office/drawing/2014/main" id="{879DD0C9-8D03-42C4-8068-F50AD6EC97CB}"/>
                </a:ext>
              </a:extLst>
            </p:cNvPr>
            <p:cNvSpPr txBox="1"/>
            <p:nvPr/>
          </p:nvSpPr>
          <p:spPr>
            <a:xfrm>
              <a:off x="3485657" y="2761287"/>
              <a:ext cx="29021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anose="020F0502020204030204"/>
                  <a:ea typeface="+mn-ea"/>
                  <a:cs typeface="+mn-cs"/>
                </a:rPr>
                <a:t>Gridded ion thruster limit</a:t>
              </a:r>
            </a:p>
          </p:txBody>
        </p:sp>
      </p:grpSp>
      <mc:AlternateContent xmlns:mc="http://schemas.openxmlformats.org/markup-compatibility/2006">
        <mc:Choice xmlns:a14="http://schemas.microsoft.com/office/drawing/2010/main" Requires="a14">
          <p:sp>
            <p:nvSpPr>
              <p:cNvPr id="91" name="TextBox 90">
                <a:extLst>
                  <a:ext uri="{FF2B5EF4-FFF2-40B4-BE49-F238E27FC236}">
                    <a16:creationId xmlns:a16="http://schemas.microsoft.com/office/drawing/2014/main" id="{ADD9C6BD-6FFD-49D4-8C34-F510663851D0}"/>
                  </a:ext>
                </a:extLst>
              </p:cNvPr>
              <p:cNvSpPr txBox="1"/>
              <p:nvPr/>
            </p:nvSpPr>
            <p:spPr>
              <a:xfrm>
                <a:off x="7823346" y="947710"/>
                <a:ext cx="4635353" cy="2323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For </a:t>
                </a:r>
                <a:r>
                  <a:rPr kumimoji="0" lang="en-US" sz="20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theoretical</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limits, assumed:</a:t>
                </a:r>
              </a:p>
              <a:p>
                <a:pPr marL="18288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For FRC, MPD,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𝐵</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𝑚𝑎𝑥</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~1 </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T</m:t>
                    </m:r>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18288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For Hall thrusters,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𝐵</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𝑚𝑎𝑥</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~0.1 </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T</m:t>
                    </m:r>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(magnetic core material saturation)</a:t>
                </a:r>
              </a:p>
              <a:p>
                <a:pPr marL="18288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For ion thruster,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𝐸</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𝑚𝑎𝑥</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~10 </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MV</m:t>
                    </m:r>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Segoe UI" panose="020B0502040204020203" pitchFamily="34" charset="0"/>
                      </a:rPr>
                      <m:t>m</m:t>
                    </m:r>
                  </m:oMath>
                </a14:m>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p:txBody>
          </p:sp>
        </mc:Choice>
        <mc:Fallback>
          <p:sp>
            <p:nvSpPr>
              <p:cNvPr id="91" name="TextBox 90">
                <a:extLst>
                  <a:ext uri="{FF2B5EF4-FFF2-40B4-BE49-F238E27FC236}">
                    <a16:creationId xmlns:a16="http://schemas.microsoft.com/office/drawing/2014/main" id="{ADD9C6BD-6FFD-49D4-8C34-F510663851D0}"/>
                  </a:ext>
                </a:extLst>
              </p:cNvPr>
              <p:cNvSpPr txBox="1">
                <a:spLocks noRot="1" noChangeAspect="1" noMove="1" noResize="1" noEditPoints="1" noAdjustHandles="1" noChangeArrowheads="1" noChangeShapeType="1" noTextEdit="1"/>
              </p:cNvSpPr>
              <p:nvPr/>
            </p:nvSpPr>
            <p:spPr>
              <a:xfrm>
                <a:off x="7823346" y="947710"/>
                <a:ext cx="4635353" cy="2323713"/>
              </a:xfrm>
              <a:prstGeom prst="rect">
                <a:avLst/>
              </a:prstGeom>
              <a:blipFill>
                <a:blip r:embed="rId4"/>
                <a:stretch>
                  <a:fillRect l="-1314" t="-1047" b="-3665"/>
                </a:stretch>
              </a:blipFill>
            </p:spPr>
            <p:txBody>
              <a:bodyPr/>
              <a:lstStyle/>
              <a:p>
                <a:r>
                  <a:rPr lang="en-US">
                    <a:noFill/>
                  </a:rPr>
                  <a:t> </a:t>
                </a:r>
              </a:p>
            </p:txBody>
          </p:sp>
        </mc:Fallback>
      </mc:AlternateContent>
      <p:sp>
        <p:nvSpPr>
          <p:cNvPr id="5" name="Diamond 4">
            <a:extLst>
              <a:ext uri="{FF2B5EF4-FFF2-40B4-BE49-F238E27FC236}">
                <a16:creationId xmlns:a16="http://schemas.microsoft.com/office/drawing/2014/main" id="{F5AC26AD-0992-4F62-91D9-8C82A58E9DCF}"/>
              </a:ext>
            </a:extLst>
          </p:cNvPr>
          <p:cNvSpPr>
            <a:spLocks noChangeAspect="1"/>
          </p:cNvSpPr>
          <p:nvPr/>
        </p:nvSpPr>
        <p:spPr>
          <a:xfrm>
            <a:off x="2928681" y="3141223"/>
            <a:ext cx="109728" cy="109728"/>
          </a:xfrm>
          <a:prstGeom prst="diamond">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Diamond 93">
            <a:extLst>
              <a:ext uri="{FF2B5EF4-FFF2-40B4-BE49-F238E27FC236}">
                <a16:creationId xmlns:a16="http://schemas.microsoft.com/office/drawing/2014/main" id="{C332D35C-CAB2-46A5-BC37-34C815BFAAEF}"/>
              </a:ext>
            </a:extLst>
          </p:cNvPr>
          <p:cNvSpPr>
            <a:spLocks noChangeAspect="1"/>
          </p:cNvSpPr>
          <p:nvPr/>
        </p:nvSpPr>
        <p:spPr>
          <a:xfrm>
            <a:off x="6660622" y="4341838"/>
            <a:ext cx="109728" cy="109728"/>
          </a:xfrm>
          <a:prstGeom prst="diamond">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000E81D-37F7-46A6-A8B0-F883CCD94A75}"/>
              </a:ext>
            </a:extLst>
          </p:cNvPr>
          <p:cNvSpPr txBox="1"/>
          <p:nvPr/>
        </p:nvSpPr>
        <p:spPr>
          <a:xfrm>
            <a:off x="6770350" y="4242813"/>
            <a:ext cx="18495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NASA-457, theoretical for B=200 Gauss</a:t>
            </a:r>
          </a:p>
        </p:txBody>
      </p:sp>
      <p:sp>
        <p:nvSpPr>
          <p:cNvPr id="3" name="TextBox 2">
            <a:extLst>
              <a:ext uri="{FF2B5EF4-FFF2-40B4-BE49-F238E27FC236}">
                <a16:creationId xmlns:a16="http://schemas.microsoft.com/office/drawing/2014/main" id="{322BDFE8-3F74-88F9-84E0-A0A02C30B096}"/>
              </a:ext>
            </a:extLst>
          </p:cNvPr>
          <p:cNvSpPr txBox="1"/>
          <p:nvPr/>
        </p:nvSpPr>
        <p:spPr>
          <a:xfrm>
            <a:off x="3792740" y="6494484"/>
            <a:ext cx="6163176"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*J. Simmonds, Y. Raitses, and A. </a:t>
            </a:r>
            <a:r>
              <a:rPr lang="en-US" sz="1400" i="1" dirty="0" err="1">
                <a:latin typeface="Segoe UI" panose="020B0502040204020203" pitchFamily="34" charset="0"/>
                <a:cs typeface="Segoe UI" panose="020B0502040204020203" pitchFamily="34" charset="0"/>
              </a:rPr>
              <a:t>Smolyakov</a:t>
            </a:r>
            <a:r>
              <a:rPr lang="en-US" sz="1400" i="1" dirty="0">
                <a:latin typeface="Segoe UI" panose="020B0502040204020203" pitchFamily="34" charset="0"/>
                <a:cs typeface="Segoe UI" panose="020B0502040204020203" pitchFamily="34" charset="0"/>
              </a:rPr>
              <a:t>, J. Electric Propulsion </a:t>
            </a:r>
            <a:r>
              <a:rPr lang="en-US" sz="1400" b="1" i="1" dirty="0">
                <a:latin typeface="Segoe UI" panose="020B0502040204020203" pitchFamily="34" charset="0"/>
                <a:cs typeface="Segoe UI" panose="020B0502040204020203" pitchFamily="34" charset="0"/>
              </a:rPr>
              <a:t>2</a:t>
            </a:r>
            <a:r>
              <a:rPr lang="en-US" sz="1400" i="1" dirty="0">
                <a:latin typeface="Segoe UI" panose="020B0502040204020203" pitchFamily="34" charset="0"/>
                <a:cs typeface="Segoe UI" panose="020B0502040204020203" pitchFamily="34" charset="0"/>
              </a:rPr>
              <a:t>, 12 (2023)</a:t>
            </a:r>
          </a:p>
        </p:txBody>
      </p:sp>
    </p:spTree>
    <p:extLst>
      <p:ext uri="{BB962C8B-B14F-4D97-AF65-F5344CB8AC3E}">
        <p14:creationId xmlns:p14="http://schemas.microsoft.com/office/powerpoint/2010/main" val="3627176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734135" y="63216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FDA6E-B409-496B-8BFA-2DC23C27C6B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6" name="Title 1">
                <a:extLst>
                  <a:ext uri="{FF2B5EF4-FFF2-40B4-BE49-F238E27FC236}">
                    <a16:creationId xmlns:a16="http://schemas.microsoft.com/office/drawing/2014/main" id="{D6B43147-4505-445F-B047-3C16093E9427}"/>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What if we would build HT to operate at </a:t>
                </a:r>
                <a14:m>
                  <m:oMath xmlns:m="http://schemas.openxmlformats.org/officeDocument/2006/math">
                    <m:sSup>
                      <m:sSupPr>
                        <m:ctrlPr>
                          <a:rPr kumimoji="0" lang="en-US" sz="3200" b="1" i="1"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ctrlPr>
                      </m:sSupPr>
                      <m:e>
                        <m:r>
                          <a:rPr kumimoji="0" lang="en-US" sz="3200" b="1" i="1"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t>𝑩</m:t>
                        </m:r>
                      </m:e>
                      <m:sup>
                        <m:r>
                          <a:rPr kumimoji="0" lang="en-US" sz="3200" b="1" i="1"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t>𝟐</m:t>
                        </m:r>
                      </m:sup>
                    </m:sSup>
                    <m:r>
                      <a:rPr kumimoji="0" lang="en-US" sz="3200" b="1" i="0"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t>/</m:t>
                    </m:r>
                    <m:r>
                      <a:rPr kumimoji="0" lang="en-US" sz="3200" b="1" i="0"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t>𝟐</m:t>
                    </m:r>
                    <m:sSub>
                      <m:sSubPr>
                        <m:ctrlPr>
                          <a:rPr kumimoji="0" lang="en-US" sz="3200" b="1" i="1"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ctrlPr>
                      </m:sSubPr>
                      <m:e>
                        <m:r>
                          <a:rPr kumimoji="0" lang="en-US" sz="3200" b="1"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Segoe UI" panose="020B0502040204020203" pitchFamily="34" charset="0"/>
                          </a:rPr>
                          <m:t>𝝁</m:t>
                        </m:r>
                      </m:e>
                      <m:sub>
                        <m:r>
                          <a:rPr kumimoji="0" lang="en-US" sz="3200" b="1" i="1"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t>𝟎</m:t>
                        </m:r>
                        <m:r>
                          <a:rPr kumimoji="0" lang="en-US" sz="3200" b="1" i="1" u="none" strike="noStrike" kern="0" cap="none" spc="0" normalizeH="0" baseline="0" noProof="0" smtClean="0">
                            <a:ln>
                              <a:noFill/>
                            </a:ln>
                            <a:solidFill>
                              <a:prstClr val="black"/>
                            </a:solidFill>
                            <a:effectLst/>
                            <a:uLnTx/>
                            <a:uFillTx/>
                            <a:latin typeface="Cambria Math" panose="02040503050406030204" pitchFamily="18" charset="0"/>
                            <a:ea typeface="+mj-ea"/>
                            <a:cs typeface="Segoe UI" panose="020B0502040204020203" pitchFamily="34" charset="0"/>
                          </a:rPr>
                          <m:t> </m:t>
                        </m:r>
                      </m:sub>
                    </m:sSub>
                  </m:oMath>
                </a14:m>
                <a:r>
                  <a:rPr kumimoji="0" lang="en-US" sz="3200" b="1" i="0" u="none" strike="noStrike" kern="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limit?</a:t>
                </a:r>
                <a:endParaRPr kumimoji="0" lang="en-US" sz="3200" b="0" i="1" u="none" strike="noStrike" kern="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endParaRPr>
              </a:p>
            </p:txBody>
          </p:sp>
        </mc:Choice>
        <mc:Fallback xmlns="">
          <p:sp>
            <p:nvSpPr>
              <p:cNvPr id="36" name="Title 1">
                <a:extLst>
                  <a:ext uri="{FF2B5EF4-FFF2-40B4-BE49-F238E27FC236}">
                    <a16:creationId xmlns:a16="http://schemas.microsoft.com/office/drawing/2014/main" id="{D6B43147-4505-445F-B047-3C16093E9427}"/>
                  </a:ext>
                </a:extLst>
              </p:cNvPr>
              <p:cNvSpPr txBox="1">
                <a:spLocks noRot="1" noChangeAspect="1" noMove="1" noResize="1" noEditPoints="1" noAdjustHandles="1" noChangeArrowheads="1" noChangeShapeType="1" noTextEdit="1"/>
              </p:cNvSpPr>
              <p:nvPr/>
            </p:nvSpPr>
            <p:spPr>
              <a:xfrm>
                <a:off x="-60960" y="-10160"/>
                <a:ext cx="12313920" cy="630942"/>
              </a:xfrm>
              <a:prstGeom prst="rect">
                <a:avLst/>
              </a:prstGeom>
              <a:blipFill>
                <a:blip r:embed="rId2"/>
                <a:stretch>
                  <a:fillRect t="-10577" b="-25000"/>
                </a:stretch>
              </a:blipFill>
            </p:spPr>
            <p:txBody>
              <a:bodyPr/>
              <a:lstStyle/>
              <a:p>
                <a:r>
                  <a:rPr lang="en-US">
                    <a:noFill/>
                  </a:rPr>
                  <a:t> </a:t>
                </a:r>
              </a:p>
            </p:txBody>
          </p:sp>
        </mc:Fallback>
      </mc:AlternateContent>
      <p:pic>
        <p:nvPicPr>
          <p:cNvPr id="37" name="Picture 36">
            <a:extLst>
              <a:ext uri="{FF2B5EF4-FFF2-40B4-BE49-F238E27FC236}">
                <a16:creationId xmlns:a16="http://schemas.microsoft.com/office/drawing/2014/main" id="{8C0A715C-8E6E-4E43-ABE8-F21BC34E7E94}"/>
              </a:ext>
            </a:extLst>
          </p:cNvPr>
          <p:cNvPicPr>
            <a:picLocks noChangeAspect="1"/>
          </p:cNvPicPr>
          <p:nvPr/>
        </p:nvPicPr>
        <p:blipFill>
          <a:blip r:embed="rId3"/>
          <a:stretch>
            <a:fillRect/>
          </a:stretch>
        </p:blipFill>
        <p:spPr>
          <a:xfrm>
            <a:off x="-60960" y="536350"/>
            <a:ext cx="12313920" cy="109946"/>
          </a:xfrm>
          <a:prstGeom prst="rect">
            <a:avLst/>
          </a:prstGeom>
        </p:spPr>
      </p:pic>
      <p:sp>
        <p:nvSpPr>
          <p:cNvPr id="48" name="TextBox 47">
            <a:extLst>
              <a:ext uri="{FF2B5EF4-FFF2-40B4-BE49-F238E27FC236}">
                <a16:creationId xmlns:a16="http://schemas.microsoft.com/office/drawing/2014/main" id="{438BECCA-B9C3-41EB-8887-59BE6F021A5F}"/>
              </a:ext>
            </a:extLst>
          </p:cNvPr>
          <p:cNvSpPr txBox="1"/>
          <p:nvPr/>
        </p:nvSpPr>
        <p:spPr>
          <a:xfrm>
            <a:off x="1746245" y="6364275"/>
            <a:ext cx="234624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Soulas</a:t>
            </a:r>
            <a:r>
              <a:rPr kumimoji="0" lang="en-US" sz="16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et al. (2012)</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4" name="Picture 3">
            <a:extLst>
              <a:ext uri="{FF2B5EF4-FFF2-40B4-BE49-F238E27FC236}">
                <a16:creationId xmlns:a16="http://schemas.microsoft.com/office/drawing/2014/main" id="{3795E4C4-8358-7C7E-E1B6-CB33CC53890A}"/>
              </a:ext>
            </a:extLst>
          </p:cNvPr>
          <p:cNvPicPr>
            <a:picLocks noChangeAspect="1"/>
          </p:cNvPicPr>
          <p:nvPr/>
        </p:nvPicPr>
        <p:blipFill>
          <a:blip r:embed="rId4"/>
          <a:stretch>
            <a:fillRect/>
          </a:stretch>
        </p:blipFill>
        <p:spPr>
          <a:xfrm>
            <a:off x="397419" y="620782"/>
            <a:ext cx="9126503" cy="5974598"/>
          </a:xfrm>
          <a:prstGeom prst="rect">
            <a:avLst/>
          </a:prstGeom>
        </p:spPr>
      </p:pic>
      <p:sp>
        <p:nvSpPr>
          <p:cNvPr id="5" name="TextBox 4">
            <a:extLst>
              <a:ext uri="{FF2B5EF4-FFF2-40B4-BE49-F238E27FC236}">
                <a16:creationId xmlns:a16="http://schemas.microsoft.com/office/drawing/2014/main" id="{17D46290-5F28-F4B9-4DE0-1B89F807D51A}"/>
              </a:ext>
            </a:extLst>
          </p:cNvPr>
          <p:cNvSpPr txBox="1"/>
          <p:nvPr/>
        </p:nvSpPr>
        <p:spPr>
          <a:xfrm>
            <a:off x="4302707" y="3797108"/>
            <a:ext cx="7995666" cy="2862322"/>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Potential limitations:</a:t>
            </a:r>
          </a:p>
          <a:p>
            <a:pPr lvl="1" indent="-182880">
              <a:spcAft>
                <a:spcPts val="18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Excessive thermal heating</a:t>
            </a:r>
            <a:r>
              <a:rPr lang="en-US" sz="2000" dirty="0">
                <a:solidFill>
                  <a:prstClr val="black"/>
                </a:solidFill>
                <a:latin typeface="Segoe UI" panose="020B0502040204020203" pitchFamily="34" charset="0"/>
                <a:cs typeface="Segoe UI" panose="020B0502040204020203" pitchFamily="34" charset="0"/>
              </a:rPr>
              <a:t> of the thruster (e.g. anode by electron heat flux)</a:t>
            </a:r>
          </a:p>
          <a:p>
            <a:pPr lvl="1" indent="-182880">
              <a:spcAft>
                <a:spcPts val="2000"/>
              </a:spcAft>
              <a:buFont typeface="Arial" panose="020B0604020202020204" pitchFamily="34" charset="0"/>
              <a:buChar char="•"/>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Power losses due to enhanced electron cross-field transport</a:t>
            </a:r>
          </a:p>
          <a:p>
            <a:pPr lvl="1" indent="-182880">
              <a:spcAft>
                <a:spcPts val="2100"/>
              </a:spcAft>
              <a:buFont typeface="Arial" panose="020B0604020202020204" pitchFamily="34" charset="0"/>
              <a:buChar char="•"/>
              <a:defRPr/>
            </a:pPr>
            <a:r>
              <a:rPr lang="en-US" sz="2000" dirty="0">
                <a:solidFill>
                  <a:prstClr val="black"/>
                </a:solidFill>
                <a:latin typeface="Segoe UI" panose="020B0502040204020203" pitchFamily="34" charset="0"/>
                <a:cs typeface="Segoe UI" panose="020B0502040204020203" pitchFamily="34" charset="0"/>
              </a:rPr>
              <a:t>Wall erosion</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lvl="1" indent="-182880">
              <a:spcAft>
                <a:spcPts val="1200"/>
              </a:spcAft>
              <a:buFont typeface="Arial" panose="020B0604020202020204" pitchFamily="34" charset="0"/>
              <a:buChar char="•"/>
              <a:defRPr/>
            </a:pPr>
            <a:r>
              <a:rPr lang="en-US" sz="2000" b="1" dirty="0">
                <a:solidFill>
                  <a:prstClr val="black"/>
                </a:solidFill>
                <a:latin typeface="Segoe UI" panose="020B0502040204020203" pitchFamily="34" charset="0"/>
                <a:cs typeface="Segoe UI" panose="020B0502040204020203" pitchFamily="34" charset="0"/>
              </a:rPr>
              <a:t>Transition to MPD acceleration-?</a:t>
            </a:r>
            <a:endParaRPr kumimoji="0" lang="en-US" sz="20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5F1D031F-B05F-4246-43AE-16B4009D77FA}"/>
              </a:ext>
            </a:extLst>
          </p:cNvPr>
          <p:cNvSpPr txBox="1"/>
          <p:nvPr/>
        </p:nvSpPr>
        <p:spPr>
          <a:xfrm rot="20541436">
            <a:off x="7792831" y="3846929"/>
            <a:ext cx="2736070" cy="923330"/>
          </a:xfrm>
          <a:prstGeom prst="rect">
            <a:avLst/>
          </a:prstGeom>
          <a:solidFill>
            <a:schemeClr val="bg1"/>
          </a:solidFill>
        </p:spPr>
        <p:txBody>
          <a:bodyPr wrap="none" rtlCol="0">
            <a:spAutoFit/>
          </a:bodyPr>
          <a:lstStyle/>
          <a:p>
            <a:r>
              <a:rPr lang="en-US" dirty="0">
                <a:solidFill>
                  <a:srgbClr val="0000FF"/>
                </a:solidFill>
                <a:latin typeface="Segoe UI" panose="020B0502040204020203" pitchFamily="34" charset="0"/>
                <a:cs typeface="Segoe UI" panose="020B0502040204020203" pitchFamily="34" charset="0"/>
              </a:rPr>
              <a:t>Water/propellant cooling</a:t>
            </a:r>
          </a:p>
          <a:p>
            <a:r>
              <a:rPr lang="en-US" dirty="0">
                <a:solidFill>
                  <a:srgbClr val="0000FF"/>
                </a:solidFill>
                <a:latin typeface="Segoe UI" panose="020B0502040204020203" pitchFamily="34" charset="0"/>
                <a:cs typeface="Segoe UI" panose="020B0502040204020203" pitchFamily="34" charset="0"/>
              </a:rPr>
              <a:t>Anode material</a:t>
            </a:r>
          </a:p>
          <a:p>
            <a:r>
              <a:rPr lang="en-US" dirty="0">
                <a:solidFill>
                  <a:srgbClr val="0000FF"/>
                </a:solidFill>
                <a:latin typeface="Segoe UI" panose="020B0502040204020203" pitchFamily="34" charset="0"/>
                <a:cs typeface="Segoe UI" panose="020B0502040204020203" pitchFamily="34" charset="0"/>
              </a:rPr>
              <a:t>Pulsed operation</a:t>
            </a:r>
          </a:p>
        </p:txBody>
      </p:sp>
      <p:sp>
        <p:nvSpPr>
          <p:cNvPr id="7" name="TextBox 6">
            <a:extLst>
              <a:ext uri="{FF2B5EF4-FFF2-40B4-BE49-F238E27FC236}">
                <a16:creationId xmlns:a16="http://schemas.microsoft.com/office/drawing/2014/main" id="{5BEEA9A8-886B-C80A-57A7-1765E2FED600}"/>
              </a:ext>
            </a:extLst>
          </p:cNvPr>
          <p:cNvSpPr txBox="1"/>
          <p:nvPr/>
        </p:nvSpPr>
        <p:spPr>
          <a:xfrm rot="20633639">
            <a:off x="5785722" y="5554734"/>
            <a:ext cx="1489312" cy="646331"/>
          </a:xfrm>
          <a:prstGeom prst="rect">
            <a:avLst/>
          </a:prstGeom>
          <a:solidFill>
            <a:schemeClr val="bg1"/>
          </a:solidFill>
        </p:spPr>
        <p:txBody>
          <a:bodyPr wrap="square" rtlCol="0">
            <a:spAutoFit/>
          </a:bodyPr>
          <a:lstStyle/>
          <a:p>
            <a:r>
              <a:rPr lang="en-US" dirty="0">
                <a:solidFill>
                  <a:srgbClr val="0000FF"/>
                </a:solidFill>
                <a:latin typeface="Segoe UI" panose="020B0502040204020203" pitchFamily="34" charset="0"/>
                <a:cs typeface="Segoe UI" panose="020B0502040204020203" pitchFamily="34" charset="0"/>
              </a:rPr>
              <a:t>Short/Pulsed operation</a:t>
            </a:r>
          </a:p>
        </p:txBody>
      </p:sp>
    </p:spTree>
    <p:extLst>
      <p:ext uri="{BB962C8B-B14F-4D97-AF65-F5344CB8AC3E}">
        <p14:creationId xmlns:p14="http://schemas.microsoft.com/office/powerpoint/2010/main" val="52702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765657" y="6483664"/>
            <a:ext cx="2133600" cy="476250"/>
          </a:xfrm>
        </p:spPr>
        <p:txBody>
          <a:bodyPr/>
          <a:lstStyle/>
          <a:p>
            <a:fld id="{2A1FDA6E-B409-496B-8BFA-2DC23C27C6B6}" type="slidenum">
              <a:rPr lang="en-US" altLang="en-US" smtClean="0">
                <a:solidFill>
                  <a:srgbClr val="000000"/>
                </a:solidFill>
              </a:rPr>
              <a:pPr/>
              <a:t>55</a:t>
            </a:fld>
            <a:endParaRPr lang="en-US" altLang="en-US" dirty="0">
              <a:solidFill>
                <a:srgbClr val="000000"/>
              </a:solidFill>
            </a:endParaRPr>
          </a:p>
        </p:txBody>
      </p:sp>
      <p:sp>
        <p:nvSpPr>
          <p:cNvPr id="36" name="Title 1">
            <a:extLst>
              <a:ext uri="{FF2B5EF4-FFF2-40B4-BE49-F238E27FC236}">
                <a16:creationId xmlns:a16="http://schemas.microsoft.com/office/drawing/2014/main" id="{D6B43147-4505-445F-B047-3C16093E9427}"/>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Anomalous electron cross-field transport</a:t>
            </a:r>
            <a:endParaRPr lang="en-US" sz="3200" i="1" kern="0" dirty="0">
              <a:solidFill>
                <a:srgbClr val="C00000"/>
              </a:solidFill>
              <a:latin typeface="Segoe UI" panose="020B0502040204020203" pitchFamily="34" charset="0"/>
              <a:cs typeface="Segoe UI" panose="020B0502040204020203" pitchFamily="34" charset="0"/>
            </a:endParaRPr>
          </a:p>
        </p:txBody>
      </p:sp>
      <p:pic>
        <p:nvPicPr>
          <p:cNvPr id="37" name="Picture 36">
            <a:extLst>
              <a:ext uri="{FF2B5EF4-FFF2-40B4-BE49-F238E27FC236}">
                <a16:creationId xmlns:a16="http://schemas.microsoft.com/office/drawing/2014/main" id="{8C0A715C-8E6E-4E43-ABE8-F21BC34E7E94}"/>
              </a:ext>
            </a:extLst>
          </p:cNvPr>
          <p:cNvPicPr>
            <a:picLocks noChangeAspect="1"/>
          </p:cNvPicPr>
          <p:nvPr/>
        </p:nvPicPr>
        <p:blipFill>
          <a:blip r:embed="rId4"/>
          <a:stretch>
            <a:fillRect/>
          </a:stretch>
        </p:blipFill>
        <p:spPr>
          <a:xfrm>
            <a:off x="-16562" y="513232"/>
            <a:ext cx="12192000" cy="108858"/>
          </a:xfrm>
          <a:prstGeom prst="rect">
            <a:avLst/>
          </a:prstGeom>
        </p:spPr>
      </p:pic>
      <p:pic>
        <p:nvPicPr>
          <p:cNvPr id="20" name="Spoke (2).wmv">
            <a:hlinkClick r:id="" action="ppaction://media"/>
            <a:extLst>
              <a:ext uri="{FF2B5EF4-FFF2-40B4-BE49-F238E27FC236}">
                <a16:creationId xmlns:a16="http://schemas.microsoft.com/office/drawing/2014/main" id="{F2179A3F-BAF1-44AA-BEFB-47473FF6DC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494" t="8701" r="17727" b="10519"/>
          <a:stretch/>
        </p:blipFill>
        <p:spPr>
          <a:xfrm>
            <a:off x="1034716" y="1521238"/>
            <a:ext cx="2173814" cy="2166847"/>
          </a:xfrm>
          <a:prstGeom prst="rect">
            <a:avLst/>
          </a:prstGeom>
        </p:spPr>
      </p:pic>
      <p:sp>
        <p:nvSpPr>
          <p:cNvPr id="21" name="TextBox 20">
            <a:extLst>
              <a:ext uri="{FF2B5EF4-FFF2-40B4-BE49-F238E27FC236}">
                <a16:creationId xmlns:a16="http://schemas.microsoft.com/office/drawing/2014/main" id="{FCDF0856-5A0E-400F-8C93-CDA73F647F38}"/>
              </a:ext>
            </a:extLst>
          </p:cNvPr>
          <p:cNvSpPr txBox="1"/>
          <p:nvPr/>
        </p:nvSpPr>
        <p:spPr>
          <a:xfrm>
            <a:off x="329177" y="3987155"/>
            <a:ext cx="4402258" cy="1985159"/>
          </a:xfrm>
          <a:prstGeom prst="rect">
            <a:avLst/>
          </a:prstGeom>
          <a:noFill/>
        </p:spPr>
        <p:txBody>
          <a:bodyPr wrap="square" rtlCol="0">
            <a:spAutoFit/>
          </a:bodyPr>
          <a:lstStyle/>
          <a:p>
            <a:pPr marL="342900" indent="-342900" fontAlgn="base">
              <a:spcBef>
                <a:spcPct val="0"/>
              </a:spcBef>
              <a:spcAft>
                <a:spcPts val="600"/>
              </a:spcAft>
              <a:buFont typeface="Arial" panose="020B0604020202020204" pitchFamily="34" charset="0"/>
              <a:buChar char="•"/>
            </a:pPr>
            <a:r>
              <a:rPr lang="en-US" dirty="0">
                <a:solidFill>
                  <a:prstClr val="black"/>
                </a:solidFill>
                <a:latin typeface="Segoe UI" panose="020B0502040204020203" pitchFamily="34" charset="0"/>
                <a:cs typeface="Segoe UI" panose="020B0502040204020203" pitchFamily="34" charset="0"/>
              </a:rPr>
              <a:t>Spoke frequency  ~ 10 kHz</a:t>
            </a:r>
          </a:p>
          <a:p>
            <a:pPr marL="342900" indent="-342900" fontAlgn="base">
              <a:spcBef>
                <a:spcPct val="0"/>
              </a:spcBef>
              <a:spcAft>
                <a:spcPts val="600"/>
              </a:spcAft>
              <a:buFont typeface="Arial" panose="020B0604020202020204" pitchFamily="34" charset="0"/>
              <a:buChar char="•"/>
            </a:pPr>
            <a:r>
              <a:rPr lang="en-US" dirty="0">
                <a:solidFill>
                  <a:prstClr val="black"/>
                </a:solidFill>
                <a:latin typeface="Segoe UI" panose="020B0502040204020203" pitchFamily="34" charset="0"/>
                <a:cs typeface="Segoe UI" panose="020B0502040204020203" pitchFamily="34" charset="0"/>
              </a:rPr>
              <a:t>10’s times slower than E/B</a:t>
            </a:r>
          </a:p>
          <a:p>
            <a:pPr marL="342900" indent="-342900" fontAlgn="base">
              <a:spcBef>
                <a:spcPct val="0"/>
              </a:spcBef>
              <a:spcAft>
                <a:spcPts val="600"/>
              </a:spcAft>
              <a:buFont typeface="Arial" panose="020B0604020202020204" pitchFamily="34" charset="0"/>
              <a:buChar char="•"/>
            </a:pPr>
            <a:r>
              <a:rPr lang="en-US" dirty="0">
                <a:solidFill>
                  <a:prstClr val="black"/>
                </a:solidFill>
                <a:latin typeface="Segoe UI" panose="020B0502040204020203" pitchFamily="34" charset="0"/>
                <a:cs typeface="Segoe UI" panose="020B0502040204020203" pitchFamily="34" charset="0"/>
              </a:rPr>
              <a:t>Conduct &gt; 50-70% of the discharge current</a:t>
            </a:r>
          </a:p>
          <a:p>
            <a:pPr marL="342900" indent="-342900" fontAlgn="base">
              <a:spcBef>
                <a:spcPct val="0"/>
              </a:spcBef>
              <a:spcAft>
                <a:spcPts val="600"/>
              </a:spcAft>
              <a:buFont typeface="Arial" panose="020B0604020202020204" pitchFamily="34" charset="0"/>
              <a:buChar char="•"/>
            </a:pPr>
            <a:r>
              <a:rPr lang="en-US" dirty="0">
                <a:solidFill>
                  <a:prstClr val="black"/>
                </a:solidFill>
                <a:latin typeface="Segoe UI" panose="020B0502040204020203" pitchFamily="34" charset="0"/>
                <a:cs typeface="Segoe UI" panose="020B0502040204020203" pitchFamily="34" charset="0"/>
              </a:rPr>
              <a:t>Attributed to gradient drift instability (collisionless Simon-Hoh- type)</a:t>
            </a:r>
          </a:p>
        </p:txBody>
      </p:sp>
      <p:sp>
        <p:nvSpPr>
          <p:cNvPr id="22" name="Rectangle 21">
            <a:extLst>
              <a:ext uri="{FF2B5EF4-FFF2-40B4-BE49-F238E27FC236}">
                <a16:creationId xmlns:a16="http://schemas.microsoft.com/office/drawing/2014/main" id="{B34C50F4-3673-4259-B931-BE86ADD27374}"/>
              </a:ext>
            </a:extLst>
          </p:cNvPr>
          <p:cNvSpPr/>
          <p:nvPr/>
        </p:nvSpPr>
        <p:spPr>
          <a:xfrm>
            <a:off x="327336" y="633253"/>
            <a:ext cx="3871253" cy="677108"/>
          </a:xfrm>
          <a:prstGeom prst="rect">
            <a:avLst/>
          </a:prstGeom>
        </p:spPr>
        <p:txBody>
          <a:bodyPr wrap="square">
            <a:spAutoFit/>
          </a:bodyPr>
          <a:lstStyle/>
          <a:p>
            <a:pPr algn="ctr" fontAlgn="base">
              <a:spcBef>
                <a:spcPct val="0"/>
              </a:spcBef>
              <a:spcAft>
                <a:spcPct val="0"/>
              </a:spcAft>
            </a:pPr>
            <a:r>
              <a:rPr lang="en-US" sz="2000" b="1" dirty="0">
                <a:solidFill>
                  <a:prstClr val="black"/>
                </a:solidFill>
                <a:latin typeface="Segoe UI" panose="020B0502040204020203" pitchFamily="34" charset="0"/>
                <a:cs typeface="Segoe UI" panose="020B0502040204020203" pitchFamily="34" charset="0"/>
              </a:rPr>
              <a:t>Large scale plasma structures</a:t>
            </a:r>
          </a:p>
          <a:p>
            <a:pPr algn="ctr" fontAlgn="base">
              <a:spcBef>
                <a:spcPct val="0"/>
              </a:spcBef>
              <a:spcAft>
                <a:spcPct val="0"/>
              </a:spcAft>
            </a:pPr>
            <a:r>
              <a:rPr lang="en-US" dirty="0" err="1">
                <a:solidFill>
                  <a:prstClr val="black"/>
                </a:solidFill>
                <a:latin typeface="Segoe UI" panose="020B0502040204020203" pitchFamily="34" charset="0"/>
                <a:cs typeface="Segoe UI" panose="020B0502040204020203" pitchFamily="34" charset="0"/>
              </a:rPr>
              <a:t>ExB</a:t>
            </a:r>
            <a:r>
              <a:rPr lang="en-US" dirty="0">
                <a:solidFill>
                  <a:prstClr val="black"/>
                </a:solidFill>
                <a:latin typeface="Segoe UI" panose="020B0502040204020203" pitchFamily="34" charset="0"/>
                <a:cs typeface="Segoe UI" panose="020B0502040204020203" pitchFamily="34" charset="0"/>
              </a:rPr>
              <a:t> rotating spoke in a Hall thruster</a:t>
            </a:r>
          </a:p>
        </p:txBody>
      </p:sp>
      <p:grpSp>
        <p:nvGrpSpPr>
          <p:cNvPr id="10" name="Group 9">
            <a:extLst>
              <a:ext uri="{FF2B5EF4-FFF2-40B4-BE49-F238E27FC236}">
                <a16:creationId xmlns:a16="http://schemas.microsoft.com/office/drawing/2014/main" id="{9E1D7EDD-6393-40BF-9555-C4995E0854E5}"/>
              </a:ext>
            </a:extLst>
          </p:cNvPr>
          <p:cNvGrpSpPr/>
          <p:nvPr/>
        </p:nvGrpSpPr>
        <p:grpSpPr>
          <a:xfrm>
            <a:off x="4770869" y="1615820"/>
            <a:ext cx="3017520" cy="2618784"/>
            <a:chOff x="4648200" y="1583729"/>
            <a:chExt cx="3468443" cy="3022138"/>
          </a:xfrm>
        </p:grpSpPr>
        <p:pic>
          <p:nvPicPr>
            <p:cNvPr id="7" name="Picture 6">
              <a:extLst>
                <a:ext uri="{FF2B5EF4-FFF2-40B4-BE49-F238E27FC236}">
                  <a16:creationId xmlns:a16="http://schemas.microsoft.com/office/drawing/2014/main" id="{C10F654A-16FD-4B16-9F38-95EAD9FCDF67}"/>
                </a:ext>
              </a:extLst>
            </p:cNvPr>
            <p:cNvPicPr>
              <a:picLocks noChangeAspect="1"/>
            </p:cNvPicPr>
            <p:nvPr/>
          </p:nvPicPr>
          <p:blipFill rotWithShape="1">
            <a:blip r:embed="rId6"/>
            <a:srcRect r="46469"/>
            <a:stretch/>
          </p:blipFill>
          <p:spPr>
            <a:xfrm>
              <a:off x="4732504" y="1583729"/>
              <a:ext cx="3384139" cy="2869236"/>
            </a:xfrm>
            <a:prstGeom prst="rect">
              <a:avLst/>
            </a:prstGeom>
          </p:spPr>
        </p:pic>
        <p:sp>
          <p:nvSpPr>
            <p:cNvPr id="8" name="Rectangle 7">
              <a:extLst>
                <a:ext uri="{FF2B5EF4-FFF2-40B4-BE49-F238E27FC236}">
                  <a16:creationId xmlns:a16="http://schemas.microsoft.com/office/drawing/2014/main" id="{D4F19F1E-819A-4354-B6D4-F59FCC4DD18A}"/>
                </a:ext>
              </a:extLst>
            </p:cNvPr>
            <p:cNvSpPr/>
            <p:nvPr/>
          </p:nvSpPr>
          <p:spPr>
            <a:xfrm>
              <a:off x="4648200" y="4210756"/>
              <a:ext cx="592235" cy="395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A8A8CE8C-38D5-48B9-8457-82B4934F788F}"/>
              </a:ext>
            </a:extLst>
          </p:cNvPr>
          <p:cNvSpPr/>
          <p:nvPr/>
        </p:nvSpPr>
        <p:spPr>
          <a:xfrm>
            <a:off x="4587375" y="629750"/>
            <a:ext cx="3542553" cy="954107"/>
          </a:xfrm>
          <a:prstGeom prst="rect">
            <a:avLst/>
          </a:prstGeom>
        </p:spPr>
        <p:txBody>
          <a:bodyPr wrap="square">
            <a:spAutoFit/>
          </a:bodyPr>
          <a:lstStyle/>
          <a:p>
            <a:pPr algn="ctr" fontAlgn="base">
              <a:spcBef>
                <a:spcPct val="0"/>
              </a:spcBef>
              <a:spcAft>
                <a:spcPct val="0"/>
              </a:spcAft>
            </a:pPr>
            <a:r>
              <a:rPr lang="en-US" sz="2000" b="1" dirty="0">
                <a:solidFill>
                  <a:prstClr val="black"/>
                </a:solidFill>
                <a:latin typeface="Segoe UI" panose="020B0502040204020203" pitchFamily="34" charset="0"/>
                <a:cs typeface="Segoe UI" panose="020B0502040204020203" pitchFamily="34" charset="0"/>
              </a:rPr>
              <a:t>Small scale fluctuations</a:t>
            </a:r>
          </a:p>
          <a:p>
            <a:pPr algn="ctr" fontAlgn="base">
              <a:spcBef>
                <a:spcPct val="0"/>
              </a:spcBef>
              <a:spcAft>
                <a:spcPct val="0"/>
              </a:spcAft>
            </a:pPr>
            <a:r>
              <a:rPr lang="en-US" dirty="0">
                <a:solidFill>
                  <a:prstClr val="black"/>
                </a:solidFill>
                <a:latin typeface="Segoe UI" panose="020B0502040204020203" pitchFamily="34" charset="0"/>
                <a:cs typeface="Segoe UI" panose="020B0502040204020203" pitchFamily="34" charset="0"/>
              </a:rPr>
              <a:t>Plasma density oscillations and possible inverse energy cascade</a:t>
            </a:r>
          </a:p>
        </p:txBody>
      </p:sp>
      <p:sp>
        <p:nvSpPr>
          <p:cNvPr id="38" name="TextBox 37">
            <a:extLst>
              <a:ext uri="{FF2B5EF4-FFF2-40B4-BE49-F238E27FC236}">
                <a16:creationId xmlns:a16="http://schemas.microsoft.com/office/drawing/2014/main" id="{1D1AD1B1-13F6-48A0-A1F4-91494E71212A}"/>
              </a:ext>
            </a:extLst>
          </p:cNvPr>
          <p:cNvSpPr txBox="1"/>
          <p:nvPr/>
        </p:nvSpPr>
        <p:spPr>
          <a:xfrm>
            <a:off x="35905" y="6085367"/>
            <a:ext cx="4551470" cy="646331"/>
          </a:xfrm>
          <a:prstGeom prst="rect">
            <a:avLst/>
          </a:prstGeom>
          <a:noFill/>
        </p:spPr>
        <p:txBody>
          <a:bodyPr wrap="square">
            <a:spAutoFit/>
          </a:bodyPr>
          <a:lstStyle/>
          <a:p>
            <a:r>
              <a:rPr lang="en-US" sz="1200" i="1" dirty="0">
                <a:latin typeface="Segoe UI" panose="020B0502040204020203" pitchFamily="34" charset="0"/>
                <a:cs typeface="Segoe UI" panose="020B0502040204020203" pitchFamily="34" charset="0"/>
              </a:rPr>
              <a:t>Ellison, Raitses, Fisch, Phys. Plasmas </a:t>
            </a:r>
            <a:r>
              <a:rPr lang="en-US" sz="1200" b="1" i="1" dirty="0">
                <a:latin typeface="Segoe UI" panose="020B0502040204020203" pitchFamily="34" charset="0"/>
                <a:cs typeface="Segoe UI" panose="020B0502040204020203" pitchFamily="34" charset="0"/>
              </a:rPr>
              <a:t>19</a:t>
            </a:r>
            <a:r>
              <a:rPr lang="en-US" sz="1200" i="1" dirty="0">
                <a:latin typeface="Segoe UI" panose="020B0502040204020203" pitchFamily="34" charset="0"/>
                <a:cs typeface="Segoe UI" panose="020B0502040204020203" pitchFamily="34" charset="0"/>
              </a:rPr>
              <a:t> (2012)</a:t>
            </a:r>
          </a:p>
          <a:p>
            <a:r>
              <a:rPr lang="fr-FR" sz="1200" i="1" dirty="0" err="1">
                <a:latin typeface="Segoe UI" panose="020B0502040204020203" pitchFamily="34" charset="0"/>
                <a:cs typeface="Segoe UI" panose="020B0502040204020203" pitchFamily="34" charset="0"/>
              </a:rPr>
              <a:t>Smolyakov</a:t>
            </a:r>
            <a:r>
              <a:rPr lang="fr-FR" sz="1200" i="1" dirty="0">
                <a:latin typeface="Segoe UI" panose="020B0502040204020203" pitchFamily="34" charset="0"/>
                <a:cs typeface="Segoe UI" panose="020B0502040204020203" pitchFamily="34" charset="0"/>
              </a:rPr>
              <a:t> et al., Plasma Phys. Control. Fusion </a:t>
            </a:r>
            <a:r>
              <a:rPr lang="fr-FR" sz="1200" b="1" i="1" dirty="0">
                <a:latin typeface="Segoe UI" panose="020B0502040204020203" pitchFamily="34" charset="0"/>
                <a:cs typeface="Segoe UI" panose="020B0502040204020203" pitchFamily="34" charset="0"/>
              </a:rPr>
              <a:t>59</a:t>
            </a:r>
            <a:r>
              <a:rPr lang="fr-FR" sz="1200" i="1" dirty="0">
                <a:latin typeface="Segoe UI" panose="020B0502040204020203" pitchFamily="34" charset="0"/>
                <a:cs typeface="Segoe UI" panose="020B0502040204020203" pitchFamily="34" charset="0"/>
              </a:rPr>
              <a:t> (2017)</a:t>
            </a:r>
          </a:p>
          <a:p>
            <a:r>
              <a:rPr lang="en-US" sz="1200" i="1" dirty="0" err="1">
                <a:latin typeface="Segoe UI" panose="020B0502040204020203" pitchFamily="34" charset="0"/>
                <a:cs typeface="Segoe UI" panose="020B0502040204020203" pitchFamily="34" charset="0"/>
              </a:rPr>
              <a:t>Tyushev</a:t>
            </a:r>
            <a:r>
              <a:rPr lang="en-US" sz="1200" i="1" dirty="0">
                <a:latin typeface="Segoe UI" panose="020B0502040204020203" pitchFamily="34" charset="0"/>
                <a:cs typeface="Segoe UI" panose="020B0502040204020203" pitchFamily="34" charset="0"/>
              </a:rPr>
              <a:t> et al., Phys. Plasmas </a:t>
            </a:r>
            <a:r>
              <a:rPr lang="en-US" sz="1200" b="1" i="1" dirty="0">
                <a:latin typeface="Segoe UI" panose="020B0502040204020203" pitchFamily="34" charset="0"/>
                <a:cs typeface="Segoe UI" panose="020B0502040204020203" pitchFamily="34" charset="0"/>
              </a:rPr>
              <a:t>30</a:t>
            </a:r>
            <a:r>
              <a:rPr lang="en-US" sz="1200" i="1" dirty="0">
                <a:latin typeface="Segoe UI" panose="020B0502040204020203" pitchFamily="34" charset="0"/>
                <a:cs typeface="Segoe UI" panose="020B0502040204020203" pitchFamily="34" charset="0"/>
              </a:rPr>
              <a:t> (2023)</a:t>
            </a:r>
          </a:p>
        </p:txBody>
      </p:sp>
      <p:pic>
        <p:nvPicPr>
          <p:cNvPr id="17" name="Picture 16">
            <a:extLst>
              <a:ext uri="{FF2B5EF4-FFF2-40B4-BE49-F238E27FC236}">
                <a16:creationId xmlns:a16="http://schemas.microsoft.com/office/drawing/2014/main" id="{1389814D-C3F1-417D-AB10-8007368EB6C2}"/>
              </a:ext>
            </a:extLst>
          </p:cNvPr>
          <p:cNvPicPr>
            <a:picLocks noChangeAspect="1"/>
          </p:cNvPicPr>
          <p:nvPr/>
        </p:nvPicPr>
        <p:blipFill rotWithShape="1">
          <a:blip r:embed="rId7"/>
          <a:srcRect l="4006" r="69962"/>
          <a:stretch/>
        </p:blipFill>
        <p:spPr>
          <a:xfrm>
            <a:off x="8743133" y="1342150"/>
            <a:ext cx="2541299" cy="2743200"/>
          </a:xfrm>
          <a:prstGeom prst="rect">
            <a:avLst/>
          </a:prstGeom>
        </p:spPr>
      </p:pic>
      <p:pic>
        <p:nvPicPr>
          <p:cNvPr id="39" name="Picture 38">
            <a:extLst>
              <a:ext uri="{FF2B5EF4-FFF2-40B4-BE49-F238E27FC236}">
                <a16:creationId xmlns:a16="http://schemas.microsoft.com/office/drawing/2014/main" id="{D0B1EC4B-C75B-4AA7-BE06-56CCD16993C8}"/>
              </a:ext>
            </a:extLst>
          </p:cNvPr>
          <p:cNvPicPr>
            <a:picLocks noChangeAspect="1"/>
          </p:cNvPicPr>
          <p:nvPr/>
        </p:nvPicPr>
        <p:blipFill rotWithShape="1">
          <a:blip r:embed="rId7"/>
          <a:srcRect l="68271" t="5194"/>
          <a:stretch/>
        </p:blipFill>
        <p:spPr>
          <a:xfrm>
            <a:off x="8992688" y="4182363"/>
            <a:ext cx="2133601" cy="1791406"/>
          </a:xfrm>
          <a:prstGeom prst="rect">
            <a:avLst/>
          </a:prstGeom>
        </p:spPr>
      </p:pic>
      <p:sp>
        <p:nvSpPr>
          <p:cNvPr id="40" name="Rectangle 39">
            <a:extLst>
              <a:ext uri="{FF2B5EF4-FFF2-40B4-BE49-F238E27FC236}">
                <a16:creationId xmlns:a16="http://schemas.microsoft.com/office/drawing/2014/main" id="{2C7E1086-C15B-4779-89C1-263F65C0C27C}"/>
              </a:ext>
            </a:extLst>
          </p:cNvPr>
          <p:cNvSpPr/>
          <p:nvPr/>
        </p:nvSpPr>
        <p:spPr>
          <a:xfrm>
            <a:off x="8049298" y="643566"/>
            <a:ext cx="4126140" cy="677108"/>
          </a:xfrm>
          <a:prstGeom prst="rect">
            <a:avLst/>
          </a:prstGeom>
        </p:spPr>
        <p:txBody>
          <a:bodyPr wrap="square">
            <a:spAutoFit/>
          </a:bodyPr>
          <a:lstStyle/>
          <a:p>
            <a:pPr algn="ctr" fontAlgn="base">
              <a:spcBef>
                <a:spcPct val="0"/>
              </a:spcBef>
              <a:spcAft>
                <a:spcPct val="0"/>
              </a:spcAft>
            </a:pPr>
            <a:r>
              <a:rPr lang="en-US" sz="2000" b="1" dirty="0">
                <a:solidFill>
                  <a:prstClr val="black"/>
                </a:solidFill>
                <a:latin typeface="Segoe UI" panose="020B0502040204020203" pitchFamily="34" charset="0"/>
                <a:cs typeface="Segoe UI" panose="020B0502040204020203" pitchFamily="34" charset="0"/>
              </a:rPr>
              <a:t>Wall-induced effect</a:t>
            </a:r>
          </a:p>
          <a:p>
            <a:pPr algn="ctr" fontAlgn="base">
              <a:spcBef>
                <a:spcPct val="0"/>
              </a:spcBef>
              <a:spcAft>
                <a:spcPct val="0"/>
              </a:spcAft>
            </a:pPr>
            <a:r>
              <a:rPr lang="en-US" dirty="0">
                <a:solidFill>
                  <a:prstClr val="black"/>
                </a:solidFill>
                <a:latin typeface="Segoe UI" panose="020B0502040204020203" pitchFamily="34" charset="0"/>
                <a:cs typeface="Segoe UI" panose="020B0502040204020203" pitchFamily="34" charset="0"/>
              </a:rPr>
              <a:t>in a 2 kW Hall thruster</a:t>
            </a:r>
          </a:p>
        </p:txBody>
      </p:sp>
      <p:pic>
        <p:nvPicPr>
          <p:cNvPr id="4" name="Picture 3">
            <a:extLst>
              <a:ext uri="{FF2B5EF4-FFF2-40B4-BE49-F238E27FC236}">
                <a16:creationId xmlns:a16="http://schemas.microsoft.com/office/drawing/2014/main" id="{81F3DD51-74C6-D471-0AC6-5B28E63F6CE2}"/>
              </a:ext>
            </a:extLst>
          </p:cNvPr>
          <p:cNvPicPr>
            <a:picLocks noChangeAspect="1"/>
          </p:cNvPicPr>
          <p:nvPr/>
        </p:nvPicPr>
        <p:blipFill rotWithShape="1">
          <a:blip r:embed="rId8"/>
          <a:srcRect l="53048"/>
          <a:stretch/>
        </p:blipFill>
        <p:spPr>
          <a:xfrm>
            <a:off x="5364978" y="4182363"/>
            <a:ext cx="2157726" cy="2242659"/>
          </a:xfrm>
          <a:prstGeom prst="rect">
            <a:avLst/>
          </a:prstGeom>
        </p:spPr>
      </p:pic>
      <p:sp>
        <p:nvSpPr>
          <p:cNvPr id="13" name="TextBox 12">
            <a:extLst>
              <a:ext uri="{FF2B5EF4-FFF2-40B4-BE49-F238E27FC236}">
                <a16:creationId xmlns:a16="http://schemas.microsoft.com/office/drawing/2014/main" id="{ACC21EA1-073E-26C9-2D28-D87C40E5C5B5}"/>
              </a:ext>
            </a:extLst>
          </p:cNvPr>
          <p:cNvSpPr txBox="1"/>
          <p:nvPr/>
        </p:nvSpPr>
        <p:spPr>
          <a:xfrm>
            <a:off x="4770869" y="6505276"/>
            <a:ext cx="3481250" cy="276999"/>
          </a:xfrm>
          <a:prstGeom prst="rect">
            <a:avLst/>
          </a:prstGeom>
          <a:noFill/>
        </p:spPr>
        <p:txBody>
          <a:bodyPr wrap="square">
            <a:spAutoFit/>
          </a:bodyPr>
          <a:lstStyle/>
          <a:p>
            <a:r>
              <a:rPr lang="en-US" sz="1200" i="1" dirty="0">
                <a:latin typeface="Segoe UI" panose="020B0502040204020203" pitchFamily="34" charset="0"/>
                <a:cs typeface="Segoe UI" panose="020B0502040204020203" pitchFamily="34" charset="0"/>
              </a:rPr>
              <a:t>Brown and </a:t>
            </a:r>
            <a:r>
              <a:rPr lang="en-US" sz="1200" i="1" dirty="0" err="1">
                <a:latin typeface="Segoe UI" panose="020B0502040204020203" pitchFamily="34" charset="0"/>
                <a:cs typeface="Segoe UI" panose="020B0502040204020203" pitchFamily="34" charset="0"/>
              </a:rPr>
              <a:t>Jorns</a:t>
            </a:r>
            <a:r>
              <a:rPr lang="en-US" sz="1200" i="1" dirty="0">
                <a:latin typeface="Segoe UI" panose="020B0502040204020203" pitchFamily="34" charset="0"/>
                <a:cs typeface="Segoe UI" panose="020B0502040204020203" pitchFamily="34" charset="0"/>
              </a:rPr>
              <a:t>, Phys. Rev. Lett. </a:t>
            </a:r>
            <a:r>
              <a:rPr lang="en-US" sz="1200" b="1" i="1" dirty="0">
                <a:latin typeface="Segoe UI" panose="020B0502040204020203" pitchFamily="34" charset="0"/>
                <a:cs typeface="Segoe UI" panose="020B0502040204020203" pitchFamily="34" charset="0"/>
              </a:rPr>
              <a:t>130</a:t>
            </a:r>
            <a:r>
              <a:rPr lang="en-US" sz="1200" i="1" dirty="0">
                <a:latin typeface="Segoe UI" panose="020B0502040204020203" pitchFamily="34" charset="0"/>
                <a:cs typeface="Segoe UI" panose="020B0502040204020203" pitchFamily="34" charset="0"/>
              </a:rPr>
              <a:t> (2023)</a:t>
            </a:r>
          </a:p>
        </p:txBody>
      </p:sp>
      <p:sp>
        <p:nvSpPr>
          <p:cNvPr id="15" name="TextBox 14">
            <a:extLst>
              <a:ext uri="{FF2B5EF4-FFF2-40B4-BE49-F238E27FC236}">
                <a16:creationId xmlns:a16="http://schemas.microsoft.com/office/drawing/2014/main" id="{1B356494-9661-7341-7D10-38ACF13476BF}"/>
              </a:ext>
            </a:extLst>
          </p:cNvPr>
          <p:cNvSpPr txBox="1"/>
          <p:nvPr/>
        </p:nvSpPr>
        <p:spPr>
          <a:xfrm>
            <a:off x="8689314" y="6186967"/>
            <a:ext cx="3209943" cy="276999"/>
          </a:xfrm>
          <a:prstGeom prst="rect">
            <a:avLst/>
          </a:prstGeom>
          <a:noFill/>
        </p:spPr>
        <p:txBody>
          <a:bodyPr wrap="square">
            <a:spAutoFit/>
          </a:bodyPr>
          <a:lstStyle/>
          <a:p>
            <a:r>
              <a:rPr lang="en-US" sz="1200" b="0" i="1" dirty="0">
                <a:solidFill>
                  <a:srgbClr val="333333"/>
                </a:solidFill>
                <a:effectLst/>
                <a:latin typeface="Segoe UI" panose="020B0502040204020203" pitchFamily="34" charset="0"/>
                <a:cs typeface="Segoe UI" panose="020B0502040204020203" pitchFamily="34" charset="0"/>
              </a:rPr>
              <a:t>Raitses, Kaganovich et al., IEEE TPS </a:t>
            </a:r>
            <a:r>
              <a:rPr lang="en-US" sz="1200" b="1" i="1" dirty="0">
                <a:solidFill>
                  <a:srgbClr val="333333"/>
                </a:solidFill>
                <a:effectLst/>
                <a:latin typeface="Segoe UI" panose="020B0502040204020203" pitchFamily="34" charset="0"/>
                <a:cs typeface="Segoe UI" panose="020B0502040204020203" pitchFamily="34" charset="0"/>
              </a:rPr>
              <a:t>39</a:t>
            </a:r>
            <a:r>
              <a:rPr lang="en-US" sz="1200" i="1" dirty="0">
                <a:solidFill>
                  <a:srgbClr val="333333"/>
                </a:solidFill>
                <a:latin typeface="Segoe UI" panose="020B0502040204020203" pitchFamily="34" charset="0"/>
                <a:cs typeface="Segoe UI" panose="020B0502040204020203" pitchFamily="34" charset="0"/>
              </a:rPr>
              <a:t> </a:t>
            </a:r>
            <a:r>
              <a:rPr lang="en-US" sz="1200" b="0" i="1" dirty="0">
                <a:solidFill>
                  <a:srgbClr val="333333"/>
                </a:solidFill>
                <a:effectLst/>
                <a:latin typeface="Segoe UI" panose="020B0502040204020203" pitchFamily="34" charset="0"/>
                <a:cs typeface="Segoe UI" panose="020B0502040204020203" pitchFamily="34" charset="0"/>
              </a:rPr>
              <a:t>(2011)</a:t>
            </a:r>
            <a:endParaRPr lang="en-US" sz="1200"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7681355"/>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20"/>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p:cNvCxnSpPr/>
          <p:nvPr/>
        </p:nvCxnSpPr>
        <p:spPr>
          <a:xfrm flipV="1">
            <a:off x="457192" y="1249651"/>
            <a:ext cx="0" cy="850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V="1">
            <a:off x="866595" y="1685949"/>
            <a:ext cx="0" cy="850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4259" y="1174583"/>
            <a:ext cx="306494"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r</a:t>
            </a:r>
          </a:p>
        </p:txBody>
      </p:sp>
      <p:sp>
        <p:nvSpPr>
          <p:cNvPr id="35" name="TextBox 34"/>
          <p:cNvSpPr txBox="1"/>
          <p:nvPr/>
        </p:nvSpPr>
        <p:spPr>
          <a:xfrm>
            <a:off x="911811" y="2105150"/>
            <a:ext cx="320922"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z</a:t>
            </a:r>
          </a:p>
        </p:txBody>
      </p:sp>
      <p:grpSp>
        <p:nvGrpSpPr>
          <p:cNvPr id="12" name="Group 11">
            <a:extLst>
              <a:ext uri="{FF2B5EF4-FFF2-40B4-BE49-F238E27FC236}">
                <a16:creationId xmlns:a16="http://schemas.microsoft.com/office/drawing/2014/main" id="{56036B0A-2EE4-4A6A-BABB-ECB5BCF863D7}"/>
              </a:ext>
            </a:extLst>
          </p:cNvPr>
          <p:cNvGrpSpPr>
            <a:grpSpLocks noChangeAspect="1"/>
          </p:cNvGrpSpPr>
          <p:nvPr/>
        </p:nvGrpSpPr>
        <p:grpSpPr>
          <a:xfrm>
            <a:off x="1626099" y="1334903"/>
            <a:ext cx="5331881" cy="2888624"/>
            <a:chOff x="1479469" y="988757"/>
            <a:chExt cx="7413739" cy="4016501"/>
          </a:xfrm>
        </p:grpSpPr>
        <p:grpSp>
          <p:nvGrpSpPr>
            <p:cNvPr id="6" name="Group 5"/>
            <p:cNvGrpSpPr>
              <a:grpSpLocks noChangeAspect="1"/>
            </p:cNvGrpSpPr>
            <p:nvPr/>
          </p:nvGrpSpPr>
          <p:grpSpPr>
            <a:xfrm>
              <a:off x="1479469" y="988757"/>
              <a:ext cx="7413739" cy="4016501"/>
              <a:chOff x="152400" y="1324336"/>
              <a:chExt cx="2786304" cy="1694728"/>
            </a:xfrm>
          </p:grpSpPr>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14"/>
              <a:stretch/>
            </p:blipFill>
            <p:spPr bwMode="auto">
              <a:xfrm>
                <a:off x="152400" y="1324336"/>
                <a:ext cx="2786304" cy="169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630714" y="1874047"/>
                <a:ext cx="82296" cy="5120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37" name="Straight Arrow Connector 36"/>
            <p:cNvCxnSpPr/>
            <p:nvPr/>
          </p:nvCxnSpPr>
          <p:spPr>
            <a:xfrm>
              <a:off x="5692577" y="2281491"/>
              <a:ext cx="0" cy="527481"/>
            </a:xfrm>
            <a:prstGeom prst="straightConnector1">
              <a:avLst/>
            </a:prstGeom>
            <a:ln w="19050">
              <a:solidFill>
                <a:srgbClr val="0066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5698540" y="2977784"/>
              <a:ext cx="0" cy="527481"/>
            </a:xfrm>
            <a:prstGeom prst="straightConnector1">
              <a:avLst/>
            </a:prstGeom>
            <a:ln w="19050">
              <a:solidFill>
                <a:srgbClr val="0066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665675" y="2845479"/>
              <a:ext cx="317716"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6600"/>
                  </a:solidFill>
                  <a:effectLst/>
                  <a:uLnTx/>
                  <a:uFillTx/>
                  <a:latin typeface="Calibri"/>
                  <a:ea typeface="+mn-ea"/>
                  <a:cs typeface="+mn-cs"/>
                </a:rPr>
                <a:t>E</a:t>
              </a:r>
            </a:p>
          </p:txBody>
        </p:sp>
        <p:sp>
          <p:nvSpPr>
            <p:cNvPr id="44" name="Right Arrow 43"/>
            <p:cNvSpPr/>
            <p:nvPr/>
          </p:nvSpPr>
          <p:spPr>
            <a:xfrm>
              <a:off x="3550013" y="2800007"/>
              <a:ext cx="1326776" cy="187380"/>
            </a:xfrm>
            <a:prstGeom prst="rightArrow">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3469321" y="2449678"/>
              <a:ext cx="1001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e-flow</a:t>
              </a:r>
            </a:p>
          </p:txBody>
        </p:sp>
      </p:grpSp>
      <p:sp>
        <p:nvSpPr>
          <p:cNvPr id="46" name="TextBox 45"/>
          <p:cNvSpPr txBox="1"/>
          <p:nvPr/>
        </p:nvSpPr>
        <p:spPr>
          <a:xfrm>
            <a:off x="197506" y="4512980"/>
            <a:ext cx="8067100" cy="19851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Linear device with convenient diagnostic acess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DC-RF cathode or thermionic cathode to source non-thermal electrons with energies and fluxes comparable to Hall thrusters (~ A/cm</a:t>
            </a:r>
            <a:r>
              <a:rPr kumimoji="0" lang="en-US" b="0"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2</a:t>
            </a: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Flexible magnetic field to implement B-topologies relevant to Hall thruster </a:t>
            </a:r>
            <a:r>
              <a:rPr lang="en-US" dirty="0">
                <a:solidFill>
                  <a:prstClr val="black"/>
                </a:solidFill>
                <a:latin typeface="Segoe UI" panose="020B0502040204020203" pitchFamily="34" charset="0"/>
                <a:cs typeface="Segoe UI" panose="020B0502040204020203" pitchFamily="34" charset="0"/>
              </a:rPr>
              <a:t>and </a:t>
            </a:r>
            <a:r>
              <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magnetic nozzle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prstClr val="black"/>
                </a:solidFill>
                <a:latin typeface="Segoe UI" panose="020B0502040204020203" pitchFamily="34" charset="0"/>
                <a:cs typeface="Segoe UI" panose="020B0502040204020203" pitchFamily="34" charset="0"/>
              </a:rPr>
              <a:t>Wall materials – for short circuity and SEE-induced near wall conductivity</a:t>
            </a:r>
            <a:endPar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8" name="TextBox 47"/>
          <p:cNvSpPr txBox="1"/>
          <p:nvPr/>
        </p:nvSpPr>
        <p:spPr>
          <a:xfrm>
            <a:off x="8822991" y="5136528"/>
            <a:ext cx="3262240"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10”- 6-way cross chamber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-Xe, </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Ar</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Ar+H</a:t>
            </a:r>
            <a:r>
              <a:rPr kumimoji="0" lang="en-US" sz="1800" b="0"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2</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Ar+N</a:t>
            </a:r>
            <a:r>
              <a:rPr kumimoji="0" lang="en-US" sz="1800" b="0"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2</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Ar+CF</a:t>
            </a:r>
            <a:r>
              <a:rPr kumimoji="0" lang="en-US" sz="1800" b="0" i="0"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4</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-0.1-10 mtorr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-B-field,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10</a:t>
            </a:r>
            <a:r>
              <a:rPr kumimoji="0" lang="en-US" sz="1800" b="0" i="0" u="none" strike="noStrike" kern="1200" cap="none" spc="0" normalizeH="0" baseline="30000" noProof="0" dirty="0">
                <a:ln>
                  <a:noFill/>
                </a:ln>
                <a:solidFill>
                  <a:prstClr val="black"/>
                </a:solidFill>
                <a:effectLst/>
                <a:uLnTx/>
                <a:uFillTx/>
                <a:latin typeface="Segoe UI" panose="020B0502040204020203" pitchFamily="34" charset="0"/>
                <a:ea typeface="+mn-ea"/>
                <a:cs typeface="Segoe UI" panose="020B0502040204020203" pitchFamily="34" charset="0"/>
              </a:rPr>
              <a:t>3</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Gauss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-RF power: 50-100W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-DC: 30-100 V, 1-3 A</a:t>
            </a:r>
          </a:p>
        </p:txBody>
      </p:sp>
      <p:sp>
        <p:nvSpPr>
          <p:cNvPr id="24" name="Rectangle 3">
            <a:extLst>
              <a:ext uri="{FF2B5EF4-FFF2-40B4-BE49-F238E27FC236}">
                <a16:creationId xmlns:a16="http://schemas.microsoft.com/office/drawing/2014/main" id="{BA6BF501-2754-4E2B-A835-0057D5FEECF3}"/>
              </a:ext>
            </a:extLst>
          </p:cNvPr>
          <p:cNvSpPr>
            <a:spLocks noChangeArrowheads="1"/>
          </p:cNvSpPr>
          <p:nvPr/>
        </p:nvSpPr>
        <p:spPr bwMode="auto">
          <a:xfrm>
            <a:off x="396159" y="-78103"/>
            <a:ext cx="11555848" cy="1077218"/>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e-Beam generated Penning </a:t>
            </a:r>
            <a:r>
              <a:rPr kumimoji="0" lang="en-US" alt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discharge as a </a:t>
            </a:r>
            <a:r>
              <a:rPr kumimoji="0" lang="en-US" altLang="en-US" sz="32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reference cell</a:t>
            </a:r>
            <a:r>
              <a:rPr kumimoji="0" lang="en-US" alt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 to study anomalous transport relevant to </a:t>
            </a:r>
            <a:r>
              <a:rPr kumimoji="0" lang="en-US" altLang="en-US" sz="3200" b="1"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ExB</a:t>
            </a:r>
            <a:r>
              <a:rPr kumimoji="0" lang="en-US" alt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Symbol" panose="05050102010706020507" pitchFamily="18" charset="2"/>
              </a:rPr>
              <a:t> thrusters</a:t>
            </a:r>
            <a:endPar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27" name="Picture 2">
            <a:extLst>
              <a:ext uri="{FF2B5EF4-FFF2-40B4-BE49-F238E27FC236}">
                <a16:creationId xmlns:a16="http://schemas.microsoft.com/office/drawing/2014/main" id="{BD18382A-82B8-40F2-B1A8-38E935FD4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0864" y="1896779"/>
            <a:ext cx="2403075" cy="320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7C8889B-311D-44E1-B63E-FB660886837D}"/>
              </a:ext>
            </a:extLst>
          </p:cNvPr>
          <p:cNvSpPr/>
          <p:nvPr/>
        </p:nvSpPr>
        <p:spPr>
          <a:xfrm>
            <a:off x="3726208" y="6559682"/>
            <a:ext cx="4170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Calibri"/>
                <a:ea typeface="+mn-ea"/>
                <a:cs typeface="+mn-cs"/>
              </a:rPr>
              <a:t>Raitses, Hendryx, Fisch, IEPC-2009-024 (2009)</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3B03580-CCD3-4A33-B2CC-8A67D4B9C19D}"/>
              </a:ext>
            </a:extLst>
          </p:cNvPr>
          <p:cNvSpPr txBox="1"/>
          <p:nvPr/>
        </p:nvSpPr>
        <p:spPr>
          <a:xfrm>
            <a:off x="7249786" y="1101188"/>
            <a:ext cx="314640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Dielectric or conductive (biased or floating) wall </a:t>
            </a:r>
          </a:p>
        </p:txBody>
      </p:sp>
      <p:cxnSp>
        <p:nvCxnSpPr>
          <p:cNvPr id="29" name="Straight Arrow Connector 28">
            <a:extLst>
              <a:ext uri="{FF2B5EF4-FFF2-40B4-BE49-F238E27FC236}">
                <a16:creationId xmlns:a16="http://schemas.microsoft.com/office/drawing/2014/main" id="{77B1F26E-2011-4866-9970-CE9C8C302149}"/>
              </a:ext>
            </a:extLst>
          </p:cNvPr>
          <p:cNvCxnSpPr>
            <a:cxnSpLocks/>
          </p:cNvCxnSpPr>
          <p:nvPr/>
        </p:nvCxnSpPr>
        <p:spPr>
          <a:xfrm flipH="1">
            <a:off x="6573470" y="1812272"/>
            <a:ext cx="922244" cy="919199"/>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8D43A519-5271-554B-8725-09B3D26E78DA}"/>
              </a:ext>
            </a:extLst>
          </p:cNvPr>
          <p:cNvCxnSpPr/>
          <p:nvPr/>
        </p:nvCxnSpPr>
        <p:spPr>
          <a:xfrm>
            <a:off x="-1270" y="995916"/>
            <a:ext cx="12192000" cy="0"/>
          </a:xfrm>
          <a:prstGeom prst="line">
            <a:avLst/>
          </a:prstGeom>
          <a:noFill/>
          <a:ln w="25400" cap="flat" cmpd="sng" algn="ctr">
            <a:solidFill>
              <a:srgbClr val="E2751D"/>
            </a:solidFill>
            <a:prstDash val="solid"/>
          </a:ln>
          <a:effectLst>
            <a:outerShdw blurRad="40000" dist="20000" dir="5400000" rotWithShape="0">
              <a:srgbClr val="000000">
                <a:alpha val="38000"/>
              </a:srgbClr>
            </a:outerShdw>
          </a:effectLst>
        </p:spPr>
      </p:cxnSp>
      <p:sp>
        <p:nvSpPr>
          <p:cNvPr id="3" name="Slide Number Placeholder 2">
            <a:extLst>
              <a:ext uri="{FF2B5EF4-FFF2-40B4-BE49-F238E27FC236}">
                <a16:creationId xmlns:a16="http://schemas.microsoft.com/office/drawing/2014/main" id="{8CDD5268-23FC-0A77-37B1-651F2746F3E7}"/>
              </a:ext>
            </a:extLst>
          </p:cNvPr>
          <p:cNvSpPr>
            <a:spLocks noGrp="1"/>
          </p:cNvSpPr>
          <p:nvPr>
            <p:ph type="sldNum" sz="quarter" idx="12"/>
          </p:nvPr>
        </p:nvSpPr>
        <p:spPr/>
        <p:txBody>
          <a:bodyPr/>
          <a:lstStyle/>
          <a:p>
            <a:pPr>
              <a:defRPr/>
            </a:pPr>
            <a:fld id="{171194C2-FFD4-4CA7-9A17-E0C520B9E6C1}" type="slidenum">
              <a:rPr lang="en-US" smtClean="0"/>
              <a:pPr>
                <a:defRPr/>
              </a:pPr>
              <a:t>56</a:t>
            </a:fld>
            <a:endParaRPr lang="en-US"/>
          </a:p>
        </p:txBody>
      </p:sp>
    </p:spTree>
    <p:extLst>
      <p:ext uri="{BB962C8B-B14F-4D97-AF65-F5344CB8AC3E}">
        <p14:creationId xmlns:p14="http://schemas.microsoft.com/office/powerpoint/2010/main" val="204009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C8AC5BB5-5F43-48E4-99CC-F8718A137799}"/>
              </a:ext>
            </a:extLst>
          </p:cNvPr>
          <p:cNvGraphicFramePr>
            <a:graphicFrameLocks noGrp="1"/>
          </p:cNvGraphicFramePr>
          <p:nvPr>
            <p:extLst>
              <p:ext uri="{D42A27DB-BD31-4B8C-83A1-F6EECF244321}">
                <p14:modId xmlns:p14="http://schemas.microsoft.com/office/powerpoint/2010/main" val="540590463"/>
              </p:ext>
            </p:extLst>
          </p:nvPr>
        </p:nvGraphicFramePr>
        <p:xfrm>
          <a:off x="788067" y="1304762"/>
          <a:ext cx="10598686" cy="5320311"/>
        </p:xfrm>
        <a:graphic>
          <a:graphicData uri="http://schemas.openxmlformats.org/drawingml/2006/table">
            <a:tbl>
              <a:tblPr/>
              <a:tblGrid>
                <a:gridCol w="4266446">
                  <a:extLst>
                    <a:ext uri="{9D8B030D-6E8A-4147-A177-3AD203B41FA5}">
                      <a16:colId xmlns:a16="http://schemas.microsoft.com/office/drawing/2014/main" val="20000"/>
                    </a:ext>
                  </a:extLst>
                </a:gridCol>
                <a:gridCol w="934674">
                  <a:extLst>
                    <a:ext uri="{9D8B030D-6E8A-4147-A177-3AD203B41FA5}">
                      <a16:colId xmlns:a16="http://schemas.microsoft.com/office/drawing/2014/main" val="20001"/>
                    </a:ext>
                  </a:extLst>
                </a:gridCol>
                <a:gridCol w="1025143">
                  <a:extLst>
                    <a:ext uri="{9D8B030D-6E8A-4147-A177-3AD203B41FA5}">
                      <a16:colId xmlns:a16="http://schemas.microsoft.com/office/drawing/2014/main" val="20002"/>
                    </a:ext>
                  </a:extLst>
                </a:gridCol>
                <a:gridCol w="1269205">
                  <a:extLst>
                    <a:ext uri="{9D8B030D-6E8A-4147-A177-3AD203B41FA5}">
                      <a16:colId xmlns:a16="http://schemas.microsoft.com/office/drawing/2014/main" val="20003"/>
                    </a:ext>
                  </a:extLst>
                </a:gridCol>
                <a:gridCol w="1496735">
                  <a:extLst>
                    <a:ext uri="{9D8B030D-6E8A-4147-A177-3AD203B41FA5}">
                      <a16:colId xmlns:a16="http://schemas.microsoft.com/office/drawing/2014/main" val="20004"/>
                    </a:ext>
                  </a:extLst>
                </a:gridCol>
                <a:gridCol w="1606483">
                  <a:extLst>
                    <a:ext uri="{9D8B030D-6E8A-4147-A177-3AD203B41FA5}">
                      <a16:colId xmlns:a16="http://schemas.microsoft.com/office/drawing/2014/main" val="20005"/>
                    </a:ext>
                  </a:extLst>
                </a:gridCol>
              </a:tblGrid>
              <a:tr h="618389">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Device\Parameter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R cm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L</a:t>
                      </a:r>
                    </a:p>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cm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T</a:t>
                      </a:r>
                    </a:p>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B </a:t>
                      </a:r>
                    </a:p>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Gauss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err="1">
                          <a:latin typeface="Segoe UI" panose="020B0502040204020203" pitchFamily="34" charset="0"/>
                          <a:ea typeface="Calibri"/>
                          <a:cs typeface="Segoe UI" panose="020B0502040204020203" pitchFamily="34" charset="0"/>
                        </a:rPr>
                        <a:t>E</a:t>
                      </a:r>
                      <a:r>
                        <a:rPr lang="en-US" sz="1800" b="1" baseline="-25000" dirty="0" err="1">
                          <a:latin typeface="Segoe UI" panose="020B0502040204020203" pitchFamily="34" charset="0"/>
                          <a:ea typeface="Calibri"/>
                          <a:cs typeface="Segoe UI" panose="020B0502040204020203" pitchFamily="34" charset="0"/>
                        </a:rPr>
                        <a:t>max</a:t>
                      </a:r>
                      <a:endParaRPr lang="en-US" sz="1800" b="1" dirty="0">
                        <a:latin typeface="Segoe UI" panose="020B0502040204020203" pitchFamily="34" charset="0"/>
                        <a:ea typeface="Calibri"/>
                        <a:cs typeface="Segoe UI" panose="020B0502040204020203" pitchFamily="34" charset="0"/>
                      </a:endParaRPr>
                    </a:p>
                    <a:p>
                      <a:pPr marL="0" marR="0" algn="ctr">
                        <a:lnSpc>
                          <a:spcPct val="115000"/>
                        </a:lnSpc>
                        <a:spcBef>
                          <a:spcPts val="0"/>
                        </a:spcBef>
                        <a:spcAft>
                          <a:spcPts val="0"/>
                        </a:spcAft>
                      </a:pPr>
                      <a:r>
                        <a:rPr lang="en-US" sz="1800" b="1" dirty="0">
                          <a:latin typeface="Segoe UI" panose="020B0502040204020203" pitchFamily="34" charset="0"/>
                          <a:ea typeface="Calibri"/>
                          <a:cs typeface="Segoe UI" panose="020B0502040204020203" pitchFamily="34" charset="0"/>
                        </a:rPr>
                        <a:t>V/cm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6890">
                <a:tc>
                  <a:txBody>
                    <a:bodyPr/>
                    <a:lstStyle/>
                    <a:p>
                      <a:pPr marL="0" marR="0">
                        <a:lnSpc>
                          <a:spcPct val="115000"/>
                        </a:lnSpc>
                        <a:spcBef>
                          <a:spcPts val="0"/>
                        </a:spcBef>
                        <a:spcAft>
                          <a:spcPts val="0"/>
                        </a:spcAft>
                      </a:pPr>
                      <a:r>
                        <a:rPr lang="en-US" sz="1800" b="1" dirty="0">
                          <a:solidFill>
                            <a:srgbClr val="FF0000"/>
                          </a:solidFill>
                          <a:latin typeface="Segoe UI" panose="020B0502040204020203" pitchFamily="34" charset="0"/>
                          <a:ea typeface="Calibri"/>
                          <a:cs typeface="Segoe UI" panose="020B0502040204020203" pitchFamily="34" charset="0"/>
                        </a:rPr>
                        <a:t>E-beam </a:t>
                      </a:r>
                      <a:r>
                        <a:rPr lang="en-US" sz="1800" b="1" dirty="0" err="1">
                          <a:solidFill>
                            <a:srgbClr val="FF0000"/>
                          </a:solidFill>
                          <a:latin typeface="Segoe UI" panose="020B0502040204020203" pitchFamily="34" charset="0"/>
                          <a:ea typeface="Calibri"/>
                          <a:cs typeface="Segoe UI" panose="020B0502040204020203" pitchFamily="34" charset="0"/>
                        </a:rPr>
                        <a:t>ExB</a:t>
                      </a:r>
                      <a:r>
                        <a:rPr lang="en-US" sz="1800" b="1" dirty="0">
                          <a:solidFill>
                            <a:srgbClr val="FF0000"/>
                          </a:solidFill>
                          <a:latin typeface="Segoe UI" panose="020B0502040204020203" pitchFamily="34" charset="0"/>
                          <a:ea typeface="Calibri"/>
                          <a:cs typeface="Segoe UI" panose="020B0502040204020203" pitchFamily="34" charset="0"/>
                        </a:rPr>
                        <a:t> systems </a:t>
                      </a:r>
                      <a:r>
                        <a:rPr lang="en-US" sz="1800" b="0" dirty="0">
                          <a:solidFill>
                            <a:srgbClr val="FF0000"/>
                          </a:solidFill>
                          <a:latin typeface="Segoe UI" panose="020B0502040204020203" pitchFamily="34" charset="0"/>
                          <a:ea typeface="Calibri"/>
                          <a:cs typeface="Segoe UI" panose="020B0502040204020203" pitchFamily="34" charset="0"/>
                        </a:rPr>
                        <a:t>(PPPL, NRL, AMAT)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FF0000"/>
                          </a:solidFill>
                          <a:latin typeface="Segoe UI" panose="020B0502040204020203" pitchFamily="34" charset="0"/>
                          <a:ea typeface="Calibri"/>
                          <a:cs typeface="Segoe UI" panose="020B0502040204020203" pitchFamily="34" charset="0"/>
                        </a:rPr>
                        <a:t>~10-20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FF0000"/>
                          </a:solidFill>
                          <a:latin typeface="Segoe UI" panose="020B0502040204020203" pitchFamily="34" charset="0"/>
                          <a:ea typeface="Calibri"/>
                          <a:cs typeface="Segoe UI" panose="020B0502040204020203" pitchFamily="34"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FF0000"/>
                          </a:solidFill>
                          <a:latin typeface="Segoe UI" panose="020B0502040204020203" pitchFamily="34" charset="0"/>
                          <a:ea typeface="Calibri"/>
                          <a:cs typeface="Segoe UI" panose="020B0502040204020203" pitchFamily="34" charset="0"/>
                        </a:rPr>
                        <a:t>0.1-10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FF0000"/>
                          </a:solidFill>
                          <a:latin typeface="Segoe UI" panose="020B0502040204020203" pitchFamily="34" charset="0"/>
                          <a:ea typeface="Calibri"/>
                          <a:cs typeface="Segoe UI" panose="020B0502040204020203" pitchFamily="34"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FF0000"/>
                          </a:solidFill>
                          <a:latin typeface="Segoe UI" panose="020B0502040204020203" pitchFamily="34" charset="0"/>
                          <a:ea typeface="Calibri"/>
                          <a:cs typeface="Segoe UI" panose="020B0502040204020203" pitchFamily="34"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7241324"/>
                  </a:ext>
                </a:extLst>
              </a:tr>
              <a:tr h="346890">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LAPD at UCLA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1700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Segoe UI" panose="020B0502040204020203" pitchFamily="34" charset="0"/>
                          <a:ea typeface="Calibri"/>
                          <a:cs typeface="Segoe UI" panose="020B0502040204020203" pitchFamily="34" charset="0"/>
                        </a:rPr>
                        <a:t>4-18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3934">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Compact Auburn </a:t>
                      </a:r>
                      <a:r>
                        <a:rPr lang="en-US" sz="1800" dirty="0" err="1">
                          <a:latin typeface="Segoe UI" panose="020B0502040204020203" pitchFamily="34" charset="0"/>
                          <a:ea typeface="Calibri"/>
                          <a:cs typeface="Segoe UI" panose="020B0502040204020203" pitchFamily="34" charset="0"/>
                        </a:rPr>
                        <a:t>Torsatron</a:t>
                      </a:r>
                      <a:endParaRPr lang="en-US" sz="1800" dirty="0">
                        <a:latin typeface="Segoe UI" panose="020B0502040204020203" pitchFamily="34" charset="0"/>
                        <a:ea typeface="Calibri"/>
                        <a:cs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Segoe UI" panose="020B0502040204020203" pitchFamily="34" charset="0"/>
                          <a:ea typeface="Calibri"/>
                          <a:cs typeface="Segoe UI" panose="020B0502040204020203"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6890">
                <a:tc>
                  <a:txBody>
                    <a:bodyPr/>
                    <a:lstStyle/>
                    <a:p>
                      <a:pPr marL="0" marR="0">
                        <a:lnSpc>
                          <a:spcPct val="115000"/>
                        </a:lnSpc>
                        <a:spcBef>
                          <a:spcPts val="0"/>
                        </a:spcBef>
                        <a:spcAft>
                          <a:spcPts val="0"/>
                        </a:spcAft>
                      </a:pPr>
                      <a:r>
                        <a:rPr lang="en-US" sz="1800" dirty="0" err="1">
                          <a:latin typeface="Segoe UI" panose="020B0502040204020203" pitchFamily="34" charset="0"/>
                          <a:ea typeface="Calibri"/>
                          <a:cs typeface="Segoe UI" panose="020B0502040204020203" pitchFamily="34" charset="0"/>
                        </a:rPr>
                        <a:t>Blaamann</a:t>
                      </a:r>
                      <a:endParaRPr lang="en-US" sz="1800" dirty="0">
                        <a:latin typeface="Segoe UI" panose="020B0502040204020203" pitchFamily="34" charset="0"/>
                        <a:ea typeface="Calibri"/>
                        <a:cs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570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Segoe UI" panose="020B0502040204020203" pitchFamily="34" charset="0"/>
                          <a:ea typeface="Calibri"/>
                          <a:cs typeface="Segoe UI" panose="020B0502040204020203" pitchFamily="34" charset="0"/>
                        </a:rPr>
                        <a:t>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6914">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Continuous Current Tokamak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3000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Segoe UI" panose="020B0502040204020203" pitchFamily="34" charset="0"/>
                          <a:ea typeface="Calibri"/>
                          <a:cs typeface="Segoe UI" panose="020B0502040204020203" pitchFamily="34" charset="0"/>
                        </a:rPr>
                        <a:t>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6890">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ALEXIS at Univ. Auburn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Segoe UI" panose="020B0502040204020203" pitchFamily="34" charset="0"/>
                          <a:ea typeface="Calibri"/>
                          <a:cs typeface="Segoe UI" panose="020B0502040204020203"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6890">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Reflex arc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4000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Segoe UI" panose="020B0502040204020203" pitchFamily="34" charset="0"/>
                          <a:ea typeface="Calibri"/>
                          <a:cs typeface="Segoe UI" panose="020B0502040204020203" pitchFamily="34"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6890">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Mistral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220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b="1" dirty="0">
                        <a:latin typeface="Segoe UI" panose="020B0502040204020203" pitchFamily="34" charset="0"/>
                        <a:ea typeface="Calibri"/>
                        <a:cs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93778">
                <a:tc>
                  <a:txBody>
                    <a:bodyPr/>
                    <a:lstStyle/>
                    <a:p>
                      <a:pPr marL="0" marR="0">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Maryland Centrifugal Experiment (MCX)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Segoe UI" panose="020B0502040204020203" pitchFamily="34" charset="0"/>
                          <a:ea typeface="Calibri"/>
                          <a:cs typeface="Segoe UI" panose="020B0502040204020203"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Segoe UI" panose="020B0502040204020203" pitchFamily="34" charset="0"/>
                          <a:ea typeface="Calibri"/>
                          <a:cs typeface="Segoe UI" panose="020B0502040204020203" pitchFamily="34" charset="0"/>
                        </a:rPr>
                        <a:t>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800" b="1" dirty="0">
                        <a:latin typeface="Segoe UI" panose="020B0502040204020203" pitchFamily="34" charset="0"/>
                        <a:ea typeface="Calibri"/>
                        <a:cs typeface="Segoe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3133">
                <a:tc>
                  <a:txBody>
                    <a:bodyPr/>
                    <a:lstStyle/>
                    <a:p>
                      <a:pPr marL="0" marR="0">
                        <a:lnSpc>
                          <a:spcPct val="115000"/>
                        </a:lnSpc>
                        <a:spcBef>
                          <a:spcPts val="0"/>
                        </a:spcBef>
                        <a:spcAft>
                          <a:spcPts val="600"/>
                        </a:spcAft>
                      </a:pPr>
                      <a:r>
                        <a:rPr lang="en-US" sz="1800" dirty="0">
                          <a:latin typeface="Segoe UI" panose="020B0502040204020203" pitchFamily="34" charset="0"/>
                          <a:ea typeface="Calibri"/>
                          <a:cs typeface="Segoe UI" panose="020B0502040204020203" pitchFamily="34" charset="0"/>
                        </a:rPr>
                        <a:t>WVU Q-machine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en-US" sz="1800" dirty="0">
                          <a:latin typeface="Segoe UI" panose="020B0502040204020203" pitchFamily="34" charset="0"/>
                          <a:ea typeface="Calibri"/>
                          <a:cs typeface="Segoe UI" panose="020B0502040204020203"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en-US" sz="1800" dirty="0">
                          <a:latin typeface="Segoe UI" panose="020B0502040204020203" pitchFamily="34" charset="0"/>
                          <a:ea typeface="Calibri"/>
                          <a:cs typeface="Segoe UI" panose="020B0502040204020203" pitchFamily="34" charset="0"/>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en-US" sz="1800" dirty="0">
                          <a:latin typeface="Segoe UI" panose="020B0502040204020203" pitchFamily="34" charset="0"/>
                          <a:ea typeface="Calibri"/>
                          <a:cs typeface="Segoe UI" panose="020B0502040204020203" pitchFamily="34" charset="0"/>
                        </a:rPr>
                        <a:t>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en-US" sz="1800" dirty="0">
                          <a:latin typeface="Segoe UI" panose="020B0502040204020203" pitchFamily="34" charset="0"/>
                          <a:ea typeface="Calibri"/>
                          <a:cs typeface="Segoe UI" panose="020B0502040204020203" pitchFamily="34" charset="0"/>
                        </a:rPr>
                        <a:t>1400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600"/>
                        </a:spcAft>
                      </a:pPr>
                      <a:r>
                        <a:rPr lang="en-US" sz="1800" b="1" dirty="0">
                          <a:latin typeface="Segoe UI" panose="020B0502040204020203" pitchFamily="34" charset="0"/>
                          <a:ea typeface="Calibri"/>
                          <a:cs typeface="Segoe UI" panose="020B0502040204020203" pitchFamily="34"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62823">
                <a:tc>
                  <a:txBody>
                    <a:bodyPr/>
                    <a:lstStyle/>
                    <a:p>
                      <a:pPr marL="0" marR="0">
                        <a:lnSpc>
                          <a:spcPct val="115000"/>
                        </a:lnSpc>
                        <a:spcBef>
                          <a:spcPts val="1200"/>
                        </a:spcBef>
                        <a:spcAft>
                          <a:spcPts val="0"/>
                        </a:spcAft>
                      </a:pPr>
                      <a:r>
                        <a:rPr lang="en-US" sz="1800" b="1" dirty="0">
                          <a:solidFill>
                            <a:srgbClr val="0000FF"/>
                          </a:solidFill>
                          <a:latin typeface="Segoe UI" panose="020B0502040204020203" pitchFamily="34" charset="0"/>
                          <a:ea typeface="Calibri"/>
                          <a:cs typeface="Segoe UI" panose="020B0502040204020203" pitchFamily="34" charset="0"/>
                        </a:rPr>
                        <a:t>Hall thrusters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800" b="1" dirty="0">
                          <a:solidFill>
                            <a:srgbClr val="0000FF"/>
                          </a:solidFill>
                          <a:latin typeface="Segoe UI" panose="020B0502040204020203" pitchFamily="34" charset="0"/>
                          <a:ea typeface="Calibri"/>
                          <a:cs typeface="Segoe UI" panose="020B0502040204020203"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800" b="1" dirty="0">
                          <a:solidFill>
                            <a:srgbClr val="0000FF"/>
                          </a:solidFill>
                          <a:latin typeface="Segoe UI" panose="020B0502040204020203" pitchFamily="34" charset="0"/>
                          <a:ea typeface="Calibri"/>
                          <a:cs typeface="Segoe UI" panose="020B0502040204020203"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800" b="1" dirty="0">
                          <a:solidFill>
                            <a:srgbClr val="0000FF"/>
                          </a:solidFill>
                          <a:latin typeface="Segoe UI" panose="020B0502040204020203" pitchFamily="34" charset="0"/>
                          <a:ea typeface="Calibri"/>
                          <a:cs typeface="Segoe UI" panose="020B0502040204020203" pitchFamily="34" charset="0"/>
                        </a:rPr>
                        <a:t>20-100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800" b="1" dirty="0">
                          <a:solidFill>
                            <a:srgbClr val="0000FF"/>
                          </a:solidFill>
                          <a:latin typeface="Segoe UI" panose="020B0502040204020203" pitchFamily="34" charset="0"/>
                          <a:ea typeface="Calibri"/>
                          <a:cs typeface="Segoe UI" panose="020B0502040204020203" pitchFamily="34" charset="0"/>
                        </a:rPr>
                        <a:t>100-300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200"/>
                        </a:spcBef>
                        <a:spcAft>
                          <a:spcPts val="0"/>
                        </a:spcAft>
                      </a:pPr>
                      <a:r>
                        <a:rPr lang="en-US" sz="1800" b="1" dirty="0">
                          <a:solidFill>
                            <a:srgbClr val="0000FF"/>
                          </a:solidFill>
                          <a:latin typeface="Segoe UI" panose="020B0502040204020203" pitchFamily="34" charset="0"/>
                          <a:ea typeface="Calibri"/>
                          <a:cs typeface="Segoe UI" panose="020B0502040204020203" pitchFamily="34" charset="0"/>
                        </a:rPr>
                        <a:t>500-1000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Slide Number Placeholder 2">
            <a:extLst>
              <a:ext uri="{FF2B5EF4-FFF2-40B4-BE49-F238E27FC236}">
                <a16:creationId xmlns:a16="http://schemas.microsoft.com/office/drawing/2014/main" id="{B4152D4B-6437-4179-BF06-B8D6B91DFB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7CBEC-96D4-45A7-96D2-09F8D3986489}"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Title 1">
            <a:extLst>
              <a:ext uri="{FF2B5EF4-FFF2-40B4-BE49-F238E27FC236}">
                <a16:creationId xmlns:a16="http://schemas.microsoft.com/office/drawing/2014/main" id="{38F1BAE5-7825-4B12-97F4-B8ABF3D09227}"/>
              </a:ext>
            </a:extLst>
          </p:cNvPr>
          <p:cNvSpPr txBox="1">
            <a:spLocks/>
          </p:cNvSpPr>
          <p:nvPr/>
        </p:nvSpPr>
        <p:spPr>
          <a:xfrm>
            <a:off x="119517" y="7888"/>
            <a:ext cx="11743623" cy="10674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No linear device and other </a:t>
            </a:r>
            <a:r>
              <a:rPr lang="en-US" sz="3200" b="1" kern="0" dirty="0" err="1">
                <a:solidFill>
                  <a:schemeClr val="tx1"/>
                </a:solidFill>
                <a:latin typeface="Segoe UI" panose="020B0502040204020203" pitchFamily="34" charset="0"/>
                <a:cs typeface="Segoe UI" panose="020B0502040204020203" pitchFamily="34" charset="0"/>
              </a:rPr>
              <a:t>ExB</a:t>
            </a:r>
            <a:r>
              <a:rPr lang="en-US" sz="3200" b="1" kern="0" dirty="0">
                <a:solidFill>
                  <a:schemeClr val="tx1"/>
                </a:solidFill>
                <a:latin typeface="Segoe UI" panose="020B0502040204020203" pitchFamily="34" charset="0"/>
                <a:cs typeface="Segoe UI" panose="020B0502040204020203" pitchFamily="34" charset="0"/>
              </a:rPr>
              <a:t> systems can generate DC E-field comparable to Hall thrusters</a:t>
            </a:r>
          </a:p>
        </p:txBody>
      </p:sp>
      <p:pic>
        <p:nvPicPr>
          <p:cNvPr id="7" name="Picture 6">
            <a:extLst>
              <a:ext uri="{FF2B5EF4-FFF2-40B4-BE49-F238E27FC236}">
                <a16:creationId xmlns:a16="http://schemas.microsoft.com/office/drawing/2014/main" id="{FFCA5CFD-7165-4988-8C77-702083F87490}"/>
              </a:ext>
            </a:extLst>
          </p:cNvPr>
          <p:cNvPicPr>
            <a:picLocks noChangeAspect="1"/>
          </p:cNvPicPr>
          <p:nvPr/>
        </p:nvPicPr>
        <p:blipFill>
          <a:blip r:embed="rId3"/>
          <a:stretch>
            <a:fillRect/>
          </a:stretch>
        </p:blipFill>
        <p:spPr>
          <a:xfrm>
            <a:off x="-16562" y="1057278"/>
            <a:ext cx="12192000" cy="108858"/>
          </a:xfrm>
          <a:prstGeom prst="rect">
            <a:avLst/>
          </a:prstGeom>
        </p:spPr>
      </p:pic>
    </p:spTree>
    <p:extLst>
      <p:ext uri="{BB962C8B-B14F-4D97-AF65-F5344CB8AC3E}">
        <p14:creationId xmlns:p14="http://schemas.microsoft.com/office/powerpoint/2010/main" val="644971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377101" y="5387705"/>
            <a:ext cx="114377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400" b="1" dirty="0">
                <a:solidFill>
                  <a:srgbClr val="000000"/>
                </a:solidFill>
                <a:latin typeface="Segoe UI" panose="020B0502040204020203" pitchFamily="34" charset="0"/>
                <a:cs typeface="Segoe UI" panose="020B0502040204020203" pitchFamily="34" charset="0"/>
              </a:rPr>
              <a:t>Collisionless, partially ionized, non-equilibrium plasma with magnetized electrons and non-magnetized ions in highly non-uniform E×B fields, with strong pressure gradients</a:t>
            </a:r>
          </a:p>
        </p:txBody>
      </p:sp>
      <p:sp>
        <p:nvSpPr>
          <p:cNvPr id="17" name="Title 1">
            <a:extLst>
              <a:ext uri="{FF2B5EF4-FFF2-40B4-BE49-F238E27FC236}">
                <a16:creationId xmlns:a16="http://schemas.microsoft.com/office/drawing/2014/main" id="{AFD48576-B4C8-430E-9BE5-B5665FCD5D1A}"/>
              </a:ext>
            </a:extLst>
          </p:cNvPr>
          <p:cNvSpPr txBox="1">
            <a:spLocks/>
          </p:cNvSpPr>
          <p:nvPr/>
        </p:nvSpPr>
        <p:spPr>
          <a:xfrm>
            <a:off x="-60960" y="-10160"/>
            <a:ext cx="12313920" cy="63094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b="1" kern="0" dirty="0">
                <a:solidFill>
                  <a:schemeClr val="tx1"/>
                </a:solidFill>
                <a:latin typeface="Segoe UI" panose="020B0502040204020203" pitchFamily="34" charset="0"/>
                <a:cs typeface="Segoe UI" panose="020B0502040204020203" pitchFamily="34" charset="0"/>
              </a:rPr>
              <a:t>Hall thruster</a:t>
            </a:r>
          </a:p>
        </p:txBody>
      </p:sp>
      <p:sp>
        <p:nvSpPr>
          <p:cNvPr id="2" name="Slide Number Placeholder 1">
            <a:extLst>
              <a:ext uri="{FF2B5EF4-FFF2-40B4-BE49-F238E27FC236}">
                <a16:creationId xmlns:a16="http://schemas.microsoft.com/office/drawing/2014/main" id="{D436F67D-8977-4B3D-9FF5-BA513E10744A}"/>
              </a:ext>
            </a:extLst>
          </p:cNvPr>
          <p:cNvSpPr>
            <a:spLocks noGrp="1"/>
          </p:cNvSpPr>
          <p:nvPr>
            <p:ph type="sldNum" sz="quarter" idx="12"/>
          </p:nvPr>
        </p:nvSpPr>
        <p:spPr/>
        <p:txBody>
          <a:bodyPr/>
          <a:lstStyle/>
          <a:p>
            <a:pPr>
              <a:defRPr/>
            </a:pPr>
            <a:fld id="{2C57CBEC-96D4-45A7-96D2-09F8D3986489}" type="slidenum">
              <a:rPr lang="en-US" smtClean="0"/>
              <a:pPr>
                <a:defRPr/>
              </a:pPr>
              <a:t>58</a:t>
            </a:fld>
            <a:endParaRPr lang="en-US"/>
          </a:p>
        </p:txBody>
      </p:sp>
      <p:pic>
        <p:nvPicPr>
          <p:cNvPr id="19" name="Picture 18">
            <a:extLst>
              <a:ext uri="{FF2B5EF4-FFF2-40B4-BE49-F238E27FC236}">
                <a16:creationId xmlns:a16="http://schemas.microsoft.com/office/drawing/2014/main" id="{4A4AF3F2-C748-4B42-8D95-40BEA937A8B3}"/>
              </a:ext>
            </a:extLst>
          </p:cNvPr>
          <p:cNvPicPr>
            <a:picLocks noChangeAspect="1"/>
          </p:cNvPicPr>
          <p:nvPr/>
        </p:nvPicPr>
        <p:blipFill>
          <a:blip r:embed="rId3"/>
          <a:stretch>
            <a:fillRect/>
          </a:stretch>
        </p:blipFill>
        <p:spPr>
          <a:xfrm>
            <a:off x="-60960" y="511528"/>
            <a:ext cx="12313920" cy="109946"/>
          </a:xfrm>
          <a:prstGeom prst="rect">
            <a:avLst/>
          </a:prstGeom>
        </p:spPr>
      </p:pic>
      <p:pic>
        <p:nvPicPr>
          <p:cNvPr id="3" name="Picture 2">
            <a:extLst>
              <a:ext uri="{FF2B5EF4-FFF2-40B4-BE49-F238E27FC236}">
                <a16:creationId xmlns:a16="http://schemas.microsoft.com/office/drawing/2014/main" id="{9A5EEEDC-2905-B992-3EE1-C726642D6740}"/>
              </a:ext>
            </a:extLst>
          </p:cNvPr>
          <p:cNvPicPr>
            <a:picLocks noChangeAspect="1"/>
          </p:cNvPicPr>
          <p:nvPr/>
        </p:nvPicPr>
        <p:blipFill>
          <a:blip r:embed="rId4"/>
          <a:stretch>
            <a:fillRect/>
          </a:stretch>
        </p:blipFill>
        <p:spPr>
          <a:xfrm>
            <a:off x="236218" y="698543"/>
            <a:ext cx="5065565" cy="3614778"/>
          </a:xfrm>
          <a:prstGeom prst="rect">
            <a:avLst/>
          </a:prstGeom>
        </p:spPr>
      </p:pic>
      <p:pic>
        <p:nvPicPr>
          <p:cNvPr id="4" name="Picture 4" descr="Te_E_B_fields_poster">
            <a:extLst>
              <a:ext uri="{FF2B5EF4-FFF2-40B4-BE49-F238E27FC236}">
                <a16:creationId xmlns:a16="http://schemas.microsoft.com/office/drawing/2014/main" id="{1FA32477-185B-BC82-1BE0-C9E480BD6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698"/>
          <a:stretch>
            <a:fillRect/>
          </a:stretch>
        </p:blipFill>
        <p:spPr bwMode="auto">
          <a:xfrm>
            <a:off x="6441477" y="922096"/>
            <a:ext cx="4687734" cy="425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7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32610" y="0"/>
            <a:ext cx="11117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e-Beam plasma systems with B-field</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 name="Straight Connector 1">
            <a:extLst>
              <a:ext uri="{FF2B5EF4-FFF2-40B4-BE49-F238E27FC236}">
                <a16:creationId xmlns:a16="http://schemas.microsoft.com/office/drawing/2014/main" id="{B884ACDE-0DEE-1475-2BCB-5A6BECB972F2}"/>
              </a:ext>
            </a:extLst>
          </p:cNvPr>
          <p:cNvCxnSpPr/>
          <p:nvPr/>
        </p:nvCxnSpPr>
        <p:spPr>
          <a:xfrm>
            <a:off x="0" y="596436"/>
            <a:ext cx="12192000"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Picture 8">
            <a:extLst>
              <a:ext uri="{FF2B5EF4-FFF2-40B4-BE49-F238E27FC236}">
                <a16:creationId xmlns:a16="http://schemas.microsoft.com/office/drawing/2014/main" id="{BD99C0FB-195E-CB57-BB31-3917CAC639B7}"/>
              </a:ext>
            </a:extLst>
          </p:cNvPr>
          <p:cNvPicPr>
            <a:picLocks noChangeAspect="1"/>
          </p:cNvPicPr>
          <p:nvPr/>
        </p:nvPicPr>
        <p:blipFill rotWithShape="1">
          <a:blip r:embed="rId3"/>
          <a:srcRect l="17736" t="29444" r="49426" b="37498"/>
          <a:stretch/>
        </p:blipFill>
        <p:spPr>
          <a:xfrm>
            <a:off x="6096000" y="1325581"/>
            <a:ext cx="4531720" cy="2566172"/>
          </a:xfrm>
          <a:prstGeom prst="rect">
            <a:avLst/>
          </a:prstGeom>
        </p:spPr>
      </p:pic>
      <p:pic>
        <p:nvPicPr>
          <p:cNvPr id="11" name="Picture 10">
            <a:extLst>
              <a:ext uri="{FF2B5EF4-FFF2-40B4-BE49-F238E27FC236}">
                <a16:creationId xmlns:a16="http://schemas.microsoft.com/office/drawing/2014/main" id="{3D749551-1869-AD25-0E5C-F1F6B8CCEDC8}"/>
              </a:ext>
            </a:extLst>
          </p:cNvPr>
          <p:cNvPicPr>
            <a:picLocks noChangeAspect="1"/>
          </p:cNvPicPr>
          <p:nvPr/>
        </p:nvPicPr>
        <p:blipFill rotWithShape="1">
          <a:blip r:embed="rId3"/>
          <a:srcRect l="50473" t="29444" r="29358" b="37498"/>
          <a:stretch/>
        </p:blipFill>
        <p:spPr>
          <a:xfrm>
            <a:off x="7539564" y="3818703"/>
            <a:ext cx="2683493" cy="2474132"/>
          </a:xfrm>
          <a:prstGeom prst="rect">
            <a:avLst/>
          </a:prstGeom>
        </p:spPr>
      </p:pic>
      <p:grpSp>
        <p:nvGrpSpPr>
          <p:cNvPr id="24" name="Group 23">
            <a:extLst>
              <a:ext uri="{FF2B5EF4-FFF2-40B4-BE49-F238E27FC236}">
                <a16:creationId xmlns:a16="http://schemas.microsoft.com/office/drawing/2014/main" id="{E563FD42-17BF-A3E0-A87F-B15A166E1A09}"/>
              </a:ext>
            </a:extLst>
          </p:cNvPr>
          <p:cNvGrpSpPr/>
          <p:nvPr/>
        </p:nvGrpSpPr>
        <p:grpSpPr>
          <a:xfrm>
            <a:off x="520307" y="1346214"/>
            <a:ext cx="4009444" cy="2472489"/>
            <a:chOff x="520307" y="1346214"/>
            <a:chExt cx="4009444" cy="2472489"/>
          </a:xfrm>
        </p:grpSpPr>
        <p:pic>
          <p:nvPicPr>
            <p:cNvPr id="5" name="Picture 4">
              <a:extLst>
                <a:ext uri="{FF2B5EF4-FFF2-40B4-BE49-F238E27FC236}">
                  <a16:creationId xmlns:a16="http://schemas.microsoft.com/office/drawing/2014/main" id="{3A2D1A9C-36F3-8FA1-EB0B-925199EF01EB}"/>
                </a:ext>
              </a:extLst>
            </p:cNvPr>
            <p:cNvPicPr>
              <a:picLocks noChangeAspect="1"/>
            </p:cNvPicPr>
            <p:nvPr/>
          </p:nvPicPr>
          <p:blipFill rotWithShape="1">
            <a:blip r:embed="rId4"/>
            <a:srcRect l="12928" t="43684" r="75230" b="30351"/>
            <a:stretch/>
          </p:blipFill>
          <p:spPr>
            <a:xfrm>
              <a:off x="520307" y="1346214"/>
              <a:ext cx="4009444" cy="2472489"/>
            </a:xfrm>
            <a:prstGeom prst="rect">
              <a:avLst/>
            </a:prstGeom>
          </p:spPr>
        </p:pic>
        <p:sp>
          <p:nvSpPr>
            <p:cNvPr id="13" name="TextBox 12">
              <a:extLst>
                <a:ext uri="{FF2B5EF4-FFF2-40B4-BE49-F238E27FC236}">
                  <a16:creationId xmlns:a16="http://schemas.microsoft.com/office/drawing/2014/main" id="{12EA3A8C-39E0-46CC-54B3-7C95F052529A}"/>
                </a:ext>
              </a:extLst>
            </p:cNvPr>
            <p:cNvSpPr txBox="1"/>
            <p:nvPr/>
          </p:nvSpPr>
          <p:spPr>
            <a:xfrm>
              <a:off x="2423309" y="3035664"/>
              <a:ext cx="1033937"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thermionic</a:t>
              </a:r>
            </a:p>
          </p:txBody>
        </p:sp>
      </p:gr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EB9B507-7CF9-7FBB-7130-FB6CF4471FD8}"/>
                  </a:ext>
                </a:extLst>
              </p:cNvPr>
              <p:cNvSpPr txBox="1"/>
              <p:nvPr/>
            </p:nvSpPr>
            <p:spPr>
              <a:xfrm>
                <a:off x="358671" y="717180"/>
                <a:ext cx="11865299" cy="540982"/>
              </a:xfrm>
              <a:prstGeom prst="rect">
                <a:avLst/>
              </a:prstGeom>
              <a:noFill/>
            </p:spPr>
            <p:txBody>
              <a:bodyPr wrap="none" rtlCol="0">
                <a:spAutoFit/>
              </a:bodyPr>
              <a:lstStyle/>
              <a:p>
                <a:r>
                  <a:rPr lang="en-US" sz="2000" b="1" dirty="0">
                    <a:solidFill>
                      <a:srgbClr val="0000FF"/>
                    </a:solidFill>
                    <a:latin typeface="Segoe UI" panose="020B0502040204020203" pitchFamily="34" charset="0"/>
                    <a:cs typeface="Segoe UI" panose="020B0502040204020203" pitchFamily="34" charset="0"/>
                  </a:rPr>
                  <a:t>Applied B-field reduces the spread of beam electrons by collisions with neutral atoms</a:t>
                </a:r>
                <a14:m>
                  <m:oMath xmlns:m="http://schemas.openxmlformats.org/officeDocument/2006/math">
                    <m:r>
                      <a:rPr lang="en-US" sz="2000" b="1" i="1" smtClean="0">
                        <a:solidFill>
                          <a:srgbClr val="0000FF"/>
                        </a:solidFill>
                        <a:latin typeface="Cambria Math" panose="02040503050406030204" pitchFamily="18" charset="0"/>
                      </a:rPr>
                      <m:t> </m:t>
                    </m:r>
                  </m:oMath>
                </a14:m>
                <a:r>
                  <a:rPr lang="en-US" sz="2000" b="1" dirty="0">
                    <a:solidFill>
                      <a:srgbClr val="0000FF"/>
                    </a:solidFill>
                    <a:latin typeface="Segoe UI" panose="020B0502040204020203" pitchFamily="34" charset="0"/>
                    <a:cs typeface="Segoe UI" panose="020B0502040204020203" pitchFamily="34" charset="0"/>
                  </a:rPr>
                  <a:t>: </a:t>
                </a:r>
                <a14:m>
                  <m:oMath xmlns:m="http://schemas.openxmlformats.org/officeDocument/2006/math">
                    <m:f>
                      <m:fPr>
                        <m:ctrlPr>
                          <a:rPr lang="en-US" sz="2000" b="1" i="1" smtClean="0">
                            <a:solidFill>
                              <a:srgbClr val="0000FF"/>
                            </a:solidFill>
                            <a:latin typeface="Cambria Math" panose="02040503050406030204" pitchFamily="18" charset="0"/>
                          </a:rPr>
                        </m:ctrlPr>
                      </m:fPr>
                      <m:num>
                        <m:sSub>
                          <m:sSubPr>
                            <m:ctrlPr>
                              <a:rPr lang="en-US" sz="2000" b="1" i="1" smtClean="0">
                                <a:solidFill>
                                  <a:srgbClr val="0000FF"/>
                                </a:solidFill>
                                <a:latin typeface="Cambria Math" panose="02040503050406030204" pitchFamily="18" charset="0"/>
                              </a:rPr>
                            </m:ctrlPr>
                          </m:sSubPr>
                          <m:e>
                            <m:r>
                              <a:rPr lang="en-US" sz="2000" b="1" i="1">
                                <a:solidFill>
                                  <a:srgbClr val="0000FF"/>
                                </a:solidFill>
                                <a:latin typeface="Cambria Math" panose="02040503050406030204" pitchFamily="18" charset="0"/>
                                <a:ea typeface="Cambria Math" panose="02040503050406030204" pitchFamily="18" charset="0"/>
                              </a:rPr>
                              <m:t>𝝎</m:t>
                            </m:r>
                          </m:e>
                          <m:sub>
                            <m:r>
                              <a:rPr lang="en-US" sz="2000" b="1" i="1" smtClean="0">
                                <a:solidFill>
                                  <a:srgbClr val="0000FF"/>
                                </a:solidFill>
                                <a:latin typeface="Cambria Math" panose="02040503050406030204" pitchFamily="18" charset="0"/>
                              </a:rPr>
                              <m:t>𝒄𝒆</m:t>
                            </m:r>
                          </m:sub>
                        </m:sSub>
                      </m:num>
                      <m:den>
                        <m:sSub>
                          <m:sSubPr>
                            <m:ctrlPr>
                              <a:rPr lang="en-US" sz="2000" b="1" i="1" smtClean="0">
                                <a:solidFill>
                                  <a:srgbClr val="0000FF"/>
                                </a:solidFill>
                                <a:latin typeface="Cambria Math" panose="02040503050406030204" pitchFamily="18" charset="0"/>
                              </a:rPr>
                            </m:ctrlPr>
                          </m:sSubPr>
                          <m:e>
                            <m:r>
                              <a:rPr lang="en-US" sz="2000" b="1" i="1" smtClean="0">
                                <a:solidFill>
                                  <a:srgbClr val="0000FF"/>
                                </a:solidFill>
                                <a:latin typeface="Cambria Math" panose="02040503050406030204" pitchFamily="18" charset="0"/>
                                <a:ea typeface="Cambria Math" panose="02040503050406030204" pitchFamily="18" charset="0"/>
                              </a:rPr>
                              <m:t>𝝂</m:t>
                            </m:r>
                          </m:e>
                          <m:sub>
                            <m:r>
                              <a:rPr lang="en-US" sz="2000" b="1" i="1" smtClean="0">
                                <a:solidFill>
                                  <a:srgbClr val="0000FF"/>
                                </a:solidFill>
                                <a:latin typeface="Cambria Math" panose="02040503050406030204" pitchFamily="18" charset="0"/>
                              </a:rPr>
                              <m:t>𝒆𝒃</m:t>
                            </m:r>
                          </m:sub>
                        </m:sSub>
                      </m:den>
                    </m:f>
                    <m:r>
                      <a:rPr lang="en-US" sz="2000" b="1" i="1" smtClean="0">
                        <a:solidFill>
                          <a:srgbClr val="0000FF"/>
                        </a:solidFill>
                        <a:latin typeface="Cambria Math" panose="02040503050406030204" pitchFamily="18" charset="0"/>
                      </a:rPr>
                      <m:t>≫</m:t>
                    </m:r>
                    <m:r>
                      <a:rPr lang="en-US" sz="2000" b="1" i="1" smtClean="0">
                        <a:solidFill>
                          <a:srgbClr val="0000FF"/>
                        </a:solidFill>
                        <a:latin typeface="Cambria Math" panose="02040503050406030204" pitchFamily="18" charset="0"/>
                      </a:rPr>
                      <m:t>𝟏</m:t>
                    </m:r>
                  </m:oMath>
                </a14:m>
                <a:endParaRPr lang="en-US" sz="2000" b="1" dirty="0">
                  <a:solidFill>
                    <a:srgbClr val="0000FF"/>
                  </a:solidFill>
                  <a:latin typeface="Segoe UI" panose="020B0502040204020203" pitchFamily="34" charset="0"/>
                  <a:cs typeface="Segoe UI" panose="020B0502040204020203" pitchFamily="34" charset="0"/>
                </a:endParaRPr>
              </a:p>
            </p:txBody>
          </p:sp>
        </mc:Choice>
        <mc:Fallback>
          <p:sp>
            <p:nvSpPr>
              <p:cNvPr id="4" name="TextBox 3">
                <a:extLst>
                  <a:ext uri="{FF2B5EF4-FFF2-40B4-BE49-F238E27FC236}">
                    <a16:creationId xmlns:a16="http://schemas.microsoft.com/office/drawing/2014/main" id="{BEB9B507-7CF9-7FBB-7130-FB6CF4471FD8}"/>
                  </a:ext>
                </a:extLst>
              </p:cNvPr>
              <p:cNvSpPr txBox="1">
                <a:spLocks noRot="1" noChangeAspect="1" noMove="1" noResize="1" noEditPoints="1" noAdjustHandles="1" noChangeArrowheads="1" noChangeShapeType="1" noTextEdit="1"/>
              </p:cNvSpPr>
              <p:nvPr/>
            </p:nvSpPr>
            <p:spPr>
              <a:xfrm>
                <a:off x="358671" y="717180"/>
                <a:ext cx="11865299" cy="540982"/>
              </a:xfrm>
              <a:prstGeom prst="rect">
                <a:avLst/>
              </a:prstGeom>
              <a:blipFill>
                <a:blip r:embed="rId5"/>
                <a:stretch>
                  <a:fillRect l="-565" b="-227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6FE2131-4C9C-56AC-CA7B-908AF177EC22}"/>
              </a:ext>
            </a:extLst>
          </p:cNvPr>
          <p:cNvSpPr txBox="1"/>
          <p:nvPr/>
        </p:nvSpPr>
        <p:spPr>
          <a:xfrm>
            <a:off x="6629602" y="6140820"/>
            <a:ext cx="4977890" cy="523220"/>
          </a:xfrm>
          <a:prstGeom prst="rect">
            <a:avLst/>
          </a:prstGeom>
          <a:noFill/>
        </p:spPr>
        <p:txBody>
          <a:bodyPr wrap="square">
            <a:spAutoFit/>
          </a:bodyPr>
          <a:lstStyle/>
          <a:p>
            <a:r>
              <a:rPr lang="fr-FR" sz="1400" b="0" i="1" u="none" strike="noStrike" baseline="0" dirty="0">
                <a:latin typeface="Segoe UI" panose="020B0502040204020203" pitchFamily="34" charset="0"/>
                <a:cs typeface="Segoe UI" panose="020B0502040204020203" pitchFamily="34" charset="0"/>
              </a:rPr>
              <a:t>W. M. </a:t>
            </a:r>
            <a:r>
              <a:rPr lang="fr-FR" sz="1400" b="0" i="1" u="none" strike="noStrike" baseline="0" dirty="0" err="1">
                <a:latin typeface="Segoe UI" panose="020B0502040204020203" pitchFamily="34" charset="0"/>
                <a:cs typeface="Segoe UI" panose="020B0502040204020203" pitchFamily="34" charset="0"/>
              </a:rPr>
              <a:t>Manheimer</a:t>
            </a:r>
            <a:r>
              <a:rPr lang="fr-FR" sz="1400" b="0" i="1" u="none" strike="noStrike" baseline="0" dirty="0">
                <a:latin typeface="Segoe UI" panose="020B0502040204020203" pitchFamily="34" charset="0"/>
                <a:cs typeface="Segoe UI" panose="020B0502040204020203" pitchFamily="34" charset="0"/>
              </a:rPr>
              <a:t> et al., Plasma Sources </a:t>
            </a:r>
            <a:r>
              <a:rPr lang="fr-FR" sz="1400" b="0" i="1" u="none" strike="noStrike" baseline="0" dirty="0" err="1">
                <a:latin typeface="Segoe UI" panose="020B0502040204020203" pitchFamily="34" charset="0"/>
                <a:cs typeface="Segoe UI" panose="020B0502040204020203" pitchFamily="34" charset="0"/>
              </a:rPr>
              <a:t>Sci</a:t>
            </a:r>
            <a:r>
              <a:rPr lang="fr-FR" sz="1400" b="0" i="1" u="none" strike="noStrike" baseline="0" dirty="0">
                <a:latin typeface="Segoe UI" panose="020B0502040204020203" pitchFamily="34" charset="0"/>
                <a:cs typeface="Segoe UI" panose="020B0502040204020203" pitchFamily="34" charset="0"/>
              </a:rPr>
              <a:t>. </a:t>
            </a:r>
            <a:r>
              <a:rPr lang="fr-FR" sz="1400" b="0" i="1" u="none" strike="noStrike" baseline="0" dirty="0" err="1">
                <a:latin typeface="Segoe UI" panose="020B0502040204020203" pitchFamily="34" charset="0"/>
                <a:cs typeface="Segoe UI" panose="020B0502040204020203" pitchFamily="34" charset="0"/>
              </a:rPr>
              <a:t>Technol</a:t>
            </a:r>
            <a:r>
              <a:rPr lang="fr-FR" sz="1400" b="0" i="1" u="none" strike="noStrike" baseline="0" dirty="0">
                <a:latin typeface="Segoe UI" panose="020B0502040204020203" pitchFamily="34" charset="0"/>
                <a:cs typeface="Segoe UI" panose="020B0502040204020203" pitchFamily="34" charset="0"/>
              </a:rPr>
              <a:t>. 9 (2000)</a:t>
            </a:r>
          </a:p>
          <a:p>
            <a:r>
              <a:rPr lang="en-US" sz="1400" i="1" dirty="0">
                <a:latin typeface="Segoe UI" panose="020B0502040204020203" pitchFamily="34" charset="0"/>
                <a:cs typeface="Segoe UI" panose="020B0502040204020203" pitchFamily="34" charset="0"/>
              </a:rPr>
              <a:t>S. Walton et al., Surf. Coat. Technol </a:t>
            </a:r>
            <a:r>
              <a:rPr lang="en-US" sz="1400" b="1" i="1" dirty="0">
                <a:latin typeface="Segoe UI" panose="020B0502040204020203" pitchFamily="34" charset="0"/>
                <a:cs typeface="Segoe UI" panose="020B0502040204020203" pitchFamily="34" charset="0"/>
              </a:rPr>
              <a:t>186</a:t>
            </a:r>
            <a:r>
              <a:rPr lang="en-US" sz="1400" i="1" dirty="0">
                <a:latin typeface="Segoe UI" panose="020B0502040204020203" pitchFamily="34" charset="0"/>
                <a:cs typeface="Segoe UI" panose="020B0502040204020203" pitchFamily="34" charset="0"/>
              </a:rPr>
              <a:t> (2004)</a:t>
            </a:r>
          </a:p>
        </p:txBody>
      </p:sp>
      <p:sp>
        <p:nvSpPr>
          <p:cNvPr id="10" name="TextBox 9">
            <a:extLst>
              <a:ext uri="{FF2B5EF4-FFF2-40B4-BE49-F238E27FC236}">
                <a16:creationId xmlns:a16="http://schemas.microsoft.com/office/drawing/2014/main" id="{35812591-5337-42FA-0CE4-CBB2F3238517}"/>
              </a:ext>
            </a:extLst>
          </p:cNvPr>
          <p:cNvSpPr txBox="1"/>
          <p:nvPr/>
        </p:nvSpPr>
        <p:spPr>
          <a:xfrm>
            <a:off x="154990" y="4623035"/>
            <a:ext cx="151996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0.1-10 mtorr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prstClr val="black"/>
                </a:solidFill>
                <a:latin typeface="Segoe UI" panose="020B0502040204020203" pitchFamily="34" charset="0"/>
                <a:cs typeface="Segoe UI" panose="020B0502040204020203" pitchFamily="34" charset="0"/>
              </a:rPr>
              <a:t>Ar</a:t>
            </a:r>
            <a:r>
              <a:rPr lang="en-US" sz="1600" dirty="0">
                <a:solidFill>
                  <a:prstClr val="black"/>
                </a:solidFill>
                <a:latin typeface="Segoe UI" panose="020B0502040204020203" pitchFamily="34" charset="0"/>
                <a:cs typeface="Segoe UI" panose="020B0502040204020203" pitchFamily="34" charset="0"/>
              </a:rPr>
              <a:t>, Xe, Kr</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panose="020B0502040204020203" pitchFamily="34" charset="0"/>
                <a:cs typeface="Segoe UI" panose="020B0502040204020203" pitchFamily="34" charset="0"/>
              </a:rPr>
              <a:t>&lt; 60 eV</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10</a:t>
            </a:r>
            <a:r>
              <a:rPr kumimoji="0" lang="en-US" sz="1600" b="0" i="0" u="none" strike="noStrike" kern="1200" cap="none" spc="0" normalizeH="0" noProof="0" dirty="0">
                <a:ln>
                  <a:noFill/>
                </a:ln>
                <a:solidFill>
                  <a:prstClr val="black"/>
                </a:solidFill>
                <a:effectLst/>
                <a:uLnTx/>
                <a:uFillTx/>
                <a:latin typeface="Segoe UI" panose="020B0502040204020203" pitchFamily="34" charset="0"/>
                <a:ea typeface="+mn-ea"/>
                <a:cs typeface="Segoe UI" panose="020B0502040204020203" pitchFamily="34" charset="0"/>
              </a:rPr>
              <a:t>-1000</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Gauss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panose="020B0502040204020203" pitchFamily="34" charset="0"/>
                <a:cs typeface="Segoe UI" panose="020B0502040204020203" pitchFamily="34" charset="0"/>
              </a:rPr>
              <a:t> ~ 1-3 A</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2" name="Picture 2">
            <a:extLst>
              <a:ext uri="{FF2B5EF4-FFF2-40B4-BE49-F238E27FC236}">
                <a16:creationId xmlns:a16="http://schemas.microsoft.com/office/drawing/2014/main" id="{37A2E9D5-EA80-AD43-2AEE-89B2FD33D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708" y="4428594"/>
            <a:ext cx="1649613" cy="219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CA6E9F3E-3BAC-78C0-9E04-714936921904}"/>
              </a:ext>
            </a:extLst>
          </p:cNvPr>
          <p:cNvSpPr/>
          <p:nvPr/>
        </p:nvSpPr>
        <p:spPr>
          <a:xfrm>
            <a:off x="6368586" y="2271871"/>
            <a:ext cx="157482" cy="8728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30979BEF-C628-06CF-9542-4ADCE261C1FF}"/>
              </a:ext>
            </a:extLst>
          </p:cNvPr>
          <p:cNvPicPr>
            <a:picLocks noChangeAspect="1"/>
          </p:cNvPicPr>
          <p:nvPr/>
        </p:nvPicPr>
        <p:blipFill>
          <a:blip r:embed="rId7"/>
          <a:stretch>
            <a:fillRect/>
          </a:stretch>
        </p:blipFill>
        <p:spPr>
          <a:xfrm>
            <a:off x="1636756" y="4446930"/>
            <a:ext cx="2991387" cy="1622330"/>
          </a:xfrm>
          <a:prstGeom prst="rect">
            <a:avLst/>
          </a:prstGeom>
        </p:spPr>
      </p:pic>
      <p:sp>
        <p:nvSpPr>
          <p:cNvPr id="26" name="TextBox 25">
            <a:extLst>
              <a:ext uri="{FF2B5EF4-FFF2-40B4-BE49-F238E27FC236}">
                <a16:creationId xmlns:a16="http://schemas.microsoft.com/office/drawing/2014/main" id="{760D2FEF-3C6F-DC24-E49B-84DA80DB6190}"/>
              </a:ext>
            </a:extLst>
          </p:cNvPr>
          <p:cNvSpPr txBox="1"/>
          <p:nvPr/>
        </p:nvSpPr>
        <p:spPr>
          <a:xfrm>
            <a:off x="341216" y="6243235"/>
            <a:ext cx="6145128"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E. Rodriquez et al., Phys. Plasmas </a:t>
            </a:r>
            <a:r>
              <a:rPr lang="en-US" sz="1400" b="1" i="1" dirty="0">
                <a:latin typeface="Segoe UI" panose="020B0502040204020203" pitchFamily="34" charset="0"/>
                <a:cs typeface="Segoe UI" panose="020B0502040204020203" pitchFamily="34" charset="0"/>
              </a:rPr>
              <a:t>26</a:t>
            </a:r>
            <a:r>
              <a:rPr lang="en-US" sz="1400" i="1" dirty="0">
                <a:latin typeface="Segoe UI" panose="020B0502040204020203" pitchFamily="34" charset="0"/>
                <a:cs typeface="Segoe UI" panose="020B0502040204020203" pitchFamily="34" charset="0"/>
              </a:rPr>
              <a:t> (2019)</a:t>
            </a:r>
          </a:p>
        </p:txBody>
      </p:sp>
      <p:sp>
        <p:nvSpPr>
          <p:cNvPr id="27" name="TextBox 26">
            <a:extLst>
              <a:ext uri="{FF2B5EF4-FFF2-40B4-BE49-F238E27FC236}">
                <a16:creationId xmlns:a16="http://schemas.microsoft.com/office/drawing/2014/main" id="{9A8922EE-BE0D-284E-DC74-60EF449E9173}"/>
              </a:ext>
            </a:extLst>
          </p:cNvPr>
          <p:cNvSpPr txBox="1"/>
          <p:nvPr/>
        </p:nvSpPr>
        <p:spPr>
          <a:xfrm>
            <a:off x="10323679" y="4204632"/>
            <a:ext cx="1283813"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1-10’s mtorr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prstClr val="black"/>
                </a:solidFill>
                <a:latin typeface="Segoe UI" panose="020B0502040204020203" pitchFamily="34" charset="0"/>
                <a:cs typeface="Segoe UI" panose="020B0502040204020203" pitchFamily="34" charset="0"/>
              </a:rPr>
              <a:t>Ar</a:t>
            </a:r>
            <a:r>
              <a:rPr lang="en-US" sz="1600" dirty="0">
                <a:solidFill>
                  <a:prstClr val="black"/>
                </a:solidFill>
                <a:latin typeface="Segoe UI" panose="020B0502040204020203" pitchFamily="34" charset="0"/>
                <a:cs typeface="Segoe UI" panose="020B0502040204020203" pitchFamily="34" charset="0"/>
              </a:rPr>
              <a:t>, N</a:t>
            </a:r>
            <a:r>
              <a:rPr lang="en-US" sz="1600" baseline="-25000" dirty="0">
                <a:solidFill>
                  <a:prstClr val="black"/>
                </a:solidFill>
                <a:latin typeface="Segoe UI" panose="020B0502040204020203" pitchFamily="34" charset="0"/>
                <a:cs typeface="Segoe UI" panose="020B0502040204020203" pitchFamily="34" charset="0"/>
              </a:rPr>
              <a:t>2</a:t>
            </a:r>
            <a:r>
              <a:rPr lang="en-US" sz="1600" dirty="0">
                <a:solidFill>
                  <a:prstClr val="black"/>
                </a:solidFill>
                <a:latin typeface="Segoe UI" panose="020B0502040204020203" pitchFamily="34" charset="0"/>
                <a:cs typeface="Segoe UI" panose="020B0502040204020203" pitchFamily="34" charset="0"/>
              </a:rPr>
              <a:t> O</a:t>
            </a:r>
            <a:r>
              <a:rPr lang="en-US" sz="1600" baseline="-25000" dirty="0">
                <a:solidFill>
                  <a:prstClr val="black"/>
                </a:solidFill>
                <a:latin typeface="Segoe UI" panose="020B0502040204020203" pitchFamily="34" charset="0"/>
                <a:cs typeface="Segoe UI" panose="020B0502040204020203" pitchFamily="34" charset="0"/>
              </a:rPr>
              <a:t>2</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panose="020B0502040204020203" pitchFamily="34" charset="0"/>
                <a:cs typeface="Segoe UI" panose="020B0502040204020203" pitchFamily="34" charset="0"/>
              </a:rPr>
              <a:t>2-4 keV</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100 Gauss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panose="020B0502040204020203" pitchFamily="34" charset="0"/>
                <a:cs typeface="Segoe UI" panose="020B0502040204020203" pitchFamily="34" charset="0"/>
              </a:rPr>
              <a:t> ~ 1-20 mA</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8" name="TextBox 27">
            <a:extLst>
              <a:ext uri="{FF2B5EF4-FFF2-40B4-BE49-F238E27FC236}">
                <a16:creationId xmlns:a16="http://schemas.microsoft.com/office/drawing/2014/main" id="{1BDBEA4A-AADA-3983-48E7-E3ADD3E8393E}"/>
              </a:ext>
            </a:extLst>
          </p:cNvPr>
          <p:cNvSpPr txBox="1"/>
          <p:nvPr/>
        </p:nvSpPr>
        <p:spPr>
          <a:xfrm>
            <a:off x="115644" y="3545602"/>
            <a:ext cx="3256046" cy="307777"/>
          </a:xfrm>
          <a:prstGeom prst="rect">
            <a:avLst/>
          </a:prstGeom>
          <a:noFill/>
        </p:spPr>
        <p:txBody>
          <a:bodyPr wrap="square">
            <a:spAutoFit/>
          </a:bodyPr>
          <a:lstStyle/>
          <a:p>
            <a:r>
              <a:rPr lang="en-US" sz="1400" i="1" dirty="0">
                <a:latin typeface="Segoe UI" panose="020B0502040204020203" pitchFamily="34" charset="0"/>
                <a:cs typeface="Segoe UI" panose="020B0502040204020203" pitchFamily="34" charset="0"/>
              </a:rPr>
              <a:t>Y. </a:t>
            </a:r>
            <a:r>
              <a:rPr lang="en-US" sz="1400" i="1" dirty="0" err="1">
                <a:latin typeface="Segoe UI" panose="020B0502040204020203" pitchFamily="34" charset="0"/>
                <a:cs typeface="Segoe UI" panose="020B0502040204020203" pitchFamily="34" charset="0"/>
              </a:rPr>
              <a:t>Sakawa</a:t>
            </a:r>
            <a:r>
              <a:rPr lang="en-US" sz="1400" i="1" dirty="0">
                <a:latin typeface="Segoe UI" panose="020B0502040204020203" pitchFamily="34" charset="0"/>
                <a:cs typeface="Segoe UI" panose="020B0502040204020203" pitchFamily="34" charset="0"/>
              </a:rPr>
              <a:t> et al., Phys. Fluids B </a:t>
            </a:r>
            <a:r>
              <a:rPr lang="en-US" sz="1400" b="1" i="1" dirty="0">
                <a:latin typeface="Segoe UI" panose="020B0502040204020203" pitchFamily="34" charset="0"/>
                <a:cs typeface="Segoe UI" panose="020B0502040204020203" pitchFamily="34" charset="0"/>
              </a:rPr>
              <a:t>5</a:t>
            </a:r>
            <a:r>
              <a:rPr lang="en-US" sz="1400" i="1" dirty="0">
                <a:latin typeface="Segoe UI" panose="020B0502040204020203" pitchFamily="34" charset="0"/>
                <a:cs typeface="Segoe UI" panose="020B0502040204020203" pitchFamily="34" charset="0"/>
              </a:rPr>
              <a:t> (1993)</a:t>
            </a:r>
          </a:p>
        </p:txBody>
      </p:sp>
      <p:sp>
        <p:nvSpPr>
          <p:cNvPr id="30" name="Slide Number Placeholder 1">
            <a:extLst>
              <a:ext uri="{FF2B5EF4-FFF2-40B4-BE49-F238E27FC236}">
                <a16:creationId xmlns:a16="http://schemas.microsoft.com/office/drawing/2014/main" id="{44718447-A742-32CD-3267-3E55C865B276}"/>
              </a:ext>
            </a:extLst>
          </p:cNvPr>
          <p:cNvSpPr>
            <a:spLocks noGrp="1"/>
          </p:cNvSpPr>
          <p:nvPr>
            <p:ph type="sldNum" idx="12"/>
          </p:nvPr>
        </p:nvSpPr>
        <p:spPr>
          <a:xfrm>
            <a:off x="11734800" y="65130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6</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13071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40630" y="16674"/>
            <a:ext cx="11295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Different regimes with different sources of e-</a:t>
            </a:r>
            <a:r>
              <a:rPr kumimoji="0" lang="en-US" sz="3200" b="1"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bea</a:t>
            </a:r>
            <a:r>
              <a:rPr lang="en-US" b="1" dirty="0">
                <a:solidFill>
                  <a:srgbClr val="000000"/>
                </a:solidFill>
                <a:latin typeface="Segoe UI" panose="020B0502040204020203" pitchFamily="34" charset="0"/>
                <a:cs typeface="Segoe UI" panose="020B0502040204020203" pitchFamily="34" charset="0"/>
              </a:rPr>
              <a:t>m</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 name="Picture 1">
            <a:extLst>
              <a:ext uri="{FF2B5EF4-FFF2-40B4-BE49-F238E27FC236}">
                <a16:creationId xmlns:a16="http://schemas.microsoft.com/office/drawing/2014/main" id="{C5B89AB5-76EB-45C6-B7F3-9903180E35F6}"/>
              </a:ext>
            </a:extLst>
          </p:cNvPr>
          <p:cNvPicPr>
            <a:picLocks noChangeAspect="1"/>
          </p:cNvPicPr>
          <p:nvPr/>
        </p:nvPicPr>
        <p:blipFill>
          <a:blip r:embed="rId3"/>
          <a:stretch>
            <a:fillRect/>
          </a:stretch>
        </p:blipFill>
        <p:spPr>
          <a:xfrm>
            <a:off x="914400" y="1244230"/>
            <a:ext cx="3304318" cy="2426418"/>
          </a:xfrm>
          <a:prstGeom prst="rect">
            <a:avLst/>
          </a:prstGeom>
        </p:spPr>
      </p:pic>
      <p:pic>
        <p:nvPicPr>
          <p:cNvPr id="4" name="Picture 3">
            <a:extLst>
              <a:ext uri="{FF2B5EF4-FFF2-40B4-BE49-F238E27FC236}">
                <a16:creationId xmlns:a16="http://schemas.microsoft.com/office/drawing/2014/main" id="{69B057D1-9964-432C-8174-3AD5212157B0}"/>
              </a:ext>
            </a:extLst>
          </p:cNvPr>
          <p:cNvPicPr>
            <a:picLocks noChangeAspect="1"/>
          </p:cNvPicPr>
          <p:nvPr/>
        </p:nvPicPr>
        <p:blipFill>
          <a:blip r:embed="rId4"/>
          <a:stretch>
            <a:fillRect/>
          </a:stretch>
        </p:blipFill>
        <p:spPr>
          <a:xfrm>
            <a:off x="914400" y="4315761"/>
            <a:ext cx="3981033" cy="2389839"/>
          </a:xfrm>
          <a:prstGeom prst="rect">
            <a:avLst/>
          </a:prstGeom>
        </p:spPr>
      </p:pic>
      <p:sp>
        <p:nvSpPr>
          <p:cNvPr id="159" name="TextBox 158">
            <a:extLst>
              <a:ext uri="{FF2B5EF4-FFF2-40B4-BE49-F238E27FC236}">
                <a16:creationId xmlns:a16="http://schemas.microsoft.com/office/drawing/2014/main" id="{493D0297-5DA8-47E3-B656-BA12CB030AA4}"/>
              </a:ext>
            </a:extLst>
          </p:cNvPr>
          <p:cNvSpPr txBox="1"/>
          <p:nvPr/>
        </p:nvSpPr>
        <p:spPr>
          <a:xfrm>
            <a:off x="81282" y="670233"/>
            <a:ext cx="57506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Ion-Induced Secondary Electron Emission Cathode, </a:t>
            </a:r>
            <a:r>
              <a:rPr kumimoji="0" lang="en-US" sz="18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(NRL, UIUC, Tomsk)</a:t>
            </a:r>
          </a:p>
        </p:txBody>
      </p:sp>
      <p:sp>
        <p:nvSpPr>
          <p:cNvPr id="163" name="TextBox 162">
            <a:extLst>
              <a:ext uri="{FF2B5EF4-FFF2-40B4-BE49-F238E27FC236}">
                <a16:creationId xmlns:a16="http://schemas.microsoft.com/office/drawing/2014/main" id="{D2C3BBF9-C6FE-4788-B833-9D28482914B2}"/>
              </a:ext>
            </a:extLst>
          </p:cNvPr>
          <p:cNvSpPr txBox="1"/>
          <p:nvPr/>
        </p:nvSpPr>
        <p:spPr>
          <a:xfrm>
            <a:off x="81282" y="3774806"/>
            <a:ext cx="52017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Thermionic Cathode </a:t>
            </a: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(e.g. hot filament or disk), (</a:t>
            </a:r>
            <a:r>
              <a:rPr kumimoji="0" lang="en-US" sz="18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UCLA, PPPL </a:t>
            </a:r>
            <a:r>
              <a:rPr kumimoji="0" lang="en-US" sz="180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etc</a:t>
            </a:r>
            <a:r>
              <a:rPr kumimoji="0" lang="en-US" sz="18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t>
            </a:r>
          </a:p>
        </p:txBody>
      </p:sp>
      <p:pic>
        <p:nvPicPr>
          <p:cNvPr id="160" name="Picture 159">
            <a:extLst>
              <a:ext uri="{FF2B5EF4-FFF2-40B4-BE49-F238E27FC236}">
                <a16:creationId xmlns:a16="http://schemas.microsoft.com/office/drawing/2014/main" id="{2B58483D-6368-4DF0-A7D8-263CDF130B91}"/>
              </a:ext>
            </a:extLst>
          </p:cNvPr>
          <p:cNvPicPr>
            <a:picLocks noChangeAspect="1"/>
          </p:cNvPicPr>
          <p:nvPr/>
        </p:nvPicPr>
        <p:blipFill>
          <a:blip r:embed="rId5"/>
          <a:stretch>
            <a:fillRect/>
          </a:stretch>
        </p:blipFill>
        <p:spPr>
          <a:xfrm>
            <a:off x="5701371" y="647158"/>
            <a:ext cx="6273328" cy="3322608"/>
          </a:xfrm>
          <a:prstGeom prst="rect">
            <a:avLst/>
          </a:prstGeom>
        </p:spPr>
      </p:pic>
      <p:sp>
        <p:nvSpPr>
          <p:cNvPr id="165" name="TextBox 164">
            <a:extLst>
              <a:ext uri="{FF2B5EF4-FFF2-40B4-BE49-F238E27FC236}">
                <a16:creationId xmlns:a16="http://schemas.microsoft.com/office/drawing/2014/main" id="{B79D708A-32E4-4F20-9ADA-FD9CFFF54240}"/>
              </a:ext>
            </a:extLst>
          </p:cNvPr>
          <p:cNvSpPr txBox="1"/>
          <p:nvPr/>
        </p:nvSpPr>
        <p:spPr>
          <a:xfrm>
            <a:off x="6589517" y="750432"/>
            <a:ext cx="4274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DC-RF (ICP) Plasma Cathode</a:t>
            </a:r>
            <a:r>
              <a:rPr lang="en-US" b="1" dirty="0">
                <a:solidFill>
                  <a:srgbClr val="000000"/>
                </a:solidFill>
                <a:latin typeface="Segoe UI" panose="020B0502040204020203" pitchFamily="34" charset="0"/>
                <a:cs typeface="Segoe UI" panose="020B0502040204020203" pitchFamily="34" charset="0"/>
              </a:rPr>
              <a:t> </a:t>
            </a:r>
            <a:r>
              <a:rPr lang="en-US" dirty="0">
                <a:solidFill>
                  <a:srgbClr val="000000"/>
                </a:solidFill>
                <a:latin typeface="Segoe UI" panose="020B0502040204020203" pitchFamily="34" charset="0"/>
                <a:cs typeface="Segoe UI" panose="020B0502040204020203" pitchFamily="34" charset="0"/>
              </a:rPr>
              <a:t>(</a:t>
            </a:r>
            <a:r>
              <a:rPr kumimoji="0" lang="en-US" sz="18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PPPL)</a:t>
            </a:r>
          </a:p>
        </p:txBody>
      </p:sp>
      <p:graphicFrame>
        <p:nvGraphicFramePr>
          <p:cNvPr id="164" name="Table 168">
            <a:extLst>
              <a:ext uri="{FF2B5EF4-FFF2-40B4-BE49-F238E27FC236}">
                <a16:creationId xmlns:a16="http://schemas.microsoft.com/office/drawing/2014/main" id="{16999218-3EB1-40D7-ABD3-848DB8EED70D}"/>
              </a:ext>
            </a:extLst>
          </p:cNvPr>
          <p:cNvGraphicFramePr>
            <a:graphicFrameLocks noGrp="1"/>
          </p:cNvGraphicFramePr>
          <p:nvPr/>
        </p:nvGraphicFramePr>
        <p:xfrm>
          <a:off x="5658021" y="4232783"/>
          <a:ext cx="6137216" cy="1705597"/>
        </p:xfrm>
        <a:graphic>
          <a:graphicData uri="http://schemas.openxmlformats.org/drawingml/2006/table">
            <a:tbl>
              <a:tblPr firstRow="1" bandRow="1">
                <a:tableStyleId>{5C22544A-7EE6-4342-B048-85BDC9FD1C3A}</a:tableStyleId>
              </a:tblPr>
              <a:tblGrid>
                <a:gridCol w="1361214">
                  <a:extLst>
                    <a:ext uri="{9D8B030D-6E8A-4147-A177-3AD203B41FA5}">
                      <a16:colId xmlns:a16="http://schemas.microsoft.com/office/drawing/2014/main" val="2111186137"/>
                    </a:ext>
                  </a:extLst>
                </a:gridCol>
                <a:gridCol w="1224793">
                  <a:extLst>
                    <a:ext uri="{9D8B030D-6E8A-4147-A177-3AD203B41FA5}">
                      <a16:colId xmlns:a16="http://schemas.microsoft.com/office/drawing/2014/main" val="3668351190"/>
                    </a:ext>
                  </a:extLst>
                </a:gridCol>
                <a:gridCol w="1904301">
                  <a:extLst>
                    <a:ext uri="{9D8B030D-6E8A-4147-A177-3AD203B41FA5}">
                      <a16:colId xmlns:a16="http://schemas.microsoft.com/office/drawing/2014/main" val="459323205"/>
                    </a:ext>
                  </a:extLst>
                </a:gridCol>
                <a:gridCol w="1646908">
                  <a:extLst>
                    <a:ext uri="{9D8B030D-6E8A-4147-A177-3AD203B41FA5}">
                      <a16:colId xmlns:a16="http://schemas.microsoft.com/office/drawing/2014/main" val="1716144808"/>
                    </a:ext>
                  </a:extLst>
                </a:gridCol>
              </a:tblGrid>
              <a:tr h="120703">
                <a:tc>
                  <a:txBody>
                    <a:bodyPr/>
                    <a:lstStyle/>
                    <a:p>
                      <a:pPr algn="ctr"/>
                      <a:r>
                        <a:rPr lang="en-US" dirty="0">
                          <a:latin typeface="Segoe UI" panose="020B0502040204020203" pitchFamily="34" charset="0"/>
                          <a:cs typeface="Segoe UI" panose="020B0502040204020203" pitchFamily="34" charset="0"/>
                        </a:rPr>
                        <a:t>Cathode type</a:t>
                      </a:r>
                    </a:p>
                  </a:txBody>
                  <a:tcPr/>
                </a:tc>
                <a:tc>
                  <a:txBody>
                    <a:bodyPr/>
                    <a:lstStyle/>
                    <a:p>
                      <a:pPr algn="ctr"/>
                      <a:r>
                        <a:rPr lang="en-US" dirty="0">
                          <a:latin typeface="Segoe UI" panose="020B0502040204020203" pitchFamily="34" charset="0"/>
                          <a:cs typeface="Segoe UI" panose="020B0502040204020203" pitchFamily="34" charset="0"/>
                        </a:rPr>
                        <a:t>Energy,</a:t>
                      </a:r>
                    </a:p>
                    <a:p>
                      <a:pPr algn="ctr"/>
                      <a:r>
                        <a:rPr lang="en-US" dirty="0">
                          <a:latin typeface="Segoe UI" panose="020B0502040204020203" pitchFamily="34" charset="0"/>
                          <a:cs typeface="Segoe UI" panose="020B0502040204020203" pitchFamily="34" charset="0"/>
                        </a:rPr>
                        <a:t>keV</a:t>
                      </a:r>
                    </a:p>
                  </a:txBody>
                  <a:tcPr/>
                </a:tc>
                <a:tc>
                  <a:txBody>
                    <a:bodyPr/>
                    <a:lstStyle/>
                    <a:p>
                      <a:pPr algn="ctr"/>
                      <a:r>
                        <a:rPr lang="en-US" dirty="0">
                          <a:latin typeface="Segoe UI" panose="020B0502040204020203" pitchFamily="34" charset="0"/>
                          <a:cs typeface="Segoe UI" panose="020B0502040204020203" pitchFamily="34" charset="0"/>
                        </a:rPr>
                        <a:t>Current density, mA/cm</a:t>
                      </a:r>
                      <a:r>
                        <a:rPr lang="en-US" baseline="30000" dirty="0">
                          <a:latin typeface="Segoe UI" panose="020B0502040204020203" pitchFamily="34" charset="0"/>
                          <a:cs typeface="Segoe UI" panose="020B0502040204020203" pitchFamily="34" charset="0"/>
                        </a:rPr>
                        <a:t>2</a:t>
                      </a:r>
                      <a:endParaRPr lang="en-US" dirty="0">
                        <a:latin typeface="Segoe UI" panose="020B0502040204020203" pitchFamily="34" charset="0"/>
                        <a:cs typeface="Segoe UI" panose="020B0502040204020203" pitchFamily="34" charset="0"/>
                      </a:endParaRPr>
                    </a:p>
                  </a:txBody>
                  <a:tcPr/>
                </a:tc>
                <a:tc>
                  <a:txBody>
                    <a:bodyPr/>
                    <a:lstStyle/>
                    <a:p>
                      <a:pPr algn="ctr"/>
                      <a:r>
                        <a:rPr lang="en-US" dirty="0">
                          <a:latin typeface="Segoe UI" panose="020B0502040204020203" pitchFamily="34" charset="0"/>
                          <a:cs typeface="Segoe UI" panose="020B0502040204020203" pitchFamily="34" charset="0"/>
                        </a:rPr>
                        <a:t>Pressure, </a:t>
                      </a:r>
                    </a:p>
                    <a:p>
                      <a:pPr algn="ctr"/>
                      <a:r>
                        <a:rPr lang="en-US" dirty="0">
                          <a:latin typeface="Segoe UI" panose="020B0502040204020203" pitchFamily="34" charset="0"/>
                          <a:cs typeface="Segoe UI" panose="020B0502040204020203" pitchFamily="34" charset="0"/>
                        </a:rPr>
                        <a:t>torr</a:t>
                      </a:r>
                    </a:p>
                  </a:txBody>
                  <a:tcPr/>
                </a:tc>
                <a:extLst>
                  <a:ext uri="{0D108BD9-81ED-4DB2-BD59-A6C34878D82A}">
                    <a16:rowId xmlns:a16="http://schemas.microsoft.com/office/drawing/2014/main" val="2316071238"/>
                  </a:ext>
                </a:extLst>
              </a:tr>
              <a:tr h="445757">
                <a:tc>
                  <a:txBody>
                    <a:bodyPr/>
                    <a:lstStyle/>
                    <a:p>
                      <a:pPr algn="ctr">
                        <a:spcAft>
                          <a:spcPts val="600"/>
                        </a:spcAft>
                      </a:pPr>
                      <a:r>
                        <a:rPr lang="en-US" dirty="0" err="1">
                          <a:latin typeface="Segoe UI" panose="020B0502040204020203" pitchFamily="34" charset="0"/>
                          <a:cs typeface="Segoe UI" panose="020B0502040204020203" pitchFamily="34" charset="0"/>
                        </a:rPr>
                        <a:t>iSEE</a:t>
                      </a:r>
                      <a:endParaRPr lang="en-US" dirty="0">
                        <a:latin typeface="Segoe UI" panose="020B0502040204020203" pitchFamily="34" charset="0"/>
                        <a:cs typeface="Segoe UI" panose="020B0502040204020203" pitchFamily="34" charset="0"/>
                      </a:endParaRP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1-10</a:t>
                      </a: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1-10</a:t>
                      </a: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-3</a:t>
                      </a:r>
                      <a:r>
                        <a:rPr lang="en-US" baseline="0"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-1</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074247421"/>
                  </a:ext>
                </a:extLst>
              </a:tr>
              <a:tr h="370840">
                <a:tc>
                  <a:txBody>
                    <a:bodyPr/>
                    <a:lstStyle/>
                    <a:p>
                      <a:pPr algn="ctr">
                        <a:spcAft>
                          <a:spcPts val="600"/>
                        </a:spcAft>
                      </a:pPr>
                      <a:r>
                        <a:rPr lang="en-US" dirty="0">
                          <a:latin typeface="Segoe UI" panose="020B0502040204020203" pitchFamily="34" charset="0"/>
                          <a:cs typeface="Segoe UI" panose="020B0502040204020203" pitchFamily="34" charset="0"/>
                        </a:rPr>
                        <a:t>DC-RF</a:t>
                      </a: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&lt;0.1</a:t>
                      </a: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3</a:t>
                      </a:r>
                      <a:endParaRPr lang="en-US" dirty="0">
                        <a:latin typeface="Segoe UI" panose="020B0502040204020203" pitchFamily="34" charset="0"/>
                        <a:cs typeface="Segoe UI" panose="020B0502040204020203" pitchFamily="34" charset="0"/>
                      </a:endParaRP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-4</a:t>
                      </a:r>
                      <a:r>
                        <a:rPr lang="en-US" baseline="0"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-2</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00848036"/>
                  </a:ext>
                </a:extLst>
              </a:tr>
              <a:tr h="370840">
                <a:tc>
                  <a:txBody>
                    <a:bodyPr/>
                    <a:lstStyle/>
                    <a:p>
                      <a:pPr algn="ctr">
                        <a:spcAft>
                          <a:spcPts val="600"/>
                        </a:spcAft>
                      </a:pPr>
                      <a:r>
                        <a:rPr lang="en-US" dirty="0">
                          <a:latin typeface="Segoe UI" panose="020B0502040204020203" pitchFamily="34" charset="0"/>
                          <a:cs typeface="Segoe UI" panose="020B0502040204020203" pitchFamily="34" charset="0"/>
                        </a:rPr>
                        <a:t>Thermionic</a:t>
                      </a:r>
                    </a:p>
                  </a:txBody>
                  <a:tcPr/>
                </a:tc>
                <a:tc>
                  <a:txBody>
                    <a:bodyPr/>
                    <a:lstStyle/>
                    <a:p>
                      <a:pPr algn="ctr">
                        <a:spcAft>
                          <a:spcPts val="600"/>
                        </a:spcAft>
                      </a:pPr>
                      <a:r>
                        <a:rPr lang="en-US" dirty="0">
                          <a:latin typeface="Segoe UI" panose="020B0502040204020203" pitchFamily="34" charset="0"/>
                          <a:cs typeface="Segoe UI" panose="020B0502040204020203" pitchFamily="34" charset="0"/>
                          <a:sym typeface="Symbol" panose="05050102010706020507" pitchFamily="18" charset="2"/>
                        </a:rPr>
                        <a:t> 0.1</a:t>
                      </a:r>
                      <a:endParaRPr lang="en-US" dirty="0">
                        <a:latin typeface="Segoe UI" panose="020B0502040204020203" pitchFamily="34" charset="0"/>
                        <a:cs typeface="Segoe UI" panose="020B0502040204020203" pitchFamily="34" charset="0"/>
                      </a:endParaRP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-3</a:t>
                      </a:r>
                      <a:r>
                        <a:rPr lang="en-US" baseline="0"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4</a:t>
                      </a:r>
                      <a:endParaRPr lang="en-US" dirty="0">
                        <a:latin typeface="Segoe UI" panose="020B0502040204020203" pitchFamily="34" charset="0"/>
                        <a:cs typeface="Segoe UI" panose="020B0502040204020203" pitchFamily="34" charset="0"/>
                      </a:endParaRPr>
                    </a:p>
                  </a:txBody>
                  <a:tcPr/>
                </a:tc>
                <a:tc>
                  <a:txBody>
                    <a:bodyPr/>
                    <a:lstStyle/>
                    <a:p>
                      <a:pPr algn="ctr">
                        <a:spcAft>
                          <a:spcPts val="600"/>
                        </a:spcAft>
                      </a:pPr>
                      <a:r>
                        <a:rPr lang="en-US" dirty="0">
                          <a:latin typeface="Segoe UI" panose="020B0502040204020203" pitchFamily="34" charset="0"/>
                          <a:cs typeface="Segoe UI" panose="020B0502040204020203" pitchFamily="34" charset="0"/>
                        </a:rPr>
                        <a:t>10</a:t>
                      </a:r>
                      <a:r>
                        <a:rPr lang="en-US" baseline="30000" dirty="0">
                          <a:latin typeface="Segoe UI" panose="020B0502040204020203" pitchFamily="34" charset="0"/>
                          <a:cs typeface="Segoe UI" panose="020B0502040204020203" pitchFamily="34" charset="0"/>
                        </a:rPr>
                        <a:t>-8</a:t>
                      </a:r>
                      <a:r>
                        <a:rPr lang="en-US" baseline="0" dirty="0">
                          <a:latin typeface="Segoe UI" panose="020B0502040204020203" pitchFamily="34" charset="0"/>
                          <a:cs typeface="Segoe UI" panose="020B0502040204020203" pitchFamily="34" charset="0"/>
                        </a:rPr>
                        <a:t> -10</a:t>
                      </a:r>
                      <a:r>
                        <a:rPr lang="en-US" baseline="30000" dirty="0">
                          <a:latin typeface="Segoe UI" panose="020B0502040204020203" pitchFamily="34" charset="0"/>
                          <a:cs typeface="Segoe UI" panose="020B0502040204020203" pitchFamily="34" charset="0"/>
                        </a:rPr>
                        <a:t>-2</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93259449"/>
                  </a:ext>
                </a:extLst>
              </a:tr>
            </a:tbl>
          </a:graphicData>
        </a:graphic>
      </p:graphicFrame>
      <p:sp>
        <p:nvSpPr>
          <p:cNvPr id="169" name="TextBox 168">
            <a:extLst>
              <a:ext uri="{FF2B5EF4-FFF2-40B4-BE49-F238E27FC236}">
                <a16:creationId xmlns:a16="http://schemas.microsoft.com/office/drawing/2014/main" id="{59AD143A-6514-4CD3-8F79-82226314B508}"/>
              </a:ext>
            </a:extLst>
          </p:cNvPr>
          <p:cNvSpPr txBox="1"/>
          <p:nvPr/>
        </p:nvSpPr>
        <p:spPr>
          <a:xfrm>
            <a:off x="3564760" y="6318065"/>
            <a:ext cx="78125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Also, plasma hollow cathodes</a:t>
            </a:r>
            <a:r>
              <a:rPr kumimoji="0" lang="en-US" sz="24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….(e.g. NRL, Oks</a:t>
            </a:r>
            <a:r>
              <a:rPr lang="en-US" sz="2400" dirty="0">
                <a:solidFill>
                  <a:srgbClr val="000000"/>
                </a:solidFill>
                <a:latin typeface="Segoe UI" panose="020B0502040204020203" pitchFamily="34" charset="0"/>
                <a:cs typeface="Segoe UI" panose="020B0502040204020203" pitchFamily="34" charset="0"/>
              </a:rPr>
              <a:t>’s group)</a:t>
            </a:r>
            <a:endParaRPr kumimoji="0" lang="en-US" sz="24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6" name="Straight Connector 5">
            <a:extLst>
              <a:ext uri="{FF2B5EF4-FFF2-40B4-BE49-F238E27FC236}">
                <a16:creationId xmlns:a16="http://schemas.microsoft.com/office/drawing/2014/main" id="{322F727A-9B25-2A23-E3F3-4BF496F00535}"/>
              </a:ext>
            </a:extLst>
          </p:cNvPr>
          <p:cNvCxnSpPr/>
          <p:nvPr/>
        </p:nvCxnSpPr>
        <p:spPr>
          <a:xfrm>
            <a:off x="0" y="596436"/>
            <a:ext cx="12192000"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Slide Number Placeholder 1">
            <a:extLst>
              <a:ext uri="{FF2B5EF4-FFF2-40B4-BE49-F238E27FC236}">
                <a16:creationId xmlns:a16="http://schemas.microsoft.com/office/drawing/2014/main" id="{DFEB7662-98A5-A423-4083-53D897B03DA0}"/>
              </a:ext>
            </a:extLst>
          </p:cNvPr>
          <p:cNvSpPr>
            <a:spLocks noGrp="1"/>
          </p:cNvSpPr>
          <p:nvPr>
            <p:ph type="sldNum" idx="12"/>
          </p:nvPr>
        </p:nvSpPr>
        <p:spPr>
          <a:xfrm>
            <a:off x="11734800" y="65130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7</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93608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2"/>
          <p:cNvSpPr>
            <a:spLocks noChangeShapeType="1"/>
          </p:cNvSpPr>
          <p:nvPr/>
        </p:nvSpPr>
        <p:spPr bwMode="auto">
          <a:xfrm flipV="1">
            <a:off x="0" y="611127"/>
            <a:ext cx="12192000" cy="2635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075" name="Text Box 3"/>
          <p:cNvSpPr txBox="1">
            <a:spLocks noChangeArrowheads="1"/>
          </p:cNvSpPr>
          <p:nvPr/>
        </p:nvSpPr>
        <p:spPr bwMode="auto">
          <a:xfrm>
            <a:off x="276838" y="8285"/>
            <a:ext cx="117781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Different electron sources=&gt; Different dominant reactions</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89" name="Picture 88">
            <a:extLst>
              <a:ext uri="{FF2B5EF4-FFF2-40B4-BE49-F238E27FC236}">
                <a16:creationId xmlns:a16="http://schemas.microsoft.com/office/drawing/2014/main" id="{FB9DABE4-35FE-4D2C-B96F-E69BF5BC4E4C}"/>
              </a:ext>
            </a:extLst>
          </p:cNvPr>
          <p:cNvPicPr>
            <a:picLocks noChangeAspect="1"/>
          </p:cNvPicPr>
          <p:nvPr/>
        </p:nvPicPr>
        <p:blipFill>
          <a:blip r:embed="rId3"/>
          <a:stretch>
            <a:fillRect/>
          </a:stretch>
        </p:blipFill>
        <p:spPr>
          <a:xfrm>
            <a:off x="5765074" y="2233944"/>
            <a:ext cx="5240252" cy="3694379"/>
          </a:xfrm>
          <a:prstGeom prst="rect">
            <a:avLst/>
          </a:prstGeom>
        </p:spPr>
      </p:pic>
      <p:sp>
        <p:nvSpPr>
          <p:cNvPr id="4" name="Rectangle 3">
            <a:extLst>
              <a:ext uri="{FF2B5EF4-FFF2-40B4-BE49-F238E27FC236}">
                <a16:creationId xmlns:a16="http://schemas.microsoft.com/office/drawing/2014/main" id="{983B5CD3-EDCC-4D6F-B551-CDD791DA4CEB}"/>
              </a:ext>
            </a:extLst>
          </p:cNvPr>
          <p:cNvSpPr/>
          <p:nvPr/>
        </p:nvSpPr>
        <p:spPr>
          <a:xfrm flipV="1">
            <a:off x="8836394" y="2789049"/>
            <a:ext cx="361903" cy="2600244"/>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2698BEFF-7D5E-430B-8C38-555BAF088EA3}"/>
              </a:ext>
            </a:extLst>
          </p:cNvPr>
          <p:cNvSpPr txBox="1"/>
          <p:nvPr/>
        </p:nvSpPr>
        <p:spPr>
          <a:xfrm>
            <a:off x="6449939" y="6313607"/>
            <a:ext cx="5240252" cy="307777"/>
          </a:xfrm>
          <a:prstGeom prst="rect">
            <a:avLst/>
          </a:prstGeom>
          <a:noFill/>
        </p:spPr>
        <p:txBody>
          <a:bodyPr wrap="square" rtlCol="0">
            <a:spAutoFit/>
          </a:bodyPr>
          <a:lstStyle/>
          <a:p>
            <a:pPr>
              <a:spcAft>
                <a:spcPts val="600"/>
              </a:spcAft>
            </a:pPr>
            <a:r>
              <a:rPr lang="en-US" sz="1400" i="1" baseline="30000" dirty="0">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Adapted from </a:t>
            </a:r>
            <a:r>
              <a:rPr lang="en-US" sz="1400" i="1" dirty="0">
                <a:latin typeface="Segoe UI" panose="020B0502040204020203" pitchFamily="34" charset="0"/>
                <a:cs typeface="Segoe UI" panose="020B0502040204020203" pitchFamily="34" charset="0"/>
              </a:rPr>
              <a:t>S. Walton et al., Surf. Coat. Technol </a:t>
            </a:r>
            <a:r>
              <a:rPr lang="en-US" sz="1400" b="1" i="1" dirty="0">
                <a:latin typeface="Segoe UI" panose="020B0502040204020203" pitchFamily="34" charset="0"/>
                <a:cs typeface="Segoe UI" panose="020B0502040204020203" pitchFamily="34" charset="0"/>
              </a:rPr>
              <a:t>186</a:t>
            </a:r>
            <a:r>
              <a:rPr lang="en-US" sz="1400" i="1" dirty="0">
                <a:latin typeface="Segoe UI" panose="020B0502040204020203" pitchFamily="34" charset="0"/>
                <a:cs typeface="Segoe UI" panose="020B0502040204020203" pitchFamily="34" charset="0"/>
              </a:rPr>
              <a:t> (2004)</a:t>
            </a:r>
          </a:p>
        </p:txBody>
      </p:sp>
      <p:sp>
        <p:nvSpPr>
          <p:cNvPr id="92" name="Rectangle 91">
            <a:extLst>
              <a:ext uri="{FF2B5EF4-FFF2-40B4-BE49-F238E27FC236}">
                <a16:creationId xmlns:a16="http://schemas.microsoft.com/office/drawing/2014/main" id="{F06DC69C-7384-4284-940C-D0D24EFE0BAA}"/>
              </a:ext>
            </a:extLst>
          </p:cNvPr>
          <p:cNvSpPr/>
          <p:nvPr/>
        </p:nvSpPr>
        <p:spPr>
          <a:xfrm flipV="1">
            <a:off x="8373171" y="2781011"/>
            <a:ext cx="241123" cy="2600244"/>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44A289F-60AD-47B1-A413-0012A61FEEA7}"/>
              </a:ext>
            </a:extLst>
          </p:cNvPr>
          <p:cNvSpPr txBox="1"/>
          <p:nvPr/>
        </p:nvSpPr>
        <p:spPr>
          <a:xfrm>
            <a:off x="9574012" y="1917839"/>
            <a:ext cx="627095" cy="369332"/>
          </a:xfrm>
          <a:prstGeom prst="rect">
            <a:avLst/>
          </a:prstGeom>
          <a:noFill/>
        </p:spPr>
        <p:txBody>
          <a:bodyPr wrap="none" rtlCol="0">
            <a:spAutoFit/>
          </a:bodyPr>
          <a:lstStyle/>
          <a:p>
            <a:r>
              <a:rPr lang="en-US" b="1" dirty="0" err="1">
                <a:solidFill>
                  <a:srgbClr val="0000FF"/>
                </a:solidFill>
                <a:latin typeface="Segoe UI" panose="020B0502040204020203" pitchFamily="34" charset="0"/>
                <a:cs typeface="Segoe UI" panose="020B0502040204020203" pitchFamily="34" charset="0"/>
              </a:rPr>
              <a:t>iSEE</a:t>
            </a:r>
            <a:endParaRPr lang="en-US" b="1" dirty="0">
              <a:solidFill>
                <a:srgbClr val="0000FF"/>
              </a:solidFill>
              <a:latin typeface="Segoe UI" panose="020B0502040204020203" pitchFamily="34" charset="0"/>
              <a:cs typeface="Segoe UI" panose="020B0502040204020203" pitchFamily="34" charset="0"/>
            </a:endParaRPr>
          </a:p>
        </p:txBody>
      </p:sp>
      <p:sp>
        <p:nvSpPr>
          <p:cNvPr id="94" name="TextBox 93">
            <a:extLst>
              <a:ext uri="{FF2B5EF4-FFF2-40B4-BE49-F238E27FC236}">
                <a16:creationId xmlns:a16="http://schemas.microsoft.com/office/drawing/2014/main" id="{E10D3328-CC69-49D3-B2F1-2DF77B345E7F}"/>
              </a:ext>
            </a:extLst>
          </p:cNvPr>
          <p:cNvSpPr txBox="1"/>
          <p:nvPr/>
        </p:nvSpPr>
        <p:spPr>
          <a:xfrm>
            <a:off x="8424962" y="1655692"/>
            <a:ext cx="1410066" cy="369332"/>
          </a:xfrm>
          <a:prstGeom prst="rect">
            <a:avLst/>
          </a:prstGeom>
          <a:noFill/>
        </p:spPr>
        <p:txBody>
          <a:bodyPr wrap="none" rtlCol="0">
            <a:spAutoFit/>
          </a:bodyPr>
          <a:lstStyle/>
          <a:p>
            <a:r>
              <a:rPr lang="en-US" b="1" dirty="0">
                <a:solidFill>
                  <a:srgbClr val="00B050"/>
                </a:solidFill>
                <a:latin typeface="Segoe UI" panose="020B0502040204020203" pitchFamily="34" charset="0"/>
                <a:cs typeface="Segoe UI" panose="020B0502040204020203" pitchFamily="34" charset="0"/>
              </a:rPr>
              <a:t>Thermionic</a:t>
            </a:r>
          </a:p>
        </p:txBody>
      </p:sp>
      <p:sp>
        <p:nvSpPr>
          <p:cNvPr id="95" name="TextBox 94">
            <a:extLst>
              <a:ext uri="{FF2B5EF4-FFF2-40B4-BE49-F238E27FC236}">
                <a16:creationId xmlns:a16="http://schemas.microsoft.com/office/drawing/2014/main" id="{733E12EB-1E1D-4D59-A6E8-6FCC803B9D08}"/>
              </a:ext>
            </a:extLst>
          </p:cNvPr>
          <p:cNvSpPr txBox="1"/>
          <p:nvPr/>
        </p:nvSpPr>
        <p:spPr>
          <a:xfrm flipH="1">
            <a:off x="7885916" y="1925207"/>
            <a:ext cx="1694440" cy="369332"/>
          </a:xfrm>
          <a:prstGeom prst="rect">
            <a:avLst/>
          </a:prstGeom>
          <a:noFill/>
        </p:spPr>
        <p:txBody>
          <a:bodyPr wrap="square" rtlCol="0">
            <a:spAutoFit/>
          </a:bodyPr>
          <a:lstStyle/>
          <a:p>
            <a:r>
              <a:rPr lang="en-US" b="1" dirty="0">
                <a:solidFill>
                  <a:srgbClr val="FFC000"/>
                </a:solidFill>
                <a:latin typeface="Segoe UI" panose="020B0502040204020203" pitchFamily="34" charset="0"/>
                <a:cs typeface="Segoe UI" panose="020B0502040204020203" pitchFamily="34" charset="0"/>
              </a:rPr>
              <a:t>DC-RF</a:t>
            </a:r>
          </a:p>
        </p:txBody>
      </p:sp>
      <p:sp>
        <p:nvSpPr>
          <p:cNvPr id="97" name="TextBox 96">
            <a:extLst>
              <a:ext uri="{FF2B5EF4-FFF2-40B4-BE49-F238E27FC236}">
                <a16:creationId xmlns:a16="http://schemas.microsoft.com/office/drawing/2014/main" id="{E795D990-4FF9-4082-9496-DC75DAA218C7}"/>
              </a:ext>
            </a:extLst>
          </p:cNvPr>
          <p:cNvSpPr txBox="1"/>
          <p:nvPr/>
        </p:nvSpPr>
        <p:spPr>
          <a:xfrm>
            <a:off x="5898660" y="900249"/>
            <a:ext cx="5813403" cy="646331"/>
          </a:xfrm>
          <a:prstGeom prst="rect">
            <a:avLst/>
          </a:prstGeom>
          <a:noFill/>
        </p:spPr>
        <p:txBody>
          <a:bodyPr wrap="square">
            <a:spAutoFit/>
          </a:bodyPr>
          <a:lstStyle/>
          <a:p>
            <a:r>
              <a:rPr lang="en-US" b="1" dirty="0">
                <a:latin typeface="Segoe UI" panose="020B0502040204020203" pitchFamily="34" charset="0"/>
                <a:cs typeface="Segoe UI" panose="020B0502040204020203" pitchFamily="34" charset="0"/>
              </a:rPr>
              <a:t>From Ref. *, Electron impact excitation, dissociation, and ionization cross sections for N</a:t>
            </a:r>
            <a:r>
              <a:rPr lang="en-US" b="1" baseline="-25000" dirty="0">
                <a:latin typeface="Segoe UI" panose="020B0502040204020203" pitchFamily="34" charset="0"/>
                <a:cs typeface="Segoe UI" panose="020B0502040204020203" pitchFamily="34" charset="0"/>
              </a:rPr>
              <a:t>2</a:t>
            </a:r>
          </a:p>
        </p:txBody>
      </p:sp>
      <p:pic>
        <p:nvPicPr>
          <p:cNvPr id="6" name="Picture 5">
            <a:extLst>
              <a:ext uri="{FF2B5EF4-FFF2-40B4-BE49-F238E27FC236}">
                <a16:creationId xmlns:a16="http://schemas.microsoft.com/office/drawing/2014/main" id="{A3EF7B37-1990-D328-E624-CABB7482CAD2}"/>
              </a:ext>
            </a:extLst>
          </p:cNvPr>
          <p:cNvPicPr>
            <a:picLocks noChangeAspect="1"/>
          </p:cNvPicPr>
          <p:nvPr/>
        </p:nvPicPr>
        <p:blipFill>
          <a:blip r:embed="rId4"/>
          <a:stretch>
            <a:fillRect/>
          </a:stretch>
        </p:blipFill>
        <p:spPr>
          <a:xfrm>
            <a:off x="2277576" y="866493"/>
            <a:ext cx="2652437" cy="1947730"/>
          </a:xfrm>
          <a:prstGeom prst="rect">
            <a:avLst/>
          </a:prstGeom>
        </p:spPr>
      </p:pic>
      <p:pic>
        <p:nvPicPr>
          <p:cNvPr id="7" name="Picture 6">
            <a:extLst>
              <a:ext uri="{FF2B5EF4-FFF2-40B4-BE49-F238E27FC236}">
                <a16:creationId xmlns:a16="http://schemas.microsoft.com/office/drawing/2014/main" id="{02160B79-8E27-4E7A-467C-3CB3ED501FBA}"/>
              </a:ext>
            </a:extLst>
          </p:cNvPr>
          <p:cNvPicPr>
            <a:picLocks noChangeAspect="1"/>
          </p:cNvPicPr>
          <p:nvPr/>
        </p:nvPicPr>
        <p:blipFill>
          <a:blip r:embed="rId5"/>
          <a:stretch>
            <a:fillRect/>
          </a:stretch>
        </p:blipFill>
        <p:spPr>
          <a:xfrm>
            <a:off x="2464664" y="2858643"/>
            <a:ext cx="3101468" cy="1861831"/>
          </a:xfrm>
          <a:prstGeom prst="rect">
            <a:avLst/>
          </a:prstGeom>
        </p:spPr>
      </p:pic>
      <p:pic>
        <p:nvPicPr>
          <p:cNvPr id="8" name="Picture 7">
            <a:extLst>
              <a:ext uri="{FF2B5EF4-FFF2-40B4-BE49-F238E27FC236}">
                <a16:creationId xmlns:a16="http://schemas.microsoft.com/office/drawing/2014/main" id="{36D200FF-D01E-695B-4B6D-B698E1126EA4}"/>
              </a:ext>
            </a:extLst>
          </p:cNvPr>
          <p:cNvPicPr>
            <a:picLocks noChangeAspect="1"/>
          </p:cNvPicPr>
          <p:nvPr/>
        </p:nvPicPr>
        <p:blipFill rotWithShape="1">
          <a:blip r:embed="rId6"/>
          <a:srcRect l="9002" t="17747"/>
          <a:stretch/>
        </p:blipFill>
        <p:spPr>
          <a:xfrm>
            <a:off x="2077543" y="5043388"/>
            <a:ext cx="3696939" cy="1769870"/>
          </a:xfrm>
          <a:prstGeom prst="rect">
            <a:avLst/>
          </a:prstGeom>
        </p:spPr>
      </p:pic>
      <p:sp>
        <p:nvSpPr>
          <p:cNvPr id="9" name="TextBox 8">
            <a:extLst>
              <a:ext uri="{FF2B5EF4-FFF2-40B4-BE49-F238E27FC236}">
                <a16:creationId xmlns:a16="http://schemas.microsoft.com/office/drawing/2014/main" id="{72C62207-0CAE-90BB-1EA9-3B421F5E26A0}"/>
              </a:ext>
            </a:extLst>
          </p:cNvPr>
          <p:cNvSpPr txBox="1"/>
          <p:nvPr/>
        </p:nvSpPr>
        <p:spPr>
          <a:xfrm>
            <a:off x="118402" y="1048500"/>
            <a:ext cx="2346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Cold cathode, (</a:t>
            </a:r>
            <a:r>
              <a:rPr kumimoji="0" lang="en-US" sz="1800" b="1"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iSEE</a:t>
            </a: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t>
            </a:r>
            <a:endParaRPr kumimoji="0" lang="en-US" sz="18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0" name="TextBox 9">
            <a:extLst>
              <a:ext uri="{FF2B5EF4-FFF2-40B4-BE49-F238E27FC236}">
                <a16:creationId xmlns:a16="http://schemas.microsoft.com/office/drawing/2014/main" id="{FED0DBFA-513E-4561-38F4-39C12867058D}"/>
              </a:ext>
            </a:extLst>
          </p:cNvPr>
          <p:cNvSpPr txBox="1"/>
          <p:nvPr/>
        </p:nvSpPr>
        <p:spPr>
          <a:xfrm>
            <a:off x="148057" y="3137137"/>
            <a:ext cx="57506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Hot cathode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(thermionic)</a:t>
            </a:r>
            <a:endParaRPr kumimoji="0" lang="en-US" sz="18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2ACAF573-6F41-9BB6-7C1B-231E2C20C62C}"/>
              </a:ext>
            </a:extLst>
          </p:cNvPr>
          <p:cNvSpPr txBox="1"/>
          <p:nvPr/>
        </p:nvSpPr>
        <p:spPr>
          <a:xfrm>
            <a:off x="102324" y="5770529"/>
            <a:ext cx="2346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DC-RF cathode</a:t>
            </a:r>
            <a:endParaRPr kumimoji="0" lang="en-US" sz="18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 name="Slide Number Placeholder 1">
            <a:extLst>
              <a:ext uri="{FF2B5EF4-FFF2-40B4-BE49-F238E27FC236}">
                <a16:creationId xmlns:a16="http://schemas.microsoft.com/office/drawing/2014/main" id="{2F4F4B24-C6B3-29FA-6444-545D14A410AB}"/>
              </a:ext>
            </a:extLst>
          </p:cNvPr>
          <p:cNvSpPr>
            <a:spLocks noGrp="1"/>
          </p:cNvSpPr>
          <p:nvPr>
            <p:ph type="sldNum" idx="12"/>
          </p:nvPr>
        </p:nvSpPr>
        <p:spPr>
          <a:xfrm>
            <a:off x="11734800" y="65130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8</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717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40630" y="16674"/>
            <a:ext cx="11295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Beam-plasma instabilities</a:t>
            </a:r>
            <a:endParaRPr kumimoji="0" lang="en-US" altLang="en-US" sz="32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03EF3CE-DCEE-6A11-B943-76FECD448B5E}"/>
                  </a:ext>
                </a:extLst>
              </p:cNvPr>
              <p:cNvSpPr txBox="1"/>
              <p:nvPr/>
            </p:nvSpPr>
            <p:spPr>
              <a:xfrm>
                <a:off x="868107" y="1255915"/>
                <a:ext cx="3074069" cy="7664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b="0" i="1" smtClean="0">
                              <a:latin typeface="Cambria Math" panose="02040503050406030204" pitchFamily="18" charset="0"/>
                            </a:rPr>
                            <m:t>𝑒𝑛</m:t>
                          </m:r>
                        </m:sub>
                      </m:sSub>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ea typeface="Cambria Math" panose="02040503050406030204" pitchFamily="18" charset="0"/>
                            </a:rPr>
                            <m:t>𝑒𝑝</m:t>
                          </m:r>
                        </m:sub>
                      </m:sSub>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𝑏𝑒</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𝑝𝑒</m:t>
                              </m:r>
                            </m:sub>
                          </m:sSub>
                        </m:den>
                      </m:f>
                      <m:sSup>
                        <m:sSupPr>
                          <m:ctrlPr>
                            <a:rPr lang="en-US" sz="2000" b="0" i="1" smtClean="0">
                              <a:latin typeface="Cambria Math" panose="02040503050406030204" pitchFamily="18" charset="0"/>
                              <a:ea typeface="Cambria Math" panose="02040503050406030204" pitchFamily="18" charset="0"/>
                            </a:rPr>
                          </m:ctrlPr>
                        </m:sSupPr>
                        <m:e>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b="0" i="1" smtClean="0">
                                          <a:latin typeface="Cambria Math" panose="02040503050406030204" pitchFamily="18" charset="0"/>
                                          <a:ea typeface="Cambria Math" panose="02040503050406030204" pitchFamily="18" charset="0"/>
                                        </a:rPr>
                                        <m:t>𝑏𝑒</m:t>
                                      </m:r>
                                    </m:sub>
                                  </m:sSub>
                                </m:num>
                                <m:den>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𝑣</m:t>
                                  </m:r>
                                </m:den>
                              </m:f>
                            </m:e>
                          </m:d>
                        </m:e>
                        <m:sup>
                          <m:r>
                            <a:rPr lang="en-US" sz="2000" b="0" i="1" smtClean="0">
                              <a:latin typeface="Cambria Math" panose="02040503050406030204" pitchFamily="18" charset="0"/>
                              <a:ea typeface="Cambria Math" panose="02040503050406030204" pitchFamily="18" charset="0"/>
                            </a:rPr>
                            <m:t>2</m:t>
                          </m:r>
                        </m:sup>
                      </m:sSup>
                    </m:oMath>
                  </m:oMathPara>
                </a14:m>
                <a:endParaRPr lang="en-US" sz="2000" dirty="0"/>
              </a:p>
            </p:txBody>
          </p:sp>
        </mc:Choice>
        <mc:Fallback>
          <p:sp>
            <p:nvSpPr>
              <p:cNvPr id="6" name="TextBox 5">
                <a:extLst>
                  <a:ext uri="{FF2B5EF4-FFF2-40B4-BE49-F238E27FC236}">
                    <a16:creationId xmlns:a16="http://schemas.microsoft.com/office/drawing/2014/main" id="{303EF3CE-DCEE-6A11-B943-76FECD448B5E}"/>
                  </a:ext>
                </a:extLst>
              </p:cNvPr>
              <p:cNvSpPr txBox="1">
                <a:spLocks noRot="1" noChangeAspect="1" noMove="1" noResize="1" noEditPoints="1" noAdjustHandles="1" noChangeArrowheads="1" noChangeShapeType="1" noTextEdit="1"/>
              </p:cNvSpPr>
              <p:nvPr/>
            </p:nvSpPr>
            <p:spPr>
              <a:xfrm>
                <a:off x="868107" y="1255915"/>
                <a:ext cx="3074069" cy="766492"/>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1102750-0D29-F836-1EB2-979B71675860}"/>
              </a:ext>
            </a:extLst>
          </p:cNvPr>
          <p:cNvSpPr txBox="1"/>
          <p:nvPr/>
        </p:nvSpPr>
        <p:spPr>
          <a:xfrm>
            <a:off x="459472" y="766923"/>
            <a:ext cx="4607014"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 (two-steam) stability criterion</a:t>
            </a:r>
            <a:endParaRPr kumimoji="0" lang="en-US" sz="200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DB960862-0050-828D-C85A-CE345107E53D}"/>
              </a:ext>
            </a:extLst>
          </p:cNvPr>
          <p:cNvSpPr txBox="1"/>
          <p:nvPr/>
        </p:nvSpPr>
        <p:spPr>
          <a:xfrm>
            <a:off x="3871675" y="1449039"/>
            <a:ext cx="3588048" cy="307777"/>
          </a:xfrm>
          <a:prstGeom prst="rect">
            <a:avLst/>
          </a:prstGeom>
          <a:noFill/>
        </p:spPr>
        <p:txBody>
          <a:bodyPr wrap="square">
            <a:spAutoFit/>
          </a:bodyPr>
          <a:lstStyle/>
          <a:p>
            <a:r>
              <a:rPr kumimoji="0" lang="nn-NO"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 F. Fernsler, </a:t>
            </a:r>
            <a:r>
              <a:rPr lang="en-US" sz="1400" i="1" dirty="0">
                <a:solidFill>
                  <a:srgbClr val="000000"/>
                </a:solidFill>
                <a:latin typeface="Segoe UI" panose="020B0502040204020203" pitchFamily="34" charset="0"/>
                <a:cs typeface="Segoe UI" panose="020B0502040204020203" pitchFamily="34" charset="0"/>
              </a:rPr>
              <a:t>et al., </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Phys. Plasmas </a:t>
            </a:r>
            <a:r>
              <a:rPr kumimoji="0" lang="en-US" sz="1400" b="1"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9</a:t>
            </a:r>
            <a:r>
              <a:rPr kumimoji="0" lang="en-US" sz="1400" b="0" i="1"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(1998)</a:t>
            </a:r>
            <a:endParaRPr lang="en-US" dirty="0"/>
          </a:p>
        </p:txBody>
      </p:sp>
      <p:sp>
        <p:nvSpPr>
          <p:cNvPr id="12" name="TextBox 11">
            <a:extLst>
              <a:ext uri="{FF2B5EF4-FFF2-40B4-BE49-F238E27FC236}">
                <a16:creationId xmlns:a16="http://schemas.microsoft.com/office/drawing/2014/main" id="{226C12C8-A60B-54C8-2ED6-9022008479CB}"/>
              </a:ext>
            </a:extLst>
          </p:cNvPr>
          <p:cNvSpPr txBox="1"/>
          <p:nvPr/>
        </p:nvSpPr>
        <p:spPr>
          <a:xfrm>
            <a:off x="469560" y="2176727"/>
            <a:ext cx="6201951"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Segoe UI" panose="020B0502040204020203" pitchFamily="34" charset="0"/>
                <a:cs typeface="Segoe UI" panose="020B0502040204020203" pitchFamily="34" charset="0"/>
              </a:rPr>
              <a:t>More detail studies including PIC simulations</a:t>
            </a:r>
          </a:p>
        </p:txBody>
      </p:sp>
      <p:pic>
        <p:nvPicPr>
          <p:cNvPr id="15" name="图片 3">
            <a:extLst>
              <a:ext uri="{FF2B5EF4-FFF2-40B4-BE49-F238E27FC236}">
                <a16:creationId xmlns:a16="http://schemas.microsoft.com/office/drawing/2014/main" id="{A0584A6D-A19A-A66A-35A5-909063D9A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075" y="2520899"/>
            <a:ext cx="3398399" cy="3112793"/>
          </a:xfrm>
          <a:prstGeom prst="rect">
            <a:avLst/>
          </a:prstGeom>
        </p:spPr>
      </p:pic>
      <p:sp>
        <p:nvSpPr>
          <p:cNvPr id="17" name="TextBox 16">
            <a:extLst>
              <a:ext uri="{FF2B5EF4-FFF2-40B4-BE49-F238E27FC236}">
                <a16:creationId xmlns:a16="http://schemas.microsoft.com/office/drawing/2014/main" id="{608EED02-6421-DD2F-10CE-0FF075D964B0}"/>
              </a:ext>
            </a:extLst>
          </p:cNvPr>
          <p:cNvSpPr txBox="1"/>
          <p:nvPr/>
        </p:nvSpPr>
        <p:spPr>
          <a:xfrm>
            <a:off x="4837877" y="5678078"/>
            <a:ext cx="3025846" cy="305918"/>
          </a:xfrm>
          <a:prstGeom prst="rect">
            <a:avLst/>
          </a:prstGeom>
          <a:noFill/>
        </p:spPr>
        <p:txBody>
          <a:bodyPr wrap="square">
            <a:spAutoFit/>
          </a:bodyPr>
          <a:lstStyle/>
          <a:p>
            <a:pPr marL="0" marR="0">
              <a:lnSpc>
                <a:spcPct val="107000"/>
              </a:lnSpc>
              <a:spcBef>
                <a:spcPts val="0"/>
              </a:spcBef>
              <a:spcAft>
                <a:spcPts val="800"/>
              </a:spcAft>
            </a:pPr>
            <a:r>
              <a:rPr lang="en-US" sz="1400" i="1" kern="100" dirty="0">
                <a:effectLst/>
                <a:latin typeface="Segoe UI" panose="020B0502040204020203" pitchFamily="34" charset="0"/>
                <a:ea typeface="Calibri" panose="020F0502020204030204" pitchFamily="34" charset="0"/>
                <a:cs typeface="Segoe UI" panose="020B0502040204020203" pitchFamily="34" charset="0"/>
              </a:rPr>
              <a:t>H. Son et al., Phys. Rev. E </a:t>
            </a:r>
            <a:r>
              <a:rPr lang="en-US" sz="1400" b="1" i="1" kern="100" dirty="0">
                <a:effectLst/>
                <a:latin typeface="Segoe UI" panose="020B0502040204020203" pitchFamily="34" charset="0"/>
                <a:ea typeface="Calibri" panose="020F0502020204030204" pitchFamily="34" charset="0"/>
                <a:cs typeface="Segoe UI" panose="020B0502040204020203" pitchFamily="34" charset="0"/>
              </a:rPr>
              <a:t>106</a:t>
            </a:r>
            <a:r>
              <a:rPr lang="en-US" sz="1400" b="1" i="1" kern="100" dirty="0">
                <a:latin typeface="Segoe UI" panose="020B0502040204020203" pitchFamily="34" charset="0"/>
                <a:ea typeface="Calibri" panose="020F0502020204030204" pitchFamily="34" charset="0"/>
                <a:cs typeface="Segoe UI" panose="020B0502040204020203" pitchFamily="34" charset="0"/>
              </a:rPr>
              <a:t> </a:t>
            </a:r>
            <a:r>
              <a:rPr lang="en-US" sz="1400" i="1" kern="100" dirty="0">
                <a:effectLst/>
                <a:latin typeface="Segoe UI" panose="020B0502040204020203" pitchFamily="34" charset="0"/>
                <a:ea typeface="Calibri" panose="020F0502020204030204" pitchFamily="34" charset="0"/>
                <a:cs typeface="Segoe UI" panose="020B0502040204020203" pitchFamily="34" charset="0"/>
              </a:rPr>
              <a:t>(2022)</a:t>
            </a:r>
          </a:p>
        </p:txBody>
      </p:sp>
      <p:pic>
        <p:nvPicPr>
          <p:cNvPr id="19" name="Picture 18">
            <a:extLst>
              <a:ext uri="{FF2B5EF4-FFF2-40B4-BE49-F238E27FC236}">
                <a16:creationId xmlns:a16="http://schemas.microsoft.com/office/drawing/2014/main" id="{8798EEFF-1FC6-8AA2-2EAD-60AE1888BBE1}"/>
              </a:ext>
            </a:extLst>
          </p:cNvPr>
          <p:cNvPicPr>
            <a:picLocks noChangeAspect="1"/>
          </p:cNvPicPr>
          <p:nvPr/>
        </p:nvPicPr>
        <p:blipFill>
          <a:blip r:embed="rId5"/>
          <a:stretch>
            <a:fillRect/>
          </a:stretch>
        </p:blipFill>
        <p:spPr>
          <a:xfrm>
            <a:off x="8049353" y="766924"/>
            <a:ext cx="4057860" cy="2730636"/>
          </a:xfrm>
          <a:prstGeom prst="rect">
            <a:avLst/>
          </a:prstGeom>
        </p:spPr>
      </p:pic>
      <p:pic>
        <p:nvPicPr>
          <p:cNvPr id="20" name="Picture 19">
            <a:extLst>
              <a:ext uri="{FF2B5EF4-FFF2-40B4-BE49-F238E27FC236}">
                <a16:creationId xmlns:a16="http://schemas.microsoft.com/office/drawing/2014/main" id="{05DDE7FA-DAE0-0CEB-B9CC-0B8067DC6996}"/>
              </a:ext>
            </a:extLst>
          </p:cNvPr>
          <p:cNvPicPr>
            <a:picLocks noChangeAspect="1"/>
          </p:cNvPicPr>
          <p:nvPr/>
        </p:nvPicPr>
        <p:blipFill rotWithShape="1">
          <a:blip r:embed="rId6">
            <a:extLst>
              <a:ext uri="{28A0092B-C50C-407E-A947-70E740481C1C}">
                <a14:useLocalDpi xmlns:a14="http://schemas.microsoft.com/office/drawing/2010/main" val="0"/>
              </a:ext>
            </a:extLst>
          </a:blip>
          <a:srcRect r="8445"/>
          <a:stretch/>
        </p:blipFill>
        <p:spPr bwMode="auto">
          <a:xfrm>
            <a:off x="8485734" y="3807193"/>
            <a:ext cx="3251064" cy="2663190"/>
          </a:xfrm>
          <a:prstGeom prst="rect">
            <a:avLst/>
          </a:prstGeom>
          <a:noFill/>
          <a:ln>
            <a:noFill/>
          </a:ln>
        </p:spPr>
      </p:pic>
      <p:pic>
        <p:nvPicPr>
          <p:cNvPr id="22" name="Picture 21">
            <a:extLst>
              <a:ext uri="{FF2B5EF4-FFF2-40B4-BE49-F238E27FC236}">
                <a16:creationId xmlns:a16="http://schemas.microsoft.com/office/drawing/2014/main" id="{9F783205-4562-7B7E-28AD-A04951194C07}"/>
              </a:ext>
            </a:extLst>
          </p:cNvPr>
          <p:cNvPicPr>
            <a:picLocks noChangeAspect="1"/>
          </p:cNvPicPr>
          <p:nvPr/>
        </p:nvPicPr>
        <p:blipFill>
          <a:blip r:embed="rId7"/>
          <a:stretch>
            <a:fillRect/>
          </a:stretch>
        </p:blipFill>
        <p:spPr>
          <a:xfrm>
            <a:off x="227240" y="3035885"/>
            <a:ext cx="4263991" cy="2198161"/>
          </a:xfrm>
          <a:prstGeom prst="rect">
            <a:avLst/>
          </a:prstGeom>
        </p:spPr>
      </p:pic>
      <p:sp>
        <p:nvSpPr>
          <p:cNvPr id="24" name="TextBox 23">
            <a:extLst>
              <a:ext uri="{FF2B5EF4-FFF2-40B4-BE49-F238E27FC236}">
                <a16:creationId xmlns:a16="http://schemas.microsoft.com/office/drawing/2014/main" id="{5250EEF2-FFC0-BB26-12A3-EB995803D860}"/>
              </a:ext>
            </a:extLst>
          </p:cNvPr>
          <p:cNvSpPr txBox="1"/>
          <p:nvPr/>
        </p:nvSpPr>
        <p:spPr>
          <a:xfrm>
            <a:off x="459472" y="2754601"/>
            <a:ext cx="3326733" cy="307777"/>
          </a:xfrm>
          <a:prstGeom prst="rect">
            <a:avLst/>
          </a:prstGeom>
          <a:noFill/>
        </p:spPr>
        <p:txBody>
          <a:bodyPr wrap="square">
            <a:spAutoFit/>
          </a:bodyPr>
          <a:lstStyle/>
          <a:p>
            <a:r>
              <a:rPr lang="en-US" sz="1400" b="0" i="0" u="none" strike="noStrike" dirty="0" err="1">
                <a:latin typeface="Segoe UI" panose="020B0502040204020203" pitchFamily="34" charset="0"/>
                <a:cs typeface="Segoe UI" panose="020B0502040204020203" pitchFamily="34" charset="0"/>
              </a:rPr>
              <a:t>J</a:t>
            </a:r>
            <a:r>
              <a:rPr lang="en-US" sz="1400" b="0" i="0" u="none" strike="noStrike" baseline="-25000" dirty="0" err="1">
                <a:latin typeface="Segoe UI" panose="020B0502040204020203" pitchFamily="34" charset="0"/>
                <a:cs typeface="Segoe UI" panose="020B0502040204020203" pitchFamily="34" charset="0"/>
              </a:rPr>
              <a:t>b</a:t>
            </a:r>
            <a:r>
              <a:rPr lang="en-US" sz="1400" dirty="0">
                <a:latin typeface="Segoe UI" panose="020B0502040204020203" pitchFamily="34" charset="0"/>
                <a:cs typeface="Segoe UI" panose="020B0502040204020203" pitchFamily="34" charset="0"/>
              </a:rPr>
              <a:t> ~ 70</a:t>
            </a:r>
            <a:r>
              <a:rPr lang="en-US" sz="1400" b="0" i="0" u="none" strike="noStrike" baseline="0" dirty="0">
                <a:latin typeface="Segoe UI" panose="020B0502040204020203" pitchFamily="34" charset="0"/>
                <a:cs typeface="Segoe UI" panose="020B0502040204020203" pitchFamily="34" charset="0"/>
              </a:rPr>
              <a:t> mA/cm</a:t>
            </a:r>
            <a:r>
              <a:rPr lang="en-US" sz="1400" b="0" i="0" u="none" strike="noStrike" baseline="30000" dirty="0">
                <a:latin typeface="Segoe UI" panose="020B0502040204020203" pitchFamily="34" charset="0"/>
                <a:cs typeface="Segoe UI" panose="020B0502040204020203" pitchFamily="34" charset="0"/>
              </a:rPr>
              <a:t>2</a:t>
            </a:r>
            <a:r>
              <a:rPr lang="en-US" sz="1400" b="0" i="0" u="none" strike="noStrike" baseline="0" dirty="0">
                <a:latin typeface="Segoe UI" panose="020B0502040204020203" pitchFamily="34" charset="0"/>
                <a:cs typeface="Segoe UI" panose="020B0502040204020203" pitchFamily="34" charset="0"/>
              </a:rPr>
              <a:t>, 4 keV, and 50 mtorr</a:t>
            </a:r>
            <a:endParaRPr lang="en-US" sz="1400" dirty="0">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82F218AD-CB8B-2A19-AB0E-C1B1A42A86B6}"/>
              </a:ext>
            </a:extLst>
          </p:cNvPr>
          <p:cNvSpPr txBox="1"/>
          <p:nvPr/>
        </p:nvSpPr>
        <p:spPr>
          <a:xfrm>
            <a:off x="529719" y="5389779"/>
            <a:ext cx="3412456" cy="307777"/>
          </a:xfrm>
          <a:prstGeom prst="rect">
            <a:avLst/>
          </a:prstGeom>
          <a:noFill/>
        </p:spPr>
        <p:txBody>
          <a:bodyPr wrap="square">
            <a:spAutoFit/>
          </a:bodyPr>
          <a:lstStyle/>
          <a:p>
            <a:r>
              <a:rPr lang="en-US" sz="1400" b="0" i="1" u="none" strike="noStrike" baseline="0" dirty="0">
                <a:solidFill>
                  <a:srgbClr val="1A1A1A"/>
                </a:solidFill>
                <a:latin typeface="Segoe UI" panose="020B0502040204020203" pitchFamily="34" charset="0"/>
                <a:cs typeface="Segoe UI" panose="020B0502040204020203" pitchFamily="34" charset="0"/>
              </a:rPr>
              <a:t>Q. Cao, J. Chen, Phys. Plasmas </a:t>
            </a:r>
            <a:r>
              <a:rPr lang="en-US" sz="1400" b="1" i="0" u="none" strike="noStrike" baseline="0" dirty="0">
                <a:solidFill>
                  <a:srgbClr val="1A1A1A"/>
                </a:solidFill>
                <a:latin typeface="Segoe UI" panose="020B0502040204020203" pitchFamily="34" charset="0"/>
                <a:cs typeface="Segoe UI" panose="020B0502040204020203" pitchFamily="34" charset="0"/>
              </a:rPr>
              <a:t>30</a:t>
            </a:r>
            <a:r>
              <a:rPr lang="en-US" sz="1400" b="0" i="0" u="none" strike="noStrike" baseline="0" dirty="0">
                <a:solidFill>
                  <a:srgbClr val="1A1A1A"/>
                </a:solidFill>
                <a:latin typeface="Segoe UI" panose="020B0502040204020203" pitchFamily="34" charset="0"/>
                <a:cs typeface="Segoe UI" panose="020B0502040204020203" pitchFamily="34" charset="0"/>
              </a:rPr>
              <a:t> (2023)</a:t>
            </a:r>
            <a:endParaRPr lang="en-US" sz="1400"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866B682A-A7AD-86D6-C180-6ADF1FB19643}"/>
              </a:ext>
            </a:extLst>
          </p:cNvPr>
          <p:cNvSpPr txBox="1"/>
          <p:nvPr/>
        </p:nvSpPr>
        <p:spPr>
          <a:xfrm>
            <a:off x="9048179" y="3546628"/>
            <a:ext cx="3025846" cy="305918"/>
          </a:xfrm>
          <a:prstGeom prst="rect">
            <a:avLst/>
          </a:prstGeom>
          <a:noFill/>
        </p:spPr>
        <p:txBody>
          <a:bodyPr wrap="square">
            <a:spAutoFit/>
          </a:bodyPr>
          <a:lstStyle/>
          <a:p>
            <a:pPr marL="0" marR="0">
              <a:lnSpc>
                <a:spcPct val="107000"/>
              </a:lnSpc>
              <a:spcBef>
                <a:spcPts val="0"/>
              </a:spcBef>
              <a:spcAft>
                <a:spcPts val="800"/>
              </a:spcAft>
            </a:pPr>
            <a:r>
              <a:rPr lang="en-US" sz="1400" i="1" kern="100" dirty="0">
                <a:effectLst/>
                <a:latin typeface="Segoe UI" panose="020B0502040204020203" pitchFamily="34" charset="0"/>
                <a:ea typeface="Calibri" panose="020F0502020204030204" pitchFamily="34" charset="0"/>
                <a:cs typeface="Segoe UI" panose="020B0502040204020203" pitchFamily="34" charset="0"/>
              </a:rPr>
              <a:t>N. Chopra et al., in preparation</a:t>
            </a:r>
          </a:p>
        </p:txBody>
      </p:sp>
      <p:grpSp>
        <p:nvGrpSpPr>
          <p:cNvPr id="32" name="Group 31">
            <a:extLst>
              <a:ext uri="{FF2B5EF4-FFF2-40B4-BE49-F238E27FC236}">
                <a16:creationId xmlns:a16="http://schemas.microsoft.com/office/drawing/2014/main" id="{03978AF3-296C-30E5-1BF9-80A9BF115485}"/>
              </a:ext>
            </a:extLst>
          </p:cNvPr>
          <p:cNvGrpSpPr/>
          <p:nvPr/>
        </p:nvGrpSpPr>
        <p:grpSpPr>
          <a:xfrm>
            <a:off x="336420" y="6063323"/>
            <a:ext cx="7952903" cy="800346"/>
            <a:chOff x="336420" y="6063323"/>
            <a:chExt cx="7952903" cy="800346"/>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E2B58B2-69FA-9DAB-2605-75D4E07BBF3D}"/>
                    </a:ext>
                  </a:extLst>
                </p:cNvPr>
                <p:cNvSpPr txBox="1"/>
                <p:nvPr/>
              </p:nvSpPr>
              <p:spPr>
                <a:xfrm>
                  <a:off x="336420" y="6063323"/>
                  <a:ext cx="7952903" cy="718082"/>
                </a:xfrm>
                <a:prstGeom prst="rect">
                  <a:avLst/>
                </a:prstGeom>
                <a:noFill/>
              </p:spPr>
              <p:txBody>
                <a:bodyPr wrap="square" rtlCol="0">
                  <a:spAutoFit/>
                </a:bodyPr>
                <a:lstStyle/>
                <a:p>
                  <a:r>
                    <a:rPr lang="en-US" sz="2000" b="1" dirty="0">
                      <a:solidFill>
                        <a:srgbClr val="0000FF"/>
                      </a:solidFill>
                      <a:latin typeface="Segoe UI" panose="020B0502040204020203" pitchFamily="34" charset="0"/>
                      <a:cs typeface="Segoe UI" panose="020B0502040204020203" pitchFamily="34" charset="0"/>
                    </a:rPr>
                    <a:t>To mitigate beam-plasma instabilities, increase velocity spread of beam electrons, </a:t>
                  </a:r>
                  <a14:m>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𝑣</m:t>
                      </m:r>
                      <m:r>
                        <a:rPr lang="en-US" sz="2000" b="1" dirty="0" smtClean="0">
                          <a:solidFill>
                            <a:schemeClr val="tx1"/>
                          </a:solidFill>
                          <a:latin typeface="Cambria Math" panose="02040503050406030204" pitchFamily="18" charset="0"/>
                        </a:rPr>
                        <m:t>≥</m:t>
                      </m:r>
                      <m:sSub>
                        <m:sSubPr>
                          <m:ctrlPr>
                            <a:rPr lang="en-US" sz="200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𝑣</m:t>
                          </m:r>
                        </m:e>
                        <m:sub>
                          <m:r>
                            <a:rPr lang="en-US" sz="2000" b="0" i="1" dirty="0" smtClean="0">
                              <a:solidFill>
                                <a:schemeClr val="tx1"/>
                              </a:solidFill>
                              <a:latin typeface="Cambria Math" panose="02040503050406030204" pitchFamily="18" charset="0"/>
                            </a:rPr>
                            <m:t>𝑏𝑒</m:t>
                          </m:r>
                          <m:r>
                            <a:rPr lang="en-US" sz="2000" b="0" i="1" dirty="0" smtClean="0">
                              <a:solidFill>
                                <a:schemeClr val="tx1"/>
                              </a:solidFill>
                              <a:latin typeface="Cambria Math" panose="02040503050406030204" pitchFamily="18" charset="0"/>
                            </a:rPr>
                            <m:t>_</m:t>
                          </m:r>
                          <m:r>
                            <a:rPr lang="en-US" sz="2000" b="0" i="1" dirty="0" smtClean="0">
                              <a:solidFill>
                                <a:schemeClr val="tx1"/>
                              </a:solidFill>
                              <a:latin typeface="Cambria Math" panose="02040503050406030204" pitchFamily="18" charset="0"/>
                            </a:rPr>
                            <m:t>𝑚𝑎𝑥</m:t>
                          </m:r>
                        </m:sub>
                      </m:sSub>
                    </m:oMath>
                  </a14:m>
                  <a:endParaRPr lang="en-US" sz="2000" dirty="0">
                    <a:solidFill>
                      <a:srgbClr val="0000FF"/>
                    </a:solidFill>
                    <a:latin typeface="Segoe UI" panose="020B0502040204020203" pitchFamily="34" charset="0"/>
                    <a:cs typeface="Segoe UI" panose="020B0502040204020203" pitchFamily="34" charset="0"/>
                  </a:endParaRPr>
                </a:p>
              </p:txBody>
            </p:sp>
          </mc:Choice>
          <mc:Fallback>
            <p:sp>
              <p:nvSpPr>
                <p:cNvPr id="13" name="TextBox 12">
                  <a:extLst>
                    <a:ext uri="{FF2B5EF4-FFF2-40B4-BE49-F238E27FC236}">
                      <a16:creationId xmlns:a16="http://schemas.microsoft.com/office/drawing/2014/main" id="{5E2B58B2-69FA-9DAB-2605-75D4E07BBF3D}"/>
                    </a:ext>
                  </a:extLst>
                </p:cNvPr>
                <p:cNvSpPr txBox="1">
                  <a:spLocks noRot="1" noChangeAspect="1" noMove="1" noResize="1" noEditPoints="1" noAdjustHandles="1" noChangeArrowheads="1" noChangeShapeType="1" noTextEdit="1"/>
                </p:cNvSpPr>
                <p:nvPr/>
              </p:nvSpPr>
              <p:spPr>
                <a:xfrm>
                  <a:off x="336420" y="6063323"/>
                  <a:ext cx="7952903" cy="718082"/>
                </a:xfrm>
                <a:prstGeom prst="rect">
                  <a:avLst/>
                </a:prstGeom>
                <a:blipFill>
                  <a:blip r:embed="rId8"/>
                  <a:stretch>
                    <a:fillRect l="-766" t="-4274" b="-13675"/>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EF4EF372-02E9-CB78-39EB-57962BF7B5C0}"/>
                </a:ext>
              </a:extLst>
            </p:cNvPr>
            <p:cNvSpPr txBox="1"/>
            <p:nvPr/>
          </p:nvSpPr>
          <p:spPr>
            <a:xfrm>
              <a:off x="4650378" y="6555892"/>
              <a:ext cx="3335096" cy="307777"/>
            </a:xfrm>
            <a:prstGeom prst="rect">
              <a:avLst/>
            </a:prstGeom>
            <a:noFill/>
          </p:spPr>
          <p:txBody>
            <a:bodyPr wrap="square">
              <a:spAutoFit/>
            </a:bodyPr>
            <a:lstStyle/>
            <a:p>
              <a:r>
                <a:rPr lang="en-US" sz="1400" b="0" i="1" u="none" strike="noStrike" baseline="0" dirty="0">
                  <a:latin typeface="Segoe UI" panose="020B0502040204020203" pitchFamily="34" charset="0"/>
                  <a:cs typeface="Segoe UI" panose="020B0502040204020203" pitchFamily="34" charset="0"/>
                </a:rPr>
                <a:t>R. J. Briggs, Adv. Plasma Phys. </a:t>
              </a:r>
              <a:r>
                <a:rPr lang="en-US" sz="1400" b="1" i="1" u="none" strike="noStrike" baseline="0" dirty="0">
                  <a:latin typeface="Segoe UI" panose="020B0502040204020203" pitchFamily="34" charset="0"/>
                  <a:cs typeface="Segoe UI" panose="020B0502040204020203" pitchFamily="34" charset="0"/>
                </a:rPr>
                <a:t>4</a:t>
              </a:r>
              <a:r>
                <a:rPr lang="en-US" sz="1400" b="0" i="1" u="none" strike="noStrike" baseline="0" dirty="0">
                  <a:latin typeface="Segoe UI" panose="020B0502040204020203" pitchFamily="34" charset="0"/>
                  <a:cs typeface="Segoe UI" panose="020B0502040204020203" pitchFamily="34" charset="0"/>
                </a:rPr>
                <a:t> (1971)</a:t>
              </a:r>
              <a:endParaRPr lang="en-US" sz="1400" i="1" dirty="0">
                <a:latin typeface="Segoe UI" panose="020B0502040204020203" pitchFamily="34" charset="0"/>
                <a:cs typeface="Segoe UI" panose="020B0502040204020203" pitchFamily="34" charset="0"/>
              </a:endParaRPr>
            </a:p>
          </p:txBody>
        </p:sp>
      </p:grpSp>
      <p:cxnSp>
        <p:nvCxnSpPr>
          <p:cNvPr id="33" name="Straight Connector 32">
            <a:extLst>
              <a:ext uri="{FF2B5EF4-FFF2-40B4-BE49-F238E27FC236}">
                <a16:creationId xmlns:a16="http://schemas.microsoft.com/office/drawing/2014/main" id="{14ABE2F4-D7AC-7F2B-F690-5479AC383900}"/>
              </a:ext>
            </a:extLst>
          </p:cNvPr>
          <p:cNvCxnSpPr/>
          <p:nvPr/>
        </p:nvCxnSpPr>
        <p:spPr>
          <a:xfrm>
            <a:off x="0" y="596436"/>
            <a:ext cx="12192000" cy="0"/>
          </a:xfrm>
          <a:prstGeom prst="line">
            <a:avLst/>
          </a:prstGeom>
        </p:spPr>
        <p:style>
          <a:lnRef idx="2">
            <a:schemeClr val="accent3"/>
          </a:lnRef>
          <a:fillRef idx="0">
            <a:schemeClr val="accent3"/>
          </a:fillRef>
          <a:effectRef idx="1">
            <a:schemeClr val="accent3"/>
          </a:effectRef>
          <a:fontRef idx="minor">
            <a:schemeClr val="tx1"/>
          </a:fontRef>
        </p:style>
      </p:cxnSp>
      <p:sp>
        <p:nvSpPr>
          <p:cNvPr id="35" name="Slide Number Placeholder 1">
            <a:extLst>
              <a:ext uri="{FF2B5EF4-FFF2-40B4-BE49-F238E27FC236}">
                <a16:creationId xmlns:a16="http://schemas.microsoft.com/office/drawing/2014/main" id="{FA2FF456-71B5-EDB9-CD89-ABD67635929A}"/>
              </a:ext>
            </a:extLst>
          </p:cNvPr>
          <p:cNvSpPr>
            <a:spLocks noGrp="1"/>
          </p:cNvSpPr>
          <p:nvPr>
            <p:ph type="sldNum" idx="12"/>
          </p:nvPr>
        </p:nvSpPr>
        <p:spPr>
          <a:xfrm>
            <a:off x="11734800" y="6513096"/>
            <a:ext cx="457200" cy="276959"/>
          </a:xfrm>
        </p:spPr>
        <p:txBody>
          <a:bodyPr/>
          <a:lstStyle/>
          <a:p>
            <a:fld id="{00000000-1234-1234-1234-123412341234}" type="slidenum">
              <a:rPr lang="en-US" sz="1200" b="0" smtClean="0">
                <a:latin typeface="Segoe UI" panose="020B0502040204020203" pitchFamily="34" charset="0"/>
                <a:cs typeface="Segoe UI" panose="020B0502040204020203" pitchFamily="34" charset="0"/>
              </a:rPr>
              <a:pPr/>
              <a:t>9</a:t>
            </a:fld>
            <a:endParaRPr lang="en-US" sz="1200" b="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5498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1+#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4"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9|30.8"/>
</p:tagLst>
</file>

<file path=ppt/tags/tag2.xml><?xml version="1.0" encoding="utf-8"?>
<p:tagLst xmlns:a="http://schemas.openxmlformats.org/drawingml/2006/main" xmlns:r="http://schemas.openxmlformats.org/officeDocument/2006/relationships" xmlns:p="http://schemas.openxmlformats.org/presentationml/2006/main">
  <p:tag name="TIMING" val="|9.9|25.6|27.1|2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Custom 7">
      <a:dk1>
        <a:srgbClr val="000000"/>
      </a:dk1>
      <a:lt1>
        <a:srgbClr val="FFFFFF"/>
      </a:lt1>
      <a:dk2>
        <a:srgbClr val="445256"/>
      </a:dk2>
      <a:lt2>
        <a:srgbClr val="D5EDF4"/>
      </a:lt2>
      <a:accent1>
        <a:srgbClr val="47A5AE"/>
      </a:accent1>
      <a:accent2>
        <a:srgbClr val="244A58"/>
      </a:accent2>
      <a:accent3>
        <a:srgbClr val="F58025"/>
      </a:accent3>
      <a:accent4>
        <a:srgbClr val="FFB400"/>
      </a:accent4>
      <a:accent5>
        <a:srgbClr val="AE2659"/>
      </a:accent5>
      <a:accent6>
        <a:srgbClr val="70BF54"/>
      </a:accent6>
      <a:hlink>
        <a:srgbClr val="2C89C5"/>
      </a:hlink>
      <a:folHlink>
        <a:srgbClr val="2B7F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Theme">
  <a:themeElements>
    <a:clrScheme name="Custom 7">
      <a:dk1>
        <a:srgbClr val="000000"/>
      </a:dk1>
      <a:lt1>
        <a:srgbClr val="FFFFFF"/>
      </a:lt1>
      <a:dk2>
        <a:srgbClr val="445256"/>
      </a:dk2>
      <a:lt2>
        <a:srgbClr val="D5EDF4"/>
      </a:lt2>
      <a:accent1>
        <a:srgbClr val="47A5AE"/>
      </a:accent1>
      <a:accent2>
        <a:srgbClr val="244A58"/>
      </a:accent2>
      <a:accent3>
        <a:srgbClr val="F58025"/>
      </a:accent3>
      <a:accent4>
        <a:srgbClr val="FFB400"/>
      </a:accent4>
      <a:accent5>
        <a:srgbClr val="AE2659"/>
      </a:accent5>
      <a:accent6>
        <a:srgbClr val="70BF54"/>
      </a:accent6>
      <a:hlink>
        <a:srgbClr val="2C89C5"/>
      </a:hlink>
      <a:folHlink>
        <a:srgbClr val="2B7F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PPPL Theme 2">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A21E1F"/>
      </a:accent5>
      <a:accent6>
        <a:srgbClr val="7AB775"/>
      </a:accent6>
      <a:hlink>
        <a:srgbClr val="2C89C5"/>
      </a:hlink>
      <a:folHlink>
        <a:srgbClr val="2B7F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6479</TotalTime>
  <Words>5035</Words>
  <Application>Microsoft Office PowerPoint</Application>
  <PresentationFormat>Widescreen</PresentationFormat>
  <Paragraphs>819</Paragraphs>
  <Slides>58</Slides>
  <Notes>44</Notes>
  <HiddenSlides>0</HiddenSlides>
  <MMClips>3</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1</vt:i4>
      </vt:variant>
      <vt:variant>
        <vt:lpstr>Slide Titles</vt:lpstr>
      </vt:variant>
      <vt:variant>
        <vt:i4>58</vt:i4>
      </vt:variant>
    </vt:vector>
  </HeadingPairs>
  <TitlesOfParts>
    <vt:vector size="81" baseType="lpstr">
      <vt:lpstr>Arial</vt:lpstr>
      <vt:lpstr>Calibri</vt:lpstr>
      <vt:lpstr>Calibri Light</vt:lpstr>
      <vt:lpstr>Cambria</vt:lpstr>
      <vt:lpstr>Cambria Math</vt:lpstr>
      <vt:lpstr>Georgia</vt:lpstr>
      <vt:lpstr>Roboto</vt:lpstr>
      <vt:lpstr>Segoe UI</vt:lpstr>
      <vt:lpstr>Symbol</vt:lpstr>
      <vt:lpstr>Times New Roman</vt:lpstr>
      <vt:lpstr>TimesNewRomanPS-BoldMT</vt:lpstr>
      <vt:lpstr>TimesNewRomanPSMT</vt:lpstr>
      <vt:lpstr>Office Theme</vt:lpstr>
      <vt:lpstr>1_Default Theme</vt:lpstr>
      <vt:lpstr>2_Default Design</vt:lpstr>
      <vt:lpstr>2_Office Theme</vt:lpstr>
      <vt:lpstr>3_Default Theme</vt:lpstr>
      <vt:lpstr>3_Office Theme</vt:lpstr>
      <vt:lpstr>1_Office Theme</vt:lpstr>
      <vt:lpstr>4_Office Theme</vt:lpstr>
      <vt:lpstr>5_Office Theme</vt:lpstr>
      <vt:lpstr>6_Office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Microelectronics and QIS research at PPPL</vt:lpstr>
      <vt:lpstr>PPPL –Applied Materials Inc. collaboration</vt:lpstr>
      <vt:lpstr>Advanced laser diagnostics for industrial plasma reactors</vt:lpstr>
      <vt:lpstr>Confocal laser diagnostics for industrial plasma reactors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Short-circuit effect of the boundaries</vt:lpstr>
      <vt:lpstr>Suppression of oscillations</vt:lpstr>
      <vt:lpstr>PowerPoint Presentation</vt:lpstr>
      <vt:lpstr>PowerPoint Presentation</vt:lpstr>
      <vt:lpstr>PowerPoint Presentation</vt:lpstr>
      <vt:lpstr>PowerPoint Presentation</vt:lpstr>
      <vt:lpstr>PowerPoint Presentation</vt:lpstr>
      <vt:lpstr>PowerPoint Presentation</vt:lpstr>
      <vt:lpstr>Changing Ar* Metastable Density with Addition of N2</vt:lpstr>
      <vt:lpstr>PowerPoint Presentation</vt:lpstr>
      <vt:lpstr>PowerPoint Presentation</vt:lpstr>
      <vt:lpstr>PowerPoint Presentation</vt:lpstr>
      <vt:lpstr>PowerPoint Presentation</vt:lpstr>
      <vt:lpstr>Advanced Confocal Laser Diagnostics for Industrial Reactors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Yevgeny Raitses</dc:creator>
  <cp:lastModifiedBy>Yevgeny Raitses</cp:lastModifiedBy>
  <cp:revision>48</cp:revision>
  <dcterms:created xsi:type="dcterms:W3CDTF">2024-02-03T10:02:18Z</dcterms:created>
  <dcterms:modified xsi:type="dcterms:W3CDTF">2024-02-07T22:04:45Z</dcterms:modified>
</cp:coreProperties>
</file>