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0"/>
  </p:notesMasterIdLst>
  <p:sldIdLst>
    <p:sldId id="256" r:id="rId2"/>
    <p:sldId id="258" r:id="rId3"/>
    <p:sldId id="342" r:id="rId4"/>
    <p:sldId id="712" r:id="rId5"/>
    <p:sldId id="1313" r:id="rId6"/>
    <p:sldId id="1321" r:id="rId7"/>
    <p:sldId id="1322" r:id="rId8"/>
    <p:sldId id="686" r:id="rId9"/>
    <p:sldId id="1369" r:id="rId10"/>
    <p:sldId id="1370" r:id="rId11"/>
    <p:sldId id="1371" r:id="rId12"/>
    <p:sldId id="1372" r:id="rId13"/>
    <p:sldId id="1373" r:id="rId14"/>
    <p:sldId id="1374" r:id="rId15"/>
    <p:sldId id="1375" r:id="rId16"/>
    <p:sldId id="1376" r:id="rId17"/>
    <p:sldId id="1377" r:id="rId18"/>
    <p:sldId id="1378" r:id="rId19"/>
    <p:sldId id="298" r:id="rId20"/>
    <p:sldId id="260" r:id="rId21"/>
    <p:sldId id="261" r:id="rId22"/>
    <p:sldId id="262" r:id="rId23"/>
    <p:sldId id="339" r:id="rId24"/>
    <p:sldId id="265" r:id="rId25"/>
    <p:sldId id="263" r:id="rId26"/>
    <p:sldId id="264" r:id="rId27"/>
    <p:sldId id="301" r:id="rId28"/>
    <p:sldId id="266" r:id="rId29"/>
    <p:sldId id="300" r:id="rId30"/>
    <p:sldId id="341" r:id="rId31"/>
    <p:sldId id="279" r:id="rId32"/>
    <p:sldId id="1379" r:id="rId33"/>
    <p:sldId id="1380" r:id="rId34"/>
    <p:sldId id="1184" r:id="rId35"/>
    <p:sldId id="1384" r:id="rId36"/>
    <p:sldId id="1383" r:id="rId37"/>
    <p:sldId id="442" r:id="rId38"/>
    <p:sldId id="297" r:id="rId39"/>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1E24"/>
    <a:srgbClr val="3652A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1271"/>
  </p:normalViewPr>
  <p:slideViewPr>
    <p:cSldViewPr snapToGrid="0" snapToObjects="1">
      <p:cViewPr varScale="1">
        <p:scale>
          <a:sx n="131" d="100"/>
          <a:sy n="131" d="100"/>
        </p:scale>
        <p:origin x="984" y="17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15724-68BE-6A40-8257-30F3ADD543D9}" type="datetimeFigureOut">
              <a:rPr lang="en-US" smtClean="0"/>
              <a:t>1/21/22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359703-2718-9148-AE54-4E89E4E59AEA}" type="slidenum">
              <a:rPr lang="en-US" smtClean="0"/>
              <a:t>‹#›</a:t>
            </a:fld>
            <a:endParaRPr lang="en-US"/>
          </a:p>
        </p:txBody>
      </p:sp>
    </p:spTree>
    <p:extLst>
      <p:ext uri="{BB962C8B-B14F-4D97-AF65-F5344CB8AC3E}">
        <p14:creationId xmlns:p14="http://schemas.microsoft.com/office/powerpoint/2010/main" val="2141486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359703-2718-9148-AE54-4E89E4E59AEA}" type="slidenum">
              <a:rPr lang="en-US" smtClean="0"/>
              <a:t>22</a:t>
            </a:fld>
            <a:endParaRPr lang="en-US"/>
          </a:p>
        </p:txBody>
      </p:sp>
    </p:spTree>
    <p:extLst>
      <p:ext uri="{BB962C8B-B14F-4D97-AF65-F5344CB8AC3E}">
        <p14:creationId xmlns:p14="http://schemas.microsoft.com/office/powerpoint/2010/main" val="966423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RPMI: </a:t>
            </a:r>
            <a:r>
              <a:rPr lang="en-US" sz="1200" b="0" i="0" kern="1200" dirty="0">
                <a:solidFill>
                  <a:schemeClr val="tx1"/>
                </a:solidFill>
                <a:effectLst/>
                <a:latin typeface="+mn-lt"/>
                <a:ea typeface="+mn-ea"/>
                <a:cs typeface="+mn-cs"/>
              </a:rPr>
              <a:t>Roswell Park Memorial Institute (RPMI) </a:t>
            </a:r>
          </a:p>
          <a:p>
            <a:r>
              <a:rPr lang="en-US" sz="1200" b="0" i="0" kern="1200" dirty="0">
                <a:solidFill>
                  <a:schemeClr val="tx1"/>
                </a:solidFill>
                <a:effectLst/>
                <a:latin typeface="+mn-lt"/>
                <a:ea typeface="+mn-ea"/>
                <a:cs typeface="+mn-cs"/>
              </a:rPr>
              <a:t>Contains amino acids, vitamins, inorganic salts, glutathione, glucose, …</a:t>
            </a:r>
            <a:endParaRPr lang="en-US" dirty="0"/>
          </a:p>
        </p:txBody>
      </p:sp>
      <p:sp>
        <p:nvSpPr>
          <p:cNvPr id="4" name="Slide Number Placeholder 3"/>
          <p:cNvSpPr>
            <a:spLocks noGrp="1"/>
          </p:cNvSpPr>
          <p:nvPr>
            <p:ph type="sldNum" sz="quarter" idx="5"/>
          </p:nvPr>
        </p:nvSpPr>
        <p:spPr/>
        <p:txBody>
          <a:bodyPr/>
          <a:lstStyle/>
          <a:p>
            <a:fld id="{FB359703-2718-9148-AE54-4E89E4E59AEA}" type="slidenum">
              <a:rPr lang="en-US" smtClean="0"/>
              <a:t>28</a:t>
            </a:fld>
            <a:endParaRPr lang="en-US"/>
          </a:p>
        </p:txBody>
      </p:sp>
    </p:spTree>
    <p:extLst>
      <p:ext uri="{BB962C8B-B14F-4D97-AF65-F5344CB8AC3E}">
        <p14:creationId xmlns:p14="http://schemas.microsoft.com/office/powerpoint/2010/main" val="3070775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RPMI: </a:t>
            </a:r>
            <a:r>
              <a:rPr lang="en-US" sz="1200" b="0" i="0" kern="1200" dirty="0">
                <a:solidFill>
                  <a:schemeClr val="tx1"/>
                </a:solidFill>
                <a:effectLst/>
                <a:latin typeface="+mn-lt"/>
                <a:ea typeface="+mn-ea"/>
                <a:cs typeface="+mn-cs"/>
              </a:rPr>
              <a:t>Roswell Park Memorial Institute (RPMI) </a:t>
            </a:r>
          </a:p>
          <a:p>
            <a:r>
              <a:rPr lang="en-US" sz="1200" b="0" i="0" kern="1200" dirty="0">
                <a:solidFill>
                  <a:schemeClr val="tx1"/>
                </a:solidFill>
                <a:effectLst/>
                <a:latin typeface="+mn-lt"/>
                <a:ea typeface="+mn-ea"/>
                <a:cs typeface="+mn-cs"/>
              </a:rPr>
              <a:t>Contains amino acids, vitamins, inorganic salts, glutathione, glucose, …</a:t>
            </a:r>
            <a:endParaRPr lang="en-US" dirty="0"/>
          </a:p>
        </p:txBody>
      </p:sp>
      <p:sp>
        <p:nvSpPr>
          <p:cNvPr id="4" name="Slide Number Placeholder 3"/>
          <p:cNvSpPr>
            <a:spLocks noGrp="1"/>
          </p:cNvSpPr>
          <p:nvPr>
            <p:ph type="sldNum" sz="quarter" idx="5"/>
          </p:nvPr>
        </p:nvSpPr>
        <p:spPr/>
        <p:txBody>
          <a:bodyPr/>
          <a:lstStyle/>
          <a:p>
            <a:fld id="{FB359703-2718-9148-AE54-4E89E4E59AEA}" type="slidenum">
              <a:rPr lang="en-US" smtClean="0"/>
              <a:t>29</a:t>
            </a:fld>
            <a:endParaRPr lang="en-US"/>
          </a:p>
        </p:txBody>
      </p:sp>
    </p:spTree>
    <p:extLst>
      <p:ext uri="{BB962C8B-B14F-4D97-AF65-F5344CB8AC3E}">
        <p14:creationId xmlns:p14="http://schemas.microsoft.com/office/powerpoint/2010/main" val="666696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RPMI: </a:t>
            </a:r>
            <a:r>
              <a:rPr lang="en-US" sz="1200" b="0" i="0" kern="1200" dirty="0">
                <a:solidFill>
                  <a:schemeClr val="tx1"/>
                </a:solidFill>
                <a:effectLst/>
                <a:latin typeface="+mn-lt"/>
                <a:ea typeface="+mn-ea"/>
                <a:cs typeface="+mn-cs"/>
              </a:rPr>
              <a:t>Roswell Park Memorial Institute (RPMI) </a:t>
            </a:r>
          </a:p>
          <a:p>
            <a:r>
              <a:rPr lang="en-US" sz="1200" b="0" i="0" kern="1200" dirty="0">
                <a:solidFill>
                  <a:schemeClr val="tx1"/>
                </a:solidFill>
                <a:effectLst/>
                <a:latin typeface="+mn-lt"/>
                <a:ea typeface="+mn-ea"/>
                <a:cs typeface="+mn-cs"/>
              </a:rPr>
              <a:t>Contains amino acids, vitamins, inorganic salts, glutathione, glucose, …</a:t>
            </a:r>
            <a:endParaRPr lang="en-US" dirty="0"/>
          </a:p>
        </p:txBody>
      </p:sp>
      <p:sp>
        <p:nvSpPr>
          <p:cNvPr id="4" name="Slide Number Placeholder 3"/>
          <p:cNvSpPr>
            <a:spLocks noGrp="1"/>
          </p:cNvSpPr>
          <p:nvPr>
            <p:ph type="sldNum" sz="quarter" idx="5"/>
          </p:nvPr>
        </p:nvSpPr>
        <p:spPr/>
        <p:txBody>
          <a:bodyPr/>
          <a:lstStyle/>
          <a:p>
            <a:fld id="{FB359703-2718-9148-AE54-4E89E4E59AEA}" type="slidenum">
              <a:rPr lang="en-US" smtClean="0"/>
              <a:t>30</a:t>
            </a:fld>
            <a:endParaRPr lang="en-US"/>
          </a:p>
        </p:txBody>
      </p:sp>
    </p:spTree>
    <p:extLst>
      <p:ext uri="{BB962C8B-B14F-4D97-AF65-F5344CB8AC3E}">
        <p14:creationId xmlns:p14="http://schemas.microsoft.com/office/powerpoint/2010/main" val="4017879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EC1D5-01BD-9644-8205-EEE8ECDCEBEB}" type="slidenum">
              <a:rPr lang="en-US" smtClean="0"/>
              <a:t>38</a:t>
            </a:fld>
            <a:endParaRPr lang="en-US"/>
          </a:p>
        </p:txBody>
      </p:sp>
    </p:spTree>
    <p:extLst>
      <p:ext uri="{BB962C8B-B14F-4D97-AF65-F5344CB8AC3E}">
        <p14:creationId xmlns:p14="http://schemas.microsoft.com/office/powerpoint/2010/main" val="3660089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214B530A-8D92-8E4A-9367-2B75C7356CED}" type="datetime1">
              <a:rPr lang="en-US" smtClean="0"/>
              <a:t>1/21/22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E82176-A547-F94B-AC51-D6E9C882CB88}" type="slidenum">
              <a:rPr lang="en-US"/>
              <a:pPr>
                <a:defRPr/>
              </a:pPr>
              <a:t>‹#›</a:t>
            </a:fld>
            <a:endParaRPr lang="en-US"/>
          </a:p>
        </p:txBody>
      </p:sp>
    </p:spTree>
    <p:extLst>
      <p:ext uri="{BB962C8B-B14F-4D97-AF65-F5344CB8AC3E}">
        <p14:creationId xmlns:p14="http://schemas.microsoft.com/office/powerpoint/2010/main" val="788444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D50FCFB-368F-9046-A091-A9BC9002C04E}" type="datetime1">
              <a:rPr lang="en-US" smtClean="0"/>
              <a:t>1/21/22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9610A8-B29A-B34A-A0B5-3DF26A2EB850}" type="slidenum">
              <a:rPr lang="en-US"/>
              <a:pPr>
                <a:defRPr/>
              </a:pPr>
              <a:t>‹#›</a:t>
            </a:fld>
            <a:endParaRPr lang="en-US"/>
          </a:p>
        </p:txBody>
      </p:sp>
    </p:spTree>
    <p:extLst>
      <p:ext uri="{BB962C8B-B14F-4D97-AF65-F5344CB8AC3E}">
        <p14:creationId xmlns:p14="http://schemas.microsoft.com/office/powerpoint/2010/main" val="2154696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17D44C2-69BB-B743-B22B-038FAC77ADD2}" type="datetime1">
              <a:rPr lang="en-US" smtClean="0"/>
              <a:t>1/21/22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2D0221-73D0-6245-9CCD-73A1D8FCB5E4}" type="slidenum">
              <a:rPr lang="en-US"/>
              <a:pPr>
                <a:defRPr/>
              </a:pPr>
              <a:t>‹#›</a:t>
            </a:fld>
            <a:endParaRPr lang="en-US"/>
          </a:p>
        </p:txBody>
      </p:sp>
    </p:spTree>
    <p:extLst>
      <p:ext uri="{BB962C8B-B14F-4D97-AF65-F5344CB8AC3E}">
        <p14:creationId xmlns:p14="http://schemas.microsoft.com/office/powerpoint/2010/main" val="826510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2600D16-99BB-C641-80D3-1B239CC2C00D}" type="datetime1">
              <a:rPr lang="en-US" smtClean="0"/>
              <a:t>1/21/22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F2C605-4958-CF43-AA48-80339EFDB0AF}" type="slidenum">
              <a:rPr lang="en-US"/>
              <a:pPr>
                <a:defRPr/>
              </a:pPr>
              <a:t>‹#›</a:t>
            </a:fld>
            <a:endParaRPr lang="en-US"/>
          </a:p>
        </p:txBody>
      </p:sp>
    </p:spTree>
    <p:extLst>
      <p:ext uri="{BB962C8B-B14F-4D97-AF65-F5344CB8AC3E}">
        <p14:creationId xmlns:p14="http://schemas.microsoft.com/office/powerpoint/2010/main" val="425754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035563"/>
            <a:ext cx="7772400" cy="1021556"/>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AC52AC45-AD42-AD49-B9BB-4F30979DA5F4}" type="datetime1">
              <a:rPr lang="en-US" smtClean="0"/>
              <a:t>1/21/22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A6BD0F-ABBC-C14D-BC96-77BE126A748B}" type="slidenum">
              <a:rPr lang="en-US"/>
              <a:pPr>
                <a:defRPr/>
              </a:pPr>
              <a:t>‹#›</a:t>
            </a:fld>
            <a:endParaRPr lang="en-US"/>
          </a:p>
        </p:txBody>
      </p:sp>
    </p:spTree>
    <p:extLst>
      <p:ext uri="{BB962C8B-B14F-4D97-AF65-F5344CB8AC3E}">
        <p14:creationId xmlns:p14="http://schemas.microsoft.com/office/powerpoint/2010/main" val="3944886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76377"/>
            <a:ext cx="4038600" cy="31182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76377"/>
            <a:ext cx="4038600" cy="31182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6FDBB650-09B9-F741-8F2C-F39953CDBED2}" type="datetime1">
              <a:rPr lang="en-US" smtClean="0"/>
              <a:t>1/21/22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35E9FC-F6D5-0349-BBED-EA7D7A9BC49B}" type="slidenum">
              <a:rPr lang="en-US"/>
              <a:pPr>
                <a:defRPr/>
              </a:pPr>
              <a:t>‹#›</a:t>
            </a:fld>
            <a:endParaRPr lang="en-US"/>
          </a:p>
        </p:txBody>
      </p:sp>
    </p:spTree>
    <p:extLst>
      <p:ext uri="{BB962C8B-B14F-4D97-AF65-F5344CB8AC3E}">
        <p14:creationId xmlns:p14="http://schemas.microsoft.com/office/powerpoint/2010/main" val="1785265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3" y="650504"/>
            <a:ext cx="8229600" cy="801290"/>
          </a:xfrm>
        </p:spPr>
        <p:txBody>
          <a:bodyPr/>
          <a:lstStyle>
            <a:lvl1pPr>
              <a:defRPr/>
            </a:lvl1pPr>
          </a:lstStyle>
          <a:p>
            <a:r>
              <a:rPr lang="en-US"/>
              <a:t>Click to edit Master title style</a:t>
            </a:r>
            <a:endParaRPr lang="en-US" dirty="0"/>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A29A6DD-C964-1C43-B526-5B566F90D634}" type="datetime1">
              <a:rPr lang="en-US" smtClean="0"/>
              <a:t>1/21/22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B5B94E0-5E06-6D42-A41D-50D581B40900}" type="slidenum">
              <a:rPr lang="en-US"/>
              <a:pPr>
                <a:defRPr/>
              </a:pPr>
              <a:t>‹#›</a:t>
            </a:fld>
            <a:endParaRPr lang="en-US"/>
          </a:p>
        </p:txBody>
      </p:sp>
    </p:spTree>
    <p:extLst>
      <p:ext uri="{BB962C8B-B14F-4D97-AF65-F5344CB8AC3E}">
        <p14:creationId xmlns:p14="http://schemas.microsoft.com/office/powerpoint/2010/main" val="760394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62528A3-AB34-7A46-972D-511DFCDC6F35}" type="datetime1">
              <a:rPr lang="en-US" smtClean="0"/>
              <a:t>1/21/22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2AB7D4D-4E81-5B40-91F6-CF14C25F8623}" type="slidenum">
              <a:rPr lang="en-US"/>
              <a:pPr>
                <a:defRPr/>
              </a:pPr>
              <a:t>‹#›</a:t>
            </a:fld>
            <a:endParaRPr lang="en-US"/>
          </a:p>
        </p:txBody>
      </p:sp>
    </p:spTree>
    <p:extLst>
      <p:ext uri="{BB962C8B-B14F-4D97-AF65-F5344CB8AC3E}">
        <p14:creationId xmlns:p14="http://schemas.microsoft.com/office/powerpoint/2010/main" val="876286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B5F80AC-C82F-0D4D-BEAF-1B4D5A077A8F}" type="datetime1">
              <a:rPr lang="en-US" smtClean="0"/>
              <a:t>1/21/22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35B2FA7-4FDB-5643-811E-7991DEE50B01}" type="slidenum">
              <a:rPr lang="en-US"/>
              <a:pPr>
                <a:defRPr/>
              </a:pPr>
              <a:t>‹#›</a:t>
            </a:fld>
            <a:endParaRPr lang="en-US"/>
          </a:p>
        </p:txBody>
      </p:sp>
    </p:spTree>
    <p:extLst>
      <p:ext uri="{BB962C8B-B14F-4D97-AF65-F5344CB8AC3E}">
        <p14:creationId xmlns:p14="http://schemas.microsoft.com/office/powerpoint/2010/main" val="2779307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2BA0F72B-9043-EC4E-9A76-05CFF9678838}" type="datetime1">
              <a:rPr lang="en-US" smtClean="0"/>
              <a:t>1/21/22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1DD8B14-AE1E-054C-8668-93D0F0400A18}" type="slidenum">
              <a:rPr lang="en-US"/>
              <a:pPr>
                <a:defRPr/>
              </a:pPr>
              <a:t>‹#›</a:t>
            </a:fld>
            <a:endParaRPr lang="en-US"/>
          </a:p>
        </p:txBody>
      </p:sp>
    </p:spTree>
    <p:extLst>
      <p:ext uri="{BB962C8B-B14F-4D97-AF65-F5344CB8AC3E}">
        <p14:creationId xmlns:p14="http://schemas.microsoft.com/office/powerpoint/2010/main" val="4059402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5475DE68-05FC-C44C-9165-DB828349D199}" type="datetime1">
              <a:rPr lang="en-US" smtClean="0"/>
              <a:t>1/21/22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EF0004-A563-C64B-9FAD-6198662E1BD1}" type="slidenum">
              <a:rPr lang="en-US"/>
              <a:pPr>
                <a:defRPr/>
              </a:pPr>
              <a:t>‹#›</a:t>
            </a:fld>
            <a:endParaRPr lang="en-US"/>
          </a:p>
        </p:txBody>
      </p:sp>
    </p:spTree>
    <p:extLst>
      <p:ext uri="{BB962C8B-B14F-4D97-AF65-F5344CB8AC3E}">
        <p14:creationId xmlns:p14="http://schemas.microsoft.com/office/powerpoint/2010/main" val="1214909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675085"/>
            <a:ext cx="8229600" cy="801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Headline Line One</a:t>
            </a:r>
            <a:br>
              <a:rPr lang="en-US" dirty="0"/>
            </a:br>
            <a:r>
              <a:rPr lang="en-US" dirty="0"/>
              <a:t>Headline Line Two</a:t>
            </a:r>
          </a:p>
        </p:txBody>
      </p:sp>
      <p:sp>
        <p:nvSpPr>
          <p:cNvPr id="1027" name="Text Placeholder 2"/>
          <p:cNvSpPr>
            <a:spLocks noGrp="1"/>
          </p:cNvSpPr>
          <p:nvPr>
            <p:ph type="body" idx="1"/>
          </p:nvPr>
        </p:nvSpPr>
        <p:spPr bwMode="auto">
          <a:xfrm>
            <a:off x="457200" y="2266950"/>
            <a:ext cx="8229600" cy="2327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Arial" panose="020B0604020202020204" pitchFamily="34" charset="0"/>
                <a:ea typeface="+mn-ea"/>
                <a:cs typeface="Arial" panose="020B0604020202020204" pitchFamily="34" charset="0"/>
              </a:defRPr>
            </a:lvl1pPr>
          </a:lstStyle>
          <a:p>
            <a:pPr>
              <a:defRPr/>
            </a:pPr>
            <a:fld id="{6DCA2F9A-CA2F-A044-91D3-4628B5EABAD1}" type="datetime1">
              <a:rPr lang="en-US" smtClean="0"/>
              <a:t>1/21/22</a:t>
            </a:fld>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ea typeface="+mn-ea"/>
                <a:cs typeface="Arial" panose="020B0604020202020204" pitchFamily="34" charset="0"/>
              </a:defRPr>
            </a:lvl1pPr>
          </a:lstStyle>
          <a:p>
            <a:pPr>
              <a:defRPr/>
            </a:pPr>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0EF7D53D-272A-624E-BE3D-99D13E2B4193}" type="slidenum">
              <a:rPr lang="en-US"/>
              <a:pPr>
                <a:defRPr/>
              </a:pPr>
              <a:t>‹#›</a:t>
            </a:fld>
            <a:endParaRPr lang="en-US" dirty="0"/>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0"/>
            <a:ext cx="9152194" cy="457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fontAlgn="base" hangingPunct="1">
        <a:spcBef>
          <a:spcPct val="0"/>
        </a:spcBef>
        <a:spcAft>
          <a:spcPct val="0"/>
        </a:spcAft>
        <a:defRPr sz="3200" b="1" kern="1200">
          <a:solidFill>
            <a:schemeClr val="tx1"/>
          </a:solidFill>
          <a:latin typeface="Arial"/>
          <a:ea typeface="ＭＳ Ｐゴシック" charset="0"/>
          <a:cs typeface="Arial"/>
        </a:defRPr>
      </a:lvl1pPr>
      <a:lvl2pPr algn="ctr" defTabSz="457200" rtl="0" eaLnBrk="1" fontAlgn="base" hangingPunct="1">
        <a:spcBef>
          <a:spcPct val="0"/>
        </a:spcBef>
        <a:spcAft>
          <a:spcPct val="0"/>
        </a:spcAft>
        <a:defRPr sz="3200" b="1">
          <a:solidFill>
            <a:schemeClr val="tx1"/>
          </a:solidFill>
          <a:latin typeface="Arial" charset="0"/>
          <a:ea typeface="ＭＳ Ｐゴシック" charset="0"/>
        </a:defRPr>
      </a:lvl2pPr>
      <a:lvl3pPr algn="ctr" defTabSz="457200" rtl="0" eaLnBrk="1" fontAlgn="base" hangingPunct="1">
        <a:spcBef>
          <a:spcPct val="0"/>
        </a:spcBef>
        <a:spcAft>
          <a:spcPct val="0"/>
        </a:spcAft>
        <a:defRPr sz="3200" b="1">
          <a:solidFill>
            <a:schemeClr val="tx1"/>
          </a:solidFill>
          <a:latin typeface="Arial" charset="0"/>
          <a:ea typeface="ＭＳ Ｐゴシック" charset="0"/>
        </a:defRPr>
      </a:lvl3pPr>
      <a:lvl4pPr algn="ctr" defTabSz="457200" rtl="0" eaLnBrk="1" fontAlgn="base" hangingPunct="1">
        <a:spcBef>
          <a:spcPct val="0"/>
        </a:spcBef>
        <a:spcAft>
          <a:spcPct val="0"/>
        </a:spcAft>
        <a:defRPr sz="3200" b="1">
          <a:solidFill>
            <a:schemeClr val="tx1"/>
          </a:solidFill>
          <a:latin typeface="Arial" charset="0"/>
          <a:ea typeface="ＭＳ Ｐゴシック" charset="0"/>
        </a:defRPr>
      </a:lvl4pPr>
      <a:lvl5pPr algn="ctr" defTabSz="457200" rtl="0" eaLnBrk="1" fontAlgn="base" hangingPunct="1">
        <a:spcBef>
          <a:spcPct val="0"/>
        </a:spcBef>
        <a:spcAft>
          <a:spcPct val="0"/>
        </a:spcAft>
        <a:defRPr sz="3200" b="1">
          <a:solidFill>
            <a:schemeClr val="tx1"/>
          </a:solidFill>
          <a:latin typeface="Arial" charset="0"/>
          <a:ea typeface="ＭＳ Ｐゴシック" charset="0"/>
        </a:defRPr>
      </a:lvl5pPr>
      <a:lvl6pPr marL="457200" algn="ctr" defTabSz="457200" rtl="0" eaLnBrk="1" fontAlgn="base" hangingPunct="1">
        <a:spcBef>
          <a:spcPct val="0"/>
        </a:spcBef>
        <a:spcAft>
          <a:spcPct val="0"/>
        </a:spcAft>
        <a:defRPr sz="3200" b="1">
          <a:solidFill>
            <a:schemeClr val="tx1"/>
          </a:solidFill>
          <a:latin typeface="Arial" charset="0"/>
          <a:ea typeface="ＭＳ Ｐゴシック" charset="0"/>
        </a:defRPr>
      </a:lvl6pPr>
      <a:lvl7pPr marL="914400" algn="ctr" defTabSz="457200" rtl="0" eaLnBrk="1" fontAlgn="base" hangingPunct="1">
        <a:spcBef>
          <a:spcPct val="0"/>
        </a:spcBef>
        <a:spcAft>
          <a:spcPct val="0"/>
        </a:spcAft>
        <a:defRPr sz="3200" b="1">
          <a:solidFill>
            <a:schemeClr val="tx1"/>
          </a:solidFill>
          <a:latin typeface="Arial" charset="0"/>
          <a:ea typeface="ＭＳ Ｐゴシック" charset="0"/>
        </a:defRPr>
      </a:lvl7pPr>
      <a:lvl8pPr marL="1371600" algn="ctr" defTabSz="457200" rtl="0" eaLnBrk="1" fontAlgn="base" hangingPunct="1">
        <a:spcBef>
          <a:spcPct val="0"/>
        </a:spcBef>
        <a:spcAft>
          <a:spcPct val="0"/>
        </a:spcAft>
        <a:defRPr sz="3200" b="1">
          <a:solidFill>
            <a:schemeClr val="tx1"/>
          </a:solidFill>
          <a:latin typeface="Arial" charset="0"/>
          <a:ea typeface="ＭＳ Ｐゴシック" charset="0"/>
        </a:defRPr>
      </a:lvl8pPr>
      <a:lvl9pPr marL="1828800" algn="ctr" defTabSz="457200" rtl="0" eaLnBrk="1" fontAlgn="base" hangingPunct="1">
        <a:spcBef>
          <a:spcPct val="0"/>
        </a:spcBef>
        <a:spcAft>
          <a:spcPct val="0"/>
        </a:spcAft>
        <a:defRPr sz="3200" b="1">
          <a:solidFill>
            <a:schemeClr val="tx1"/>
          </a:solidFill>
          <a:latin typeface="Arial"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4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2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2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emf"/><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39.png"/><Relationship Id="rId16"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tiff"/><Relationship Id="rId1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tiff"/></Relationships>
</file>

<file path=ppt/slides/_rels/slide37.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62.tiff"/><Relationship Id="rId7" Type="http://schemas.openxmlformats.org/officeDocument/2006/relationships/image" Target="../media/image64.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tiff"/><Relationship Id="rId5" Type="http://schemas.openxmlformats.org/officeDocument/2006/relationships/image" Target="../media/image2.tiff"/><Relationship Id="rId4" Type="http://schemas.openxmlformats.org/officeDocument/2006/relationships/image" Target="../media/image63.tiff"/></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hyperlink" Target="https://doi.org/10.1038/nrmicro1004"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ctrTitle"/>
          </p:nvPr>
        </p:nvSpPr>
        <p:spPr>
          <a:xfrm>
            <a:off x="685800" y="1197770"/>
            <a:ext cx="7772400" cy="1102519"/>
          </a:xfrm>
        </p:spPr>
        <p:txBody>
          <a:bodyPr/>
          <a:lstStyle/>
          <a:p>
            <a:r>
              <a:rPr lang="en-US" sz="2800" dirty="0">
                <a:latin typeface="Arial" charset="0"/>
              </a:rPr>
              <a:t>A cocktail of active ingredients – benefits and challenges for plasma medicine</a:t>
            </a:r>
          </a:p>
        </p:txBody>
      </p:sp>
      <p:sp>
        <p:nvSpPr>
          <p:cNvPr id="3" name="Subtitle 2"/>
          <p:cNvSpPr>
            <a:spLocks noGrp="1"/>
          </p:cNvSpPr>
          <p:nvPr>
            <p:ph type="subTitle" idx="1"/>
          </p:nvPr>
        </p:nvSpPr>
        <p:spPr>
          <a:xfrm>
            <a:off x="1371600" y="2573782"/>
            <a:ext cx="6400800" cy="1585988"/>
          </a:xfrm>
        </p:spPr>
        <p:txBody>
          <a:bodyPr rtlCol="0">
            <a:normAutofit fontScale="92500" lnSpcReduction="10000"/>
          </a:bodyPr>
          <a:lstStyle/>
          <a:p>
            <a:pPr fontAlgn="auto">
              <a:spcAft>
                <a:spcPts val="0"/>
              </a:spcAft>
              <a:buFont typeface="Arial"/>
              <a:buNone/>
              <a:defRPr/>
            </a:pPr>
            <a:r>
              <a:rPr lang="en-US" dirty="0">
                <a:ea typeface="+mn-ea"/>
              </a:rPr>
              <a:t>Katharina Stapelmann</a:t>
            </a:r>
          </a:p>
          <a:p>
            <a:pPr fontAlgn="auto">
              <a:spcAft>
                <a:spcPts val="0"/>
              </a:spcAft>
              <a:buFont typeface="Arial"/>
              <a:buNone/>
              <a:defRPr/>
            </a:pPr>
            <a:r>
              <a:rPr lang="en-US" dirty="0">
                <a:ea typeface="+mn-ea"/>
              </a:rPr>
              <a:t>Assistant Professor</a:t>
            </a:r>
          </a:p>
          <a:p>
            <a:pPr fontAlgn="auto">
              <a:spcAft>
                <a:spcPts val="0"/>
              </a:spcAft>
              <a:buFont typeface="Arial"/>
              <a:buNone/>
              <a:defRPr/>
            </a:pPr>
            <a:r>
              <a:rPr lang="en-US" sz="1700" dirty="0">
                <a:ea typeface="+mn-ea"/>
              </a:rPr>
              <a:t>Department of Nuclear Engineering, North Carolina State University</a:t>
            </a:r>
          </a:p>
          <a:p>
            <a:pPr fontAlgn="auto">
              <a:spcAft>
                <a:spcPts val="0"/>
              </a:spcAft>
              <a:buFont typeface="Arial"/>
              <a:buNone/>
              <a:defRPr/>
            </a:pPr>
            <a:endParaRPr lang="en-US" sz="1700" dirty="0">
              <a:ea typeface="+mn-ea"/>
            </a:endParaRPr>
          </a:p>
          <a:p>
            <a:pPr fontAlgn="auto">
              <a:spcAft>
                <a:spcPts val="0"/>
              </a:spcAft>
              <a:buFont typeface="Arial"/>
              <a:buNone/>
              <a:defRPr/>
            </a:pPr>
            <a:r>
              <a:rPr lang="en-US" sz="1700" b="1" dirty="0">
                <a:ea typeface="+mn-ea"/>
              </a:rPr>
              <a:t>MIPSE Seminar January 26, 2022</a:t>
            </a:r>
          </a:p>
        </p:txBody>
      </p:sp>
      <p:grpSp>
        <p:nvGrpSpPr>
          <p:cNvPr id="4" name="Group 3">
            <a:extLst>
              <a:ext uri="{FF2B5EF4-FFF2-40B4-BE49-F238E27FC236}">
                <a16:creationId xmlns:a16="http://schemas.microsoft.com/office/drawing/2014/main" id="{C1E26953-25DF-7944-B372-6A1D2C4062C2}"/>
              </a:ext>
            </a:extLst>
          </p:cNvPr>
          <p:cNvGrpSpPr/>
          <p:nvPr/>
        </p:nvGrpSpPr>
        <p:grpSpPr>
          <a:xfrm>
            <a:off x="417474" y="4433263"/>
            <a:ext cx="1890568" cy="663576"/>
            <a:chOff x="1764414" y="4476181"/>
            <a:chExt cx="1890568" cy="663576"/>
          </a:xfrm>
        </p:grpSpPr>
        <p:sp>
          <p:nvSpPr>
            <p:cNvPr id="6" name="TextBox 5">
              <a:extLst>
                <a:ext uri="{FF2B5EF4-FFF2-40B4-BE49-F238E27FC236}">
                  <a16:creationId xmlns:a16="http://schemas.microsoft.com/office/drawing/2014/main" id="{AFB93626-E424-7844-BBC1-91FF43BF945F}"/>
                </a:ext>
              </a:extLst>
            </p:cNvPr>
            <p:cNvSpPr txBox="1"/>
            <p:nvPr/>
          </p:nvSpPr>
          <p:spPr>
            <a:xfrm>
              <a:off x="2198836" y="4862758"/>
              <a:ext cx="1257075" cy="276999"/>
            </a:xfrm>
            <a:prstGeom prst="rect">
              <a:avLst/>
            </a:prstGeom>
            <a:noFill/>
          </p:spPr>
          <p:txBody>
            <a:bodyPr wrap="none" rtlCol="0">
              <a:spAutoFit/>
            </a:bodyPr>
            <a:lstStyle/>
            <a:p>
              <a:r>
                <a:rPr lang="en-US" sz="1200" dirty="0">
                  <a:solidFill>
                    <a:schemeClr val="tx1"/>
                  </a:solidFill>
                  <a:latin typeface="Arial" panose="020B0604020202020204" pitchFamily="34" charset="0"/>
                  <a:cs typeface="Arial" panose="020B0604020202020204" pitchFamily="34" charset="0"/>
                </a:rPr>
                <a:t>DE-SC0021329</a:t>
              </a:r>
            </a:p>
          </p:txBody>
        </p:sp>
        <p:pic>
          <p:nvPicPr>
            <p:cNvPr id="7" name="Picture 6">
              <a:extLst>
                <a:ext uri="{FF2B5EF4-FFF2-40B4-BE49-F238E27FC236}">
                  <a16:creationId xmlns:a16="http://schemas.microsoft.com/office/drawing/2014/main" id="{C76EA258-3C6F-8344-B547-BE662066DCAA}"/>
                </a:ext>
              </a:extLst>
            </p:cNvPr>
            <p:cNvPicPr>
              <a:picLocks noChangeAspect="1"/>
            </p:cNvPicPr>
            <p:nvPr/>
          </p:nvPicPr>
          <p:blipFill rotWithShape="1">
            <a:blip r:embed="rId2"/>
            <a:srcRect r="30313"/>
            <a:stretch/>
          </p:blipFill>
          <p:spPr>
            <a:xfrm>
              <a:off x="1764414" y="4476181"/>
              <a:ext cx="1890568" cy="455385"/>
            </a:xfrm>
            <a:prstGeom prst="rect">
              <a:avLst/>
            </a:prstGeom>
          </p:spPr>
        </p:pic>
      </p:grpSp>
      <p:sp>
        <p:nvSpPr>
          <p:cNvPr id="2" name="TextBox 1">
            <a:extLst>
              <a:ext uri="{FF2B5EF4-FFF2-40B4-BE49-F238E27FC236}">
                <a16:creationId xmlns:a16="http://schemas.microsoft.com/office/drawing/2014/main" id="{6A6E91C4-A34A-264B-A5BB-E7776FB1D07A}"/>
              </a:ext>
            </a:extLst>
          </p:cNvPr>
          <p:cNvSpPr txBox="1"/>
          <p:nvPr/>
        </p:nvSpPr>
        <p:spPr>
          <a:xfrm>
            <a:off x="6477000" y="2514600"/>
            <a:ext cx="184731"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546570A2-8ED3-BA45-BE1B-ADE31AC75A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8589" y="4494337"/>
            <a:ext cx="3806821" cy="431938"/>
          </a:xfrm>
          <a:prstGeom prst="rect">
            <a:avLst/>
          </a:prstGeom>
        </p:spPr>
      </p:pic>
      <p:pic>
        <p:nvPicPr>
          <p:cNvPr id="1028" name="Picture 4" descr="NIBIB Logo">
            <a:extLst>
              <a:ext uri="{FF2B5EF4-FFF2-40B4-BE49-F238E27FC236}">
                <a16:creationId xmlns:a16="http://schemas.microsoft.com/office/drawing/2014/main" id="{CD1500B8-8D24-904B-A37D-035D0829E1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902"/>
          <a:stretch/>
        </p:blipFill>
        <p:spPr bwMode="auto">
          <a:xfrm>
            <a:off x="6835957" y="4433263"/>
            <a:ext cx="2210764" cy="46023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6B3EE8D-18ED-9745-AA2C-8C5EC91DE51F}"/>
              </a:ext>
            </a:extLst>
          </p:cNvPr>
          <p:cNvSpPr txBox="1"/>
          <p:nvPr/>
        </p:nvSpPr>
        <p:spPr>
          <a:xfrm>
            <a:off x="6763071" y="4866501"/>
            <a:ext cx="1523174" cy="276999"/>
          </a:xfrm>
          <a:prstGeom prst="rect">
            <a:avLst/>
          </a:prstGeom>
          <a:noFill/>
        </p:spPr>
        <p:txBody>
          <a:bodyPr wrap="none" rtlCol="0">
            <a:spAutoFit/>
          </a:bodyPr>
          <a:lstStyle/>
          <a:p>
            <a:r>
              <a:rPr lang="en-US" sz="1200" dirty="0">
                <a:solidFill>
                  <a:schemeClr val="tx1"/>
                </a:solidFill>
                <a:latin typeface="Arial" panose="020B0604020202020204" pitchFamily="34" charset="0"/>
                <a:cs typeface="Arial" panose="020B0604020202020204" pitchFamily="34" charset="0"/>
              </a:rPr>
              <a:t>Starting 04/01/2022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E8E2D-801C-BE47-937E-BE66607C3674}"/>
              </a:ext>
            </a:extLst>
          </p:cNvPr>
          <p:cNvSpPr>
            <a:spLocks noGrp="1"/>
          </p:cNvSpPr>
          <p:nvPr>
            <p:ph type="title"/>
          </p:nvPr>
        </p:nvSpPr>
        <p:spPr>
          <a:xfrm>
            <a:off x="457200" y="514027"/>
            <a:ext cx="8229600" cy="801290"/>
          </a:xfrm>
        </p:spPr>
        <p:txBody>
          <a:bodyPr/>
          <a:lstStyle/>
          <a:p>
            <a:r>
              <a:rPr lang="en-US" dirty="0"/>
              <a:t>Comparison of Two Cell Populations</a:t>
            </a:r>
          </a:p>
        </p:txBody>
      </p:sp>
      <p:sp>
        <p:nvSpPr>
          <p:cNvPr id="3" name="Content Placeholder 2">
            <a:extLst>
              <a:ext uri="{FF2B5EF4-FFF2-40B4-BE49-F238E27FC236}">
                <a16:creationId xmlns:a16="http://schemas.microsoft.com/office/drawing/2014/main" id="{24EDEAA1-8566-E042-80DC-536D5F78DE40}"/>
              </a:ext>
            </a:extLst>
          </p:cNvPr>
          <p:cNvSpPr>
            <a:spLocks noGrp="1"/>
          </p:cNvSpPr>
          <p:nvPr>
            <p:ph idx="1"/>
          </p:nvPr>
        </p:nvSpPr>
        <p:spPr>
          <a:xfrm>
            <a:off x="457200" y="1606216"/>
            <a:ext cx="8229600" cy="3161048"/>
          </a:xfrm>
        </p:spPr>
        <p:txBody>
          <a:bodyPr/>
          <a:lstStyle/>
          <a:p>
            <a:r>
              <a:rPr lang="en-US" sz="1500" dirty="0"/>
              <a:t>2 leukemic cancer cell lines: </a:t>
            </a:r>
            <a:r>
              <a:rPr lang="en-US" sz="1500" dirty="0" err="1"/>
              <a:t>Jurkat</a:t>
            </a:r>
            <a:r>
              <a:rPr lang="en-US" sz="1500" dirty="0"/>
              <a:t> and THP-1</a:t>
            </a:r>
          </a:p>
          <a:p>
            <a:pPr lvl="1"/>
            <a:r>
              <a:rPr lang="en-US" sz="1500" dirty="0" err="1"/>
              <a:t>Jurkat</a:t>
            </a:r>
            <a:r>
              <a:rPr lang="en-US" sz="1500" dirty="0"/>
              <a:t> cells are of lymphoid origin (precursors of T and B lymphocytes)</a:t>
            </a:r>
          </a:p>
          <a:p>
            <a:pPr lvl="1"/>
            <a:r>
              <a:rPr lang="en-US" sz="1500" dirty="0"/>
              <a:t>THP-1 cells are of myeloid origin (precursors of macrophages and dendritic cells), have the capacity to produce cellular RONS that are used for destroying pathogens</a:t>
            </a:r>
          </a:p>
          <a:p>
            <a:r>
              <a:rPr lang="en-US" sz="1500" dirty="0"/>
              <a:t>Investigation of cell viability, damage-associated molecular patterns, phagocytosis by antigen presenting cells</a:t>
            </a:r>
          </a:p>
        </p:txBody>
      </p:sp>
      <p:sp>
        <p:nvSpPr>
          <p:cNvPr id="4" name="Slide Number Placeholder 3">
            <a:extLst>
              <a:ext uri="{FF2B5EF4-FFF2-40B4-BE49-F238E27FC236}">
                <a16:creationId xmlns:a16="http://schemas.microsoft.com/office/drawing/2014/main" id="{AABEEE70-B59A-B443-8856-FD51AD01FC8A}"/>
              </a:ext>
            </a:extLst>
          </p:cNvPr>
          <p:cNvSpPr>
            <a:spLocks noGrp="1"/>
          </p:cNvSpPr>
          <p:nvPr>
            <p:ph type="sldNum" sz="quarter" idx="12"/>
          </p:nvPr>
        </p:nvSpPr>
        <p:spPr/>
        <p:txBody>
          <a:bodyPr/>
          <a:lstStyle/>
          <a:p>
            <a:pPr>
              <a:defRPr/>
            </a:pPr>
            <a:fld id="{3FF2C605-4958-CF43-AA48-80339EFDB0AF}" type="slidenum">
              <a:rPr lang="en-US" smtClean="0"/>
              <a:pPr>
                <a:defRPr/>
              </a:pPr>
              <a:t>10</a:t>
            </a:fld>
            <a:endParaRPr lang="en-US"/>
          </a:p>
        </p:txBody>
      </p:sp>
      <p:pic>
        <p:nvPicPr>
          <p:cNvPr id="6" name="Picture 5">
            <a:extLst>
              <a:ext uri="{FF2B5EF4-FFF2-40B4-BE49-F238E27FC236}">
                <a16:creationId xmlns:a16="http://schemas.microsoft.com/office/drawing/2014/main" id="{38CAAC73-FE56-7845-A433-D269B20997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65225" y="81214"/>
            <a:ext cx="1215235" cy="307859"/>
          </a:xfrm>
          <a:prstGeom prst="rect">
            <a:avLst/>
          </a:prstGeom>
        </p:spPr>
      </p:pic>
      <p:pic>
        <p:nvPicPr>
          <p:cNvPr id="8" name="Picture 7">
            <a:extLst>
              <a:ext uri="{FF2B5EF4-FFF2-40B4-BE49-F238E27FC236}">
                <a16:creationId xmlns:a16="http://schemas.microsoft.com/office/drawing/2014/main" id="{BE25FF07-51FE-8D44-9064-E8F9D3B010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8587" y="3194983"/>
            <a:ext cx="5491414" cy="1709203"/>
          </a:xfrm>
          <a:prstGeom prst="rect">
            <a:avLst/>
          </a:prstGeom>
        </p:spPr>
      </p:pic>
    </p:spTree>
    <p:extLst>
      <p:ext uri="{BB962C8B-B14F-4D97-AF65-F5344CB8AC3E}">
        <p14:creationId xmlns:p14="http://schemas.microsoft.com/office/powerpoint/2010/main" val="2035131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E8E2D-801C-BE47-937E-BE66607C3674}"/>
              </a:ext>
            </a:extLst>
          </p:cNvPr>
          <p:cNvSpPr>
            <a:spLocks noGrp="1"/>
          </p:cNvSpPr>
          <p:nvPr>
            <p:ph type="title"/>
          </p:nvPr>
        </p:nvSpPr>
        <p:spPr>
          <a:xfrm>
            <a:off x="0" y="454913"/>
            <a:ext cx="9144000" cy="801290"/>
          </a:xfrm>
        </p:spPr>
        <p:txBody>
          <a:bodyPr/>
          <a:lstStyle/>
          <a:p>
            <a:r>
              <a:rPr lang="en-US" dirty="0"/>
              <a:t>Cell viability and Mitochondrial Superoxide</a:t>
            </a:r>
          </a:p>
        </p:txBody>
      </p:sp>
      <p:sp>
        <p:nvSpPr>
          <p:cNvPr id="4" name="Slide Number Placeholder 3">
            <a:extLst>
              <a:ext uri="{FF2B5EF4-FFF2-40B4-BE49-F238E27FC236}">
                <a16:creationId xmlns:a16="http://schemas.microsoft.com/office/drawing/2014/main" id="{AABEEE70-B59A-B443-8856-FD51AD01FC8A}"/>
              </a:ext>
            </a:extLst>
          </p:cNvPr>
          <p:cNvSpPr>
            <a:spLocks noGrp="1"/>
          </p:cNvSpPr>
          <p:nvPr>
            <p:ph type="sldNum" sz="quarter" idx="12"/>
          </p:nvPr>
        </p:nvSpPr>
        <p:spPr/>
        <p:txBody>
          <a:bodyPr/>
          <a:lstStyle/>
          <a:p>
            <a:pPr>
              <a:defRPr/>
            </a:pPr>
            <a:fld id="{3FF2C605-4958-CF43-AA48-80339EFDB0AF}" type="slidenum">
              <a:rPr lang="en-US" smtClean="0"/>
              <a:pPr>
                <a:defRPr/>
              </a:pPr>
              <a:t>11</a:t>
            </a:fld>
            <a:endParaRPr lang="en-US"/>
          </a:p>
        </p:txBody>
      </p:sp>
      <p:pic>
        <p:nvPicPr>
          <p:cNvPr id="6" name="Picture 5">
            <a:extLst>
              <a:ext uri="{FF2B5EF4-FFF2-40B4-BE49-F238E27FC236}">
                <a16:creationId xmlns:a16="http://schemas.microsoft.com/office/drawing/2014/main" id="{38CAAC73-FE56-7845-A433-D269B20997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65225" y="81214"/>
            <a:ext cx="1215235" cy="307859"/>
          </a:xfrm>
          <a:prstGeom prst="rect">
            <a:avLst/>
          </a:prstGeom>
        </p:spPr>
      </p:pic>
      <p:pic>
        <p:nvPicPr>
          <p:cNvPr id="7" name="Picture 6">
            <a:extLst>
              <a:ext uri="{FF2B5EF4-FFF2-40B4-BE49-F238E27FC236}">
                <a16:creationId xmlns:a16="http://schemas.microsoft.com/office/drawing/2014/main" id="{669C371E-34B8-C640-BD8D-82977B58EF83}"/>
              </a:ext>
            </a:extLst>
          </p:cNvPr>
          <p:cNvPicPr>
            <a:picLocks noChangeAspect="1"/>
          </p:cNvPicPr>
          <p:nvPr/>
        </p:nvPicPr>
        <p:blipFill>
          <a:blip r:embed="rId3"/>
          <a:stretch>
            <a:fillRect/>
          </a:stretch>
        </p:blipFill>
        <p:spPr>
          <a:xfrm>
            <a:off x="189201" y="1045055"/>
            <a:ext cx="8765599" cy="4197705"/>
          </a:xfrm>
          <a:prstGeom prst="rect">
            <a:avLst/>
          </a:prstGeom>
        </p:spPr>
      </p:pic>
      <p:sp>
        <p:nvSpPr>
          <p:cNvPr id="9" name="TextBox 8">
            <a:extLst>
              <a:ext uri="{FF2B5EF4-FFF2-40B4-BE49-F238E27FC236}">
                <a16:creationId xmlns:a16="http://schemas.microsoft.com/office/drawing/2014/main" id="{8C5E4CFF-FD68-7E4C-BC93-D35E6B372FA4}"/>
              </a:ext>
            </a:extLst>
          </p:cNvPr>
          <p:cNvSpPr txBox="1"/>
          <p:nvPr/>
        </p:nvSpPr>
        <p:spPr>
          <a:xfrm>
            <a:off x="1" y="4935751"/>
            <a:ext cx="3169316" cy="230832"/>
          </a:xfrm>
          <a:prstGeom prst="rect">
            <a:avLst/>
          </a:prstGeom>
          <a:noFill/>
        </p:spPr>
        <p:txBody>
          <a:bodyPr wrap="square" rtlCol="0">
            <a:spAutoFit/>
          </a:bodyPr>
          <a:lstStyle/>
          <a:p>
            <a:pPr defTabSz="342900"/>
            <a:r>
              <a:rPr lang="en-US" sz="900" dirty="0"/>
              <a:t>H. Mohamed et al. </a:t>
            </a:r>
            <a:r>
              <a:rPr lang="en-US" sz="900" i="1" dirty="0"/>
              <a:t>Cancers</a:t>
            </a:r>
            <a:r>
              <a:rPr lang="en-US" sz="900" dirty="0"/>
              <a:t>. 2021;13(10):2437.</a:t>
            </a:r>
            <a:endParaRPr lang="en-US" sz="900" dirty="0">
              <a:solidFill>
                <a:prstClr val="black"/>
              </a:solidFill>
              <a:ea typeface="Arial" charset="0"/>
              <a:cs typeface="Arial" charset="0"/>
            </a:endParaRPr>
          </a:p>
        </p:txBody>
      </p:sp>
    </p:spTree>
    <p:extLst>
      <p:ext uri="{BB962C8B-B14F-4D97-AF65-F5344CB8AC3E}">
        <p14:creationId xmlns:p14="http://schemas.microsoft.com/office/powerpoint/2010/main" val="2659605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E8E2D-801C-BE47-937E-BE66607C3674}"/>
              </a:ext>
            </a:extLst>
          </p:cNvPr>
          <p:cNvSpPr>
            <a:spLocks noGrp="1"/>
          </p:cNvSpPr>
          <p:nvPr>
            <p:ph type="title"/>
          </p:nvPr>
        </p:nvSpPr>
        <p:spPr>
          <a:xfrm>
            <a:off x="457200" y="294920"/>
            <a:ext cx="8229600" cy="801290"/>
          </a:xfrm>
        </p:spPr>
        <p:txBody>
          <a:bodyPr/>
          <a:lstStyle/>
          <a:p>
            <a:r>
              <a:rPr lang="en-US" dirty="0"/>
              <a:t>Pro-phagocytic DAMPs</a:t>
            </a:r>
          </a:p>
        </p:txBody>
      </p:sp>
      <p:sp>
        <p:nvSpPr>
          <p:cNvPr id="4" name="Slide Number Placeholder 3">
            <a:extLst>
              <a:ext uri="{FF2B5EF4-FFF2-40B4-BE49-F238E27FC236}">
                <a16:creationId xmlns:a16="http://schemas.microsoft.com/office/drawing/2014/main" id="{AABEEE70-B59A-B443-8856-FD51AD01FC8A}"/>
              </a:ext>
            </a:extLst>
          </p:cNvPr>
          <p:cNvSpPr>
            <a:spLocks noGrp="1"/>
          </p:cNvSpPr>
          <p:nvPr>
            <p:ph type="sldNum" sz="quarter" idx="12"/>
          </p:nvPr>
        </p:nvSpPr>
        <p:spPr/>
        <p:txBody>
          <a:bodyPr/>
          <a:lstStyle/>
          <a:p>
            <a:pPr>
              <a:defRPr/>
            </a:pPr>
            <a:fld id="{3FF2C605-4958-CF43-AA48-80339EFDB0AF}" type="slidenum">
              <a:rPr lang="en-US" smtClean="0"/>
              <a:pPr>
                <a:defRPr/>
              </a:pPr>
              <a:t>12</a:t>
            </a:fld>
            <a:endParaRPr lang="en-US"/>
          </a:p>
        </p:txBody>
      </p:sp>
      <p:pic>
        <p:nvPicPr>
          <p:cNvPr id="6" name="Picture 5">
            <a:extLst>
              <a:ext uri="{FF2B5EF4-FFF2-40B4-BE49-F238E27FC236}">
                <a16:creationId xmlns:a16="http://schemas.microsoft.com/office/drawing/2014/main" id="{38CAAC73-FE56-7845-A433-D269B20997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65225" y="81214"/>
            <a:ext cx="1215235" cy="307859"/>
          </a:xfrm>
          <a:prstGeom prst="rect">
            <a:avLst/>
          </a:prstGeom>
        </p:spPr>
      </p:pic>
      <p:pic>
        <p:nvPicPr>
          <p:cNvPr id="8" name="Picture 7" descr="Chart&#10;&#10;Description automatically generated">
            <a:extLst>
              <a:ext uri="{FF2B5EF4-FFF2-40B4-BE49-F238E27FC236}">
                <a16:creationId xmlns:a16="http://schemas.microsoft.com/office/drawing/2014/main" id="{7FE0B567-88A4-3F4A-9246-C2A7577788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377" y="941753"/>
            <a:ext cx="8077246" cy="4099355"/>
          </a:xfrm>
          <a:prstGeom prst="rect">
            <a:avLst/>
          </a:prstGeom>
        </p:spPr>
      </p:pic>
      <p:sp>
        <p:nvSpPr>
          <p:cNvPr id="9" name="TextBox 8">
            <a:extLst>
              <a:ext uri="{FF2B5EF4-FFF2-40B4-BE49-F238E27FC236}">
                <a16:creationId xmlns:a16="http://schemas.microsoft.com/office/drawing/2014/main" id="{4C5E483F-C998-D546-BDF8-8430675D2EE9}"/>
              </a:ext>
            </a:extLst>
          </p:cNvPr>
          <p:cNvSpPr txBox="1"/>
          <p:nvPr/>
        </p:nvSpPr>
        <p:spPr>
          <a:xfrm>
            <a:off x="1" y="4937233"/>
            <a:ext cx="3169316" cy="230832"/>
          </a:xfrm>
          <a:prstGeom prst="rect">
            <a:avLst/>
          </a:prstGeom>
          <a:noFill/>
        </p:spPr>
        <p:txBody>
          <a:bodyPr wrap="square" rtlCol="0">
            <a:spAutoFit/>
          </a:bodyPr>
          <a:lstStyle/>
          <a:p>
            <a:pPr defTabSz="342900"/>
            <a:r>
              <a:rPr lang="en-US" sz="900" dirty="0"/>
              <a:t>H. Mohamed et al. </a:t>
            </a:r>
            <a:r>
              <a:rPr lang="en-US" sz="900" i="1" dirty="0"/>
              <a:t>Cancers</a:t>
            </a:r>
            <a:r>
              <a:rPr lang="en-US" sz="900" dirty="0"/>
              <a:t>. 2021;13(10):2437.</a:t>
            </a:r>
            <a:endParaRPr lang="en-US" sz="900" dirty="0">
              <a:solidFill>
                <a:prstClr val="black"/>
              </a:solidFill>
              <a:ea typeface="Arial" charset="0"/>
              <a:cs typeface="Arial" charset="0"/>
            </a:endParaRPr>
          </a:p>
        </p:txBody>
      </p:sp>
    </p:spTree>
    <p:extLst>
      <p:ext uri="{BB962C8B-B14F-4D97-AF65-F5344CB8AC3E}">
        <p14:creationId xmlns:p14="http://schemas.microsoft.com/office/powerpoint/2010/main" val="3856046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E8E2D-801C-BE47-937E-BE66607C3674}"/>
              </a:ext>
            </a:extLst>
          </p:cNvPr>
          <p:cNvSpPr>
            <a:spLocks noGrp="1"/>
          </p:cNvSpPr>
          <p:nvPr>
            <p:ph type="title"/>
          </p:nvPr>
        </p:nvSpPr>
        <p:spPr>
          <a:xfrm>
            <a:off x="457200" y="294920"/>
            <a:ext cx="8229600" cy="801290"/>
          </a:xfrm>
        </p:spPr>
        <p:txBody>
          <a:bodyPr/>
          <a:lstStyle/>
          <a:p>
            <a:r>
              <a:rPr lang="en-US" dirty="0"/>
              <a:t>Pro-phagocytic DAMPs</a:t>
            </a:r>
          </a:p>
        </p:txBody>
      </p:sp>
      <p:sp>
        <p:nvSpPr>
          <p:cNvPr id="4" name="Slide Number Placeholder 3">
            <a:extLst>
              <a:ext uri="{FF2B5EF4-FFF2-40B4-BE49-F238E27FC236}">
                <a16:creationId xmlns:a16="http://schemas.microsoft.com/office/drawing/2014/main" id="{AABEEE70-B59A-B443-8856-FD51AD01FC8A}"/>
              </a:ext>
            </a:extLst>
          </p:cNvPr>
          <p:cNvSpPr>
            <a:spLocks noGrp="1"/>
          </p:cNvSpPr>
          <p:nvPr>
            <p:ph type="sldNum" sz="quarter" idx="12"/>
          </p:nvPr>
        </p:nvSpPr>
        <p:spPr/>
        <p:txBody>
          <a:bodyPr/>
          <a:lstStyle/>
          <a:p>
            <a:pPr>
              <a:defRPr/>
            </a:pPr>
            <a:fld id="{3FF2C605-4958-CF43-AA48-80339EFDB0AF}" type="slidenum">
              <a:rPr lang="en-US" smtClean="0"/>
              <a:pPr>
                <a:defRPr/>
              </a:pPr>
              <a:t>13</a:t>
            </a:fld>
            <a:endParaRPr lang="en-US"/>
          </a:p>
        </p:txBody>
      </p:sp>
      <p:pic>
        <p:nvPicPr>
          <p:cNvPr id="6" name="Picture 5">
            <a:extLst>
              <a:ext uri="{FF2B5EF4-FFF2-40B4-BE49-F238E27FC236}">
                <a16:creationId xmlns:a16="http://schemas.microsoft.com/office/drawing/2014/main" id="{38CAAC73-FE56-7845-A433-D269B20997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65225" y="81214"/>
            <a:ext cx="1215235" cy="307859"/>
          </a:xfrm>
          <a:prstGeom prst="rect">
            <a:avLst/>
          </a:prstGeom>
        </p:spPr>
      </p:pic>
      <p:pic>
        <p:nvPicPr>
          <p:cNvPr id="8" name="Picture 7" descr="Chart&#10;&#10;Description automatically generated">
            <a:extLst>
              <a:ext uri="{FF2B5EF4-FFF2-40B4-BE49-F238E27FC236}">
                <a16:creationId xmlns:a16="http://schemas.microsoft.com/office/drawing/2014/main" id="{7FE0B567-88A4-3F4A-9246-C2A7577788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377" y="941753"/>
            <a:ext cx="8077246" cy="4099355"/>
          </a:xfrm>
          <a:prstGeom prst="rect">
            <a:avLst/>
          </a:prstGeom>
        </p:spPr>
      </p:pic>
      <p:sp>
        <p:nvSpPr>
          <p:cNvPr id="9" name="TextBox 8">
            <a:extLst>
              <a:ext uri="{FF2B5EF4-FFF2-40B4-BE49-F238E27FC236}">
                <a16:creationId xmlns:a16="http://schemas.microsoft.com/office/drawing/2014/main" id="{4C5E483F-C998-D546-BDF8-8430675D2EE9}"/>
              </a:ext>
            </a:extLst>
          </p:cNvPr>
          <p:cNvSpPr txBox="1"/>
          <p:nvPr/>
        </p:nvSpPr>
        <p:spPr>
          <a:xfrm>
            <a:off x="1" y="4937233"/>
            <a:ext cx="3169316" cy="230832"/>
          </a:xfrm>
          <a:prstGeom prst="rect">
            <a:avLst/>
          </a:prstGeom>
          <a:noFill/>
        </p:spPr>
        <p:txBody>
          <a:bodyPr wrap="square" rtlCol="0">
            <a:spAutoFit/>
          </a:bodyPr>
          <a:lstStyle/>
          <a:p>
            <a:pPr defTabSz="342900"/>
            <a:r>
              <a:rPr lang="en-US" sz="900" dirty="0"/>
              <a:t>H. Mohamed et al. </a:t>
            </a:r>
            <a:r>
              <a:rPr lang="en-US" sz="900" i="1" dirty="0"/>
              <a:t>Cancers</a:t>
            </a:r>
            <a:r>
              <a:rPr lang="en-US" sz="900" dirty="0"/>
              <a:t>. 2021;13(10):2437.</a:t>
            </a:r>
            <a:endParaRPr lang="en-US" sz="900" dirty="0">
              <a:solidFill>
                <a:prstClr val="black"/>
              </a:solidFill>
              <a:ea typeface="Arial" charset="0"/>
              <a:cs typeface="Arial" charset="0"/>
            </a:endParaRPr>
          </a:p>
        </p:txBody>
      </p:sp>
    </p:spTree>
    <p:extLst>
      <p:ext uri="{BB962C8B-B14F-4D97-AF65-F5344CB8AC3E}">
        <p14:creationId xmlns:p14="http://schemas.microsoft.com/office/powerpoint/2010/main" val="1251446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E8E2D-801C-BE47-937E-BE66607C3674}"/>
              </a:ext>
            </a:extLst>
          </p:cNvPr>
          <p:cNvSpPr>
            <a:spLocks noGrp="1"/>
          </p:cNvSpPr>
          <p:nvPr>
            <p:ph type="title"/>
          </p:nvPr>
        </p:nvSpPr>
        <p:spPr>
          <a:xfrm>
            <a:off x="457200" y="294920"/>
            <a:ext cx="8229600" cy="801290"/>
          </a:xfrm>
        </p:spPr>
        <p:txBody>
          <a:bodyPr/>
          <a:lstStyle/>
          <a:p>
            <a:r>
              <a:rPr lang="en-US" dirty="0"/>
              <a:t>Phagocytosis</a:t>
            </a:r>
          </a:p>
        </p:txBody>
      </p:sp>
      <p:sp>
        <p:nvSpPr>
          <p:cNvPr id="4" name="Slide Number Placeholder 3">
            <a:extLst>
              <a:ext uri="{FF2B5EF4-FFF2-40B4-BE49-F238E27FC236}">
                <a16:creationId xmlns:a16="http://schemas.microsoft.com/office/drawing/2014/main" id="{AABEEE70-B59A-B443-8856-FD51AD01FC8A}"/>
              </a:ext>
            </a:extLst>
          </p:cNvPr>
          <p:cNvSpPr>
            <a:spLocks noGrp="1"/>
          </p:cNvSpPr>
          <p:nvPr>
            <p:ph type="sldNum" sz="quarter" idx="12"/>
          </p:nvPr>
        </p:nvSpPr>
        <p:spPr/>
        <p:txBody>
          <a:bodyPr/>
          <a:lstStyle/>
          <a:p>
            <a:pPr>
              <a:defRPr/>
            </a:pPr>
            <a:fld id="{3FF2C605-4958-CF43-AA48-80339EFDB0AF}" type="slidenum">
              <a:rPr lang="en-US" smtClean="0"/>
              <a:pPr>
                <a:defRPr/>
              </a:pPr>
              <a:t>14</a:t>
            </a:fld>
            <a:endParaRPr lang="en-US"/>
          </a:p>
        </p:txBody>
      </p:sp>
      <p:pic>
        <p:nvPicPr>
          <p:cNvPr id="6" name="Picture 5">
            <a:extLst>
              <a:ext uri="{FF2B5EF4-FFF2-40B4-BE49-F238E27FC236}">
                <a16:creationId xmlns:a16="http://schemas.microsoft.com/office/drawing/2014/main" id="{38CAAC73-FE56-7845-A433-D269B20997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65225" y="81214"/>
            <a:ext cx="1215235" cy="307859"/>
          </a:xfrm>
          <a:prstGeom prst="rect">
            <a:avLst/>
          </a:prstGeom>
        </p:spPr>
      </p:pic>
      <p:sp>
        <p:nvSpPr>
          <p:cNvPr id="9" name="TextBox 8">
            <a:extLst>
              <a:ext uri="{FF2B5EF4-FFF2-40B4-BE49-F238E27FC236}">
                <a16:creationId xmlns:a16="http://schemas.microsoft.com/office/drawing/2014/main" id="{4C5E483F-C998-D546-BDF8-8430675D2EE9}"/>
              </a:ext>
            </a:extLst>
          </p:cNvPr>
          <p:cNvSpPr txBox="1"/>
          <p:nvPr/>
        </p:nvSpPr>
        <p:spPr>
          <a:xfrm>
            <a:off x="1" y="4937233"/>
            <a:ext cx="3169316" cy="230832"/>
          </a:xfrm>
          <a:prstGeom prst="rect">
            <a:avLst/>
          </a:prstGeom>
          <a:noFill/>
        </p:spPr>
        <p:txBody>
          <a:bodyPr wrap="square" rtlCol="0">
            <a:spAutoFit/>
          </a:bodyPr>
          <a:lstStyle/>
          <a:p>
            <a:pPr defTabSz="342900"/>
            <a:r>
              <a:rPr lang="en-US" sz="900" dirty="0"/>
              <a:t>H. Mohamed et al. </a:t>
            </a:r>
            <a:r>
              <a:rPr lang="en-US" sz="900" i="1" dirty="0"/>
              <a:t>Cancers</a:t>
            </a:r>
            <a:r>
              <a:rPr lang="en-US" sz="900" dirty="0"/>
              <a:t>. 2021;13(10):2437.</a:t>
            </a:r>
            <a:endParaRPr lang="en-US" sz="900" dirty="0">
              <a:solidFill>
                <a:prstClr val="black"/>
              </a:solidFill>
              <a:ea typeface="Arial" charset="0"/>
              <a:cs typeface="Arial" charset="0"/>
            </a:endParaRPr>
          </a:p>
        </p:txBody>
      </p:sp>
      <p:pic>
        <p:nvPicPr>
          <p:cNvPr id="7" name="Picture 6">
            <a:extLst>
              <a:ext uri="{FF2B5EF4-FFF2-40B4-BE49-F238E27FC236}">
                <a16:creationId xmlns:a16="http://schemas.microsoft.com/office/drawing/2014/main" id="{E437D7D0-A614-A24E-A1D8-19A1F69C39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5634" y="1096210"/>
            <a:ext cx="5074319" cy="3862137"/>
          </a:xfrm>
          <a:prstGeom prst="rect">
            <a:avLst/>
          </a:prstGeom>
        </p:spPr>
      </p:pic>
    </p:spTree>
    <p:extLst>
      <p:ext uri="{BB962C8B-B14F-4D97-AF65-F5344CB8AC3E}">
        <p14:creationId xmlns:p14="http://schemas.microsoft.com/office/powerpoint/2010/main" val="2940798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E8E2D-801C-BE47-937E-BE66607C3674}"/>
              </a:ext>
            </a:extLst>
          </p:cNvPr>
          <p:cNvSpPr>
            <a:spLocks noGrp="1"/>
          </p:cNvSpPr>
          <p:nvPr>
            <p:ph type="title"/>
          </p:nvPr>
        </p:nvSpPr>
        <p:spPr>
          <a:xfrm>
            <a:off x="457200" y="389073"/>
            <a:ext cx="8229600" cy="801290"/>
          </a:xfrm>
        </p:spPr>
        <p:txBody>
          <a:bodyPr/>
          <a:lstStyle/>
          <a:p>
            <a:r>
              <a:rPr lang="en-US" dirty="0"/>
              <a:t>Stimulation of Monocyte Migration</a:t>
            </a:r>
          </a:p>
        </p:txBody>
      </p:sp>
      <p:sp>
        <p:nvSpPr>
          <p:cNvPr id="4" name="Slide Number Placeholder 3">
            <a:extLst>
              <a:ext uri="{FF2B5EF4-FFF2-40B4-BE49-F238E27FC236}">
                <a16:creationId xmlns:a16="http://schemas.microsoft.com/office/drawing/2014/main" id="{AABEEE70-B59A-B443-8856-FD51AD01FC8A}"/>
              </a:ext>
            </a:extLst>
          </p:cNvPr>
          <p:cNvSpPr>
            <a:spLocks noGrp="1"/>
          </p:cNvSpPr>
          <p:nvPr>
            <p:ph type="sldNum" sz="quarter" idx="12"/>
          </p:nvPr>
        </p:nvSpPr>
        <p:spPr/>
        <p:txBody>
          <a:bodyPr/>
          <a:lstStyle/>
          <a:p>
            <a:pPr>
              <a:defRPr/>
            </a:pPr>
            <a:fld id="{3FF2C605-4958-CF43-AA48-80339EFDB0AF}" type="slidenum">
              <a:rPr lang="en-US" smtClean="0"/>
              <a:pPr>
                <a:defRPr/>
              </a:pPr>
              <a:t>15</a:t>
            </a:fld>
            <a:endParaRPr lang="en-US"/>
          </a:p>
        </p:txBody>
      </p:sp>
      <p:pic>
        <p:nvPicPr>
          <p:cNvPr id="6" name="Picture 5">
            <a:extLst>
              <a:ext uri="{FF2B5EF4-FFF2-40B4-BE49-F238E27FC236}">
                <a16:creationId xmlns:a16="http://schemas.microsoft.com/office/drawing/2014/main" id="{38CAAC73-FE56-7845-A433-D269B20997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65225" y="81214"/>
            <a:ext cx="1215235" cy="307859"/>
          </a:xfrm>
          <a:prstGeom prst="rect">
            <a:avLst/>
          </a:prstGeom>
        </p:spPr>
      </p:pic>
      <p:sp>
        <p:nvSpPr>
          <p:cNvPr id="9" name="TextBox 8">
            <a:extLst>
              <a:ext uri="{FF2B5EF4-FFF2-40B4-BE49-F238E27FC236}">
                <a16:creationId xmlns:a16="http://schemas.microsoft.com/office/drawing/2014/main" id="{4C5E483F-C998-D546-BDF8-8430675D2EE9}"/>
              </a:ext>
            </a:extLst>
          </p:cNvPr>
          <p:cNvSpPr txBox="1"/>
          <p:nvPr/>
        </p:nvSpPr>
        <p:spPr>
          <a:xfrm>
            <a:off x="1" y="4937233"/>
            <a:ext cx="3169316" cy="230832"/>
          </a:xfrm>
          <a:prstGeom prst="rect">
            <a:avLst/>
          </a:prstGeom>
          <a:noFill/>
        </p:spPr>
        <p:txBody>
          <a:bodyPr wrap="square" rtlCol="0">
            <a:spAutoFit/>
          </a:bodyPr>
          <a:lstStyle/>
          <a:p>
            <a:pPr defTabSz="342900"/>
            <a:r>
              <a:rPr lang="en-US" sz="900" dirty="0"/>
              <a:t>H. Mohamed et al. </a:t>
            </a:r>
            <a:r>
              <a:rPr lang="en-US" sz="900" i="1" dirty="0"/>
              <a:t>Cancers</a:t>
            </a:r>
            <a:r>
              <a:rPr lang="en-US" sz="900" dirty="0"/>
              <a:t>. 2021;13(10):2437.</a:t>
            </a:r>
            <a:endParaRPr lang="en-US" sz="900" dirty="0">
              <a:solidFill>
                <a:prstClr val="black"/>
              </a:solidFill>
              <a:ea typeface="Arial" charset="0"/>
              <a:cs typeface="Arial" charset="0"/>
            </a:endParaRPr>
          </a:p>
        </p:txBody>
      </p:sp>
      <p:pic>
        <p:nvPicPr>
          <p:cNvPr id="8" name="Picture 7">
            <a:extLst>
              <a:ext uri="{FF2B5EF4-FFF2-40B4-BE49-F238E27FC236}">
                <a16:creationId xmlns:a16="http://schemas.microsoft.com/office/drawing/2014/main" id="{B84DB7BC-3683-CE43-9B70-0380105C89D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3977" y="1092484"/>
            <a:ext cx="5116028" cy="4051016"/>
          </a:xfrm>
          <a:prstGeom prst="rect">
            <a:avLst/>
          </a:prstGeom>
        </p:spPr>
      </p:pic>
    </p:spTree>
    <p:extLst>
      <p:ext uri="{BB962C8B-B14F-4D97-AF65-F5344CB8AC3E}">
        <p14:creationId xmlns:p14="http://schemas.microsoft.com/office/powerpoint/2010/main" val="295808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E8E2D-801C-BE47-937E-BE66607C3674}"/>
              </a:ext>
            </a:extLst>
          </p:cNvPr>
          <p:cNvSpPr>
            <a:spLocks noGrp="1"/>
          </p:cNvSpPr>
          <p:nvPr>
            <p:ph type="title"/>
          </p:nvPr>
        </p:nvSpPr>
        <p:spPr>
          <a:xfrm>
            <a:off x="457200" y="461263"/>
            <a:ext cx="8229600" cy="801290"/>
          </a:xfrm>
        </p:spPr>
        <p:txBody>
          <a:bodyPr/>
          <a:lstStyle/>
          <a:p>
            <a:r>
              <a:rPr lang="en-US" dirty="0"/>
              <a:t>Summary of the Observations</a:t>
            </a:r>
          </a:p>
        </p:txBody>
      </p:sp>
      <p:sp>
        <p:nvSpPr>
          <p:cNvPr id="4" name="Slide Number Placeholder 3">
            <a:extLst>
              <a:ext uri="{FF2B5EF4-FFF2-40B4-BE49-F238E27FC236}">
                <a16:creationId xmlns:a16="http://schemas.microsoft.com/office/drawing/2014/main" id="{AABEEE70-B59A-B443-8856-FD51AD01FC8A}"/>
              </a:ext>
            </a:extLst>
          </p:cNvPr>
          <p:cNvSpPr>
            <a:spLocks noGrp="1"/>
          </p:cNvSpPr>
          <p:nvPr>
            <p:ph type="sldNum" sz="quarter" idx="12"/>
          </p:nvPr>
        </p:nvSpPr>
        <p:spPr/>
        <p:txBody>
          <a:bodyPr/>
          <a:lstStyle/>
          <a:p>
            <a:pPr>
              <a:defRPr/>
            </a:pPr>
            <a:fld id="{3FF2C605-4958-CF43-AA48-80339EFDB0AF}" type="slidenum">
              <a:rPr lang="en-US" smtClean="0"/>
              <a:pPr>
                <a:defRPr/>
              </a:pPr>
              <a:t>16</a:t>
            </a:fld>
            <a:endParaRPr lang="en-US"/>
          </a:p>
        </p:txBody>
      </p:sp>
      <p:pic>
        <p:nvPicPr>
          <p:cNvPr id="6" name="Picture 5">
            <a:extLst>
              <a:ext uri="{FF2B5EF4-FFF2-40B4-BE49-F238E27FC236}">
                <a16:creationId xmlns:a16="http://schemas.microsoft.com/office/drawing/2014/main" id="{38CAAC73-FE56-7845-A433-D269B20997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65225" y="81214"/>
            <a:ext cx="1215235" cy="307859"/>
          </a:xfrm>
          <a:prstGeom prst="rect">
            <a:avLst/>
          </a:prstGeom>
        </p:spPr>
      </p:pic>
      <p:sp>
        <p:nvSpPr>
          <p:cNvPr id="9" name="TextBox 8">
            <a:extLst>
              <a:ext uri="{FF2B5EF4-FFF2-40B4-BE49-F238E27FC236}">
                <a16:creationId xmlns:a16="http://schemas.microsoft.com/office/drawing/2014/main" id="{4C5E483F-C998-D546-BDF8-8430675D2EE9}"/>
              </a:ext>
            </a:extLst>
          </p:cNvPr>
          <p:cNvSpPr txBox="1"/>
          <p:nvPr/>
        </p:nvSpPr>
        <p:spPr>
          <a:xfrm>
            <a:off x="1" y="4937233"/>
            <a:ext cx="3169316" cy="230832"/>
          </a:xfrm>
          <a:prstGeom prst="rect">
            <a:avLst/>
          </a:prstGeom>
          <a:noFill/>
        </p:spPr>
        <p:txBody>
          <a:bodyPr wrap="square" rtlCol="0">
            <a:spAutoFit/>
          </a:bodyPr>
          <a:lstStyle/>
          <a:p>
            <a:pPr defTabSz="342900"/>
            <a:r>
              <a:rPr lang="en-US" sz="900" dirty="0"/>
              <a:t>H. Mohamed et al. </a:t>
            </a:r>
            <a:r>
              <a:rPr lang="en-US" sz="900" i="1" dirty="0"/>
              <a:t>Cancers</a:t>
            </a:r>
            <a:r>
              <a:rPr lang="en-US" sz="900" dirty="0"/>
              <a:t>. 2021;13(10):2437.</a:t>
            </a:r>
            <a:endParaRPr lang="en-US" sz="900" dirty="0">
              <a:solidFill>
                <a:prstClr val="black"/>
              </a:solidFill>
              <a:ea typeface="Arial" charset="0"/>
              <a:cs typeface="Arial" charset="0"/>
            </a:endParaRPr>
          </a:p>
        </p:txBody>
      </p:sp>
      <p:sp>
        <p:nvSpPr>
          <p:cNvPr id="7" name="Content Placeholder 2">
            <a:extLst>
              <a:ext uri="{FF2B5EF4-FFF2-40B4-BE49-F238E27FC236}">
                <a16:creationId xmlns:a16="http://schemas.microsoft.com/office/drawing/2014/main" id="{C60D3C75-C9FD-7C46-8823-42CC5F9F1105}"/>
              </a:ext>
            </a:extLst>
          </p:cNvPr>
          <p:cNvSpPr>
            <a:spLocks noGrp="1"/>
          </p:cNvSpPr>
          <p:nvPr>
            <p:ph idx="1"/>
          </p:nvPr>
        </p:nvSpPr>
        <p:spPr>
          <a:xfrm>
            <a:off x="493294" y="1460539"/>
            <a:ext cx="8494295" cy="3319016"/>
          </a:xfrm>
        </p:spPr>
        <p:txBody>
          <a:bodyPr/>
          <a:lstStyle/>
          <a:p>
            <a:pPr>
              <a:lnSpc>
                <a:spcPct val="150000"/>
              </a:lnSpc>
              <a:buClr>
                <a:srgbClr val="B72519"/>
              </a:buClr>
              <a:buFont typeface="Wingdings" pitchFamily="2" charset="2"/>
              <a:buChar char="§"/>
            </a:pPr>
            <a:r>
              <a:rPr lang="en-US" sz="1500" dirty="0"/>
              <a:t>THP-1 cells are more resistant to NTP-mediated cytotoxicity</a:t>
            </a:r>
          </a:p>
          <a:p>
            <a:pPr>
              <a:lnSpc>
                <a:spcPct val="150000"/>
              </a:lnSpc>
              <a:buClr>
                <a:srgbClr val="B72519"/>
              </a:buClr>
              <a:buFont typeface="Wingdings" pitchFamily="2" charset="2"/>
              <a:buChar char="§"/>
            </a:pPr>
            <a:r>
              <a:rPr lang="en-US" sz="1500" dirty="0"/>
              <a:t>Nonetheless, THP-1 cells showed increased level of chemotaxis and phagocytosis</a:t>
            </a:r>
            <a:endParaRPr lang="en-US" sz="1500" b="1" dirty="0"/>
          </a:p>
          <a:p>
            <a:pPr>
              <a:lnSpc>
                <a:spcPct val="150000"/>
              </a:lnSpc>
              <a:buClr>
                <a:srgbClr val="B72519"/>
              </a:buClr>
              <a:buFont typeface="Wingdings" pitchFamily="2" charset="2"/>
              <a:buChar char="§"/>
            </a:pPr>
            <a:r>
              <a:rPr lang="en-US" sz="1500" dirty="0"/>
              <a:t>Phagocytosis without cytotoxicity may open up new avenues for plasma oncology</a:t>
            </a:r>
            <a:endParaRPr lang="en-US" sz="1500" b="1" dirty="0"/>
          </a:p>
          <a:p>
            <a:pPr>
              <a:lnSpc>
                <a:spcPct val="150000"/>
              </a:lnSpc>
              <a:buClr>
                <a:srgbClr val="B72519"/>
              </a:buClr>
              <a:buFont typeface="Wingdings" pitchFamily="2" charset="2"/>
              <a:buChar char="§"/>
            </a:pPr>
            <a:endParaRPr lang="en-US" sz="1500" dirty="0"/>
          </a:p>
          <a:p>
            <a:pPr>
              <a:lnSpc>
                <a:spcPct val="150000"/>
              </a:lnSpc>
              <a:buClr>
                <a:srgbClr val="B72519"/>
              </a:buClr>
              <a:buFont typeface="Wingdings" pitchFamily="2" charset="2"/>
              <a:buChar char="§"/>
            </a:pPr>
            <a:r>
              <a:rPr lang="en-US" sz="1500" dirty="0"/>
              <a:t>Can the plasma chemistry help shed light on the two different cell responses? </a:t>
            </a:r>
          </a:p>
          <a:p>
            <a:pPr>
              <a:lnSpc>
                <a:spcPct val="150000"/>
              </a:lnSpc>
              <a:buClr>
                <a:srgbClr val="B72519"/>
              </a:buClr>
              <a:buFont typeface="Wingdings" pitchFamily="2" charset="2"/>
              <a:buChar char="§"/>
            </a:pPr>
            <a:endParaRPr lang="en-US" sz="1500" dirty="0"/>
          </a:p>
        </p:txBody>
      </p:sp>
    </p:spTree>
    <p:extLst>
      <p:ext uri="{BB962C8B-B14F-4D97-AF65-F5344CB8AC3E}">
        <p14:creationId xmlns:p14="http://schemas.microsoft.com/office/powerpoint/2010/main" val="54269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E8E2D-801C-BE47-937E-BE66607C3674}"/>
              </a:ext>
            </a:extLst>
          </p:cNvPr>
          <p:cNvSpPr>
            <a:spLocks noGrp="1"/>
          </p:cNvSpPr>
          <p:nvPr>
            <p:ph type="title"/>
          </p:nvPr>
        </p:nvSpPr>
        <p:spPr>
          <a:xfrm>
            <a:off x="457200" y="389073"/>
            <a:ext cx="8229600" cy="801290"/>
          </a:xfrm>
        </p:spPr>
        <p:txBody>
          <a:bodyPr/>
          <a:lstStyle/>
          <a:p>
            <a:r>
              <a:rPr lang="en-US" dirty="0"/>
              <a:t>Plasma-Liquid Chemistry with Cells</a:t>
            </a:r>
          </a:p>
        </p:txBody>
      </p:sp>
      <p:sp>
        <p:nvSpPr>
          <p:cNvPr id="4" name="Slide Number Placeholder 3">
            <a:extLst>
              <a:ext uri="{FF2B5EF4-FFF2-40B4-BE49-F238E27FC236}">
                <a16:creationId xmlns:a16="http://schemas.microsoft.com/office/drawing/2014/main" id="{AABEEE70-B59A-B443-8856-FD51AD01FC8A}"/>
              </a:ext>
            </a:extLst>
          </p:cNvPr>
          <p:cNvSpPr>
            <a:spLocks noGrp="1"/>
          </p:cNvSpPr>
          <p:nvPr>
            <p:ph type="sldNum" sz="quarter" idx="12"/>
          </p:nvPr>
        </p:nvSpPr>
        <p:spPr/>
        <p:txBody>
          <a:bodyPr/>
          <a:lstStyle/>
          <a:p>
            <a:pPr>
              <a:defRPr/>
            </a:pPr>
            <a:fld id="{3FF2C605-4958-CF43-AA48-80339EFDB0AF}" type="slidenum">
              <a:rPr lang="en-US" smtClean="0"/>
              <a:pPr>
                <a:defRPr/>
              </a:pPr>
              <a:t>17</a:t>
            </a:fld>
            <a:endParaRPr lang="en-US"/>
          </a:p>
        </p:txBody>
      </p:sp>
      <p:pic>
        <p:nvPicPr>
          <p:cNvPr id="6" name="Picture 5">
            <a:extLst>
              <a:ext uri="{FF2B5EF4-FFF2-40B4-BE49-F238E27FC236}">
                <a16:creationId xmlns:a16="http://schemas.microsoft.com/office/drawing/2014/main" id="{38CAAC73-FE56-7845-A433-D269B20997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65225" y="81214"/>
            <a:ext cx="1215235" cy="307859"/>
          </a:xfrm>
          <a:prstGeom prst="rect">
            <a:avLst/>
          </a:prstGeom>
        </p:spPr>
      </p:pic>
      <p:sp>
        <p:nvSpPr>
          <p:cNvPr id="9" name="TextBox 8">
            <a:extLst>
              <a:ext uri="{FF2B5EF4-FFF2-40B4-BE49-F238E27FC236}">
                <a16:creationId xmlns:a16="http://schemas.microsoft.com/office/drawing/2014/main" id="{4C5E483F-C998-D546-BDF8-8430675D2EE9}"/>
              </a:ext>
            </a:extLst>
          </p:cNvPr>
          <p:cNvSpPr txBox="1"/>
          <p:nvPr/>
        </p:nvSpPr>
        <p:spPr>
          <a:xfrm>
            <a:off x="1" y="4937233"/>
            <a:ext cx="3169316" cy="230832"/>
          </a:xfrm>
          <a:prstGeom prst="rect">
            <a:avLst/>
          </a:prstGeom>
          <a:noFill/>
        </p:spPr>
        <p:txBody>
          <a:bodyPr wrap="square" rtlCol="0">
            <a:spAutoFit/>
          </a:bodyPr>
          <a:lstStyle/>
          <a:p>
            <a:pPr defTabSz="342900"/>
            <a:r>
              <a:rPr lang="en-US" sz="900" dirty="0"/>
              <a:t>H. Mohamed et al. </a:t>
            </a:r>
            <a:r>
              <a:rPr lang="en-US" sz="900" i="1" dirty="0"/>
              <a:t>Cancers</a:t>
            </a:r>
            <a:r>
              <a:rPr lang="en-US" sz="900" dirty="0"/>
              <a:t>. 2021;13(10):2437.</a:t>
            </a:r>
            <a:endParaRPr lang="en-US" sz="900" dirty="0">
              <a:solidFill>
                <a:prstClr val="black"/>
              </a:solidFill>
              <a:ea typeface="Arial" charset="0"/>
              <a:cs typeface="Arial" charset="0"/>
            </a:endParaRPr>
          </a:p>
        </p:txBody>
      </p:sp>
      <p:pic>
        <p:nvPicPr>
          <p:cNvPr id="7" name="Picture 6">
            <a:extLst>
              <a:ext uri="{FF2B5EF4-FFF2-40B4-BE49-F238E27FC236}">
                <a16:creationId xmlns:a16="http://schemas.microsoft.com/office/drawing/2014/main" id="{BF75CD73-B7E1-AE48-9D89-C5EC402E28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815" y="1143528"/>
            <a:ext cx="8492324" cy="3644879"/>
          </a:xfrm>
          <a:prstGeom prst="rect">
            <a:avLst/>
          </a:prstGeom>
        </p:spPr>
      </p:pic>
    </p:spTree>
    <p:extLst>
      <p:ext uri="{BB962C8B-B14F-4D97-AF65-F5344CB8AC3E}">
        <p14:creationId xmlns:p14="http://schemas.microsoft.com/office/powerpoint/2010/main" val="1266123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E8E2D-801C-BE47-937E-BE66607C3674}"/>
              </a:ext>
            </a:extLst>
          </p:cNvPr>
          <p:cNvSpPr>
            <a:spLocks noGrp="1"/>
          </p:cNvSpPr>
          <p:nvPr>
            <p:ph type="title"/>
          </p:nvPr>
        </p:nvSpPr>
        <p:spPr>
          <a:xfrm>
            <a:off x="457200" y="606161"/>
            <a:ext cx="8229600" cy="801290"/>
          </a:xfrm>
        </p:spPr>
        <p:txBody>
          <a:bodyPr/>
          <a:lstStyle/>
          <a:p>
            <a:r>
              <a:rPr lang="en-US" dirty="0"/>
              <a:t>Plasma-Liquid Chemistry in the Presence of Organic Matter </a:t>
            </a:r>
          </a:p>
        </p:txBody>
      </p:sp>
      <p:sp>
        <p:nvSpPr>
          <p:cNvPr id="4" name="Slide Number Placeholder 3">
            <a:extLst>
              <a:ext uri="{FF2B5EF4-FFF2-40B4-BE49-F238E27FC236}">
                <a16:creationId xmlns:a16="http://schemas.microsoft.com/office/drawing/2014/main" id="{AABEEE70-B59A-B443-8856-FD51AD01FC8A}"/>
              </a:ext>
            </a:extLst>
          </p:cNvPr>
          <p:cNvSpPr>
            <a:spLocks noGrp="1"/>
          </p:cNvSpPr>
          <p:nvPr>
            <p:ph type="sldNum" sz="quarter" idx="12"/>
          </p:nvPr>
        </p:nvSpPr>
        <p:spPr/>
        <p:txBody>
          <a:bodyPr/>
          <a:lstStyle/>
          <a:p>
            <a:pPr>
              <a:defRPr/>
            </a:pPr>
            <a:fld id="{3FF2C605-4958-CF43-AA48-80339EFDB0AF}" type="slidenum">
              <a:rPr lang="en-US" smtClean="0"/>
              <a:pPr>
                <a:defRPr/>
              </a:pPr>
              <a:t>18</a:t>
            </a:fld>
            <a:endParaRPr lang="en-US"/>
          </a:p>
        </p:txBody>
      </p:sp>
      <p:sp>
        <p:nvSpPr>
          <p:cNvPr id="7" name="Content Placeholder 2">
            <a:extLst>
              <a:ext uri="{FF2B5EF4-FFF2-40B4-BE49-F238E27FC236}">
                <a16:creationId xmlns:a16="http://schemas.microsoft.com/office/drawing/2014/main" id="{C60D3C75-C9FD-7C46-8823-42CC5F9F1105}"/>
              </a:ext>
            </a:extLst>
          </p:cNvPr>
          <p:cNvSpPr>
            <a:spLocks noGrp="1"/>
          </p:cNvSpPr>
          <p:nvPr>
            <p:ph idx="1"/>
          </p:nvPr>
        </p:nvSpPr>
        <p:spPr>
          <a:xfrm>
            <a:off x="457201" y="1824484"/>
            <a:ext cx="8494295" cy="3319016"/>
          </a:xfrm>
        </p:spPr>
        <p:txBody>
          <a:bodyPr/>
          <a:lstStyle/>
          <a:p>
            <a:pPr>
              <a:lnSpc>
                <a:spcPct val="150000"/>
              </a:lnSpc>
              <a:buClr>
                <a:srgbClr val="B72519"/>
              </a:buClr>
              <a:buFont typeface="Wingdings" pitchFamily="2" charset="2"/>
              <a:buChar char="§"/>
            </a:pPr>
            <a:r>
              <a:rPr lang="en-US" sz="1500" dirty="0"/>
              <a:t>Cells influence the plasma-liquid chemistry in two ways:</a:t>
            </a:r>
          </a:p>
          <a:p>
            <a:pPr lvl="1">
              <a:lnSpc>
                <a:spcPct val="150000"/>
              </a:lnSpc>
              <a:buClr>
                <a:srgbClr val="B72519"/>
              </a:buClr>
              <a:buFont typeface="Wingdings" pitchFamily="2" charset="2"/>
              <a:buChar char="§"/>
            </a:pPr>
            <a:r>
              <a:rPr lang="en-US" sz="1500" dirty="0"/>
              <a:t>Passive: they just provide a target to react with</a:t>
            </a:r>
          </a:p>
          <a:p>
            <a:pPr lvl="1">
              <a:lnSpc>
                <a:spcPct val="150000"/>
              </a:lnSpc>
              <a:buClr>
                <a:srgbClr val="B72519"/>
              </a:buClr>
              <a:buFont typeface="Wingdings" pitchFamily="2" charset="2"/>
              <a:buChar char="§"/>
            </a:pPr>
            <a:r>
              <a:rPr lang="en-US" sz="1500" dirty="0"/>
              <a:t>Active: cells contribute to the chemistry (e.g., mitochondrial superoxide production) or take up reactive species to neutralize them (THP-1 cells) </a:t>
            </a:r>
          </a:p>
          <a:p>
            <a:pPr>
              <a:lnSpc>
                <a:spcPct val="150000"/>
              </a:lnSpc>
              <a:buClr>
                <a:srgbClr val="B72519"/>
              </a:buClr>
              <a:buFont typeface="Wingdings" pitchFamily="2" charset="2"/>
              <a:buChar char="§"/>
            </a:pPr>
            <a:r>
              <a:rPr lang="en-US" sz="1500" dirty="0"/>
              <a:t>Closer look at reaction targets in liquids: reduce complexity</a:t>
            </a:r>
          </a:p>
          <a:p>
            <a:pPr>
              <a:lnSpc>
                <a:spcPct val="150000"/>
              </a:lnSpc>
              <a:buClr>
                <a:srgbClr val="B72519"/>
              </a:buClr>
              <a:buFont typeface="Wingdings" pitchFamily="2" charset="2"/>
              <a:buChar char="§"/>
            </a:pPr>
            <a:endParaRPr lang="en-US" sz="1500" dirty="0"/>
          </a:p>
        </p:txBody>
      </p:sp>
    </p:spTree>
    <p:extLst>
      <p:ext uri="{BB962C8B-B14F-4D97-AF65-F5344CB8AC3E}">
        <p14:creationId xmlns:p14="http://schemas.microsoft.com/office/powerpoint/2010/main" val="1995065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6A513-8C17-474C-BFD6-25724F726377}"/>
              </a:ext>
            </a:extLst>
          </p:cNvPr>
          <p:cNvSpPr>
            <a:spLocks noGrp="1"/>
          </p:cNvSpPr>
          <p:nvPr>
            <p:ph type="title"/>
          </p:nvPr>
        </p:nvSpPr>
        <p:spPr/>
        <p:txBody>
          <a:bodyPr/>
          <a:lstStyle/>
          <a:p>
            <a:r>
              <a:rPr lang="en-US" dirty="0"/>
              <a:t>COST Reference </a:t>
            </a:r>
            <a:r>
              <a:rPr lang="en-US" dirty="0" err="1"/>
              <a:t>Microplasma</a:t>
            </a:r>
            <a:r>
              <a:rPr lang="en-US" dirty="0"/>
              <a:t> Jet</a:t>
            </a:r>
          </a:p>
        </p:txBody>
      </p:sp>
      <p:sp>
        <p:nvSpPr>
          <p:cNvPr id="3" name="Content Placeholder 2">
            <a:extLst>
              <a:ext uri="{FF2B5EF4-FFF2-40B4-BE49-F238E27FC236}">
                <a16:creationId xmlns:a16="http://schemas.microsoft.com/office/drawing/2014/main" id="{6D95D0D7-0284-1E41-9DE3-69FC6B37A6DD}"/>
              </a:ext>
            </a:extLst>
          </p:cNvPr>
          <p:cNvSpPr>
            <a:spLocks noGrp="1"/>
          </p:cNvSpPr>
          <p:nvPr>
            <p:ph idx="1"/>
          </p:nvPr>
        </p:nvSpPr>
        <p:spPr>
          <a:xfrm>
            <a:off x="4572000" y="1696122"/>
            <a:ext cx="4274288" cy="2600075"/>
          </a:xfrm>
        </p:spPr>
        <p:txBody>
          <a:bodyPr/>
          <a:lstStyle/>
          <a:p>
            <a:pPr>
              <a:buClr>
                <a:srgbClr val="CC0200"/>
              </a:buClr>
              <a:buFont typeface="Wingdings" pitchFamily="2" charset="2"/>
              <a:buChar char="§"/>
            </a:pPr>
            <a:r>
              <a:rPr lang="en-US" sz="1800" dirty="0"/>
              <a:t>Designed as reference source: robust and reproducible</a:t>
            </a:r>
          </a:p>
          <a:p>
            <a:pPr>
              <a:buClr>
                <a:srgbClr val="CC0200"/>
              </a:buClr>
              <a:buFont typeface="Wingdings" pitchFamily="2" charset="2"/>
              <a:buChar char="§"/>
            </a:pPr>
            <a:r>
              <a:rPr lang="en-US" sz="1800" dirty="0"/>
              <a:t>Allows to contextualize results</a:t>
            </a:r>
          </a:p>
          <a:p>
            <a:pPr>
              <a:buClr>
                <a:srgbClr val="CC0200"/>
              </a:buClr>
              <a:buFont typeface="Wingdings" pitchFamily="2" charset="2"/>
              <a:buChar char="§"/>
            </a:pPr>
            <a:r>
              <a:rPr lang="en-US" sz="1800" dirty="0"/>
              <a:t>CCP, 13.56 MHz RF, He, He/H</a:t>
            </a:r>
            <a:r>
              <a:rPr lang="en-US" sz="1800" baseline="-25000" dirty="0"/>
              <a:t>2</a:t>
            </a:r>
            <a:r>
              <a:rPr lang="en-US" sz="1800" dirty="0"/>
              <a:t>O and He/O</a:t>
            </a:r>
            <a:r>
              <a:rPr lang="en-US" sz="1800" baseline="-25000" dirty="0"/>
              <a:t>2 </a:t>
            </a:r>
          </a:p>
          <a:p>
            <a:pPr>
              <a:buClr>
                <a:srgbClr val="CC0200"/>
              </a:buClr>
              <a:buFont typeface="Wingdings" pitchFamily="2" charset="2"/>
              <a:buChar char="§"/>
            </a:pPr>
            <a:r>
              <a:rPr lang="en-US" sz="1800" dirty="0"/>
              <a:t>1 mm electrode distance, 30 mm plasma channel</a:t>
            </a:r>
          </a:p>
          <a:p>
            <a:pPr>
              <a:buClr>
                <a:srgbClr val="CC0200"/>
              </a:buClr>
              <a:buFont typeface="Wingdings" pitchFamily="2" charset="2"/>
              <a:buChar char="§"/>
            </a:pPr>
            <a:r>
              <a:rPr lang="en-US" sz="1800" dirty="0"/>
              <a:t>Integrated matching network along with current and voltage probes for continuous monitoring</a:t>
            </a:r>
          </a:p>
          <a:p>
            <a:pPr>
              <a:buClr>
                <a:srgbClr val="CC0200"/>
              </a:buClr>
              <a:buFont typeface="Wingdings" pitchFamily="2" charset="2"/>
              <a:buChar char="§"/>
            </a:pPr>
            <a:endParaRPr lang="en-US" sz="1800" dirty="0"/>
          </a:p>
          <a:p>
            <a:pPr>
              <a:buClr>
                <a:srgbClr val="CC0200"/>
              </a:buClr>
              <a:buFont typeface="Wingdings" pitchFamily="2" charset="2"/>
              <a:buChar char="§"/>
            </a:pPr>
            <a:endParaRPr lang="en-US" sz="1800" dirty="0"/>
          </a:p>
        </p:txBody>
      </p:sp>
      <p:sp>
        <p:nvSpPr>
          <p:cNvPr id="5" name="Slide Number Placeholder 4">
            <a:extLst>
              <a:ext uri="{FF2B5EF4-FFF2-40B4-BE49-F238E27FC236}">
                <a16:creationId xmlns:a16="http://schemas.microsoft.com/office/drawing/2014/main" id="{BB83EF8A-A305-A74F-B24A-99DF694A35C2}"/>
              </a:ext>
            </a:extLst>
          </p:cNvPr>
          <p:cNvSpPr>
            <a:spLocks noGrp="1"/>
          </p:cNvSpPr>
          <p:nvPr>
            <p:ph type="sldNum" sz="quarter" idx="12"/>
          </p:nvPr>
        </p:nvSpPr>
        <p:spPr/>
        <p:txBody>
          <a:bodyPr/>
          <a:lstStyle/>
          <a:p>
            <a:pPr>
              <a:defRPr/>
            </a:pPr>
            <a:fld id="{3FF2C605-4958-CF43-AA48-80339EFDB0AF}" type="slidenum">
              <a:rPr lang="en-US" smtClean="0"/>
              <a:pPr>
                <a:defRPr/>
              </a:pPr>
              <a:t>19</a:t>
            </a:fld>
            <a:endParaRPr lang="en-US"/>
          </a:p>
        </p:txBody>
      </p:sp>
      <p:pic>
        <p:nvPicPr>
          <p:cNvPr id="6" name="Picture 5">
            <a:extLst>
              <a:ext uri="{FF2B5EF4-FFF2-40B4-BE49-F238E27FC236}">
                <a16:creationId xmlns:a16="http://schemas.microsoft.com/office/drawing/2014/main" id="{CB6F3FBA-DFD5-AC42-9676-68392EF4A3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78" y="1696122"/>
            <a:ext cx="4257622" cy="2851395"/>
          </a:xfrm>
          <a:prstGeom prst="rect">
            <a:avLst/>
          </a:prstGeom>
        </p:spPr>
      </p:pic>
      <p:sp>
        <p:nvSpPr>
          <p:cNvPr id="7" name="TextBox 6">
            <a:extLst>
              <a:ext uri="{FF2B5EF4-FFF2-40B4-BE49-F238E27FC236}">
                <a16:creationId xmlns:a16="http://schemas.microsoft.com/office/drawing/2014/main" id="{AF67BCF5-A694-C144-AC76-54B90356B43B}"/>
              </a:ext>
            </a:extLst>
          </p:cNvPr>
          <p:cNvSpPr txBox="1"/>
          <p:nvPr/>
        </p:nvSpPr>
        <p:spPr>
          <a:xfrm>
            <a:off x="314378" y="4515944"/>
            <a:ext cx="4257622" cy="276999"/>
          </a:xfrm>
          <a:prstGeom prst="rect">
            <a:avLst/>
          </a:prstGeom>
          <a:noFill/>
        </p:spPr>
        <p:txBody>
          <a:bodyPr wrap="square" rtlCol="0">
            <a:spAutoFit/>
          </a:bodyPr>
          <a:lstStyle/>
          <a:p>
            <a:pPr defTabSz="457200" fontAlgn="base">
              <a:spcBef>
                <a:spcPct val="0"/>
              </a:spcBef>
              <a:spcAft>
                <a:spcPct val="0"/>
              </a:spcAft>
            </a:pPr>
            <a:r>
              <a:rPr lang="en-US" sz="1200" dirty="0">
                <a:solidFill>
                  <a:prstClr val="black"/>
                </a:solidFill>
                <a:latin typeface="Arial" charset="0"/>
                <a:ea typeface="Arial" charset="0"/>
                <a:cs typeface="Arial" charset="0"/>
              </a:rPr>
              <a:t>COST Reference </a:t>
            </a:r>
            <a:r>
              <a:rPr lang="en-US" sz="1200" dirty="0" err="1">
                <a:solidFill>
                  <a:prstClr val="black"/>
                </a:solidFill>
                <a:latin typeface="Arial" charset="0"/>
                <a:ea typeface="Arial" charset="0"/>
                <a:cs typeface="Arial" charset="0"/>
              </a:rPr>
              <a:t>Microplasma</a:t>
            </a:r>
            <a:r>
              <a:rPr lang="en-US" sz="1200" dirty="0">
                <a:solidFill>
                  <a:prstClr val="black"/>
                </a:solidFill>
                <a:latin typeface="Arial" charset="0"/>
                <a:ea typeface="Arial" charset="0"/>
                <a:cs typeface="Arial" charset="0"/>
              </a:rPr>
              <a:t> Jet</a:t>
            </a:r>
          </a:p>
        </p:txBody>
      </p:sp>
      <p:sp>
        <p:nvSpPr>
          <p:cNvPr id="8" name="Rectangle 7">
            <a:extLst>
              <a:ext uri="{FF2B5EF4-FFF2-40B4-BE49-F238E27FC236}">
                <a16:creationId xmlns:a16="http://schemas.microsoft.com/office/drawing/2014/main" id="{9ECD9BDD-44D8-BB44-9498-2B5728B5109F}"/>
              </a:ext>
            </a:extLst>
          </p:cNvPr>
          <p:cNvSpPr/>
          <p:nvPr/>
        </p:nvSpPr>
        <p:spPr>
          <a:xfrm>
            <a:off x="314378" y="4876611"/>
            <a:ext cx="4572000" cy="253916"/>
          </a:xfrm>
          <a:prstGeom prst="rect">
            <a:avLst/>
          </a:prstGeom>
        </p:spPr>
        <p:txBody>
          <a:bodyPr>
            <a:spAutoFit/>
          </a:bodyPr>
          <a:lstStyle/>
          <a:p>
            <a:r>
              <a:rPr lang="en-US" sz="1000" dirty="0">
                <a:latin typeface="Arial" panose="020B0604020202020204" pitchFamily="34" charset="0"/>
                <a:cs typeface="Arial" panose="020B0604020202020204" pitchFamily="34" charset="0"/>
              </a:rPr>
              <a:t>Golda J et al. Journal of Physics D: Applied Physics. 2016;49(8):84003.</a:t>
            </a:r>
          </a:p>
        </p:txBody>
      </p:sp>
    </p:spTree>
    <p:extLst>
      <p:ext uri="{BB962C8B-B14F-4D97-AF65-F5344CB8AC3E}">
        <p14:creationId xmlns:p14="http://schemas.microsoft.com/office/powerpoint/2010/main" val="1270822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6A513-8C17-474C-BFD6-25724F726377}"/>
              </a:ext>
            </a:extLst>
          </p:cNvPr>
          <p:cNvSpPr>
            <a:spLocks noGrp="1"/>
          </p:cNvSpPr>
          <p:nvPr>
            <p:ph type="title"/>
          </p:nvPr>
        </p:nvSpPr>
        <p:spPr>
          <a:xfrm>
            <a:off x="457200" y="475060"/>
            <a:ext cx="8229600" cy="801290"/>
          </a:xfrm>
        </p:spPr>
        <p:txBody>
          <a:bodyPr/>
          <a:lstStyle/>
          <a:p>
            <a:r>
              <a:rPr lang="en-US" dirty="0"/>
              <a:t>Overview</a:t>
            </a:r>
          </a:p>
        </p:txBody>
      </p:sp>
      <p:sp>
        <p:nvSpPr>
          <p:cNvPr id="3" name="Content Placeholder 2">
            <a:extLst>
              <a:ext uri="{FF2B5EF4-FFF2-40B4-BE49-F238E27FC236}">
                <a16:creationId xmlns:a16="http://schemas.microsoft.com/office/drawing/2014/main" id="{6D95D0D7-0284-1E41-9DE3-69FC6B37A6DD}"/>
              </a:ext>
            </a:extLst>
          </p:cNvPr>
          <p:cNvSpPr>
            <a:spLocks noGrp="1"/>
          </p:cNvSpPr>
          <p:nvPr>
            <p:ph idx="1"/>
          </p:nvPr>
        </p:nvSpPr>
        <p:spPr>
          <a:xfrm>
            <a:off x="457200" y="1609725"/>
            <a:ext cx="6794205" cy="2984898"/>
          </a:xfrm>
        </p:spPr>
        <p:txBody>
          <a:bodyPr/>
          <a:lstStyle/>
          <a:p>
            <a:pPr>
              <a:buClr>
                <a:srgbClr val="C00000"/>
              </a:buClr>
              <a:buFont typeface="Wingdings" pitchFamily="2" charset="2"/>
              <a:buChar char="§"/>
            </a:pPr>
            <a:r>
              <a:rPr lang="en-US" sz="2000" dirty="0"/>
              <a:t>Plasma’s cocktail of active ingredients and their role in redox biology</a:t>
            </a:r>
          </a:p>
          <a:p>
            <a:pPr>
              <a:buClr>
                <a:srgbClr val="C00000"/>
              </a:buClr>
              <a:buFont typeface="Wingdings" pitchFamily="2" charset="2"/>
              <a:buChar char="§"/>
            </a:pPr>
            <a:r>
              <a:rPr lang="en-US" sz="2000" dirty="0"/>
              <a:t>Plasma-Liquid-Biomolecule interaction:</a:t>
            </a:r>
          </a:p>
          <a:p>
            <a:pPr lvl="1">
              <a:buClr>
                <a:srgbClr val="C00000"/>
              </a:buClr>
              <a:buFont typeface="Wingdings" pitchFamily="2" charset="2"/>
              <a:buChar char="§"/>
            </a:pPr>
            <a:r>
              <a:rPr lang="en-US" sz="2000" dirty="0"/>
              <a:t>Organic matter in liquids becomes part of the chemistry</a:t>
            </a:r>
          </a:p>
          <a:p>
            <a:pPr lvl="1">
              <a:buClr>
                <a:srgbClr val="C00000"/>
              </a:buClr>
              <a:buFont typeface="Wingdings" pitchFamily="2" charset="2"/>
              <a:buChar char="§"/>
            </a:pPr>
            <a:r>
              <a:rPr lang="en-US" sz="2000" dirty="0"/>
              <a:t>“Passive”: offering a target for reactions </a:t>
            </a:r>
            <a:endParaRPr lang="en-US" sz="2000" baseline="-25000" dirty="0"/>
          </a:p>
          <a:p>
            <a:pPr lvl="1">
              <a:buClr>
                <a:srgbClr val="C00000"/>
              </a:buClr>
              <a:buFont typeface="Wingdings" pitchFamily="2" charset="2"/>
              <a:buChar char="§"/>
            </a:pPr>
            <a:r>
              <a:rPr lang="en-US" sz="2000" dirty="0"/>
              <a:t>“Active”: cells actively change chemistry</a:t>
            </a:r>
          </a:p>
          <a:p>
            <a:pPr marL="0" indent="0">
              <a:buClr>
                <a:srgbClr val="C00000"/>
              </a:buClr>
              <a:buNone/>
            </a:pPr>
            <a:endParaRPr lang="en-US" sz="2000" dirty="0"/>
          </a:p>
        </p:txBody>
      </p:sp>
      <p:sp>
        <p:nvSpPr>
          <p:cNvPr id="5" name="Slide Number Placeholder 4">
            <a:extLst>
              <a:ext uri="{FF2B5EF4-FFF2-40B4-BE49-F238E27FC236}">
                <a16:creationId xmlns:a16="http://schemas.microsoft.com/office/drawing/2014/main" id="{BB83EF8A-A305-A74F-B24A-99DF694A35C2}"/>
              </a:ext>
            </a:extLst>
          </p:cNvPr>
          <p:cNvSpPr>
            <a:spLocks noGrp="1"/>
          </p:cNvSpPr>
          <p:nvPr>
            <p:ph type="sldNum" sz="quarter" idx="12"/>
          </p:nvPr>
        </p:nvSpPr>
        <p:spPr/>
        <p:txBody>
          <a:bodyPr/>
          <a:lstStyle/>
          <a:p>
            <a:pPr>
              <a:defRPr/>
            </a:pPr>
            <a:fld id="{3FF2C605-4958-CF43-AA48-80339EFDB0AF}" type="slidenum">
              <a:rPr lang="en-US" smtClean="0"/>
              <a:pPr>
                <a:defRPr/>
              </a:pPr>
              <a:t>2</a:t>
            </a:fld>
            <a:endParaRPr lang="en-US"/>
          </a:p>
        </p:txBody>
      </p:sp>
      <p:pic>
        <p:nvPicPr>
          <p:cNvPr id="6" name="Picture 4" descr="V:\baldus\DBD-Bilder\IMG_5298.JPG">
            <a:extLst>
              <a:ext uri="{FF2B5EF4-FFF2-40B4-BE49-F238E27FC236}">
                <a16:creationId xmlns:a16="http://schemas.microsoft.com/office/drawing/2014/main" id="{2AF0A402-F7A2-7942-8DFD-BFAA7216631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255642">
            <a:off x="7088705" y="2492611"/>
            <a:ext cx="1787125" cy="12191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728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CE286-384D-6943-A5EC-013070213E53}"/>
              </a:ext>
            </a:extLst>
          </p:cNvPr>
          <p:cNvSpPr>
            <a:spLocks noGrp="1"/>
          </p:cNvSpPr>
          <p:nvPr>
            <p:ph type="title"/>
          </p:nvPr>
        </p:nvSpPr>
        <p:spPr/>
        <p:txBody>
          <a:bodyPr/>
          <a:lstStyle/>
          <a:p>
            <a:r>
              <a:rPr lang="en-US" dirty="0"/>
              <a:t>Experimental Conditions</a:t>
            </a:r>
          </a:p>
        </p:txBody>
      </p:sp>
      <p:sp>
        <p:nvSpPr>
          <p:cNvPr id="3" name="Content Placeholder 2">
            <a:extLst>
              <a:ext uri="{FF2B5EF4-FFF2-40B4-BE49-F238E27FC236}">
                <a16:creationId xmlns:a16="http://schemas.microsoft.com/office/drawing/2014/main" id="{B1CEC7FA-E2D9-2147-ACDA-3C1B2B15DA4B}"/>
              </a:ext>
            </a:extLst>
          </p:cNvPr>
          <p:cNvSpPr>
            <a:spLocks noGrp="1"/>
          </p:cNvSpPr>
          <p:nvPr>
            <p:ph idx="1"/>
          </p:nvPr>
        </p:nvSpPr>
        <p:spPr>
          <a:xfrm>
            <a:off x="457200" y="1957982"/>
            <a:ext cx="8229600" cy="2809281"/>
          </a:xfrm>
        </p:spPr>
        <p:txBody>
          <a:bodyPr/>
          <a:lstStyle/>
          <a:p>
            <a:pPr>
              <a:buClr>
                <a:srgbClr val="C00000"/>
              </a:buClr>
              <a:buFont typeface="Wingdings" pitchFamily="2" charset="2"/>
              <a:buChar char="§"/>
            </a:pPr>
            <a:r>
              <a:rPr lang="en-US" sz="1800" dirty="0"/>
              <a:t>Total gas flow: 1 </a:t>
            </a:r>
            <a:r>
              <a:rPr lang="en-US" sz="1800" dirty="0" err="1"/>
              <a:t>slm</a:t>
            </a:r>
            <a:endParaRPr lang="en-US" sz="1800" dirty="0"/>
          </a:p>
          <a:p>
            <a:pPr>
              <a:buClr>
                <a:srgbClr val="C00000"/>
              </a:buClr>
              <a:buFont typeface="Wingdings" pitchFamily="2" charset="2"/>
              <a:buChar char="§"/>
            </a:pPr>
            <a:r>
              <a:rPr lang="en-US" sz="1800" dirty="0"/>
              <a:t>Power constant at 750 </a:t>
            </a:r>
            <a:r>
              <a:rPr lang="en-US" sz="1800" dirty="0" err="1"/>
              <a:t>mW</a:t>
            </a:r>
            <a:endParaRPr lang="en-US" sz="1800" dirty="0"/>
          </a:p>
          <a:p>
            <a:pPr lvl="1">
              <a:buClr>
                <a:srgbClr val="C00000"/>
              </a:buClr>
              <a:buFont typeface="Wingdings" pitchFamily="2" charset="2"/>
              <a:buChar char="§"/>
            </a:pPr>
            <a:r>
              <a:rPr lang="en-US" sz="1800" dirty="0"/>
              <a:t>~240 V</a:t>
            </a:r>
            <a:r>
              <a:rPr lang="en-US" sz="1800" baseline="-25000" dirty="0"/>
              <a:t>RMS</a:t>
            </a:r>
            <a:r>
              <a:rPr lang="en-US" sz="1800" dirty="0"/>
              <a:t> for He/O</a:t>
            </a:r>
            <a:r>
              <a:rPr lang="en-US" sz="1800" baseline="-25000" dirty="0"/>
              <a:t>2</a:t>
            </a:r>
            <a:r>
              <a:rPr lang="en-US" sz="1800" dirty="0"/>
              <a:t> and He/H</a:t>
            </a:r>
            <a:r>
              <a:rPr lang="en-US" sz="1800" baseline="-25000" dirty="0"/>
              <a:t>2</a:t>
            </a:r>
            <a:r>
              <a:rPr lang="en-US" sz="1800" dirty="0"/>
              <a:t>O</a:t>
            </a:r>
          </a:p>
          <a:p>
            <a:pPr lvl="1">
              <a:buClr>
                <a:srgbClr val="C00000"/>
              </a:buClr>
              <a:buFont typeface="Wingdings" pitchFamily="2" charset="2"/>
              <a:buChar char="§"/>
            </a:pPr>
            <a:r>
              <a:rPr lang="en-US" sz="1800" dirty="0"/>
              <a:t>~215 V</a:t>
            </a:r>
            <a:r>
              <a:rPr lang="en-US" sz="1800" baseline="-25000" dirty="0"/>
              <a:t>RMS</a:t>
            </a:r>
            <a:r>
              <a:rPr lang="en-US" sz="1800" dirty="0"/>
              <a:t> for He</a:t>
            </a:r>
          </a:p>
          <a:p>
            <a:pPr>
              <a:buClr>
                <a:srgbClr val="C00000"/>
              </a:buClr>
              <a:buFont typeface="Wingdings" pitchFamily="2" charset="2"/>
              <a:buChar char="§"/>
            </a:pPr>
            <a:r>
              <a:rPr lang="en-US" sz="1800" dirty="0"/>
              <a:t>Liquid treatments:</a:t>
            </a:r>
          </a:p>
          <a:p>
            <a:pPr lvl="1">
              <a:buClr>
                <a:srgbClr val="C00000"/>
              </a:buClr>
              <a:buFont typeface="Wingdings" pitchFamily="2" charset="2"/>
              <a:buChar char="§"/>
            </a:pPr>
            <a:r>
              <a:rPr lang="en-US" sz="1800" dirty="0"/>
              <a:t>12-well plate, 1 ml treatment volume</a:t>
            </a:r>
          </a:p>
          <a:p>
            <a:pPr lvl="1">
              <a:buClr>
                <a:srgbClr val="C00000"/>
              </a:buClr>
              <a:buFont typeface="Wingdings" pitchFamily="2" charset="2"/>
              <a:buChar char="§"/>
            </a:pPr>
            <a:r>
              <a:rPr lang="en-US" sz="1800" dirty="0"/>
              <a:t>4 mm distance from nozzle to liquid</a:t>
            </a:r>
          </a:p>
          <a:p>
            <a:pPr>
              <a:buClr>
                <a:srgbClr val="C00000"/>
              </a:buClr>
              <a:buFont typeface="Wingdings" pitchFamily="2" charset="2"/>
              <a:buChar char="§"/>
            </a:pPr>
            <a:r>
              <a:rPr lang="en-US" sz="1800" dirty="0"/>
              <a:t>All measurements performed in triplicate</a:t>
            </a:r>
          </a:p>
        </p:txBody>
      </p:sp>
      <p:sp>
        <p:nvSpPr>
          <p:cNvPr id="4" name="Slide Number Placeholder 3">
            <a:extLst>
              <a:ext uri="{FF2B5EF4-FFF2-40B4-BE49-F238E27FC236}">
                <a16:creationId xmlns:a16="http://schemas.microsoft.com/office/drawing/2014/main" id="{A667E1EE-4E23-AF4B-99EB-8A94AA2AB7FD}"/>
              </a:ext>
            </a:extLst>
          </p:cNvPr>
          <p:cNvSpPr>
            <a:spLocks noGrp="1"/>
          </p:cNvSpPr>
          <p:nvPr>
            <p:ph type="sldNum" sz="quarter" idx="12"/>
          </p:nvPr>
        </p:nvSpPr>
        <p:spPr/>
        <p:txBody>
          <a:bodyPr/>
          <a:lstStyle/>
          <a:p>
            <a:pPr>
              <a:defRPr/>
            </a:pPr>
            <a:fld id="{3FF2C605-4958-CF43-AA48-80339EFDB0AF}" type="slidenum">
              <a:rPr lang="en-US" smtClean="0"/>
              <a:pPr>
                <a:defRPr/>
              </a:pPr>
              <a:t>20</a:t>
            </a:fld>
            <a:endParaRPr lang="en-US"/>
          </a:p>
        </p:txBody>
      </p:sp>
      <p:pic>
        <p:nvPicPr>
          <p:cNvPr id="5" name="image1.jpeg">
            <a:extLst>
              <a:ext uri="{FF2B5EF4-FFF2-40B4-BE49-F238E27FC236}">
                <a16:creationId xmlns:a16="http://schemas.microsoft.com/office/drawing/2014/main" id="{A970197D-2525-E749-9C83-E2A2F3EDAE0A}"/>
              </a:ext>
            </a:extLst>
          </p:cNvPr>
          <p:cNvPicPr>
            <a:picLocks noChangeAspect="1"/>
          </p:cNvPicPr>
          <p:nvPr/>
        </p:nvPicPr>
        <p:blipFill rotWithShape="1">
          <a:blip r:embed="rId2" cstate="print"/>
          <a:srcRect l="31057" r="16486"/>
          <a:stretch/>
        </p:blipFill>
        <p:spPr>
          <a:xfrm>
            <a:off x="7251405" y="1994547"/>
            <a:ext cx="1435395" cy="2600075"/>
          </a:xfrm>
          <a:prstGeom prst="rect">
            <a:avLst/>
          </a:prstGeom>
        </p:spPr>
      </p:pic>
    </p:spTree>
    <p:extLst>
      <p:ext uri="{BB962C8B-B14F-4D97-AF65-F5344CB8AC3E}">
        <p14:creationId xmlns:p14="http://schemas.microsoft.com/office/powerpoint/2010/main" val="746467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67E1EE-4E23-AF4B-99EB-8A94AA2AB7FD}"/>
              </a:ext>
            </a:extLst>
          </p:cNvPr>
          <p:cNvSpPr>
            <a:spLocks noGrp="1"/>
          </p:cNvSpPr>
          <p:nvPr>
            <p:ph type="sldNum" sz="quarter" idx="12"/>
          </p:nvPr>
        </p:nvSpPr>
        <p:spPr/>
        <p:txBody>
          <a:bodyPr/>
          <a:lstStyle/>
          <a:p>
            <a:pPr>
              <a:defRPr/>
            </a:pPr>
            <a:fld id="{3FF2C605-4958-CF43-AA48-80339EFDB0AF}" type="slidenum">
              <a:rPr lang="en-US" smtClean="0"/>
              <a:pPr>
                <a:defRPr/>
              </a:pPr>
              <a:t>21</a:t>
            </a:fld>
            <a:endParaRPr lang="en-US"/>
          </a:p>
        </p:txBody>
      </p:sp>
      <p:grpSp>
        <p:nvGrpSpPr>
          <p:cNvPr id="10" name="Group 9">
            <a:extLst>
              <a:ext uri="{FF2B5EF4-FFF2-40B4-BE49-F238E27FC236}">
                <a16:creationId xmlns:a16="http://schemas.microsoft.com/office/drawing/2014/main" id="{33D28784-B375-7944-AABD-08C512184B8F}"/>
              </a:ext>
            </a:extLst>
          </p:cNvPr>
          <p:cNvGrpSpPr/>
          <p:nvPr/>
        </p:nvGrpSpPr>
        <p:grpSpPr>
          <a:xfrm>
            <a:off x="1487802" y="713599"/>
            <a:ext cx="6248401" cy="1296203"/>
            <a:chOff x="1447800" y="761999"/>
            <a:chExt cx="6248401" cy="1296203"/>
          </a:xfrm>
        </p:grpSpPr>
        <p:grpSp>
          <p:nvGrpSpPr>
            <p:cNvPr id="11" name="Group 10">
              <a:extLst>
                <a:ext uri="{FF2B5EF4-FFF2-40B4-BE49-F238E27FC236}">
                  <a16:creationId xmlns:a16="http://schemas.microsoft.com/office/drawing/2014/main" id="{01018684-F231-7745-BDD0-785C0A1E3F7C}"/>
                </a:ext>
              </a:extLst>
            </p:cNvPr>
            <p:cNvGrpSpPr/>
            <p:nvPr/>
          </p:nvGrpSpPr>
          <p:grpSpPr>
            <a:xfrm>
              <a:off x="1447800" y="762802"/>
              <a:ext cx="990600" cy="1295400"/>
              <a:chOff x="2057400" y="1676400"/>
              <a:chExt cx="990600" cy="1066800"/>
            </a:xfrm>
          </p:grpSpPr>
          <p:sp>
            <p:nvSpPr>
              <p:cNvPr id="20" name="Snip and Round Single Corner Rectangle 19">
                <a:extLst>
                  <a:ext uri="{FF2B5EF4-FFF2-40B4-BE49-F238E27FC236}">
                    <a16:creationId xmlns:a16="http://schemas.microsoft.com/office/drawing/2014/main" id="{F73FC55E-9D15-7244-8AE9-79A359DFFF13}"/>
                  </a:ext>
                </a:extLst>
              </p:cNvPr>
              <p:cNvSpPr>
                <a:spLocks noChangeAspect="1"/>
              </p:cNvSpPr>
              <p:nvPr/>
            </p:nvSpPr>
            <p:spPr>
              <a:xfrm rot="10800000">
                <a:off x="2057400" y="1676400"/>
                <a:ext cx="381000" cy="1066800"/>
              </a:xfrm>
              <a:prstGeom prst="snipRoundRect">
                <a:avLst>
                  <a:gd name="adj1" fmla="val 0"/>
                  <a:gd name="adj2" fmla="val 46314"/>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Snip and Round Single Corner Rectangle 20">
                <a:extLst>
                  <a:ext uri="{FF2B5EF4-FFF2-40B4-BE49-F238E27FC236}">
                    <a16:creationId xmlns:a16="http://schemas.microsoft.com/office/drawing/2014/main" id="{CDEA69ED-4E48-374A-B639-977C9668EE12}"/>
                  </a:ext>
                </a:extLst>
              </p:cNvPr>
              <p:cNvSpPr>
                <a:spLocks noChangeAspect="1"/>
              </p:cNvSpPr>
              <p:nvPr/>
            </p:nvSpPr>
            <p:spPr>
              <a:xfrm rot="10800000" flipH="1">
                <a:off x="2667000" y="1676400"/>
                <a:ext cx="381000" cy="1066800"/>
              </a:xfrm>
              <a:prstGeom prst="snipRoundRect">
                <a:avLst>
                  <a:gd name="adj1" fmla="val 0"/>
                  <a:gd name="adj2" fmla="val 46314"/>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59DB9169-AA46-E241-BF5B-D5148F391A1C}"/>
                  </a:ext>
                </a:extLst>
              </p:cNvPr>
              <p:cNvSpPr/>
              <p:nvPr/>
            </p:nvSpPr>
            <p:spPr>
              <a:xfrm>
                <a:off x="2438400" y="1676400"/>
                <a:ext cx="228599" cy="1066800"/>
              </a:xfrm>
              <a:prstGeom prst="rect">
                <a:avLst/>
              </a:prstGeom>
              <a:solidFill>
                <a:srgbClr val="FF4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9C58AB7B-96F2-3242-A180-EB8EED1B663E}"/>
                </a:ext>
              </a:extLst>
            </p:cNvPr>
            <p:cNvGrpSpPr/>
            <p:nvPr/>
          </p:nvGrpSpPr>
          <p:grpSpPr>
            <a:xfrm>
              <a:off x="4076700" y="761999"/>
              <a:ext cx="990600" cy="1295400"/>
              <a:chOff x="2057400" y="1676400"/>
              <a:chExt cx="990600" cy="1066800"/>
            </a:xfrm>
          </p:grpSpPr>
          <p:sp>
            <p:nvSpPr>
              <p:cNvPr id="17" name="Snip and Round Single Corner Rectangle 16">
                <a:extLst>
                  <a:ext uri="{FF2B5EF4-FFF2-40B4-BE49-F238E27FC236}">
                    <a16:creationId xmlns:a16="http://schemas.microsoft.com/office/drawing/2014/main" id="{B4C67DA4-4A30-2942-9875-42112414CC76}"/>
                  </a:ext>
                </a:extLst>
              </p:cNvPr>
              <p:cNvSpPr>
                <a:spLocks noChangeAspect="1"/>
              </p:cNvSpPr>
              <p:nvPr/>
            </p:nvSpPr>
            <p:spPr>
              <a:xfrm rot="10800000">
                <a:off x="2057400" y="1676400"/>
                <a:ext cx="381000" cy="1066800"/>
              </a:xfrm>
              <a:prstGeom prst="snipRoundRect">
                <a:avLst>
                  <a:gd name="adj1" fmla="val 0"/>
                  <a:gd name="adj2" fmla="val 46314"/>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Snip and Round Single Corner Rectangle 17">
                <a:extLst>
                  <a:ext uri="{FF2B5EF4-FFF2-40B4-BE49-F238E27FC236}">
                    <a16:creationId xmlns:a16="http://schemas.microsoft.com/office/drawing/2014/main" id="{DFAD3867-6F92-434C-A009-957FA22761A6}"/>
                  </a:ext>
                </a:extLst>
              </p:cNvPr>
              <p:cNvSpPr>
                <a:spLocks noChangeAspect="1"/>
              </p:cNvSpPr>
              <p:nvPr/>
            </p:nvSpPr>
            <p:spPr>
              <a:xfrm rot="10800000" flipH="1">
                <a:off x="2667000" y="1676400"/>
                <a:ext cx="381000" cy="1066800"/>
              </a:xfrm>
              <a:prstGeom prst="snipRoundRect">
                <a:avLst>
                  <a:gd name="adj1" fmla="val 0"/>
                  <a:gd name="adj2" fmla="val 46314"/>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13343BC-6007-054E-9B96-A3C7D286F459}"/>
                  </a:ext>
                </a:extLst>
              </p:cNvPr>
              <p:cNvSpPr/>
              <p:nvPr/>
            </p:nvSpPr>
            <p:spPr>
              <a:xfrm>
                <a:off x="2438400" y="1676400"/>
                <a:ext cx="228599" cy="1066800"/>
              </a:xfrm>
              <a:prstGeom prst="rect">
                <a:avLst/>
              </a:prstGeom>
              <a:solidFill>
                <a:srgbClr val="FF4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B7EF3DE9-B5EE-2E48-95B0-3D513F5D3E71}"/>
                </a:ext>
              </a:extLst>
            </p:cNvPr>
            <p:cNvGrpSpPr/>
            <p:nvPr/>
          </p:nvGrpSpPr>
          <p:grpSpPr>
            <a:xfrm>
              <a:off x="6705601" y="761999"/>
              <a:ext cx="990600" cy="1295400"/>
              <a:chOff x="2057400" y="1676400"/>
              <a:chExt cx="990600" cy="1066800"/>
            </a:xfrm>
          </p:grpSpPr>
          <p:sp>
            <p:nvSpPr>
              <p:cNvPr id="14" name="Snip and Round Single Corner Rectangle 13">
                <a:extLst>
                  <a:ext uri="{FF2B5EF4-FFF2-40B4-BE49-F238E27FC236}">
                    <a16:creationId xmlns:a16="http://schemas.microsoft.com/office/drawing/2014/main" id="{6F759356-7414-E94B-8881-C0CFEF5DF471}"/>
                  </a:ext>
                </a:extLst>
              </p:cNvPr>
              <p:cNvSpPr>
                <a:spLocks noChangeAspect="1"/>
              </p:cNvSpPr>
              <p:nvPr/>
            </p:nvSpPr>
            <p:spPr>
              <a:xfrm rot="10800000">
                <a:off x="2057400" y="1676400"/>
                <a:ext cx="381000" cy="1066800"/>
              </a:xfrm>
              <a:prstGeom prst="snipRoundRect">
                <a:avLst>
                  <a:gd name="adj1" fmla="val 0"/>
                  <a:gd name="adj2" fmla="val 46314"/>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Snip and Round Single Corner Rectangle 14">
                <a:extLst>
                  <a:ext uri="{FF2B5EF4-FFF2-40B4-BE49-F238E27FC236}">
                    <a16:creationId xmlns:a16="http://schemas.microsoft.com/office/drawing/2014/main" id="{EE95A098-84D4-CA4A-87D3-1C77906BF3FA}"/>
                  </a:ext>
                </a:extLst>
              </p:cNvPr>
              <p:cNvSpPr>
                <a:spLocks noChangeAspect="1"/>
              </p:cNvSpPr>
              <p:nvPr/>
            </p:nvSpPr>
            <p:spPr>
              <a:xfrm rot="10800000" flipH="1">
                <a:off x="2667000" y="1676400"/>
                <a:ext cx="381000" cy="1066800"/>
              </a:xfrm>
              <a:prstGeom prst="snipRoundRect">
                <a:avLst>
                  <a:gd name="adj1" fmla="val 0"/>
                  <a:gd name="adj2" fmla="val 46314"/>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D423BD8-217F-E241-963B-8C9258F51CA0}"/>
                  </a:ext>
                </a:extLst>
              </p:cNvPr>
              <p:cNvSpPr/>
              <p:nvPr/>
            </p:nvSpPr>
            <p:spPr>
              <a:xfrm>
                <a:off x="2438400" y="1676400"/>
                <a:ext cx="228599" cy="1066800"/>
              </a:xfrm>
              <a:prstGeom prst="rect">
                <a:avLst/>
              </a:prstGeom>
              <a:solidFill>
                <a:srgbClr val="FF4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23" name="TextBox 22">
            <a:extLst>
              <a:ext uri="{FF2B5EF4-FFF2-40B4-BE49-F238E27FC236}">
                <a16:creationId xmlns:a16="http://schemas.microsoft.com/office/drawing/2014/main" id="{CC3E3BBD-48A9-1746-98BE-C8FF1525BDFD}"/>
              </a:ext>
            </a:extLst>
          </p:cNvPr>
          <p:cNvSpPr txBox="1"/>
          <p:nvPr/>
        </p:nvSpPr>
        <p:spPr>
          <a:xfrm>
            <a:off x="1366959" y="437816"/>
            <a:ext cx="1306122" cy="276999"/>
          </a:xfrm>
          <a:prstGeom prst="rect">
            <a:avLst/>
          </a:prstGeom>
          <a:noFill/>
        </p:spPr>
        <p:txBody>
          <a:bodyPr wrap="square" rtlCol="0">
            <a:spAutoFit/>
          </a:bodyPr>
          <a:lstStyle/>
          <a:p>
            <a:pPr algn="ctr" defTabSz="457200" fontAlgn="base">
              <a:spcBef>
                <a:spcPct val="0"/>
              </a:spcBef>
              <a:spcAft>
                <a:spcPct val="0"/>
              </a:spcAft>
            </a:pPr>
            <a:r>
              <a:rPr lang="en-US" sz="1200" b="1" dirty="0">
                <a:solidFill>
                  <a:prstClr val="black"/>
                </a:solidFill>
                <a:latin typeface="Arial" charset="0"/>
                <a:ea typeface="Arial" charset="0"/>
                <a:cs typeface="Arial" charset="0"/>
              </a:rPr>
              <a:t>He 0.6% O</a:t>
            </a:r>
            <a:r>
              <a:rPr lang="en-US" sz="1200" b="1" baseline="-25000" dirty="0">
                <a:solidFill>
                  <a:prstClr val="black"/>
                </a:solidFill>
                <a:latin typeface="Arial" charset="0"/>
                <a:ea typeface="Arial" charset="0"/>
                <a:cs typeface="Arial" charset="0"/>
              </a:rPr>
              <a:t>2</a:t>
            </a:r>
            <a:endParaRPr lang="en-US" sz="1200" b="1" dirty="0">
              <a:solidFill>
                <a:prstClr val="black"/>
              </a:solidFill>
              <a:latin typeface="Arial" charset="0"/>
              <a:ea typeface="Arial" charset="0"/>
              <a:cs typeface="Arial" charset="0"/>
            </a:endParaRPr>
          </a:p>
        </p:txBody>
      </p:sp>
      <p:sp>
        <p:nvSpPr>
          <p:cNvPr id="24" name="TextBox 23">
            <a:extLst>
              <a:ext uri="{FF2B5EF4-FFF2-40B4-BE49-F238E27FC236}">
                <a16:creationId xmlns:a16="http://schemas.microsoft.com/office/drawing/2014/main" id="{BBBCBA6F-5233-284A-9424-0CE2518EC616}"/>
              </a:ext>
            </a:extLst>
          </p:cNvPr>
          <p:cNvSpPr txBox="1"/>
          <p:nvPr/>
        </p:nvSpPr>
        <p:spPr>
          <a:xfrm>
            <a:off x="6473541" y="453034"/>
            <a:ext cx="1534722" cy="276999"/>
          </a:xfrm>
          <a:prstGeom prst="rect">
            <a:avLst/>
          </a:prstGeom>
          <a:noFill/>
        </p:spPr>
        <p:txBody>
          <a:bodyPr wrap="square" rtlCol="0">
            <a:spAutoFit/>
          </a:bodyPr>
          <a:lstStyle/>
          <a:p>
            <a:pPr algn="ctr" defTabSz="457200" fontAlgn="base">
              <a:spcBef>
                <a:spcPct val="0"/>
              </a:spcBef>
              <a:spcAft>
                <a:spcPct val="0"/>
              </a:spcAft>
            </a:pPr>
            <a:r>
              <a:rPr lang="en-US" sz="1200" b="1" dirty="0">
                <a:solidFill>
                  <a:prstClr val="black"/>
                </a:solidFill>
                <a:latin typeface="Arial" charset="0"/>
                <a:ea typeface="Arial" charset="0"/>
                <a:cs typeface="Arial" charset="0"/>
              </a:rPr>
              <a:t>He 2500 ppm H</a:t>
            </a:r>
            <a:r>
              <a:rPr lang="en-US" sz="1200" b="1" baseline="-25000" dirty="0">
                <a:solidFill>
                  <a:prstClr val="black"/>
                </a:solidFill>
                <a:latin typeface="Arial" charset="0"/>
                <a:ea typeface="Arial" charset="0"/>
                <a:cs typeface="Arial" charset="0"/>
              </a:rPr>
              <a:t>2</a:t>
            </a:r>
            <a:r>
              <a:rPr lang="en-US" sz="1200" b="1" dirty="0">
                <a:solidFill>
                  <a:prstClr val="black"/>
                </a:solidFill>
                <a:latin typeface="Arial" charset="0"/>
                <a:ea typeface="Arial" charset="0"/>
                <a:cs typeface="Arial" charset="0"/>
              </a:rPr>
              <a:t>O</a:t>
            </a:r>
          </a:p>
        </p:txBody>
      </p:sp>
      <p:sp>
        <p:nvSpPr>
          <p:cNvPr id="25" name="TextBox 24">
            <a:extLst>
              <a:ext uri="{FF2B5EF4-FFF2-40B4-BE49-F238E27FC236}">
                <a16:creationId xmlns:a16="http://schemas.microsoft.com/office/drawing/2014/main" id="{A11E775E-7F12-CB48-902B-37B8644EBBEF}"/>
              </a:ext>
            </a:extLst>
          </p:cNvPr>
          <p:cNvSpPr txBox="1"/>
          <p:nvPr/>
        </p:nvSpPr>
        <p:spPr>
          <a:xfrm>
            <a:off x="4169500" y="448446"/>
            <a:ext cx="859644" cy="276999"/>
          </a:xfrm>
          <a:prstGeom prst="rect">
            <a:avLst/>
          </a:prstGeom>
          <a:noFill/>
        </p:spPr>
        <p:txBody>
          <a:bodyPr wrap="square" rtlCol="0">
            <a:spAutoFit/>
          </a:bodyPr>
          <a:lstStyle/>
          <a:p>
            <a:pPr algn="ctr" defTabSz="457200" fontAlgn="base">
              <a:spcBef>
                <a:spcPct val="0"/>
              </a:spcBef>
              <a:spcAft>
                <a:spcPct val="0"/>
              </a:spcAft>
            </a:pPr>
            <a:r>
              <a:rPr lang="en-US" sz="1200" b="1" dirty="0">
                <a:solidFill>
                  <a:prstClr val="black"/>
                </a:solidFill>
                <a:latin typeface="Arial" charset="0"/>
                <a:ea typeface="Arial" charset="0"/>
                <a:cs typeface="Arial" charset="0"/>
              </a:rPr>
              <a:t>He-only</a:t>
            </a:r>
          </a:p>
        </p:txBody>
      </p:sp>
      <p:sp>
        <p:nvSpPr>
          <p:cNvPr id="26" name="TextBox 25">
            <a:extLst>
              <a:ext uri="{FF2B5EF4-FFF2-40B4-BE49-F238E27FC236}">
                <a16:creationId xmlns:a16="http://schemas.microsoft.com/office/drawing/2014/main" id="{D7D8A339-EB4E-D44D-AE6B-61D0EB4B6EBE}"/>
              </a:ext>
            </a:extLst>
          </p:cNvPr>
          <p:cNvSpPr txBox="1"/>
          <p:nvPr/>
        </p:nvSpPr>
        <p:spPr>
          <a:xfrm>
            <a:off x="1333164" y="2036315"/>
            <a:ext cx="364202" cy="369332"/>
          </a:xfrm>
          <a:prstGeom prst="rect">
            <a:avLst/>
          </a:prstGeom>
          <a:noFill/>
        </p:spPr>
        <p:txBody>
          <a:bodyPr wrap="none" rtlCol="0">
            <a:spAutoFit/>
          </a:bodyPr>
          <a:lstStyle/>
          <a:p>
            <a:r>
              <a:rPr lang="en-US" b="1" dirty="0">
                <a:latin typeface="Arial" charset="0"/>
                <a:ea typeface="Arial" charset="0"/>
                <a:cs typeface="Arial" charset="0"/>
              </a:rPr>
              <a:t>O</a:t>
            </a:r>
          </a:p>
        </p:txBody>
      </p:sp>
      <p:sp>
        <p:nvSpPr>
          <p:cNvPr id="27" name="TextBox 26">
            <a:extLst>
              <a:ext uri="{FF2B5EF4-FFF2-40B4-BE49-F238E27FC236}">
                <a16:creationId xmlns:a16="http://schemas.microsoft.com/office/drawing/2014/main" id="{8E9C2C07-B24C-2247-BA64-D931D4A91177}"/>
              </a:ext>
            </a:extLst>
          </p:cNvPr>
          <p:cNvSpPr txBox="1"/>
          <p:nvPr/>
        </p:nvSpPr>
        <p:spPr>
          <a:xfrm>
            <a:off x="2155621" y="2201513"/>
            <a:ext cx="593432" cy="369332"/>
          </a:xfrm>
          <a:prstGeom prst="rect">
            <a:avLst/>
          </a:prstGeom>
          <a:noFill/>
        </p:spPr>
        <p:txBody>
          <a:bodyPr wrap="none" rtlCol="0">
            <a:spAutoFit/>
          </a:bodyPr>
          <a:lstStyle/>
          <a:p>
            <a:r>
              <a:rPr lang="en-US" b="1" dirty="0">
                <a:latin typeface="Arial" charset="0"/>
                <a:ea typeface="Arial" charset="0"/>
                <a:cs typeface="Arial" charset="0"/>
              </a:rPr>
              <a:t>O</a:t>
            </a:r>
            <a:r>
              <a:rPr lang="en-US" b="1" baseline="-25000" dirty="0">
                <a:latin typeface="Arial" charset="0"/>
                <a:ea typeface="Arial" charset="0"/>
                <a:cs typeface="Arial" charset="0"/>
              </a:rPr>
              <a:t>2</a:t>
            </a:r>
            <a:r>
              <a:rPr lang="en-US" baseline="30000" dirty="0">
                <a:latin typeface="Arial" charset="0"/>
                <a:ea typeface="Arial" charset="0"/>
                <a:cs typeface="Arial" charset="0"/>
              </a:rPr>
              <a:t>●-</a:t>
            </a:r>
            <a:endParaRPr lang="en-US" b="1" dirty="0">
              <a:latin typeface="Arial" charset="0"/>
              <a:ea typeface="Arial" charset="0"/>
              <a:cs typeface="Arial" charset="0"/>
            </a:endParaRPr>
          </a:p>
        </p:txBody>
      </p:sp>
      <p:sp>
        <p:nvSpPr>
          <p:cNvPr id="28" name="TextBox 27">
            <a:extLst>
              <a:ext uri="{FF2B5EF4-FFF2-40B4-BE49-F238E27FC236}">
                <a16:creationId xmlns:a16="http://schemas.microsoft.com/office/drawing/2014/main" id="{D6EF3577-B1CC-7241-85D7-430AE5EF4FEE}"/>
              </a:ext>
            </a:extLst>
          </p:cNvPr>
          <p:cNvSpPr txBox="1"/>
          <p:nvPr/>
        </p:nvSpPr>
        <p:spPr>
          <a:xfrm>
            <a:off x="1071002" y="2330440"/>
            <a:ext cx="449162" cy="369332"/>
          </a:xfrm>
          <a:prstGeom prst="rect">
            <a:avLst/>
          </a:prstGeom>
          <a:noFill/>
        </p:spPr>
        <p:txBody>
          <a:bodyPr wrap="none" rtlCol="0">
            <a:spAutoFit/>
          </a:bodyPr>
          <a:lstStyle/>
          <a:p>
            <a:r>
              <a:rPr lang="en-US" b="1" dirty="0">
                <a:latin typeface="Arial" charset="0"/>
                <a:ea typeface="Arial" charset="0"/>
                <a:cs typeface="Arial" charset="0"/>
              </a:rPr>
              <a:t>O</a:t>
            </a:r>
            <a:r>
              <a:rPr lang="en-US" b="1" baseline="-25000" dirty="0">
                <a:latin typeface="Arial" charset="0"/>
                <a:ea typeface="Arial" charset="0"/>
                <a:cs typeface="Arial" charset="0"/>
              </a:rPr>
              <a:t>3</a:t>
            </a:r>
            <a:endParaRPr lang="en-US" b="1" dirty="0">
              <a:latin typeface="Arial" charset="0"/>
              <a:ea typeface="Arial" charset="0"/>
              <a:cs typeface="Arial" charset="0"/>
            </a:endParaRPr>
          </a:p>
        </p:txBody>
      </p:sp>
      <p:sp>
        <p:nvSpPr>
          <p:cNvPr id="29" name="TextBox 28">
            <a:extLst>
              <a:ext uri="{FF2B5EF4-FFF2-40B4-BE49-F238E27FC236}">
                <a16:creationId xmlns:a16="http://schemas.microsoft.com/office/drawing/2014/main" id="{2334FF91-F3F1-894F-BC66-677A839E4FB4}"/>
              </a:ext>
            </a:extLst>
          </p:cNvPr>
          <p:cNvSpPr txBox="1"/>
          <p:nvPr/>
        </p:nvSpPr>
        <p:spPr>
          <a:xfrm>
            <a:off x="2228819" y="2610961"/>
            <a:ext cx="534121" cy="369332"/>
          </a:xfrm>
          <a:prstGeom prst="rect">
            <a:avLst/>
          </a:prstGeom>
          <a:noFill/>
        </p:spPr>
        <p:txBody>
          <a:bodyPr wrap="none" rtlCol="0">
            <a:spAutoFit/>
          </a:bodyPr>
          <a:lstStyle/>
          <a:p>
            <a:r>
              <a:rPr lang="en-US" b="1" baseline="30000" dirty="0">
                <a:latin typeface="Arial" charset="0"/>
                <a:ea typeface="Arial" charset="0"/>
                <a:cs typeface="Arial" charset="0"/>
              </a:rPr>
              <a:t>1</a:t>
            </a:r>
            <a:r>
              <a:rPr lang="en-US" b="1" dirty="0">
                <a:latin typeface="Arial" charset="0"/>
                <a:ea typeface="Arial" charset="0"/>
                <a:cs typeface="Arial" charset="0"/>
              </a:rPr>
              <a:t>O</a:t>
            </a:r>
            <a:r>
              <a:rPr lang="en-US" b="1" baseline="-25000" dirty="0">
                <a:latin typeface="Arial" charset="0"/>
                <a:ea typeface="Arial" charset="0"/>
                <a:cs typeface="Arial" charset="0"/>
              </a:rPr>
              <a:t>2</a:t>
            </a:r>
            <a:endParaRPr lang="en-US" b="1" dirty="0">
              <a:latin typeface="Arial" charset="0"/>
              <a:ea typeface="Arial" charset="0"/>
              <a:cs typeface="Arial" charset="0"/>
            </a:endParaRPr>
          </a:p>
        </p:txBody>
      </p:sp>
      <p:cxnSp>
        <p:nvCxnSpPr>
          <p:cNvPr id="30" name="Straight Arrow Connector 29">
            <a:extLst>
              <a:ext uri="{FF2B5EF4-FFF2-40B4-BE49-F238E27FC236}">
                <a16:creationId xmlns:a16="http://schemas.microsoft.com/office/drawing/2014/main" id="{AE9651FE-C26A-764A-AFD2-9BEAC9801DA7}"/>
              </a:ext>
            </a:extLst>
          </p:cNvPr>
          <p:cNvCxnSpPr/>
          <p:nvPr/>
        </p:nvCxnSpPr>
        <p:spPr>
          <a:xfrm flipH="1">
            <a:off x="1949035" y="2160525"/>
            <a:ext cx="1" cy="564863"/>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21AE20AD-F7CD-C24E-8B9C-9D0FD49C081E}"/>
              </a:ext>
            </a:extLst>
          </p:cNvPr>
          <p:cNvCxnSpPr/>
          <p:nvPr/>
        </p:nvCxnSpPr>
        <p:spPr>
          <a:xfrm flipH="1">
            <a:off x="4614062" y="2160524"/>
            <a:ext cx="1" cy="564863"/>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32" name="Straight Arrow Connector 31">
            <a:extLst>
              <a:ext uri="{FF2B5EF4-FFF2-40B4-BE49-F238E27FC236}">
                <a16:creationId xmlns:a16="http://schemas.microsoft.com/office/drawing/2014/main" id="{1B34DB71-E7C0-9E4B-B756-898CADF467C4}"/>
              </a:ext>
            </a:extLst>
          </p:cNvPr>
          <p:cNvCxnSpPr/>
          <p:nvPr/>
        </p:nvCxnSpPr>
        <p:spPr>
          <a:xfrm flipH="1">
            <a:off x="7240901" y="2140731"/>
            <a:ext cx="1" cy="564863"/>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33" name="TextBox 32">
            <a:extLst>
              <a:ext uri="{FF2B5EF4-FFF2-40B4-BE49-F238E27FC236}">
                <a16:creationId xmlns:a16="http://schemas.microsoft.com/office/drawing/2014/main" id="{D0EEEDF3-D4FE-6F4F-B6D0-5F81C2DABE1D}"/>
              </a:ext>
            </a:extLst>
          </p:cNvPr>
          <p:cNvSpPr txBox="1"/>
          <p:nvPr/>
        </p:nvSpPr>
        <p:spPr>
          <a:xfrm>
            <a:off x="3943000" y="2016847"/>
            <a:ext cx="364202" cy="369332"/>
          </a:xfrm>
          <a:prstGeom prst="rect">
            <a:avLst/>
          </a:prstGeom>
          <a:noFill/>
        </p:spPr>
        <p:txBody>
          <a:bodyPr wrap="none" rtlCol="0">
            <a:spAutoFit/>
          </a:bodyPr>
          <a:lstStyle/>
          <a:p>
            <a:r>
              <a:rPr lang="en-US" b="1" dirty="0">
                <a:latin typeface="Arial" charset="0"/>
                <a:ea typeface="Arial" charset="0"/>
                <a:cs typeface="Arial" charset="0"/>
              </a:rPr>
              <a:t>O</a:t>
            </a:r>
          </a:p>
        </p:txBody>
      </p:sp>
      <p:sp>
        <p:nvSpPr>
          <p:cNvPr id="34" name="TextBox 33">
            <a:extLst>
              <a:ext uri="{FF2B5EF4-FFF2-40B4-BE49-F238E27FC236}">
                <a16:creationId xmlns:a16="http://schemas.microsoft.com/office/drawing/2014/main" id="{FB4DAA55-D1A1-FD4E-89F5-3FC40E37B244}"/>
              </a:ext>
            </a:extLst>
          </p:cNvPr>
          <p:cNvSpPr txBox="1"/>
          <p:nvPr/>
        </p:nvSpPr>
        <p:spPr>
          <a:xfrm>
            <a:off x="4790190" y="2089485"/>
            <a:ext cx="623889" cy="369332"/>
          </a:xfrm>
          <a:prstGeom prst="rect">
            <a:avLst/>
          </a:prstGeom>
          <a:noFill/>
        </p:spPr>
        <p:txBody>
          <a:bodyPr wrap="none" rtlCol="0">
            <a:spAutoFit/>
          </a:bodyPr>
          <a:lstStyle/>
          <a:p>
            <a:r>
              <a:rPr lang="en-US" b="1" baseline="30000" dirty="0">
                <a:latin typeface="Arial" charset="0"/>
                <a:ea typeface="Arial" charset="0"/>
                <a:cs typeface="Arial" charset="0"/>
              </a:rPr>
              <a:t>●</a:t>
            </a:r>
            <a:r>
              <a:rPr lang="en-US" b="1" dirty="0">
                <a:latin typeface="Arial" charset="0"/>
                <a:ea typeface="Arial" charset="0"/>
                <a:cs typeface="Arial" charset="0"/>
              </a:rPr>
              <a:t>OH</a:t>
            </a:r>
          </a:p>
        </p:txBody>
      </p:sp>
      <p:sp>
        <p:nvSpPr>
          <p:cNvPr id="35" name="TextBox 34">
            <a:extLst>
              <a:ext uri="{FF2B5EF4-FFF2-40B4-BE49-F238E27FC236}">
                <a16:creationId xmlns:a16="http://schemas.microsoft.com/office/drawing/2014/main" id="{31BF1F1E-CDBB-C849-B82A-1E590B94FDB9}"/>
              </a:ext>
            </a:extLst>
          </p:cNvPr>
          <p:cNvSpPr txBox="1"/>
          <p:nvPr/>
        </p:nvSpPr>
        <p:spPr>
          <a:xfrm>
            <a:off x="3964768" y="2426295"/>
            <a:ext cx="569387" cy="369332"/>
          </a:xfrm>
          <a:prstGeom prst="rect">
            <a:avLst/>
          </a:prstGeom>
          <a:noFill/>
        </p:spPr>
        <p:txBody>
          <a:bodyPr wrap="none" rtlCol="0">
            <a:spAutoFit/>
          </a:bodyPr>
          <a:lstStyle/>
          <a:p>
            <a:r>
              <a:rPr lang="en-US" b="1" dirty="0">
                <a:latin typeface="Arial" charset="0"/>
                <a:ea typeface="Arial" charset="0"/>
                <a:cs typeface="Arial" charset="0"/>
              </a:rPr>
              <a:t>He*</a:t>
            </a:r>
          </a:p>
        </p:txBody>
      </p:sp>
      <p:sp>
        <p:nvSpPr>
          <p:cNvPr id="36" name="TextBox 35">
            <a:extLst>
              <a:ext uri="{FF2B5EF4-FFF2-40B4-BE49-F238E27FC236}">
                <a16:creationId xmlns:a16="http://schemas.microsoft.com/office/drawing/2014/main" id="{34B793BC-94A1-604B-905D-0900FF47CFA5}"/>
              </a:ext>
            </a:extLst>
          </p:cNvPr>
          <p:cNvSpPr txBox="1"/>
          <p:nvPr/>
        </p:nvSpPr>
        <p:spPr>
          <a:xfrm>
            <a:off x="6465280" y="2084805"/>
            <a:ext cx="623889" cy="369332"/>
          </a:xfrm>
          <a:prstGeom prst="rect">
            <a:avLst/>
          </a:prstGeom>
          <a:noFill/>
        </p:spPr>
        <p:txBody>
          <a:bodyPr wrap="none" rtlCol="0">
            <a:spAutoFit/>
          </a:bodyPr>
          <a:lstStyle/>
          <a:p>
            <a:r>
              <a:rPr lang="en-US" b="1" baseline="30000" dirty="0">
                <a:latin typeface="Arial" charset="0"/>
                <a:ea typeface="Arial" charset="0"/>
                <a:cs typeface="Arial" charset="0"/>
              </a:rPr>
              <a:t>●</a:t>
            </a:r>
            <a:r>
              <a:rPr lang="en-US" b="1" dirty="0">
                <a:latin typeface="Arial" charset="0"/>
                <a:ea typeface="Arial" charset="0"/>
                <a:cs typeface="Arial" charset="0"/>
              </a:rPr>
              <a:t>OH</a:t>
            </a:r>
          </a:p>
        </p:txBody>
      </p:sp>
      <p:sp>
        <p:nvSpPr>
          <p:cNvPr id="37" name="TextBox 36">
            <a:extLst>
              <a:ext uri="{FF2B5EF4-FFF2-40B4-BE49-F238E27FC236}">
                <a16:creationId xmlns:a16="http://schemas.microsoft.com/office/drawing/2014/main" id="{32786573-FB2D-3543-9D89-33E9B1188070}"/>
              </a:ext>
            </a:extLst>
          </p:cNvPr>
          <p:cNvSpPr txBox="1"/>
          <p:nvPr/>
        </p:nvSpPr>
        <p:spPr>
          <a:xfrm>
            <a:off x="7392634" y="2057098"/>
            <a:ext cx="582211" cy="369332"/>
          </a:xfrm>
          <a:prstGeom prst="rect">
            <a:avLst/>
          </a:prstGeom>
          <a:noFill/>
        </p:spPr>
        <p:txBody>
          <a:bodyPr wrap="none" rtlCol="0">
            <a:spAutoFit/>
          </a:bodyPr>
          <a:lstStyle/>
          <a:p>
            <a:r>
              <a:rPr lang="en-US" b="1" dirty="0">
                <a:latin typeface="Arial" charset="0"/>
                <a:ea typeface="Arial" charset="0"/>
                <a:cs typeface="Arial" charset="0"/>
              </a:rPr>
              <a:t>OH</a:t>
            </a:r>
            <a:r>
              <a:rPr lang="en-US" b="1" baseline="30000" dirty="0">
                <a:latin typeface="Arial" charset="0"/>
                <a:ea typeface="Arial" charset="0"/>
                <a:cs typeface="Arial" charset="0"/>
              </a:rPr>
              <a:t>-</a:t>
            </a:r>
            <a:endParaRPr lang="en-US" b="1" dirty="0">
              <a:latin typeface="Arial" charset="0"/>
              <a:ea typeface="Arial" charset="0"/>
              <a:cs typeface="Arial" charset="0"/>
            </a:endParaRPr>
          </a:p>
        </p:txBody>
      </p:sp>
      <p:sp>
        <p:nvSpPr>
          <p:cNvPr id="38" name="TextBox 37">
            <a:extLst>
              <a:ext uri="{FF2B5EF4-FFF2-40B4-BE49-F238E27FC236}">
                <a16:creationId xmlns:a16="http://schemas.microsoft.com/office/drawing/2014/main" id="{B155956E-907E-A341-861F-C052B47E9211}"/>
              </a:ext>
            </a:extLst>
          </p:cNvPr>
          <p:cNvSpPr txBox="1"/>
          <p:nvPr/>
        </p:nvSpPr>
        <p:spPr>
          <a:xfrm>
            <a:off x="6425640" y="2525768"/>
            <a:ext cx="708848" cy="369332"/>
          </a:xfrm>
          <a:prstGeom prst="rect">
            <a:avLst/>
          </a:prstGeom>
          <a:noFill/>
        </p:spPr>
        <p:txBody>
          <a:bodyPr wrap="none" rtlCol="0">
            <a:spAutoFit/>
          </a:bodyPr>
          <a:lstStyle/>
          <a:p>
            <a:r>
              <a:rPr lang="en-US" b="1" dirty="0">
                <a:latin typeface="Arial" charset="0"/>
                <a:ea typeface="Arial" charset="0"/>
                <a:cs typeface="Arial" charset="0"/>
              </a:rPr>
              <a:t>HO</a:t>
            </a:r>
            <a:r>
              <a:rPr lang="en-US" b="1" baseline="-25000" dirty="0">
                <a:latin typeface="Arial" charset="0"/>
                <a:ea typeface="Arial" charset="0"/>
                <a:cs typeface="Arial" charset="0"/>
              </a:rPr>
              <a:t>2</a:t>
            </a:r>
            <a:r>
              <a:rPr lang="en-US" baseline="30000" dirty="0">
                <a:latin typeface="Arial" charset="0"/>
                <a:ea typeface="Arial" charset="0"/>
                <a:cs typeface="Arial" charset="0"/>
              </a:rPr>
              <a:t>●</a:t>
            </a:r>
            <a:endParaRPr lang="en-US" b="1" dirty="0">
              <a:latin typeface="Arial" charset="0"/>
              <a:ea typeface="Arial" charset="0"/>
              <a:cs typeface="Arial" charset="0"/>
            </a:endParaRPr>
          </a:p>
        </p:txBody>
      </p:sp>
      <p:sp>
        <p:nvSpPr>
          <p:cNvPr id="39" name="TextBox 38">
            <a:extLst>
              <a:ext uri="{FF2B5EF4-FFF2-40B4-BE49-F238E27FC236}">
                <a16:creationId xmlns:a16="http://schemas.microsoft.com/office/drawing/2014/main" id="{11C59000-31E8-464F-AF73-2E6E8F3B39A2}"/>
              </a:ext>
            </a:extLst>
          </p:cNvPr>
          <p:cNvSpPr txBox="1"/>
          <p:nvPr/>
        </p:nvSpPr>
        <p:spPr>
          <a:xfrm>
            <a:off x="7509506" y="2466899"/>
            <a:ext cx="700833" cy="369332"/>
          </a:xfrm>
          <a:prstGeom prst="rect">
            <a:avLst/>
          </a:prstGeom>
          <a:noFill/>
        </p:spPr>
        <p:txBody>
          <a:bodyPr wrap="none" rtlCol="0">
            <a:spAutoFit/>
          </a:bodyPr>
          <a:lstStyle/>
          <a:p>
            <a:r>
              <a:rPr lang="en-US" b="1" dirty="0">
                <a:latin typeface="Arial" charset="0"/>
                <a:ea typeface="Arial" charset="0"/>
                <a:cs typeface="Arial" charset="0"/>
              </a:rPr>
              <a:t>H</a:t>
            </a:r>
            <a:r>
              <a:rPr lang="en-US" b="1" baseline="-25000" dirty="0">
                <a:latin typeface="Arial" charset="0"/>
                <a:ea typeface="Arial" charset="0"/>
                <a:cs typeface="Arial" charset="0"/>
              </a:rPr>
              <a:t>2</a:t>
            </a:r>
            <a:r>
              <a:rPr lang="en-US" b="1" dirty="0">
                <a:latin typeface="Arial" charset="0"/>
                <a:ea typeface="Arial" charset="0"/>
                <a:cs typeface="Arial" charset="0"/>
              </a:rPr>
              <a:t>O</a:t>
            </a:r>
            <a:r>
              <a:rPr lang="en-US" b="1" baseline="-25000" dirty="0">
                <a:latin typeface="Arial" charset="0"/>
                <a:ea typeface="Arial" charset="0"/>
                <a:cs typeface="Arial" charset="0"/>
              </a:rPr>
              <a:t>2</a:t>
            </a:r>
            <a:endParaRPr lang="en-US" b="1" dirty="0">
              <a:latin typeface="Arial" charset="0"/>
              <a:ea typeface="Arial" charset="0"/>
              <a:cs typeface="Arial" charset="0"/>
            </a:endParaRPr>
          </a:p>
        </p:txBody>
      </p:sp>
      <p:pic>
        <p:nvPicPr>
          <p:cNvPr id="40" name="Picture 39">
            <a:extLst>
              <a:ext uri="{FF2B5EF4-FFF2-40B4-BE49-F238E27FC236}">
                <a16:creationId xmlns:a16="http://schemas.microsoft.com/office/drawing/2014/main" id="{3C055767-3C5C-B248-9943-3681641201B2}"/>
              </a:ext>
            </a:extLst>
          </p:cNvPr>
          <p:cNvPicPr>
            <a:picLocks noChangeAspect="1"/>
          </p:cNvPicPr>
          <p:nvPr/>
        </p:nvPicPr>
        <p:blipFill rotWithShape="1">
          <a:blip r:embed="rId2">
            <a:extLst>
              <a:ext uri="{28A0092B-C50C-407E-A947-70E740481C1C}">
                <a14:useLocalDpi xmlns:a14="http://schemas.microsoft.com/office/drawing/2010/main" val="0"/>
              </a:ext>
            </a:extLst>
          </a:blip>
          <a:srcRect l="1619" t="5263" r="9679" b="2631"/>
          <a:stretch/>
        </p:blipFill>
        <p:spPr>
          <a:xfrm>
            <a:off x="250291" y="2842884"/>
            <a:ext cx="2894150" cy="2300616"/>
          </a:xfrm>
          <a:prstGeom prst="rect">
            <a:avLst/>
          </a:prstGeom>
        </p:spPr>
      </p:pic>
      <p:pic>
        <p:nvPicPr>
          <p:cNvPr id="41" name="Picture 40">
            <a:extLst>
              <a:ext uri="{FF2B5EF4-FFF2-40B4-BE49-F238E27FC236}">
                <a16:creationId xmlns:a16="http://schemas.microsoft.com/office/drawing/2014/main" id="{36E8F75C-4B8D-194B-A22A-9F313E9F02BE}"/>
              </a:ext>
            </a:extLst>
          </p:cNvPr>
          <p:cNvPicPr>
            <a:picLocks noChangeAspect="1"/>
          </p:cNvPicPr>
          <p:nvPr/>
        </p:nvPicPr>
        <p:blipFill rotWithShape="1">
          <a:blip r:embed="rId3">
            <a:extLst>
              <a:ext uri="{28A0092B-C50C-407E-A947-70E740481C1C}">
                <a14:useLocalDpi xmlns:a14="http://schemas.microsoft.com/office/drawing/2010/main" val="0"/>
              </a:ext>
            </a:extLst>
          </a:blip>
          <a:srcRect l="9371" t="7778" r="9127" b="4444"/>
          <a:stretch/>
        </p:blipFill>
        <p:spPr>
          <a:xfrm>
            <a:off x="5940681" y="2880977"/>
            <a:ext cx="2746119" cy="2264156"/>
          </a:xfrm>
          <a:prstGeom prst="rect">
            <a:avLst/>
          </a:prstGeom>
        </p:spPr>
      </p:pic>
      <p:pic>
        <p:nvPicPr>
          <p:cNvPr id="42" name="Picture 41">
            <a:extLst>
              <a:ext uri="{FF2B5EF4-FFF2-40B4-BE49-F238E27FC236}">
                <a16:creationId xmlns:a16="http://schemas.microsoft.com/office/drawing/2014/main" id="{32AD9EC4-636A-8B4A-9867-8F878C5E0B9F}"/>
              </a:ext>
            </a:extLst>
          </p:cNvPr>
          <p:cNvPicPr>
            <a:picLocks noChangeAspect="1"/>
          </p:cNvPicPr>
          <p:nvPr/>
        </p:nvPicPr>
        <p:blipFill rotWithShape="1">
          <a:blip r:embed="rId4">
            <a:extLst>
              <a:ext uri="{28A0092B-C50C-407E-A947-70E740481C1C}">
                <a14:useLocalDpi xmlns:a14="http://schemas.microsoft.com/office/drawing/2010/main" val="0"/>
              </a:ext>
            </a:extLst>
          </a:blip>
          <a:srcRect l="9104" t="8889" r="10828" b="4445"/>
          <a:stretch/>
        </p:blipFill>
        <p:spPr>
          <a:xfrm>
            <a:off x="3231184" y="2876113"/>
            <a:ext cx="2727209" cy="2259855"/>
          </a:xfrm>
          <a:prstGeom prst="rect">
            <a:avLst/>
          </a:prstGeom>
        </p:spPr>
      </p:pic>
    </p:spTree>
    <p:extLst>
      <p:ext uri="{BB962C8B-B14F-4D97-AF65-F5344CB8AC3E}">
        <p14:creationId xmlns:p14="http://schemas.microsoft.com/office/powerpoint/2010/main" val="392294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3" grpId="0"/>
      <p:bldP spid="34" grpId="0"/>
      <p:bldP spid="35" grpId="0"/>
      <p:bldP spid="36" grpId="0"/>
      <p:bldP spid="37" grpId="0"/>
      <p:bldP spid="38" grpId="0"/>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C1D1C-7EC7-464D-9E7C-ADEEE3FF1D91}"/>
              </a:ext>
            </a:extLst>
          </p:cNvPr>
          <p:cNvSpPr>
            <a:spLocks noGrp="1"/>
          </p:cNvSpPr>
          <p:nvPr>
            <p:ph type="title"/>
          </p:nvPr>
        </p:nvSpPr>
        <p:spPr>
          <a:xfrm>
            <a:off x="217714" y="525510"/>
            <a:ext cx="4648200" cy="801290"/>
          </a:xfrm>
        </p:spPr>
        <p:txBody>
          <a:bodyPr/>
          <a:lstStyle/>
          <a:p>
            <a:r>
              <a:rPr lang="en-US" dirty="0"/>
              <a:t>O and OH </a:t>
            </a:r>
            <a:br>
              <a:rPr lang="en-US" dirty="0"/>
            </a:br>
            <a:r>
              <a:rPr lang="en-US" dirty="0"/>
              <a:t>in He/O</a:t>
            </a:r>
            <a:r>
              <a:rPr lang="en-US" baseline="-25000" dirty="0"/>
              <a:t>2</a:t>
            </a:r>
            <a:r>
              <a:rPr lang="en-US" dirty="0"/>
              <a:t> and He/H</a:t>
            </a:r>
            <a:r>
              <a:rPr lang="en-US" baseline="-25000" dirty="0"/>
              <a:t>2</a:t>
            </a:r>
            <a:r>
              <a:rPr lang="en-US" dirty="0"/>
              <a:t>O</a:t>
            </a:r>
          </a:p>
        </p:txBody>
      </p:sp>
      <p:sp>
        <p:nvSpPr>
          <p:cNvPr id="3" name="Content Placeholder 2">
            <a:extLst>
              <a:ext uri="{FF2B5EF4-FFF2-40B4-BE49-F238E27FC236}">
                <a16:creationId xmlns:a16="http://schemas.microsoft.com/office/drawing/2014/main" id="{6762884A-F6D4-ED4B-9237-3D5990D84448}"/>
              </a:ext>
            </a:extLst>
          </p:cNvPr>
          <p:cNvSpPr>
            <a:spLocks noGrp="1"/>
          </p:cNvSpPr>
          <p:nvPr>
            <p:ph idx="1"/>
          </p:nvPr>
        </p:nvSpPr>
        <p:spPr>
          <a:xfrm>
            <a:off x="87086" y="3590925"/>
            <a:ext cx="4778828" cy="1176339"/>
          </a:xfrm>
        </p:spPr>
        <p:txBody>
          <a:bodyPr/>
          <a:lstStyle/>
          <a:p>
            <a:pPr>
              <a:buClr>
                <a:srgbClr val="C00000"/>
              </a:buClr>
              <a:buFont typeface="Wingdings" pitchFamily="2" charset="2"/>
              <a:buChar char="§"/>
            </a:pPr>
            <a:r>
              <a:rPr lang="en-US" sz="1600" dirty="0"/>
              <a:t>O (TALIF) and OH (LIF) in an open effluent and with a liquid interface present at 4 mm distance</a:t>
            </a:r>
          </a:p>
          <a:p>
            <a:pPr>
              <a:buClr>
                <a:srgbClr val="C00000"/>
              </a:buClr>
              <a:buFont typeface="Wingdings" pitchFamily="2" charset="2"/>
              <a:buChar char="§"/>
            </a:pPr>
            <a:r>
              <a:rPr lang="en-US" sz="1600" dirty="0"/>
              <a:t>O dominates in He/O</a:t>
            </a:r>
            <a:r>
              <a:rPr lang="en-US" sz="1600" baseline="-25000" dirty="0"/>
              <a:t>2</a:t>
            </a:r>
            <a:r>
              <a:rPr lang="en-US" sz="1600" dirty="0"/>
              <a:t>, OH in He/H</a:t>
            </a:r>
            <a:r>
              <a:rPr lang="en-US" sz="1600" baseline="-25000" dirty="0"/>
              <a:t>2</a:t>
            </a:r>
            <a:r>
              <a:rPr lang="en-US" sz="1600" dirty="0"/>
              <a:t>O</a:t>
            </a:r>
          </a:p>
        </p:txBody>
      </p:sp>
      <p:sp>
        <p:nvSpPr>
          <p:cNvPr id="4" name="Slide Number Placeholder 3">
            <a:extLst>
              <a:ext uri="{FF2B5EF4-FFF2-40B4-BE49-F238E27FC236}">
                <a16:creationId xmlns:a16="http://schemas.microsoft.com/office/drawing/2014/main" id="{C6C24998-5266-224C-B59B-C7FC4F060997}"/>
              </a:ext>
            </a:extLst>
          </p:cNvPr>
          <p:cNvSpPr>
            <a:spLocks noGrp="1"/>
          </p:cNvSpPr>
          <p:nvPr>
            <p:ph type="sldNum" sz="quarter" idx="12"/>
          </p:nvPr>
        </p:nvSpPr>
        <p:spPr/>
        <p:txBody>
          <a:bodyPr/>
          <a:lstStyle/>
          <a:p>
            <a:pPr>
              <a:defRPr/>
            </a:pPr>
            <a:fld id="{3FF2C605-4958-CF43-AA48-80339EFDB0AF}" type="slidenum">
              <a:rPr lang="en-US" smtClean="0"/>
              <a:pPr>
                <a:defRPr/>
              </a:pPr>
              <a:t>22</a:t>
            </a:fld>
            <a:endParaRPr lang="en-US" dirty="0"/>
          </a:p>
        </p:txBody>
      </p:sp>
      <p:sp>
        <p:nvSpPr>
          <p:cNvPr id="13" name="TextBox 12">
            <a:extLst>
              <a:ext uri="{FF2B5EF4-FFF2-40B4-BE49-F238E27FC236}">
                <a16:creationId xmlns:a16="http://schemas.microsoft.com/office/drawing/2014/main" id="{668F94DD-AAC1-4A44-9401-CE85AFF2AD38}"/>
              </a:ext>
            </a:extLst>
          </p:cNvPr>
          <p:cNvSpPr txBox="1"/>
          <p:nvPr/>
        </p:nvSpPr>
        <p:spPr>
          <a:xfrm>
            <a:off x="0" y="4767264"/>
            <a:ext cx="4865914" cy="400110"/>
          </a:xfrm>
          <a:prstGeom prst="rect">
            <a:avLst/>
          </a:prstGeom>
          <a:noFill/>
        </p:spPr>
        <p:txBody>
          <a:bodyPr wrap="square" rtlCol="0">
            <a:spAutoFit/>
          </a:bodyPr>
          <a:lstStyle/>
          <a:p>
            <a:r>
              <a:rPr lang="en-US" sz="1000" dirty="0">
                <a:latin typeface="Arial" panose="020B0604020202020204" pitchFamily="34" charset="0"/>
                <a:ea typeface="Arial" charset="0"/>
                <a:cs typeface="Arial" panose="020B0604020202020204" pitchFamily="34" charset="0"/>
              </a:rPr>
              <a:t>Myers, B. et al. </a:t>
            </a:r>
            <a:r>
              <a:rPr lang="en-US" sz="1000" i="1" dirty="0">
                <a:latin typeface="Arial" panose="020B0604020202020204" pitchFamily="34" charset="0"/>
                <a:ea typeface="Arial" charset="0"/>
                <a:cs typeface="Arial" panose="020B0604020202020204" pitchFamily="34" charset="0"/>
              </a:rPr>
              <a:t>Journal of Physics D: Applied Physics </a:t>
            </a:r>
            <a:r>
              <a:rPr lang="en-US" sz="1000" b="1" dirty="0">
                <a:latin typeface="Arial" panose="020B0604020202020204" pitchFamily="34" charset="0"/>
                <a:ea typeface="Arial" charset="0"/>
                <a:cs typeface="Arial" panose="020B0604020202020204" pitchFamily="34" charset="0"/>
              </a:rPr>
              <a:t>54</a:t>
            </a:r>
            <a:r>
              <a:rPr lang="en-US" sz="1000" b="1" i="1" dirty="0">
                <a:latin typeface="Arial" panose="020B0604020202020204" pitchFamily="34" charset="0"/>
                <a:ea typeface="Arial" charset="0"/>
                <a:cs typeface="Arial" panose="020B0604020202020204" pitchFamily="34" charset="0"/>
              </a:rPr>
              <a:t> </a:t>
            </a:r>
            <a:r>
              <a:rPr lang="en-US" sz="1000" i="1" dirty="0">
                <a:latin typeface="Arial" panose="020B0604020202020204" pitchFamily="34" charset="0"/>
                <a:ea typeface="Arial" charset="0"/>
                <a:cs typeface="Arial" panose="020B0604020202020204" pitchFamily="34" charset="0"/>
              </a:rPr>
              <a:t>(</a:t>
            </a:r>
            <a:r>
              <a:rPr lang="en-US" sz="1000" dirty="0">
                <a:latin typeface="Arial" panose="020B0604020202020204" pitchFamily="34" charset="0"/>
                <a:ea typeface="Arial" charset="0"/>
                <a:cs typeface="Arial" panose="020B0604020202020204" pitchFamily="34" charset="0"/>
              </a:rPr>
              <a:t>2021): 145202</a:t>
            </a:r>
          </a:p>
          <a:p>
            <a:r>
              <a:rPr lang="en-US" sz="1000" dirty="0">
                <a:latin typeface="Arial" panose="020B0604020202020204" pitchFamily="34" charset="0"/>
                <a:ea typeface="Arial" charset="0"/>
                <a:cs typeface="Arial" panose="020B0604020202020204" pitchFamily="34" charset="0"/>
              </a:rPr>
              <a:t>Stapelmann, K. et al. </a:t>
            </a:r>
            <a:r>
              <a:rPr lang="en-US" sz="1000" i="1" dirty="0">
                <a:latin typeface="Arial" panose="020B0604020202020204" pitchFamily="34" charset="0"/>
                <a:ea typeface="Arial" charset="0"/>
                <a:cs typeface="Arial" panose="020B0604020202020204" pitchFamily="34" charset="0"/>
              </a:rPr>
              <a:t>Journal of Physics D: Applied Physics </a:t>
            </a:r>
            <a:r>
              <a:rPr lang="en-US" sz="1000" b="1" dirty="0">
                <a:latin typeface="Arial" panose="020B0604020202020204" pitchFamily="34" charset="0"/>
                <a:ea typeface="Arial" charset="0"/>
                <a:cs typeface="Arial" panose="020B0604020202020204" pitchFamily="34" charset="0"/>
              </a:rPr>
              <a:t>54</a:t>
            </a:r>
            <a:r>
              <a:rPr lang="en-US" sz="1000" b="1" i="1" dirty="0">
                <a:latin typeface="Arial" panose="020B0604020202020204" pitchFamily="34" charset="0"/>
                <a:ea typeface="Arial" charset="0"/>
                <a:cs typeface="Arial" panose="020B0604020202020204" pitchFamily="34" charset="0"/>
              </a:rPr>
              <a:t> </a:t>
            </a:r>
            <a:r>
              <a:rPr lang="en-US" sz="1000" i="1" dirty="0">
                <a:latin typeface="Arial" panose="020B0604020202020204" pitchFamily="34" charset="0"/>
                <a:ea typeface="Arial" charset="0"/>
                <a:cs typeface="Arial" panose="020B0604020202020204" pitchFamily="34" charset="0"/>
              </a:rPr>
              <a:t>(</a:t>
            </a:r>
            <a:r>
              <a:rPr lang="en-US" sz="1000" dirty="0">
                <a:latin typeface="Arial" panose="020B0604020202020204" pitchFamily="34" charset="0"/>
                <a:ea typeface="Arial" charset="0"/>
                <a:cs typeface="Arial" panose="020B0604020202020204" pitchFamily="34" charset="0"/>
              </a:rPr>
              <a:t>2021): 434003</a:t>
            </a:r>
          </a:p>
        </p:txBody>
      </p:sp>
      <p:pic>
        <p:nvPicPr>
          <p:cNvPr id="16" name="Picture 15">
            <a:extLst>
              <a:ext uri="{FF2B5EF4-FFF2-40B4-BE49-F238E27FC236}">
                <a16:creationId xmlns:a16="http://schemas.microsoft.com/office/drawing/2014/main" id="{CA2D2E73-9347-7741-A2C0-AA7E453A845B}"/>
              </a:ext>
            </a:extLst>
          </p:cNvPr>
          <p:cNvPicPr>
            <a:picLocks noChangeAspect="1"/>
          </p:cNvPicPr>
          <p:nvPr/>
        </p:nvPicPr>
        <p:blipFill>
          <a:blip r:embed="rId3"/>
          <a:stretch>
            <a:fillRect/>
          </a:stretch>
        </p:blipFill>
        <p:spPr>
          <a:xfrm>
            <a:off x="5347897" y="619095"/>
            <a:ext cx="3644230" cy="4148169"/>
          </a:xfrm>
          <a:prstGeom prst="rect">
            <a:avLst/>
          </a:prstGeom>
        </p:spPr>
      </p:pic>
      <p:pic>
        <p:nvPicPr>
          <p:cNvPr id="18" name="Picture 17">
            <a:extLst>
              <a:ext uri="{FF2B5EF4-FFF2-40B4-BE49-F238E27FC236}">
                <a16:creationId xmlns:a16="http://schemas.microsoft.com/office/drawing/2014/main" id="{FED83851-FC27-824C-9CC2-118DE9B99674}"/>
              </a:ext>
            </a:extLst>
          </p:cNvPr>
          <p:cNvPicPr>
            <a:picLocks noChangeAspect="1"/>
          </p:cNvPicPr>
          <p:nvPr/>
        </p:nvPicPr>
        <p:blipFill rotWithShape="1">
          <a:blip r:embed="rId4"/>
          <a:srcRect l="34896"/>
          <a:stretch/>
        </p:blipFill>
        <p:spPr>
          <a:xfrm>
            <a:off x="502784" y="1504829"/>
            <a:ext cx="4078060" cy="2052759"/>
          </a:xfrm>
          <a:prstGeom prst="rect">
            <a:avLst/>
          </a:prstGeom>
        </p:spPr>
      </p:pic>
    </p:spTree>
    <p:extLst>
      <p:ext uri="{BB962C8B-B14F-4D97-AF65-F5344CB8AC3E}">
        <p14:creationId xmlns:p14="http://schemas.microsoft.com/office/powerpoint/2010/main" val="3445115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C1D1C-7EC7-464D-9E7C-ADEEE3FF1D91}"/>
              </a:ext>
            </a:extLst>
          </p:cNvPr>
          <p:cNvSpPr>
            <a:spLocks noGrp="1"/>
          </p:cNvSpPr>
          <p:nvPr>
            <p:ph type="title"/>
          </p:nvPr>
        </p:nvSpPr>
        <p:spPr/>
        <p:txBody>
          <a:bodyPr/>
          <a:lstStyle/>
          <a:p>
            <a:r>
              <a:rPr lang="en-US" dirty="0"/>
              <a:t>Start simple: H</a:t>
            </a:r>
            <a:r>
              <a:rPr lang="en-US" baseline="-25000" dirty="0"/>
              <a:t>2</a:t>
            </a:r>
            <a:r>
              <a:rPr lang="en-US" dirty="0"/>
              <a:t>O</a:t>
            </a:r>
            <a:r>
              <a:rPr lang="en-US" baseline="-25000" dirty="0"/>
              <a:t>2</a:t>
            </a:r>
            <a:r>
              <a:rPr lang="en-US" dirty="0"/>
              <a:t> formation in DI water</a:t>
            </a:r>
          </a:p>
        </p:txBody>
      </p:sp>
      <p:sp>
        <p:nvSpPr>
          <p:cNvPr id="3" name="Content Placeholder 2">
            <a:extLst>
              <a:ext uri="{FF2B5EF4-FFF2-40B4-BE49-F238E27FC236}">
                <a16:creationId xmlns:a16="http://schemas.microsoft.com/office/drawing/2014/main" id="{6762884A-F6D4-ED4B-9237-3D5990D84448}"/>
              </a:ext>
            </a:extLst>
          </p:cNvPr>
          <p:cNvSpPr>
            <a:spLocks noGrp="1"/>
          </p:cNvSpPr>
          <p:nvPr>
            <p:ph idx="1"/>
          </p:nvPr>
        </p:nvSpPr>
        <p:spPr>
          <a:xfrm>
            <a:off x="4865914" y="2114550"/>
            <a:ext cx="3902528" cy="2491892"/>
          </a:xfrm>
        </p:spPr>
        <p:txBody>
          <a:bodyPr/>
          <a:lstStyle/>
          <a:p>
            <a:pPr>
              <a:buClr>
                <a:srgbClr val="C00000"/>
              </a:buClr>
              <a:buFont typeface="Wingdings" pitchFamily="2" charset="2"/>
              <a:buChar char="§"/>
            </a:pPr>
            <a:r>
              <a:rPr lang="en-US" sz="1800" dirty="0"/>
              <a:t>H</a:t>
            </a:r>
            <a:r>
              <a:rPr lang="en-US" sz="1800" baseline="-25000" dirty="0"/>
              <a:t>2</a:t>
            </a:r>
            <a:r>
              <a:rPr lang="en-US" sz="1800" dirty="0"/>
              <a:t>O</a:t>
            </a:r>
            <a:r>
              <a:rPr lang="en-US" sz="1800" baseline="-25000" dirty="0"/>
              <a:t>2</a:t>
            </a:r>
            <a:r>
              <a:rPr lang="en-US" sz="1800" dirty="0"/>
              <a:t> in He/H</a:t>
            </a:r>
            <a:r>
              <a:rPr lang="en-US" sz="1800" baseline="-25000" dirty="0"/>
              <a:t>2</a:t>
            </a:r>
            <a:r>
              <a:rPr lang="en-US" sz="1800" dirty="0"/>
              <a:t>O plasma-treated sample is ~30x higher than He, ~50x higher than He/O</a:t>
            </a:r>
            <a:r>
              <a:rPr lang="en-US" sz="1800" baseline="-25000" dirty="0"/>
              <a:t>2</a:t>
            </a:r>
          </a:p>
          <a:p>
            <a:pPr>
              <a:buClr>
                <a:srgbClr val="C00000"/>
              </a:buClr>
              <a:buFont typeface="Wingdings" pitchFamily="2" charset="2"/>
              <a:buChar char="§"/>
            </a:pPr>
            <a:r>
              <a:rPr lang="en-US" sz="1800" dirty="0"/>
              <a:t>Corresponds well to OES and previously reported gas phase measurements*</a:t>
            </a:r>
          </a:p>
        </p:txBody>
      </p:sp>
      <p:sp>
        <p:nvSpPr>
          <p:cNvPr id="4" name="Slide Number Placeholder 3">
            <a:extLst>
              <a:ext uri="{FF2B5EF4-FFF2-40B4-BE49-F238E27FC236}">
                <a16:creationId xmlns:a16="http://schemas.microsoft.com/office/drawing/2014/main" id="{C6C24998-5266-224C-B59B-C7FC4F060997}"/>
              </a:ext>
            </a:extLst>
          </p:cNvPr>
          <p:cNvSpPr>
            <a:spLocks noGrp="1"/>
          </p:cNvSpPr>
          <p:nvPr>
            <p:ph type="sldNum" sz="quarter" idx="12"/>
          </p:nvPr>
        </p:nvSpPr>
        <p:spPr/>
        <p:txBody>
          <a:bodyPr/>
          <a:lstStyle/>
          <a:p>
            <a:pPr>
              <a:defRPr/>
            </a:pPr>
            <a:fld id="{3FF2C605-4958-CF43-AA48-80339EFDB0AF}" type="slidenum">
              <a:rPr lang="en-US" smtClean="0"/>
              <a:pPr>
                <a:defRPr/>
              </a:pPr>
              <a:t>23</a:t>
            </a:fld>
            <a:endParaRPr lang="en-US" dirty="0"/>
          </a:p>
        </p:txBody>
      </p:sp>
      <p:grpSp>
        <p:nvGrpSpPr>
          <p:cNvPr id="6" name="Group 5">
            <a:extLst>
              <a:ext uri="{FF2B5EF4-FFF2-40B4-BE49-F238E27FC236}">
                <a16:creationId xmlns:a16="http://schemas.microsoft.com/office/drawing/2014/main" id="{91EC3887-6940-D54F-B54F-7AAFF1444E8C}"/>
              </a:ext>
            </a:extLst>
          </p:cNvPr>
          <p:cNvGrpSpPr/>
          <p:nvPr/>
        </p:nvGrpSpPr>
        <p:grpSpPr>
          <a:xfrm>
            <a:off x="331369" y="1733940"/>
            <a:ext cx="4281451" cy="3033324"/>
            <a:chOff x="533400" y="3429000"/>
            <a:chExt cx="4281451" cy="3033324"/>
          </a:xfrm>
        </p:grpSpPr>
        <p:pic>
          <p:nvPicPr>
            <p:cNvPr id="7" name="Picture 6">
              <a:extLst>
                <a:ext uri="{FF2B5EF4-FFF2-40B4-BE49-F238E27FC236}">
                  <a16:creationId xmlns:a16="http://schemas.microsoft.com/office/drawing/2014/main" id="{EA9BA974-328D-4843-8842-9C318CAFA623}"/>
                </a:ext>
              </a:extLst>
            </p:cNvPr>
            <p:cNvPicPr>
              <a:picLocks noChangeAspect="1"/>
            </p:cNvPicPr>
            <p:nvPr/>
          </p:nvPicPr>
          <p:blipFill rotWithShape="1">
            <a:blip r:embed="rId2">
              <a:extLst>
                <a:ext uri="{28A0092B-C50C-407E-A947-70E740481C1C}">
                  <a14:useLocalDpi xmlns:a14="http://schemas.microsoft.com/office/drawing/2010/main" val="0"/>
                </a:ext>
              </a:extLst>
            </a:blip>
            <a:srcRect l="5814" t="10001" r="3172" b="5769"/>
            <a:stretch/>
          </p:blipFill>
          <p:spPr>
            <a:xfrm>
              <a:off x="533400" y="3429000"/>
              <a:ext cx="4281451" cy="3033324"/>
            </a:xfrm>
            <a:prstGeom prst="rect">
              <a:avLst/>
            </a:prstGeom>
          </p:spPr>
        </p:pic>
        <p:cxnSp>
          <p:nvCxnSpPr>
            <p:cNvPr id="8" name="Straight Arrow Connector 7">
              <a:extLst>
                <a:ext uri="{FF2B5EF4-FFF2-40B4-BE49-F238E27FC236}">
                  <a16:creationId xmlns:a16="http://schemas.microsoft.com/office/drawing/2014/main" id="{FF59A4A1-0F6D-784F-BAFF-D982E387710B}"/>
                </a:ext>
              </a:extLst>
            </p:cNvPr>
            <p:cNvCxnSpPr/>
            <p:nvPr/>
          </p:nvCxnSpPr>
          <p:spPr>
            <a:xfrm>
              <a:off x="2514600" y="4419600"/>
              <a:ext cx="0" cy="106680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858AE28B-9B59-784D-B772-9FCF02A489C2}"/>
                </a:ext>
              </a:extLst>
            </p:cNvPr>
            <p:cNvCxnSpPr/>
            <p:nvPr/>
          </p:nvCxnSpPr>
          <p:spPr>
            <a:xfrm>
              <a:off x="3886200" y="3886200"/>
              <a:ext cx="0" cy="1555234"/>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E99DC9E0-823E-F244-B94C-38B6DEFF466F}"/>
                </a:ext>
              </a:extLst>
            </p:cNvPr>
            <p:cNvSpPr txBox="1"/>
            <p:nvPr/>
          </p:nvSpPr>
          <p:spPr>
            <a:xfrm>
              <a:off x="2026954" y="4768334"/>
              <a:ext cx="518091" cy="369332"/>
            </a:xfrm>
            <a:prstGeom prst="rect">
              <a:avLst/>
            </a:prstGeom>
            <a:noFill/>
          </p:spPr>
          <p:txBody>
            <a:bodyPr wrap="none" rtlCol="0">
              <a:spAutoFit/>
            </a:bodyPr>
            <a:lstStyle/>
            <a:p>
              <a:r>
                <a:rPr lang="en-US" dirty="0"/>
                <a:t>x30</a:t>
              </a:r>
            </a:p>
          </p:txBody>
        </p:sp>
        <p:sp>
          <p:nvSpPr>
            <p:cNvPr id="11" name="TextBox 10">
              <a:extLst>
                <a:ext uri="{FF2B5EF4-FFF2-40B4-BE49-F238E27FC236}">
                  <a16:creationId xmlns:a16="http://schemas.microsoft.com/office/drawing/2014/main" id="{9A0579A1-6A05-DE44-9598-7D977AC289A0}"/>
                </a:ext>
              </a:extLst>
            </p:cNvPr>
            <p:cNvSpPr txBox="1"/>
            <p:nvPr/>
          </p:nvSpPr>
          <p:spPr>
            <a:xfrm>
              <a:off x="3384020" y="4479151"/>
              <a:ext cx="518091" cy="369332"/>
            </a:xfrm>
            <a:prstGeom prst="rect">
              <a:avLst/>
            </a:prstGeom>
            <a:noFill/>
          </p:spPr>
          <p:txBody>
            <a:bodyPr wrap="none" rtlCol="0">
              <a:spAutoFit/>
            </a:bodyPr>
            <a:lstStyle/>
            <a:p>
              <a:r>
                <a:rPr lang="en-US"/>
                <a:t>x50</a:t>
              </a:r>
              <a:endParaRPr lang="en-US" dirty="0"/>
            </a:p>
          </p:txBody>
        </p:sp>
      </p:grpSp>
      <p:sp>
        <p:nvSpPr>
          <p:cNvPr id="12" name="TextBox 11">
            <a:extLst>
              <a:ext uri="{FF2B5EF4-FFF2-40B4-BE49-F238E27FC236}">
                <a16:creationId xmlns:a16="http://schemas.microsoft.com/office/drawing/2014/main" id="{6B92906D-8DC0-1B43-A5D0-1374695A03D5}"/>
              </a:ext>
            </a:extLst>
          </p:cNvPr>
          <p:cNvSpPr txBox="1"/>
          <p:nvPr/>
        </p:nvSpPr>
        <p:spPr>
          <a:xfrm>
            <a:off x="5592535" y="4606442"/>
            <a:ext cx="2449286" cy="461665"/>
          </a:xfrm>
          <a:prstGeom prst="rect">
            <a:avLst/>
          </a:prstGeom>
          <a:noFill/>
        </p:spPr>
        <p:txBody>
          <a:bodyPr wrap="square" rtlCol="0">
            <a:spAutoFit/>
          </a:bodyPr>
          <a:lstStyle/>
          <a:p>
            <a:r>
              <a:rPr lang="en-US" sz="1200" dirty="0">
                <a:latin typeface="+mj-lt"/>
                <a:ea typeface="Arial" charset="0"/>
                <a:cs typeface="Arial" charset="0"/>
              </a:rPr>
              <a:t>*</a:t>
            </a:r>
            <a:r>
              <a:rPr lang="en-US" sz="1200" dirty="0" err="1">
                <a:latin typeface="+mj-lt"/>
                <a:ea typeface="Arial" charset="0"/>
                <a:cs typeface="Arial" charset="0"/>
              </a:rPr>
              <a:t>Benedikt</a:t>
            </a:r>
            <a:r>
              <a:rPr lang="en-US" sz="1200" dirty="0">
                <a:latin typeface="+mj-lt"/>
                <a:ea typeface="Arial" charset="0"/>
                <a:cs typeface="Arial" charset="0"/>
              </a:rPr>
              <a:t> J et al. </a:t>
            </a:r>
            <a:r>
              <a:rPr lang="en-US" sz="1200" i="1" dirty="0">
                <a:latin typeface="+mj-lt"/>
                <a:ea typeface="Arial" charset="0"/>
                <a:cs typeface="Arial" charset="0"/>
              </a:rPr>
              <a:t>Plasma Sources Sci Technol</a:t>
            </a:r>
            <a:r>
              <a:rPr lang="en-US" sz="1200" dirty="0">
                <a:latin typeface="+mj-lt"/>
                <a:ea typeface="Arial" charset="0"/>
                <a:cs typeface="Arial" charset="0"/>
              </a:rPr>
              <a:t>. 2016;25(4):045013.</a:t>
            </a:r>
          </a:p>
        </p:txBody>
      </p:sp>
    </p:spTree>
    <p:extLst>
      <p:ext uri="{BB962C8B-B14F-4D97-AF65-F5344CB8AC3E}">
        <p14:creationId xmlns:p14="http://schemas.microsoft.com/office/powerpoint/2010/main" val="1225655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C1D1C-7EC7-464D-9E7C-ADEEE3FF1D91}"/>
              </a:ext>
            </a:extLst>
          </p:cNvPr>
          <p:cNvSpPr>
            <a:spLocks noGrp="1"/>
          </p:cNvSpPr>
          <p:nvPr>
            <p:ph type="title"/>
          </p:nvPr>
        </p:nvSpPr>
        <p:spPr>
          <a:xfrm>
            <a:off x="0" y="475149"/>
            <a:ext cx="9144000" cy="801290"/>
          </a:xfrm>
        </p:spPr>
        <p:txBody>
          <a:bodyPr/>
          <a:lstStyle/>
          <a:p>
            <a:r>
              <a:rPr lang="en-US" dirty="0"/>
              <a:t>Isolating H</a:t>
            </a:r>
            <a:r>
              <a:rPr lang="en-US" baseline="-25000" dirty="0"/>
              <a:t>2</a:t>
            </a:r>
            <a:r>
              <a:rPr lang="en-US" dirty="0"/>
              <a:t>O</a:t>
            </a:r>
            <a:r>
              <a:rPr lang="en-US" baseline="-25000" dirty="0"/>
              <a:t>2</a:t>
            </a:r>
            <a:r>
              <a:rPr lang="en-US" dirty="0"/>
              <a:t> origins using OH scavenger</a:t>
            </a:r>
          </a:p>
        </p:txBody>
      </p:sp>
      <p:sp>
        <p:nvSpPr>
          <p:cNvPr id="4" name="Slide Number Placeholder 3">
            <a:extLst>
              <a:ext uri="{FF2B5EF4-FFF2-40B4-BE49-F238E27FC236}">
                <a16:creationId xmlns:a16="http://schemas.microsoft.com/office/drawing/2014/main" id="{C6C24998-5266-224C-B59B-C7FC4F060997}"/>
              </a:ext>
            </a:extLst>
          </p:cNvPr>
          <p:cNvSpPr>
            <a:spLocks noGrp="1"/>
          </p:cNvSpPr>
          <p:nvPr>
            <p:ph type="sldNum" sz="quarter" idx="12"/>
          </p:nvPr>
        </p:nvSpPr>
        <p:spPr/>
        <p:txBody>
          <a:bodyPr/>
          <a:lstStyle/>
          <a:p>
            <a:pPr>
              <a:defRPr/>
            </a:pPr>
            <a:fld id="{3FF2C605-4958-CF43-AA48-80339EFDB0AF}" type="slidenum">
              <a:rPr lang="en-US" smtClean="0"/>
              <a:pPr>
                <a:defRPr/>
              </a:pPr>
              <a:t>24</a:t>
            </a:fld>
            <a:endParaRPr lang="en-US" dirty="0"/>
          </a:p>
        </p:txBody>
      </p:sp>
      <p:sp>
        <p:nvSpPr>
          <p:cNvPr id="13" name="TextBox 12">
            <a:extLst>
              <a:ext uri="{FF2B5EF4-FFF2-40B4-BE49-F238E27FC236}">
                <a16:creationId xmlns:a16="http://schemas.microsoft.com/office/drawing/2014/main" id="{C9F13B13-B766-794E-AA5B-56974FEB3FDD}"/>
              </a:ext>
            </a:extLst>
          </p:cNvPr>
          <p:cNvSpPr txBox="1"/>
          <p:nvPr/>
        </p:nvSpPr>
        <p:spPr>
          <a:xfrm>
            <a:off x="777884" y="5325835"/>
            <a:ext cx="3428810" cy="276999"/>
          </a:xfrm>
          <a:prstGeom prst="rect">
            <a:avLst/>
          </a:prstGeom>
          <a:noFill/>
        </p:spPr>
        <p:txBody>
          <a:bodyPr wrap="square" rtlCol="0">
            <a:spAutoFit/>
          </a:bodyPr>
          <a:lstStyle/>
          <a:p>
            <a:pPr algn="ctr" defTabSz="457200" fontAlgn="base">
              <a:spcBef>
                <a:spcPct val="0"/>
              </a:spcBef>
              <a:spcAft>
                <a:spcPct val="0"/>
              </a:spcAft>
            </a:pPr>
            <a:r>
              <a:rPr lang="en-US" sz="1200" dirty="0">
                <a:solidFill>
                  <a:prstClr val="black"/>
                </a:solidFill>
                <a:latin typeface="Arial" charset="0"/>
                <a:ea typeface="Arial" charset="0"/>
                <a:cs typeface="Arial" charset="0"/>
              </a:rPr>
              <a:t>No difference in peroxide measured</a:t>
            </a:r>
          </a:p>
        </p:txBody>
      </p:sp>
      <p:sp>
        <p:nvSpPr>
          <p:cNvPr id="15" name="TextBox 14">
            <a:extLst>
              <a:ext uri="{FF2B5EF4-FFF2-40B4-BE49-F238E27FC236}">
                <a16:creationId xmlns:a16="http://schemas.microsoft.com/office/drawing/2014/main" id="{4D784B9B-C127-7B48-9FB4-3E16AB0040C0}"/>
              </a:ext>
            </a:extLst>
          </p:cNvPr>
          <p:cNvSpPr txBox="1"/>
          <p:nvPr/>
        </p:nvSpPr>
        <p:spPr>
          <a:xfrm>
            <a:off x="937780" y="1272667"/>
            <a:ext cx="3109018" cy="276999"/>
          </a:xfrm>
          <a:prstGeom prst="rect">
            <a:avLst/>
          </a:prstGeom>
          <a:noFill/>
        </p:spPr>
        <p:txBody>
          <a:bodyPr wrap="square" rtlCol="0">
            <a:spAutoFit/>
          </a:bodyPr>
          <a:lstStyle/>
          <a:p>
            <a:pPr algn="ctr" defTabSz="457200" fontAlgn="base">
              <a:spcBef>
                <a:spcPct val="0"/>
              </a:spcBef>
              <a:spcAft>
                <a:spcPct val="0"/>
              </a:spcAft>
            </a:pPr>
            <a:r>
              <a:rPr lang="en-US" sz="1200" b="1" dirty="0">
                <a:solidFill>
                  <a:prstClr val="black"/>
                </a:solidFill>
                <a:latin typeface="Arial" charset="0"/>
                <a:ea typeface="Arial" charset="0"/>
                <a:cs typeface="Arial" charset="0"/>
              </a:rPr>
              <a:t>H</a:t>
            </a:r>
            <a:r>
              <a:rPr lang="en-US" sz="1200" b="1" baseline="-25000" dirty="0">
                <a:solidFill>
                  <a:prstClr val="black"/>
                </a:solidFill>
                <a:latin typeface="Arial" charset="0"/>
                <a:ea typeface="Arial" charset="0"/>
                <a:cs typeface="Arial" charset="0"/>
              </a:rPr>
              <a:t>2</a:t>
            </a:r>
            <a:r>
              <a:rPr lang="en-US" sz="1200" b="1" dirty="0">
                <a:solidFill>
                  <a:prstClr val="black"/>
                </a:solidFill>
                <a:latin typeface="Arial" charset="0"/>
                <a:ea typeface="Arial" charset="0"/>
                <a:cs typeface="Arial" charset="0"/>
              </a:rPr>
              <a:t>O</a:t>
            </a:r>
            <a:r>
              <a:rPr lang="en-US" sz="1200" b="1" baseline="-25000" dirty="0">
                <a:solidFill>
                  <a:prstClr val="black"/>
                </a:solidFill>
                <a:latin typeface="Arial" charset="0"/>
                <a:ea typeface="Arial" charset="0"/>
                <a:cs typeface="Arial" charset="0"/>
              </a:rPr>
              <a:t>2</a:t>
            </a:r>
            <a:r>
              <a:rPr lang="en-US" sz="1200" b="1" dirty="0">
                <a:solidFill>
                  <a:prstClr val="black"/>
                </a:solidFill>
                <a:latin typeface="Arial" charset="0"/>
                <a:ea typeface="Arial" charset="0"/>
                <a:cs typeface="Arial" charset="0"/>
              </a:rPr>
              <a:t> is produced primarily </a:t>
            </a:r>
            <a:r>
              <a:rPr lang="en-US" sz="1200" b="1">
                <a:solidFill>
                  <a:prstClr val="black"/>
                </a:solidFill>
                <a:latin typeface="Arial" charset="0"/>
                <a:ea typeface="Arial" charset="0"/>
                <a:cs typeface="Arial" charset="0"/>
              </a:rPr>
              <a:t>in gas phase</a:t>
            </a:r>
            <a:endParaRPr lang="en-US" sz="1200" b="1" dirty="0">
              <a:solidFill>
                <a:prstClr val="black"/>
              </a:solidFill>
              <a:latin typeface="Arial" charset="0"/>
              <a:ea typeface="Arial" charset="0"/>
              <a:cs typeface="Arial" charset="0"/>
            </a:endParaRPr>
          </a:p>
        </p:txBody>
      </p:sp>
      <p:cxnSp>
        <p:nvCxnSpPr>
          <p:cNvPr id="16" name="Straight Arrow Connector 15">
            <a:extLst>
              <a:ext uri="{FF2B5EF4-FFF2-40B4-BE49-F238E27FC236}">
                <a16:creationId xmlns:a16="http://schemas.microsoft.com/office/drawing/2014/main" id="{E2C12008-3328-F043-BFB7-1BAC792F60D3}"/>
              </a:ext>
            </a:extLst>
          </p:cNvPr>
          <p:cNvCxnSpPr/>
          <p:nvPr/>
        </p:nvCxnSpPr>
        <p:spPr>
          <a:xfrm flipH="1">
            <a:off x="1422169" y="2994133"/>
            <a:ext cx="1" cy="5648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BDBD5197-B9D2-3A46-9E0C-C2F9F6192F3E}"/>
              </a:ext>
            </a:extLst>
          </p:cNvPr>
          <p:cNvSpPr txBox="1"/>
          <p:nvPr/>
        </p:nvSpPr>
        <p:spPr>
          <a:xfrm>
            <a:off x="908805" y="3630748"/>
            <a:ext cx="473206" cy="246221"/>
          </a:xfrm>
          <a:prstGeom prst="rect">
            <a:avLst/>
          </a:prstGeom>
          <a:noFill/>
        </p:spPr>
        <p:txBody>
          <a:bodyPr wrap="none" rtlCol="0">
            <a:spAutoFit/>
          </a:bodyPr>
          <a:lstStyle/>
          <a:p>
            <a:r>
              <a:rPr lang="en-US" sz="1000" b="1" dirty="0">
                <a:latin typeface="Arial" charset="0"/>
                <a:ea typeface="Arial" charset="0"/>
                <a:cs typeface="Arial" charset="0"/>
              </a:rPr>
              <a:t>H</a:t>
            </a:r>
            <a:r>
              <a:rPr lang="en-US" sz="1000" b="1" baseline="-25000" dirty="0">
                <a:latin typeface="Arial" charset="0"/>
                <a:ea typeface="Arial" charset="0"/>
                <a:cs typeface="Arial" charset="0"/>
              </a:rPr>
              <a:t>2</a:t>
            </a:r>
            <a:r>
              <a:rPr lang="en-US" sz="1000" b="1" dirty="0">
                <a:latin typeface="Arial" charset="0"/>
                <a:ea typeface="Arial" charset="0"/>
                <a:cs typeface="Arial" charset="0"/>
              </a:rPr>
              <a:t>O</a:t>
            </a:r>
            <a:r>
              <a:rPr lang="en-US" sz="1000" b="1" baseline="-25000" dirty="0">
                <a:latin typeface="Arial" charset="0"/>
                <a:ea typeface="Arial" charset="0"/>
                <a:cs typeface="Arial" charset="0"/>
              </a:rPr>
              <a:t>2</a:t>
            </a:r>
            <a:endParaRPr lang="en-US" sz="1000" b="1" dirty="0">
              <a:latin typeface="Arial" charset="0"/>
              <a:ea typeface="Arial" charset="0"/>
              <a:cs typeface="Arial" charset="0"/>
            </a:endParaRPr>
          </a:p>
        </p:txBody>
      </p:sp>
      <p:grpSp>
        <p:nvGrpSpPr>
          <p:cNvPr id="20" name="Group 19">
            <a:extLst>
              <a:ext uri="{FF2B5EF4-FFF2-40B4-BE49-F238E27FC236}">
                <a16:creationId xmlns:a16="http://schemas.microsoft.com/office/drawing/2014/main" id="{29EB6DC9-3126-F343-BD11-3237E2D83239}"/>
              </a:ext>
            </a:extLst>
          </p:cNvPr>
          <p:cNvGrpSpPr/>
          <p:nvPr/>
        </p:nvGrpSpPr>
        <p:grpSpPr>
          <a:xfrm>
            <a:off x="502745" y="1584778"/>
            <a:ext cx="3806370" cy="3162189"/>
            <a:chOff x="457200" y="2246204"/>
            <a:chExt cx="3806370" cy="3162189"/>
          </a:xfrm>
        </p:grpSpPr>
        <p:grpSp>
          <p:nvGrpSpPr>
            <p:cNvPr id="87" name="Group 86">
              <a:extLst>
                <a:ext uri="{FF2B5EF4-FFF2-40B4-BE49-F238E27FC236}">
                  <a16:creationId xmlns:a16="http://schemas.microsoft.com/office/drawing/2014/main" id="{06685F66-C8D4-FC47-9C0F-42582F4A30E4}"/>
                </a:ext>
              </a:extLst>
            </p:cNvPr>
            <p:cNvGrpSpPr/>
            <p:nvPr/>
          </p:nvGrpSpPr>
          <p:grpSpPr>
            <a:xfrm>
              <a:off x="2956207" y="2246204"/>
              <a:ext cx="990600" cy="1295400"/>
              <a:chOff x="2057400" y="1676400"/>
              <a:chExt cx="990600" cy="1066800"/>
            </a:xfrm>
          </p:grpSpPr>
          <p:sp>
            <p:nvSpPr>
              <p:cNvPr id="105" name="Snip and Round Single Corner Rectangle 104">
                <a:extLst>
                  <a:ext uri="{FF2B5EF4-FFF2-40B4-BE49-F238E27FC236}">
                    <a16:creationId xmlns:a16="http://schemas.microsoft.com/office/drawing/2014/main" id="{8E8257E7-3CE5-CC4B-859B-317CA4A2F447}"/>
                  </a:ext>
                </a:extLst>
              </p:cNvPr>
              <p:cNvSpPr>
                <a:spLocks noChangeAspect="1"/>
              </p:cNvSpPr>
              <p:nvPr/>
            </p:nvSpPr>
            <p:spPr>
              <a:xfrm rot="10800000">
                <a:off x="2057400" y="1676400"/>
                <a:ext cx="381000" cy="1066800"/>
              </a:xfrm>
              <a:prstGeom prst="snipRoundRect">
                <a:avLst>
                  <a:gd name="adj1" fmla="val 0"/>
                  <a:gd name="adj2" fmla="val 46314"/>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Snip and Round Single Corner Rectangle 105">
                <a:extLst>
                  <a:ext uri="{FF2B5EF4-FFF2-40B4-BE49-F238E27FC236}">
                    <a16:creationId xmlns:a16="http://schemas.microsoft.com/office/drawing/2014/main" id="{41882274-B8B1-6546-83E5-E6665B6192B8}"/>
                  </a:ext>
                </a:extLst>
              </p:cNvPr>
              <p:cNvSpPr>
                <a:spLocks noChangeAspect="1"/>
              </p:cNvSpPr>
              <p:nvPr/>
            </p:nvSpPr>
            <p:spPr>
              <a:xfrm rot="10800000" flipH="1">
                <a:off x="2667000" y="1676400"/>
                <a:ext cx="381000" cy="1066800"/>
              </a:xfrm>
              <a:prstGeom prst="snipRoundRect">
                <a:avLst>
                  <a:gd name="adj1" fmla="val 0"/>
                  <a:gd name="adj2" fmla="val 46314"/>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7496EAEB-3FBB-5D47-A0B2-484171A225E8}"/>
                  </a:ext>
                </a:extLst>
              </p:cNvPr>
              <p:cNvSpPr/>
              <p:nvPr/>
            </p:nvSpPr>
            <p:spPr>
              <a:xfrm>
                <a:off x="2438400" y="1676400"/>
                <a:ext cx="228599" cy="1066800"/>
              </a:xfrm>
              <a:prstGeom prst="rect">
                <a:avLst/>
              </a:prstGeom>
              <a:solidFill>
                <a:srgbClr val="FF4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562596E0-50F6-114F-8F0D-E71159318E7E}"/>
                </a:ext>
              </a:extLst>
            </p:cNvPr>
            <p:cNvGrpSpPr/>
            <p:nvPr/>
          </p:nvGrpSpPr>
          <p:grpSpPr>
            <a:xfrm>
              <a:off x="892235" y="2246204"/>
              <a:ext cx="990600" cy="1295400"/>
              <a:chOff x="2057400" y="1676400"/>
              <a:chExt cx="990600" cy="1066800"/>
            </a:xfrm>
          </p:grpSpPr>
          <p:sp>
            <p:nvSpPr>
              <p:cNvPr id="102" name="Snip and Round Single Corner Rectangle 101">
                <a:extLst>
                  <a:ext uri="{FF2B5EF4-FFF2-40B4-BE49-F238E27FC236}">
                    <a16:creationId xmlns:a16="http://schemas.microsoft.com/office/drawing/2014/main" id="{865BC1B2-7617-CB42-8632-C4DAA7BEBE63}"/>
                  </a:ext>
                </a:extLst>
              </p:cNvPr>
              <p:cNvSpPr>
                <a:spLocks noChangeAspect="1"/>
              </p:cNvSpPr>
              <p:nvPr/>
            </p:nvSpPr>
            <p:spPr>
              <a:xfrm rot="10800000">
                <a:off x="2057400" y="1676400"/>
                <a:ext cx="381000" cy="1066800"/>
              </a:xfrm>
              <a:prstGeom prst="snipRoundRect">
                <a:avLst>
                  <a:gd name="adj1" fmla="val 0"/>
                  <a:gd name="adj2" fmla="val 46314"/>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Snip and Round Single Corner Rectangle 102">
                <a:extLst>
                  <a:ext uri="{FF2B5EF4-FFF2-40B4-BE49-F238E27FC236}">
                    <a16:creationId xmlns:a16="http://schemas.microsoft.com/office/drawing/2014/main" id="{89EDFE6F-CB72-7947-938E-F1A0A7CD28EE}"/>
                  </a:ext>
                </a:extLst>
              </p:cNvPr>
              <p:cNvSpPr>
                <a:spLocks noChangeAspect="1"/>
              </p:cNvSpPr>
              <p:nvPr/>
            </p:nvSpPr>
            <p:spPr>
              <a:xfrm rot="10800000" flipH="1">
                <a:off x="2667000" y="1676400"/>
                <a:ext cx="381000" cy="1066800"/>
              </a:xfrm>
              <a:prstGeom prst="snipRoundRect">
                <a:avLst>
                  <a:gd name="adj1" fmla="val 0"/>
                  <a:gd name="adj2" fmla="val 46314"/>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7CCD40D2-C57E-ED40-829E-4DF6C006F365}"/>
                  </a:ext>
                </a:extLst>
              </p:cNvPr>
              <p:cNvSpPr/>
              <p:nvPr/>
            </p:nvSpPr>
            <p:spPr>
              <a:xfrm>
                <a:off x="2438400" y="1676400"/>
                <a:ext cx="228599" cy="1066800"/>
              </a:xfrm>
              <a:prstGeom prst="rect">
                <a:avLst/>
              </a:prstGeom>
              <a:solidFill>
                <a:srgbClr val="FF4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9" name="Group 88">
              <a:extLst>
                <a:ext uri="{FF2B5EF4-FFF2-40B4-BE49-F238E27FC236}">
                  <a16:creationId xmlns:a16="http://schemas.microsoft.com/office/drawing/2014/main" id="{3802A4F0-2843-D449-9CA2-154FEBD65E1F}"/>
                </a:ext>
              </a:extLst>
            </p:cNvPr>
            <p:cNvGrpSpPr/>
            <p:nvPr/>
          </p:nvGrpSpPr>
          <p:grpSpPr>
            <a:xfrm>
              <a:off x="457200" y="4187464"/>
              <a:ext cx="3806370" cy="1220929"/>
              <a:chOff x="457200" y="4187464"/>
              <a:chExt cx="3806370" cy="1220929"/>
            </a:xfrm>
          </p:grpSpPr>
          <p:grpSp>
            <p:nvGrpSpPr>
              <p:cNvPr id="90" name="Group 89">
                <a:extLst>
                  <a:ext uri="{FF2B5EF4-FFF2-40B4-BE49-F238E27FC236}">
                    <a16:creationId xmlns:a16="http://schemas.microsoft.com/office/drawing/2014/main" id="{555A79F9-CE6A-E74F-9020-403BA1CC2300}"/>
                  </a:ext>
                </a:extLst>
              </p:cNvPr>
              <p:cNvGrpSpPr/>
              <p:nvPr/>
            </p:nvGrpSpPr>
            <p:grpSpPr>
              <a:xfrm>
                <a:off x="457200" y="4191000"/>
                <a:ext cx="1748970" cy="1217393"/>
                <a:chOff x="1351249" y="4364975"/>
                <a:chExt cx="865065" cy="651718"/>
              </a:xfrm>
            </p:grpSpPr>
            <p:grpSp>
              <p:nvGrpSpPr>
                <p:cNvPr id="97" name="Group 96">
                  <a:extLst>
                    <a:ext uri="{FF2B5EF4-FFF2-40B4-BE49-F238E27FC236}">
                      <a16:creationId xmlns:a16="http://schemas.microsoft.com/office/drawing/2014/main" id="{44D3F638-A556-6140-B300-F8BB5E859C1D}"/>
                    </a:ext>
                  </a:extLst>
                </p:cNvPr>
                <p:cNvGrpSpPr/>
                <p:nvPr/>
              </p:nvGrpSpPr>
              <p:grpSpPr>
                <a:xfrm>
                  <a:off x="1351249" y="4364975"/>
                  <a:ext cx="865065" cy="651718"/>
                  <a:chOff x="762000" y="4875583"/>
                  <a:chExt cx="914400" cy="419039"/>
                </a:xfrm>
              </p:grpSpPr>
              <p:cxnSp>
                <p:nvCxnSpPr>
                  <p:cNvPr id="99" name="Straight Connector 98">
                    <a:extLst>
                      <a:ext uri="{FF2B5EF4-FFF2-40B4-BE49-F238E27FC236}">
                        <a16:creationId xmlns:a16="http://schemas.microsoft.com/office/drawing/2014/main" id="{EDA666CB-DF3D-3C43-97C0-673994C69272}"/>
                      </a:ext>
                    </a:extLst>
                  </p:cNvPr>
                  <p:cNvCxnSpPr/>
                  <p:nvPr/>
                </p:nvCxnSpPr>
                <p:spPr>
                  <a:xfrm>
                    <a:off x="762000" y="4876800"/>
                    <a:ext cx="0" cy="417822"/>
                  </a:xfrm>
                  <a:prstGeom prst="line">
                    <a:avLst/>
                  </a:prstGeom>
                </p:spPr>
                <p:style>
                  <a:lnRef idx="2">
                    <a:schemeClr val="dk1"/>
                  </a:lnRef>
                  <a:fillRef idx="0">
                    <a:schemeClr val="dk1"/>
                  </a:fillRef>
                  <a:effectRef idx="1">
                    <a:schemeClr val="dk1"/>
                  </a:effectRef>
                  <a:fontRef idx="minor">
                    <a:schemeClr val="tx1"/>
                  </a:fontRef>
                </p:style>
              </p:cxnSp>
              <p:cxnSp>
                <p:nvCxnSpPr>
                  <p:cNvPr id="100" name="Straight Connector 99">
                    <a:extLst>
                      <a:ext uri="{FF2B5EF4-FFF2-40B4-BE49-F238E27FC236}">
                        <a16:creationId xmlns:a16="http://schemas.microsoft.com/office/drawing/2014/main" id="{014C611F-2785-D94D-A8B2-EC6B58B25922}"/>
                      </a:ext>
                    </a:extLst>
                  </p:cNvPr>
                  <p:cNvCxnSpPr/>
                  <p:nvPr/>
                </p:nvCxnSpPr>
                <p:spPr>
                  <a:xfrm>
                    <a:off x="1676400" y="4875583"/>
                    <a:ext cx="0" cy="417822"/>
                  </a:xfrm>
                  <a:prstGeom prst="line">
                    <a:avLst/>
                  </a:prstGeom>
                </p:spPr>
                <p:style>
                  <a:lnRef idx="2">
                    <a:schemeClr val="dk1"/>
                  </a:lnRef>
                  <a:fillRef idx="0">
                    <a:schemeClr val="dk1"/>
                  </a:fillRef>
                  <a:effectRef idx="1">
                    <a:schemeClr val="dk1"/>
                  </a:effectRef>
                  <a:fontRef idx="minor">
                    <a:schemeClr val="tx1"/>
                  </a:fontRef>
                </p:style>
              </p:cxnSp>
              <p:cxnSp>
                <p:nvCxnSpPr>
                  <p:cNvPr id="101" name="Straight Connector 100">
                    <a:extLst>
                      <a:ext uri="{FF2B5EF4-FFF2-40B4-BE49-F238E27FC236}">
                        <a16:creationId xmlns:a16="http://schemas.microsoft.com/office/drawing/2014/main" id="{B286F2E0-9517-D54C-A6DC-E083F1C9EC12}"/>
                      </a:ext>
                    </a:extLst>
                  </p:cNvPr>
                  <p:cNvCxnSpPr/>
                  <p:nvPr/>
                </p:nvCxnSpPr>
                <p:spPr>
                  <a:xfrm>
                    <a:off x="762000" y="5293405"/>
                    <a:ext cx="914400" cy="0"/>
                  </a:xfrm>
                  <a:prstGeom prst="line">
                    <a:avLst/>
                  </a:prstGeom>
                </p:spPr>
                <p:style>
                  <a:lnRef idx="2">
                    <a:schemeClr val="dk1"/>
                  </a:lnRef>
                  <a:fillRef idx="0">
                    <a:schemeClr val="dk1"/>
                  </a:fillRef>
                  <a:effectRef idx="1">
                    <a:schemeClr val="dk1"/>
                  </a:effectRef>
                  <a:fontRef idx="minor">
                    <a:schemeClr val="tx1"/>
                  </a:fontRef>
                </p:style>
              </p:cxnSp>
            </p:grpSp>
            <p:sp>
              <p:nvSpPr>
                <p:cNvPr id="98" name="Rectangle 97">
                  <a:extLst>
                    <a:ext uri="{FF2B5EF4-FFF2-40B4-BE49-F238E27FC236}">
                      <a16:creationId xmlns:a16="http://schemas.microsoft.com/office/drawing/2014/main" id="{A725AA39-BB9E-4F40-B8FC-F50C8C1BA1D0}"/>
                    </a:ext>
                  </a:extLst>
                </p:cNvPr>
                <p:cNvSpPr/>
                <p:nvPr/>
              </p:nvSpPr>
              <p:spPr>
                <a:xfrm>
                  <a:off x="1351249" y="4572000"/>
                  <a:ext cx="865065" cy="442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1" name="Group 90">
                <a:extLst>
                  <a:ext uri="{FF2B5EF4-FFF2-40B4-BE49-F238E27FC236}">
                    <a16:creationId xmlns:a16="http://schemas.microsoft.com/office/drawing/2014/main" id="{498367C7-FABE-EB4E-A3D7-685A60A55B80}"/>
                  </a:ext>
                </a:extLst>
              </p:cNvPr>
              <p:cNvGrpSpPr/>
              <p:nvPr/>
            </p:nvGrpSpPr>
            <p:grpSpPr>
              <a:xfrm>
                <a:off x="2514600" y="4187464"/>
                <a:ext cx="1748970" cy="1217393"/>
                <a:chOff x="1351249" y="4364975"/>
                <a:chExt cx="865065" cy="651718"/>
              </a:xfrm>
            </p:grpSpPr>
            <p:grpSp>
              <p:nvGrpSpPr>
                <p:cNvPr id="92" name="Group 91">
                  <a:extLst>
                    <a:ext uri="{FF2B5EF4-FFF2-40B4-BE49-F238E27FC236}">
                      <a16:creationId xmlns:a16="http://schemas.microsoft.com/office/drawing/2014/main" id="{001FC3BF-FD1F-2A45-A442-5AE458154DFD}"/>
                    </a:ext>
                  </a:extLst>
                </p:cNvPr>
                <p:cNvGrpSpPr/>
                <p:nvPr/>
              </p:nvGrpSpPr>
              <p:grpSpPr>
                <a:xfrm>
                  <a:off x="1351249" y="4364975"/>
                  <a:ext cx="865065" cy="651718"/>
                  <a:chOff x="762000" y="4875583"/>
                  <a:chExt cx="914400" cy="419039"/>
                </a:xfrm>
              </p:grpSpPr>
              <p:cxnSp>
                <p:nvCxnSpPr>
                  <p:cNvPr id="94" name="Straight Connector 93">
                    <a:extLst>
                      <a:ext uri="{FF2B5EF4-FFF2-40B4-BE49-F238E27FC236}">
                        <a16:creationId xmlns:a16="http://schemas.microsoft.com/office/drawing/2014/main" id="{85EED6FC-9227-2148-A3FB-0115A01AC429}"/>
                      </a:ext>
                    </a:extLst>
                  </p:cNvPr>
                  <p:cNvCxnSpPr/>
                  <p:nvPr/>
                </p:nvCxnSpPr>
                <p:spPr>
                  <a:xfrm>
                    <a:off x="762000" y="4876800"/>
                    <a:ext cx="0" cy="417822"/>
                  </a:xfrm>
                  <a:prstGeom prst="line">
                    <a:avLst/>
                  </a:prstGeom>
                </p:spPr>
                <p:style>
                  <a:lnRef idx="2">
                    <a:schemeClr val="dk1"/>
                  </a:lnRef>
                  <a:fillRef idx="0">
                    <a:schemeClr val="dk1"/>
                  </a:fillRef>
                  <a:effectRef idx="1">
                    <a:schemeClr val="dk1"/>
                  </a:effectRef>
                  <a:fontRef idx="minor">
                    <a:schemeClr val="tx1"/>
                  </a:fontRef>
                </p:style>
              </p:cxnSp>
              <p:cxnSp>
                <p:nvCxnSpPr>
                  <p:cNvPr id="95" name="Straight Connector 94">
                    <a:extLst>
                      <a:ext uri="{FF2B5EF4-FFF2-40B4-BE49-F238E27FC236}">
                        <a16:creationId xmlns:a16="http://schemas.microsoft.com/office/drawing/2014/main" id="{61016A26-072E-0D4D-8940-B129851EBE52}"/>
                      </a:ext>
                    </a:extLst>
                  </p:cNvPr>
                  <p:cNvCxnSpPr/>
                  <p:nvPr/>
                </p:nvCxnSpPr>
                <p:spPr>
                  <a:xfrm>
                    <a:off x="1676400" y="4875583"/>
                    <a:ext cx="0" cy="417822"/>
                  </a:xfrm>
                  <a:prstGeom prst="line">
                    <a:avLst/>
                  </a:prstGeom>
                </p:spPr>
                <p:style>
                  <a:lnRef idx="2">
                    <a:schemeClr val="dk1"/>
                  </a:lnRef>
                  <a:fillRef idx="0">
                    <a:schemeClr val="dk1"/>
                  </a:fillRef>
                  <a:effectRef idx="1">
                    <a:schemeClr val="dk1"/>
                  </a:effectRef>
                  <a:fontRef idx="minor">
                    <a:schemeClr val="tx1"/>
                  </a:fontRef>
                </p:style>
              </p:cxnSp>
              <p:cxnSp>
                <p:nvCxnSpPr>
                  <p:cNvPr id="96" name="Straight Connector 95">
                    <a:extLst>
                      <a:ext uri="{FF2B5EF4-FFF2-40B4-BE49-F238E27FC236}">
                        <a16:creationId xmlns:a16="http://schemas.microsoft.com/office/drawing/2014/main" id="{E03B161C-F666-6145-825E-28ECC80C8CC3}"/>
                      </a:ext>
                    </a:extLst>
                  </p:cNvPr>
                  <p:cNvCxnSpPr/>
                  <p:nvPr/>
                </p:nvCxnSpPr>
                <p:spPr>
                  <a:xfrm>
                    <a:off x="762000" y="5293405"/>
                    <a:ext cx="914400" cy="0"/>
                  </a:xfrm>
                  <a:prstGeom prst="line">
                    <a:avLst/>
                  </a:prstGeom>
                </p:spPr>
                <p:style>
                  <a:lnRef idx="2">
                    <a:schemeClr val="dk1"/>
                  </a:lnRef>
                  <a:fillRef idx="0">
                    <a:schemeClr val="dk1"/>
                  </a:fillRef>
                  <a:effectRef idx="1">
                    <a:schemeClr val="dk1"/>
                  </a:effectRef>
                  <a:fontRef idx="minor">
                    <a:schemeClr val="tx1"/>
                  </a:fontRef>
                </p:style>
              </p:cxnSp>
            </p:grpSp>
            <p:sp>
              <p:nvSpPr>
                <p:cNvPr id="93" name="Rectangle 92">
                  <a:extLst>
                    <a:ext uri="{FF2B5EF4-FFF2-40B4-BE49-F238E27FC236}">
                      <a16:creationId xmlns:a16="http://schemas.microsoft.com/office/drawing/2014/main" id="{3942B004-6F60-0141-83F8-F456A79A670F}"/>
                    </a:ext>
                  </a:extLst>
                </p:cNvPr>
                <p:cNvSpPr/>
                <p:nvPr/>
              </p:nvSpPr>
              <p:spPr>
                <a:xfrm>
                  <a:off x="1351249" y="4572000"/>
                  <a:ext cx="865065" cy="442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
        <p:nvSpPr>
          <p:cNvPr id="25" name="TextBox 24">
            <a:extLst>
              <a:ext uri="{FF2B5EF4-FFF2-40B4-BE49-F238E27FC236}">
                <a16:creationId xmlns:a16="http://schemas.microsoft.com/office/drawing/2014/main" id="{6505C93F-FEE4-024C-8A63-5CF0151CC7DC}"/>
              </a:ext>
            </a:extLst>
          </p:cNvPr>
          <p:cNvSpPr txBox="1"/>
          <p:nvPr/>
        </p:nvSpPr>
        <p:spPr>
          <a:xfrm>
            <a:off x="1490492" y="3328989"/>
            <a:ext cx="473206" cy="246221"/>
          </a:xfrm>
          <a:prstGeom prst="rect">
            <a:avLst/>
          </a:prstGeom>
          <a:noFill/>
        </p:spPr>
        <p:txBody>
          <a:bodyPr wrap="none" rtlCol="0">
            <a:spAutoFit/>
          </a:bodyPr>
          <a:lstStyle/>
          <a:p>
            <a:r>
              <a:rPr lang="en-US" sz="1000" b="1" dirty="0">
                <a:latin typeface="Arial" charset="0"/>
                <a:ea typeface="Arial" charset="0"/>
                <a:cs typeface="Arial" charset="0"/>
              </a:rPr>
              <a:t>H</a:t>
            </a:r>
            <a:r>
              <a:rPr lang="en-US" sz="1000" b="1" baseline="-25000" dirty="0">
                <a:latin typeface="Arial" charset="0"/>
                <a:ea typeface="Arial" charset="0"/>
                <a:cs typeface="Arial" charset="0"/>
              </a:rPr>
              <a:t>2</a:t>
            </a:r>
            <a:r>
              <a:rPr lang="en-US" sz="1000" b="1" dirty="0">
                <a:latin typeface="Arial" charset="0"/>
                <a:ea typeface="Arial" charset="0"/>
                <a:cs typeface="Arial" charset="0"/>
              </a:rPr>
              <a:t>O</a:t>
            </a:r>
            <a:r>
              <a:rPr lang="en-US" sz="1000" b="1" baseline="-25000" dirty="0">
                <a:latin typeface="Arial" charset="0"/>
                <a:ea typeface="Arial" charset="0"/>
                <a:cs typeface="Arial" charset="0"/>
              </a:rPr>
              <a:t>2</a:t>
            </a:r>
            <a:endParaRPr lang="en-US" sz="1000" b="1" dirty="0">
              <a:latin typeface="Arial" charset="0"/>
              <a:ea typeface="Arial" charset="0"/>
              <a:cs typeface="Arial" charset="0"/>
            </a:endParaRPr>
          </a:p>
        </p:txBody>
      </p:sp>
      <p:sp>
        <p:nvSpPr>
          <p:cNvPr id="26" name="TextBox 25">
            <a:extLst>
              <a:ext uri="{FF2B5EF4-FFF2-40B4-BE49-F238E27FC236}">
                <a16:creationId xmlns:a16="http://schemas.microsoft.com/office/drawing/2014/main" id="{8E10B61B-BDDC-8441-85C7-9FE249261101}"/>
              </a:ext>
            </a:extLst>
          </p:cNvPr>
          <p:cNvSpPr txBox="1"/>
          <p:nvPr/>
        </p:nvSpPr>
        <p:spPr>
          <a:xfrm>
            <a:off x="899244" y="3328990"/>
            <a:ext cx="473206" cy="246221"/>
          </a:xfrm>
          <a:prstGeom prst="rect">
            <a:avLst/>
          </a:prstGeom>
          <a:noFill/>
        </p:spPr>
        <p:txBody>
          <a:bodyPr wrap="none" rtlCol="0">
            <a:spAutoFit/>
          </a:bodyPr>
          <a:lstStyle/>
          <a:p>
            <a:r>
              <a:rPr lang="en-US" sz="1000" b="1" dirty="0">
                <a:latin typeface="Arial" charset="0"/>
                <a:ea typeface="Arial" charset="0"/>
                <a:cs typeface="Arial" charset="0"/>
              </a:rPr>
              <a:t>H</a:t>
            </a:r>
            <a:r>
              <a:rPr lang="en-US" sz="1000" b="1" baseline="-25000" dirty="0">
                <a:latin typeface="Arial" charset="0"/>
                <a:ea typeface="Arial" charset="0"/>
                <a:cs typeface="Arial" charset="0"/>
              </a:rPr>
              <a:t>2</a:t>
            </a:r>
            <a:r>
              <a:rPr lang="en-US" sz="1000" b="1" dirty="0">
                <a:latin typeface="Arial" charset="0"/>
                <a:ea typeface="Arial" charset="0"/>
                <a:cs typeface="Arial" charset="0"/>
              </a:rPr>
              <a:t>O</a:t>
            </a:r>
            <a:r>
              <a:rPr lang="en-US" sz="1000" b="1" baseline="-25000" dirty="0">
                <a:latin typeface="Arial" charset="0"/>
                <a:ea typeface="Arial" charset="0"/>
                <a:cs typeface="Arial" charset="0"/>
              </a:rPr>
              <a:t>2</a:t>
            </a:r>
            <a:endParaRPr lang="en-US" sz="1000" b="1" dirty="0">
              <a:latin typeface="Arial" charset="0"/>
              <a:ea typeface="Arial" charset="0"/>
              <a:cs typeface="Arial" charset="0"/>
            </a:endParaRPr>
          </a:p>
        </p:txBody>
      </p:sp>
      <p:sp>
        <p:nvSpPr>
          <p:cNvPr id="27" name="TextBox 26">
            <a:extLst>
              <a:ext uri="{FF2B5EF4-FFF2-40B4-BE49-F238E27FC236}">
                <a16:creationId xmlns:a16="http://schemas.microsoft.com/office/drawing/2014/main" id="{D4BB1943-4330-434D-9F26-1B8CDC74DE2D}"/>
              </a:ext>
            </a:extLst>
          </p:cNvPr>
          <p:cNvSpPr txBox="1"/>
          <p:nvPr/>
        </p:nvSpPr>
        <p:spPr>
          <a:xfrm>
            <a:off x="1422169" y="3634674"/>
            <a:ext cx="473206" cy="246221"/>
          </a:xfrm>
          <a:prstGeom prst="rect">
            <a:avLst/>
          </a:prstGeom>
          <a:noFill/>
        </p:spPr>
        <p:txBody>
          <a:bodyPr wrap="none" rtlCol="0">
            <a:spAutoFit/>
          </a:bodyPr>
          <a:lstStyle/>
          <a:p>
            <a:r>
              <a:rPr lang="en-US" sz="1000" b="1" dirty="0">
                <a:latin typeface="Arial" charset="0"/>
                <a:ea typeface="Arial" charset="0"/>
                <a:cs typeface="Arial" charset="0"/>
              </a:rPr>
              <a:t>H</a:t>
            </a:r>
            <a:r>
              <a:rPr lang="en-US" sz="1000" b="1" baseline="-25000" dirty="0">
                <a:latin typeface="Arial" charset="0"/>
                <a:ea typeface="Arial" charset="0"/>
                <a:cs typeface="Arial" charset="0"/>
              </a:rPr>
              <a:t>2</a:t>
            </a:r>
            <a:r>
              <a:rPr lang="en-US" sz="1000" b="1" dirty="0">
                <a:latin typeface="Arial" charset="0"/>
                <a:ea typeface="Arial" charset="0"/>
                <a:cs typeface="Arial" charset="0"/>
              </a:rPr>
              <a:t>O</a:t>
            </a:r>
            <a:r>
              <a:rPr lang="en-US" sz="1000" b="1" baseline="-25000" dirty="0">
                <a:latin typeface="Arial" charset="0"/>
                <a:ea typeface="Arial" charset="0"/>
                <a:cs typeface="Arial" charset="0"/>
              </a:rPr>
              <a:t>2</a:t>
            </a:r>
            <a:endParaRPr lang="en-US" sz="1000" b="1" dirty="0">
              <a:latin typeface="Arial" charset="0"/>
              <a:ea typeface="Arial" charset="0"/>
              <a:cs typeface="Arial" charset="0"/>
            </a:endParaRPr>
          </a:p>
        </p:txBody>
      </p:sp>
      <p:sp>
        <p:nvSpPr>
          <p:cNvPr id="28" name="TextBox 27">
            <a:extLst>
              <a:ext uri="{FF2B5EF4-FFF2-40B4-BE49-F238E27FC236}">
                <a16:creationId xmlns:a16="http://schemas.microsoft.com/office/drawing/2014/main" id="{C9E80668-2FAA-4643-87B0-79E59A289C2E}"/>
              </a:ext>
            </a:extLst>
          </p:cNvPr>
          <p:cNvSpPr txBox="1"/>
          <p:nvPr/>
        </p:nvSpPr>
        <p:spPr>
          <a:xfrm>
            <a:off x="564163" y="4036156"/>
            <a:ext cx="473206" cy="246221"/>
          </a:xfrm>
          <a:prstGeom prst="rect">
            <a:avLst/>
          </a:prstGeom>
          <a:noFill/>
        </p:spPr>
        <p:txBody>
          <a:bodyPr wrap="none" rtlCol="0">
            <a:spAutoFit/>
          </a:bodyPr>
          <a:lstStyle/>
          <a:p>
            <a:r>
              <a:rPr lang="en-US" sz="1000" b="1" dirty="0">
                <a:latin typeface="Arial" charset="0"/>
                <a:ea typeface="Arial" charset="0"/>
                <a:cs typeface="Arial" charset="0"/>
              </a:rPr>
              <a:t>H</a:t>
            </a:r>
            <a:r>
              <a:rPr lang="en-US" sz="1000" b="1" baseline="-25000" dirty="0">
                <a:latin typeface="Arial" charset="0"/>
                <a:ea typeface="Arial" charset="0"/>
                <a:cs typeface="Arial" charset="0"/>
              </a:rPr>
              <a:t>2</a:t>
            </a:r>
            <a:r>
              <a:rPr lang="en-US" sz="1000" b="1" dirty="0">
                <a:latin typeface="Arial" charset="0"/>
                <a:ea typeface="Arial" charset="0"/>
                <a:cs typeface="Arial" charset="0"/>
              </a:rPr>
              <a:t>O</a:t>
            </a:r>
            <a:r>
              <a:rPr lang="en-US" sz="1000" b="1" baseline="-25000" dirty="0">
                <a:latin typeface="Arial" charset="0"/>
                <a:ea typeface="Arial" charset="0"/>
                <a:cs typeface="Arial" charset="0"/>
              </a:rPr>
              <a:t>2</a:t>
            </a:r>
            <a:endParaRPr lang="en-US" sz="1000" b="1" dirty="0">
              <a:latin typeface="Arial" charset="0"/>
              <a:ea typeface="Arial" charset="0"/>
              <a:cs typeface="Arial" charset="0"/>
            </a:endParaRPr>
          </a:p>
        </p:txBody>
      </p:sp>
      <p:sp>
        <p:nvSpPr>
          <p:cNvPr id="29" name="TextBox 28">
            <a:extLst>
              <a:ext uri="{FF2B5EF4-FFF2-40B4-BE49-F238E27FC236}">
                <a16:creationId xmlns:a16="http://schemas.microsoft.com/office/drawing/2014/main" id="{A1255C3E-41F9-B74D-A14F-A356108A79F5}"/>
              </a:ext>
            </a:extLst>
          </p:cNvPr>
          <p:cNvSpPr txBox="1"/>
          <p:nvPr/>
        </p:nvSpPr>
        <p:spPr>
          <a:xfrm>
            <a:off x="841523" y="4329861"/>
            <a:ext cx="473206" cy="246221"/>
          </a:xfrm>
          <a:prstGeom prst="rect">
            <a:avLst/>
          </a:prstGeom>
          <a:noFill/>
        </p:spPr>
        <p:txBody>
          <a:bodyPr wrap="none" rtlCol="0">
            <a:spAutoFit/>
          </a:bodyPr>
          <a:lstStyle/>
          <a:p>
            <a:r>
              <a:rPr lang="en-US" sz="1000" b="1" dirty="0">
                <a:latin typeface="Arial" charset="0"/>
                <a:ea typeface="Arial" charset="0"/>
                <a:cs typeface="Arial" charset="0"/>
              </a:rPr>
              <a:t>H</a:t>
            </a:r>
            <a:r>
              <a:rPr lang="en-US" sz="1000" b="1" baseline="-25000" dirty="0">
                <a:latin typeface="Arial" charset="0"/>
                <a:ea typeface="Arial" charset="0"/>
                <a:cs typeface="Arial" charset="0"/>
              </a:rPr>
              <a:t>2</a:t>
            </a:r>
            <a:r>
              <a:rPr lang="en-US" sz="1000" b="1" dirty="0">
                <a:latin typeface="Arial" charset="0"/>
                <a:ea typeface="Arial" charset="0"/>
                <a:cs typeface="Arial" charset="0"/>
              </a:rPr>
              <a:t>O</a:t>
            </a:r>
            <a:r>
              <a:rPr lang="en-US" sz="1000" b="1" baseline="-25000" dirty="0">
                <a:latin typeface="Arial" charset="0"/>
                <a:ea typeface="Arial" charset="0"/>
                <a:cs typeface="Arial" charset="0"/>
              </a:rPr>
              <a:t>2</a:t>
            </a:r>
            <a:endParaRPr lang="en-US" sz="1000" b="1" dirty="0">
              <a:latin typeface="Arial" charset="0"/>
              <a:ea typeface="Arial" charset="0"/>
              <a:cs typeface="Arial" charset="0"/>
            </a:endParaRPr>
          </a:p>
        </p:txBody>
      </p:sp>
      <p:sp>
        <p:nvSpPr>
          <p:cNvPr id="30" name="TextBox 29">
            <a:extLst>
              <a:ext uri="{FF2B5EF4-FFF2-40B4-BE49-F238E27FC236}">
                <a16:creationId xmlns:a16="http://schemas.microsoft.com/office/drawing/2014/main" id="{D8516D00-3631-D649-9E8C-9C22769D4871}"/>
              </a:ext>
            </a:extLst>
          </p:cNvPr>
          <p:cNvSpPr txBox="1"/>
          <p:nvPr/>
        </p:nvSpPr>
        <p:spPr>
          <a:xfrm>
            <a:off x="1316202" y="4044318"/>
            <a:ext cx="473206" cy="246221"/>
          </a:xfrm>
          <a:prstGeom prst="rect">
            <a:avLst/>
          </a:prstGeom>
          <a:noFill/>
        </p:spPr>
        <p:txBody>
          <a:bodyPr wrap="none" rtlCol="0">
            <a:spAutoFit/>
          </a:bodyPr>
          <a:lstStyle/>
          <a:p>
            <a:r>
              <a:rPr lang="en-US" sz="1000" b="1" dirty="0">
                <a:latin typeface="Arial" charset="0"/>
                <a:ea typeface="Arial" charset="0"/>
                <a:cs typeface="Arial" charset="0"/>
              </a:rPr>
              <a:t>H</a:t>
            </a:r>
            <a:r>
              <a:rPr lang="en-US" sz="1000" b="1" baseline="-25000" dirty="0">
                <a:latin typeface="Arial" charset="0"/>
                <a:ea typeface="Arial" charset="0"/>
                <a:cs typeface="Arial" charset="0"/>
              </a:rPr>
              <a:t>2</a:t>
            </a:r>
            <a:r>
              <a:rPr lang="en-US" sz="1000" b="1" dirty="0">
                <a:latin typeface="Arial" charset="0"/>
                <a:ea typeface="Arial" charset="0"/>
                <a:cs typeface="Arial" charset="0"/>
              </a:rPr>
              <a:t>O</a:t>
            </a:r>
            <a:r>
              <a:rPr lang="en-US" sz="1000" b="1" baseline="-25000" dirty="0">
                <a:latin typeface="Arial" charset="0"/>
                <a:ea typeface="Arial" charset="0"/>
                <a:cs typeface="Arial" charset="0"/>
              </a:rPr>
              <a:t>2</a:t>
            </a:r>
            <a:endParaRPr lang="en-US" sz="1000" b="1" dirty="0">
              <a:latin typeface="Arial" charset="0"/>
              <a:ea typeface="Arial" charset="0"/>
              <a:cs typeface="Arial" charset="0"/>
            </a:endParaRPr>
          </a:p>
        </p:txBody>
      </p:sp>
      <p:sp>
        <p:nvSpPr>
          <p:cNvPr id="31" name="TextBox 30">
            <a:extLst>
              <a:ext uri="{FF2B5EF4-FFF2-40B4-BE49-F238E27FC236}">
                <a16:creationId xmlns:a16="http://schemas.microsoft.com/office/drawing/2014/main" id="{102164DF-3C3C-7B44-9E89-DD01EBDDA986}"/>
              </a:ext>
            </a:extLst>
          </p:cNvPr>
          <p:cNvSpPr txBox="1"/>
          <p:nvPr/>
        </p:nvSpPr>
        <p:spPr>
          <a:xfrm>
            <a:off x="1675251" y="4329861"/>
            <a:ext cx="473206" cy="246221"/>
          </a:xfrm>
          <a:prstGeom prst="rect">
            <a:avLst/>
          </a:prstGeom>
          <a:noFill/>
        </p:spPr>
        <p:txBody>
          <a:bodyPr wrap="none" rtlCol="0">
            <a:spAutoFit/>
          </a:bodyPr>
          <a:lstStyle/>
          <a:p>
            <a:r>
              <a:rPr lang="en-US" sz="1000" b="1" dirty="0">
                <a:latin typeface="Arial" charset="0"/>
                <a:ea typeface="Arial" charset="0"/>
                <a:cs typeface="Arial" charset="0"/>
              </a:rPr>
              <a:t>H</a:t>
            </a:r>
            <a:r>
              <a:rPr lang="en-US" sz="1000" b="1" baseline="-25000" dirty="0">
                <a:latin typeface="Arial" charset="0"/>
                <a:ea typeface="Arial" charset="0"/>
                <a:cs typeface="Arial" charset="0"/>
              </a:rPr>
              <a:t>2</a:t>
            </a:r>
            <a:r>
              <a:rPr lang="en-US" sz="1000" b="1" dirty="0">
                <a:latin typeface="Arial" charset="0"/>
                <a:ea typeface="Arial" charset="0"/>
                <a:cs typeface="Arial" charset="0"/>
              </a:rPr>
              <a:t>O</a:t>
            </a:r>
            <a:r>
              <a:rPr lang="en-US" sz="1000" b="1" baseline="-25000" dirty="0">
                <a:latin typeface="Arial" charset="0"/>
                <a:ea typeface="Arial" charset="0"/>
                <a:cs typeface="Arial" charset="0"/>
              </a:rPr>
              <a:t>2</a:t>
            </a:r>
            <a:endParaRPr lang="en-US" sz="1000" b="1" dirty="0">
              <a:latin typeface="Arial" charset="0"/>
              <a:ea typeface="Arial" charset="0"/>
              <a:cs typeface="Arial" charset="0"/>
            </a:endParaRPr>
          </a:p>
        </p:txBody>
      </p:sp>
      <p:sp>
        <p:nvSpPr>
          <p:cNvPr id="32" name="TextBox 31">
            <a:extLst>
              <a:ext uri="{FF2B5EF4-FFF2-40B4-BE49-F238E27FC236}">
                <a16:creationId xmlns:a16="http://schemas.microsoft.com/office/drawing/2014/main" id="{6F09DFF0-E8A4-194C-AE4E-EDEC8345193C}"/>
              </a:ext>
            </a:extLst>
          </p:cNvPr>
          <p:cNvSpPr txBox="1"/>
          <p:nvPr/>
        </p:nvSpPr>
        <p:spPr>
          <a:xfrm>
            <a:off x="3149937" y="4206750"/>
            <a:ext cx="569387" cy="246221"/>
          </a:xfrm>
          <a:prstGeom prst="rect">
            <a:avLst/>
          </a:prstGeom>
          <a:noFill/>
        </p:spPr>
        <p:txBody>
          <a:bodyPr wrap="none" rtlCol="0">
            <a:spAutoFit/>
          </a:bodyPr>
          <a:lstStyle/>
          <a:p>
            <a:r>
              <a:rPr lang="en-US" sz="1000" b="1">
                <a:latin typeface="Arial" charset="0"/>
                <a:ea typeface="Arial" charset="0"/>
                <a:cs typeface="Arial" charset="0"/>
              </a:rPr>
              <a:t>DMPO</a:t>
            </a:r>
            <a:endParaRPr lang="en-US" sz="1000" b="1" dirty="0">
              <a:latin typeface="Arial" charset="0"/>
              <a:ea typeface="Arial" charset="0"/>
              <a:cs typeface="Arial" charset="0"/>
            </a:endParaRPr>
          </a:p>
        </p:txBody>
      </p:sp>
      <p:sp>
        <p:nvSpPr>
          <p:cNvPr id="33" name="TextBox 32">
            <a:extLst>
              <a:ext uri="{FF2B5EF4-FFF2-40B4-BE49-F238E27FC236}">
                <a16:creationId xmlns:a16="http://schemas.microsoft.com/office/drawing/2014/main" id="{6DDF7BA3-FC1E-5B4D-B9B0-920F40CF1397}"/>
              </a:ext>
            </a:extLst>
          </p:cNvPr>
          <p:cNvSpPr txBox="1"/>
          <p:nvPr/>
        </p:nvSpPr>
        <p:spPr>
          <a:xfrm>
            <a:off x="3682442" y="4326254"/>
            <a:ext cx="569387" cy="246221"/>
          </a:xfrm>
          <a:prstGeom prst="rect">
            <a:avLst/>
          </a:prstGeom>
          <a:noFill/>
        </p:spPr>
        <p:txBody>
          <a:bodyPr wrap="none" rtlCol="0">
            <a:spAutoFit/>
          </a:bodyPr>
          <a:lstStyle/>
          <a:p>
            <a:r>
              <a:rPr lang="en-US" sz="1000" b="1">
                <a:latin typeface="Arial" charset="0"/>
                <a:ea typeface="Arial" charset="0"/>
                <a:cs typeface="Arial" charset="0"/>
              </a:rPr>
              <a:t>DMPO</a:t>
            </a:r>
            <a:endParaRPr lang="en-US" sz="1000" b="1" dirty="0">
              <a:latin typeface="Arial" charset="0"/>
              <a:ea typeface="Arial" charset="0"/>
              <a:cs typeface="Arial" charset="0"/>
            </a:endParaRPr>
          </a:p>
        </p:txBody>
      </p:sp>
      <p:sp>
        <p:nvSpPr>
          <p:cNvPr id="34" name="TextBox 33">
            <a:extLst>
              <a:ext uri="{FF2B5EF4-FFF2-40B4-BE49-F238E27FC236}">
                <a16:creationId xmlns:a16="http://schemas.microsoft.com/office/drawing/2014/main" id="{B054607A-7C8F-EC48-ADEF-AE92CB899FF6}"/>
              </a:ext>
            </a:extLst>
          </p:cNvPr>
          <p:cNvSpPr txBox="1"/>
          <p:nvPr/>
        </p:nvSpPr>
        <p:spPr>
          <a:xfrm>
            <a:off x="2581166" y="4329861"/>
            <a:ext cx="569387" cy="246221"/>
          </a:xfrm>
          <a:prstGeom prst="rect">
            <a:avLst/>
          </a:prstGeom>
          <a:noFill/>
        </p:spPr>
        <p:txBody>
          <a:bodyPr wrap="none" rtlCol="0">
            <a:spAutoFit/>
          </a:bodyPr>
          <a:lstStyle/>
          <a:p>
            <a:r>
              <a:rPr lang="en-US" sz="1000" b="1" dirty="0">
                <a:latin typeface="Arial" charset="0"/>
                <a:ea typeface="Arial" charset="0"/>
                <a:cs typeface="Arial" charset="0"/>
              </a:rPr>
              <a:t>DMPO</a:t>
            </a:r>
          </a:p>
        </p:txBody>
      </p:sp>
      <p:sp>
        <p:nvSpPr>
          <p:cNvPr id="35" name="TextBox 34">
            <a:extLst>
              <a:ext uri="{FF2B5EF4-FFF2-40B4-BE49-F238E27FC236}">
                <a16:creationId xmlns:a16="http://schemas.microsoft.com/office/drawing/2014/main" id="{0D604302-0C18-5A41-AAE3-42D5C0371421}"/>
              </a:ext>
            </a:extLst>
          </p:cNvPr>
          <p:cNvSpPr txBox="1"/>
          <p:nvPr/>
        </p:nvSpPr>
        <p:spPr>
          <a:xfrm>
            <a:off x="2591965" y="4036156"/>
            <a:ext cx="473206" cy="246221"/>
          </a:xfrm>
          <a:prstGeom prst="rect">
            <a:avLst/>
          </a:prstGeom>
          <a:noFill/>
        </p:spPr>
        <p:txBody>
          <a:bodyPr wrap="none" rtlCol="0">
            <a:spAutoFit/>
          </a:bodyPr>
          <a:lstStyle/>
          <a:p>
            <a:r>
              <a:rPr lang="en-US" sz="1000" b="1" dirty="0">
                <a:latin typeface="Arial" charset="0"/>
                <a:ea typeface="Arial" charset="0"/>
                <a:cs typeface="Arial" charset="0"/>
              </a:rPr>
              <a:t>H</a:t>
            </a:r>
            <a:r>
              <a:rPr lang="en-US" sz="1000" b="1" baseline="-25000" dirty="0">
                <a:latin typeface="Arial" charset="0"/>
                <a:ea typeface="Arial" charset="0"/>
                <a:cs typeface="Arial" charset="0"/>
              </a:rPr>
              <a:t>2</a:t>
            </a:r>
            <a:r>
              <a:rPr lang="en-US" sz="1000" b="1" dirty="0">
                <a:latin typeface="Arial" charset="0"/>
                <a:ea typeface="Arial" charset="0"/>
                <a:cs typeface="Arial" charset="0"/>
              </a:rPr>
              <a:t>O</a:t>
            </a:r>
            <a:r>
              <a:rPr lang="en-US" sz="1000" b="1" baseline="-25000" dirty="0">
                <a:latin typeface="Arial" charset="0"/>
                <a:ea typeface="Arial" charset="0"/>
                <a:cs typeface="Arial" charset="0"/>
              </a:rPr>
              <a:t>2</a:t>
            </a:r>
            <a:endParaRPr lang="en-US" sz="1000" b="1" dirty="0">
              <a:latin typeface="Arial" charset="0"/>
              <a:ea typeface="Arial" charset="0"/>
              <a:cs typeface="Arial" charset="0"/>
            </a:endParaRPr>
          </a:p>
        </p:txBody>
      </p:sp>
      <p:sp>
        <p:nvSpPr>
          <p:cNvPr id="36" name="TextBox 35">
            <a:extLst>
              <a:ext uri="{FF2B5EF4-FFF2-40B4-BE49-F238E27FC236}">
                <a16:creationId xmlns:a16="http://schemas.microsoft.com/office/drawing/2014/main" id="{F55B8832-2787-0047-848B-E6B62E9417B0}"/>
              </a:ext>
            </a:extLst>
          </p:cNvPr>
          <p:cNvSpPr txBox="1"/>
          <p:nvPr/>
        </p:nvSpPr>
        <p:spPr>
          <a:xfrm>
            <a:off x="3188830" y="4467695"/>
            <a:ext cx="473206" cy="246221"/>
          </a:xfrm>
          <a:prstGeom prst="rect">
            <a:avLst/>
          </a:prstGeom>
          <a:noFill/>
        </p:spPr>
        <p:txBody>
          <a:bodyPr wrap="none" rtlCol="0">
            <a:spAutoFit/>
          </a:bodyPr>
          <a:lstStyle/>
          <a:p>
            <a:r>
              <a:rPr lang="en-US" sz="1000" b="1" dirty="0">
                <a:latin typeface="Arial" charset="0"/>
                <a:ea typeface="Arial" charset="0"/>
                <a:cs typeface="Arial" charset="0"/>
              </a:rPr>
              <a:t>H</a:t>
            </a:r>
            <a:r>
              <a:rPr lang="en-US" sz="1000" b="1" baseline="-25000" dirty="0">
                <a:latin typeface="Arial" charset="0"/>
                <a:ea typeface="Arial" charset="0"/>
                <a:cs typeface="Arial" charset="0"/>
              </a:rPr>
              <a:t>2</a:t>
            </a:r>
            <a:r>
              <a:rPr lang="en-US" sz="1000" b="1" dirty="0">
                <a:latin typeface="Arial" charset="0"/>
                <a:ea typeface="Arial" charset="0"/>
                <a:cs typeface="Arial" charset="0"/>
              </a:rPr>
              <a:t>O</a:t>
            </a:r>
            <a:r>
              <a:rPr lang="en-US" sz="1000" b="1" baseline="-25000" dirty="0">
                <a:latin typeface="Arial" charset="0"/>
                <a:ea typeface="Arial" charset="0"/>
                <a:cs typeface="Arial" charset="0"/>
              </a:rPr>
              <a:t>2</a:t>
            </a:r>
            <a:endParaRPr lang="en-US" sz="1000" b="1" dirty="0">
              <a:latin typeface="Arial" charset="0"/>
              <a:ea typeface="Arial" charset="0"/>
              <a:cs typeface="Arial" charset="0"/>
            </a:endParaRPr>
          </a:p>
        </p:txBody>
      </p:sp>
      <p:sp>
        <p:nvSpPr>
          <p:cNvPr id="37" name="TextBox 36">
            <a:extLst>
              <a:ext uri="{FF2B5EF4-FFF2-40B4-BE49-F238E27FC236}">
                <a16:creationId xmlns:a16="http://schemas.microsoft.com/office/drawing/2014/main" id="{669C0BDE-D359-C740-AF02-01B59A7C343F}"/>
              </a:ext>
            </a:extLst>
          </p:cNvPr>
          <p:cNvSpPr txBox="1"/>
          <p:nvPr/>
        </p:nvSpPr>
        <p:spPr>
          <a:xfrm>
            <a:off x="3728519" y="4036155"/>
            <a:ext cx="473206" cy="246221"/>
          </a:xfrm>
          <a:prstGeom prst="rect">
            <a:avLst/>
          </a:prstGeom>
          <a:noFill/>
        </p:spPr>
        <p:txBody>
          <a:bodyPr wrap="none" rtlCol="0">
            <a:spAutoFit/>
          </a:bodyPr>
          <a:lstStyle/>
          <a:p>
            <a:r>
              <a:rPr lang="en-US" sz="1000" b="1" dirty="0">
                <a:latin typeface="Arial" charset="0"/>
                <a:ea typeface="Arial" charset="0"/>
                <a:cs typeface="Arial" charset="0"/>
              </a:rPr>
              <a:t>H</a:t>
            </a:r>
            <a:r>
              <a:rPr lang="en-US" sz="1000" b="1" baseline="-25000" dirty="0">
                <a:latin typeface="Arial" charset="0"/>
                <a:ea typeface="Arial" charset="0"/>
                <a:cs typeface="Arial" charset="0"/>
              </a:rPr>
              <a:t>2</a:t>
            </a:r>
            <a:r>
              <a:rPr lang="en-US" sz="1000" b="1" dirty="0">
                <a:latin typeface="Arial" charset="0"/>
                <a:ea typeface="Arial" charset="0"/>
                <a:cs typeface="Arial" charset="0"/>
              </a:rPr>
              <a:t>O</a:t>
            </a:r>
            <a:r>
              <a:rPr lang="en-US" sz="1000" b="1" baseline="-25000" dirty="0">
                <a:latin typeface="Arial" charset="0"/>
                <a:ea typeface="Arial" charset="0"/>
                <a:cs typeface="Arial" charset="0"/>
              </a:rPr>
              <a:t>2</a:t>
            </a:r>
            <a:endParaRPr lang="en-US" sz="1000" b="1" dirty="0">
              <a:latin typeface="Arial" charset="0"/>
              <a:ea typeface="Arial" charset="0"/>
              <a:cs typeface="Arial" charset="0"/>
            </a:endParaRPr>
          </a:p>
        </p:txBody>
      </p:sp>
      <p:sp>
        <p:nvSpPr>
          <p:cNvPr id="38" name="TextBox 37">
            <a:extLst>
              <a:ext uri="{FF2B5EF4-FFF2-40B4-BE49-F238E27FC236}">
                <a16:creationId xmlns:a16="http://schemas.microsoft.com/office/drawing/2014/main" id="{45FB48EC-3046-214D-B10C-BEBB1B1DD2B5}"/>
              </a:ext>
            </a:extLst>
          </p:cNvPr>
          <p:cNvSpPr txBox="1"/>
          <p:nvPr/>
        </p:nvSpPr>
        <p:spPr>
          <a:xfrm>
            <a:off x="3198027" y="3945805"/>
            <a:ext cx="473206" cy="246221"/>
          </a:xfrm>
          <a:prstGeom prst="rect">
            <a:avLst/>
          </a:prstGeom>
          <a:noFill/>
        </p:spPr>
        <p:txBody>
          <a:bodyPr wrap="none" rtlCol="0">
            <a:spAutoFit/>
          </a:bodyPr>
          <a:lstStyle/>
          <a:p>
            <a:r>
              <a:rPr lang="en-US" sz="1000" b="1" dirty="0">
                <a:latin typeface="Arial" charset="0"/>
                <a:ea typeface="Arial" charset="0"/>
                <a:cs typeface="Arial" charset="0"/>
              </a:rPr>
              <a:t>H</a:t>
            </a:r>
            <a:r>
              <a:rPr lang="en-US" sz="1000" b="1" baseline="-25000" dirty="0">
                <a:latin typeface="Arial" charset="0"/>
                <a:ea typeface="Arial" charset="0"/>
                <a:cs typeface="Arial" charset="0"/>
              </a:rPr>
              <a:t>2</a:t>
            </a:r>
            <a:r>
              <a:rPr lang="en-US" sz="1000" b="1" dirty="0">
                <a:latin typeface="Arial" charset="0"/>
                <a:ea typeface="Arial" charset="0"/>
                <a:cs typeface="Arial" charset="0"/>
              </a:rPr>
              <a:t>O</a:t>
            </a:r>
            <a:r>
              <a:rPr lang="en-US" sz="1000" b="1" baseline="-25000" dirty="0">
                <a:latin typeface="Arial" charset="0"/>
                <a:ea typeface="Arial" charset="0"/>
                <a:cs typeface="Arial" charset="0"/>
              </a:rPr>
              <a:t>2</a:t>
            </a:r>
            <a:endParaRPr lang="en-US" sz="1000" b="1" dirty="0">
              <a:latin typeface="Arial" charset="0"/>
              <a:ea typeface="Arial" charset="0"/>
              <a:cs typeface="Arial" charset="0"/>
            </a:endParaRPr>
          </a:p>
        </p:txBody>
      </p:sp>
      <p:cxnSp>
        <p:nvCxnSpPr>
          <p:cNvPr id="39" name="Straight Arrow Connector 38">
            <a:extLst>
              <a:ext uri="{FF2B5EF4-FFF2-40B4-BE49-F238E27FC236}">
                <a16:creationId xmlns:a16="http://schemas.microsoft.com/office/drawing/2014/main" id="{86457D91-1D6B-7A48-96E3-E7E50A3A726C}"/>
              </a:ext>
            </a:extLst>
          </p:cNvPr>
          <p:cNvCxnSpPr/>
          <p:nvPr/>
        </p:nvCxnSpPr>
        <p:spPr>
          <a:xfrm flipH="1">
            <a:off x="3514013" y="2987955"/>
            <a:ext cx="1" cy="5648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D25D4C9A-D86C-7244-9368-6FDF3987D573}"/>
              </a:ext>
            </a:extLst>
          </p:cNvPr>
          <p:cNvSpPr txBox="1"/>
          <p:nvPr/>
        </p:nvSpPr>
        <p:spPr>
          <a:xfrm>
            <a:off x="3000649" y="3624570"/>
            <a:ext cx="473206" cy="246221"/>
          </a:xfrm>
          <a:prstGeom prst="rect">
            <a:avLst/>
          </a:prstGeom>
          <a:noFill/>
        </p:spPr>
        <p:txBody>
          <a:bodyPr wrap="none" rtlCol="0">
            <a:spAutoFit/>
          </a:bodyPr>
          <a:lstStyle/>
          <a:p>
            <a:r>
              <a:rPr lang="en-US" sz="1000" b="1" dirty="0">
                <a:latin typeface="Arial" charset="0"/>
                <a:ea typeface="Arial" charset="0"/>
                <a:cs typeface="Arial" charset="0"/>
              </a:rPr>
              <a:t>H</a:t>
            </a:r>
            <a:r>
              <a:rPr lang="en-US" sz="1000" b="1" baseline="-25000" dirty="0">
                <a:latin typeface="Arial" charset="0"/>
                <a:ea typeface="Arial" charset="0"/>
                <a:cs typeface="Arial" charset="0"/>
              </a:rPr>
              <a:t>2</a:t>
            </a:r>
            <a:r>
              <a:rPr lang="en-US" sz="1000" b="1" dirty="0">
                <a:latin typeface="Arial" charset="0"/>
                <a:ea typeface="Arial" charset="0"/>
                <a:cs typeface="Arial" charset="0"/>
              </a:rPr>
              <a:t>O</a:t>
            </a:r>
            <a:r>
              <a:rPr lang="en-US" sz="1000" b="1" baseline="-25000" dirty="0">
                <a:latin typeface="Arial" charset="0"/>
                <a:ea typeface="Arial" charset="0"/>
                <a:cs typeface="Arial" charset="0"/>
              </a:rPr>
              <a:t>2</a:t>
            </a:r>
            <a:endParaRPr lang="en-US" sz="1000" b="1" dirty="0">
              <a:latin typeface="Arial" charset="0"/>
              <a:ea typeface="Arial" charset="0"/>
              <a:cs typeface="Arial" charset="0"/>
            </a:endParaRPr>
          </a:p>
        </p:txBody>
      </p:sp>
      <p:sp>
        <p:nvSpPr>
          <p:cNvPr id="41" name="TextBox 40">
            <a:extLst>
              <a:ext uri="{FF2B5EF4-FFF2-40B4-BE49-F238E27FC236}">
                <a16:creationId xmlns:a16="http://schemas.microsoft.com/office/drawing/2014/main" id="{B12DB597-E9E0-B54C-9209-E61841D587F9}"/>
              </a:ext>
            </a:extLst>
          </p:cNvPr>
          <p:cNvSpPr txBox="1"/>
          <p:nvPr/>
        </p:nvSpPr>
        <p:spPr>
          <a:xfrm>
            <a:off x="3582336" y="3322811"/>
            <a:ext cx="473206" cy="246221"/>
          </a:xfrm>
          <a:prstGeom prst="rect">
            <a:avLst/>
          </a:prstGeom>
          <a:noFill/>
        </p:spPr>
        <p:txBody>
          <a:bodyPr wrap="none" rtlCol="0">
            <a:spAutoFit/>
          </a:bodyPr>
          <a:lstStyle/>
          <a:p>
            <a:r>
              <a:rPr lang="en-US" sz="1000" b="1" dirty="0">
                <a:latin typeface="Arial" charset="0"/>
                <a:ea typeface="Arial" charset="0"/>
                <a:cs typeface="Arial" charset="0"/>
              </a:rPr>
              <a:t>H</a:t>
            </a:r>
            <a:r>
              <a:rPr lang="en-US" sz="1000" b="1" baseline="-25000" dirty="0">
                <a:latin typeface="Arial" charset="0"/>
                <a:ea typeface="Arial" charset="0"/>
                <a:cs typeface="Arial" charset="0"/>
              </a:rPr>
              <a:t>2</a:t>
            </a:r>
            <a:r>
              <a:rPr lang="en-US" sz="1000" b="1" dirty="0">
                <a:latin typeface="Arial" charset="0"/>
                <a:ea typeface="Arial" charset="0"/>
                <a:cs typeface="Arial" charset="0"/>
              </a:rPr>
              <a:t>O</a:t>
            </a:r>
            <a:r>
              <a:rPr lang="en-US" sz="1000" b="1" baseline="-25000" dirty="0">
                <a:latin typeface="Arial" charset="0"/>
                <a:ea typeface="Arial" charset="0"/>
                <a:cs typeface="Arial" charset="0"/>
              </a:rPr>
              <a:t>2</a:t>
            </a:r>
            <a:endParaRPr lang="en-US" sz="1000" b="1" dirty="0">
              <a:latin typeface="Arial" charset="0"/>
              <a:ea typeface="Arial" charset="0"/>
              <a:cs typeface="Arial" charset="0"/>
            </a:endParaRPr>
          </a:p>
        </p:txBody>
      </p:sp>
      <p:sp>
        <p:nvSpPr>
          <p:cNvPr id="42" name="TextBox 41">
            <a:extLst>
              <a:ext uri="{FF2B5EF4-FFF2-40B4-BE49-F238E27FC236}">
                <a16:creationId xmlns:a16="http://schemas.microsoft.com/office/drawing/2014/main" id="{9299037E-082D-F14E-89DD-BC5E6F579F66}"/>
              </a:ext>
            </a:extLst>
          </p:cNvPr>
          <p:cNvSpPr txBox="1"/>
          <p:nvPr/>
        </p:nvSpPr>
        <p:spPr>
          <a:xfrm>
            <a:off x="2991088" y="3322812"/>
            <a:ext cx="473206" cy="246221"/>
          </a:xfrm>
          <a:prstGeom prst="rect">
            <a:avLst/>
          </a:prstGeom>
          <a:noFill/>
        </p:spPr>
        <p:txBody>
          <a:bodyPr wrap="none" rtlCol="0">
            <a:spAutoFit/>
          </a:bodyPr>
          <a:lstStyle/>
          <a:p>
            <a:r>
              <a:rPr lang="en-US" sz="1000" b="1" dirty="0">
                <a:latin typeface="Arial" charset="0"/>
                <a:ea typeface="Arial" charset="0"/>
                <a:cs typeface="Arial" charset="0"/>
              </a:rPr>
              <a:t>H</a:t>
            </a:r>
            <a:r>
              <a:rPr lang="en-US" sz="1000" b="1" baseline="-25000" dirty="0">
                <a:latin typeface="Arial" charset="0"/>
                <a:ea typeface="Arial" charset="0"/>
                <a:cs typeface="Arial" charset="0"/>
              </a:rPr>
              <a:t>2</a:t>
            </a:r>
            <a:r>
              <a:rPr lang="en-US" sz="1000" b="1" dirty="0">
                <a:latin typeface="Arial" charset="0"/>
                <a:ea typeface="Arial" charset="0"/>
                <a:cs typeface="Arial" charset="0"/>
              </a:rPr>
              <a:t>O</a:t>
            </a:r>
            <a:r>
              <a:rPr lang="en-US" sz="1000" b="1" baseline="-25000" dirty="0">
                <a:latin typeface="Arial" charset="0"/>
                <a:ea typeface="Arial" charset="0"/>
                <a:cs typeface="Arial" charset="0"/>
              </a:rPr>
              <a:t>2</a:t>
            </a:r>
            <a:endParaRPr lang="en-US" sz="1000" b="1" dirty="0">
              <a:latin typeface="Arial" charset="0"/>
              <a:ea typeface="Arial" charset="0"/>
              <a:cs typeface="Arial" charset="0"/>
            </a:endParaRPr>
          </a:p>
        </p:txBody>
      </p:sp>
      <p:sp>
        <p:nvSpPr>
          <p:cNvPr id="43" name="TextBox 42">
            <a:extLst>
              <a:ext uri="{FF2B5EF4-FFF2-40B4-BE49-F238E27FC236}">
                <a16:creationId xmlns:a16="http://schemas.microsoft.com/office/drawing/2014/main" id="{26360A44-1D0F-C745-8C13-28FB0D909F8D}"/>
              </a:ext>
            </a:extLst>
          </p:cNvPr>
          <p:cNvSpPr txBox="1"/>
          <p:nvPr/>
        </p:nvSpPr>
        <p:spPr>
          <a:xfrm>
            <a:off x="3514013" y="3628496"/>
            <a:ext cx="473206" cy="246221"/>
          </a:xfrm>
          <a:prstGeom prst="rect">
            <a:avLst/>
          </a:prstGeom>
          <a:noFill/>
        </p:spPr>
        <p:txBody>
          <a:bodyPr wrap="none" rtlCol="0">
            <a:spAutoFit/>
          </a:bodyPr>
          <a:lstStyle/>
          <a:p>
            <a:r>
              <a:rPr lang="en-US" sz="1000" b="1" dirty="0">
                <a:latin typeface="Arial" charset="0"/>
                <a:ea typeface="Arial" charset="0"/>
                <a:cs typeface="Arial" charset="0"/>
              </a:rPr>
              <a:t>H</a:t>
            </a:r>
            <a:r>
              <a:rPr lang="en-US" sz="1000" b="1" baseline="-25000" dirty="0">
                <a:latin typeface="Arial" charset="0"/>
                <a:ea typeface="Arial" charset="0"/>
                <a:cs typeface="Arial" charset="0"/>
              </a:rPr>
              <a:t>2</a:t>
            </a:r>
            <a:r>
              <a:rPr lang="en-US" sz="1000" b="1" dirty="0">
                <a:latin typeface="Arial" charset="0"/>
                <a:ea typeface="Arial" charset="0"/>
                <a:cs typeface="Arial" charset="0"/>
              </a:rPr>
              <a:t>O</a:t>
            </a:r>
            <a:r>
              <a:rPr lang="en-US" sz="1000" b="1" baseline="-25000" dirty="0">
                <a:latin typeface="Arial" charset="0"/>
                <a:ea typeface="Arial" charset="0"/>
                <a:cs typeface="Arial" charset="0"/>
              </a:rPr>
              <a:t>2</a:t>
            </a:r>
            <a:endParaRPr lang="en-US" sz="1000" b="1" dirty="0">
              <a:latin typeface="Arial" charset="0"/>
              <a:ea typeface="Arial" charset="0"/>
              <a:cs typeface="Arial" charset="0"/>
            </a:endParaRPr>
          </a:p>
        </p:txBody>
      </p:sp>
      <p:sp>
        <p:nvSpPr>
          <p:cNvPr id="66" name="TextBox 65">
            <a:extLst>
              <a:ext uri="{FF2B5EF4-FFF2-40B4-BE49-F238E27FC236}">
                <a16:creationId xmlns:a16="http://schemas.microsoft.com/office/drawing/2014/main" id="{2D9E7479-126D-EF4D-884D-A71D30D87AF1}"/>
              </a:ext>
            </a:extLst>
          </p:cNvPr>
          <p:cNvSpPr txBox="1"/>
          <p:nvPr/>
        </p:nvSpPr>
        <p:spPr>
          <a:xfrm>
            <a:off x="5051829" y="5320364"/>
            <a:ext cx="3428810" cy="646331"/>
          </a:xfrm>
          <a:prstGeom prst="rect">
            <a:avLst/>
          </a:prstGeom>
          <a:noFill/>
        </p:spPr>
        <p:txBody>
          <a:bodyPr wrap="square" rtlCol="0">
            <a:spAutoFit/>
          </a:bodyPr>
          <a:lstStyle/>
          <a:p>
            <a:pPr algn="ctr" defTabSz="457200" fontAlgn="base">
              <a:spcBef>
                <a:spcPct val="0"/>
              </a:spcBef>
              <a:spcAft>
                <a:spcPct val="0"/>
              </a:spcAft>
            </a:pPr>
            <a:r>
              <a:rPr lang="en-US" sz="1200" dirty="0">
                <a:solidFill>
                  <a:prstClr val="black"/>
                </a:solidFill>
                <a:latin typeface="Arial" charset="0"/>
                <a:ea typeface="Arial" charset="0"/>
                <a:cs typeface="Arial" charset="0"/>
              </a:rPr>
              <a:t>50% reduction in peroxide measured due to </a:t>
            </a:r>
            <a:r>
              <a:rPr lang="de-DE" sz="1200" baseline="30000" dirty="0">
                <a:solidFill>
                  <a:prstClr val="black"/>
                </a:solidFill>
                <a:latin typeface="Arial" charset="0"/>
                <a:ea typeface="Arial" charset="0"/>
                <a:cs typeface="Arial" charset="0"/>
              </a:rPr>
              <a:t>●</a:t>
            </a:r>
            <a:r>
              <a:rPr lang="de-DE" sz="1200" dirty="0">
                <a:solidFill>
                  <a:prstClr val="black"/>
                </a:solidFill>
                <a:latin typeface="Arial" charset="0"/>
                <a:ea typeface="Arial" charset="0"/>
                <a:cs typeface="Arial" charset="0"/>
              </a:rPr>
              <a:t>OH</a:t>
            </a:r>
            <a:r>
              <a:rPr lang="en-US" sz="1200" dirty="0">
                <a:solidFill>
                  <a:prstClr val="black"/>
                </a:solidFill>
                <a:latin typeface="Arial" charset="0"/>
                <a:ea typeface="Arial" charset="0"/>
                <a:cs typeface="Arial" charset="0"/>
              </a:rPr>
              <a:t> scavenging by </a:t>
            </a:r>
            <a:r>
              <a:rPr lang="de-DE" sz="1200" dirty="0">
                <a:solidFill>
                  <a:prstClr val="black"/>
                </a:solidFill>
                <a:latin typeface="Arial" charset="0"/>
                <a:ea typeface="Arial" charset="0"/>
                <a:cs typeface="Arial" charset="0"/>
              </a:rPr>
              <a:t>DMPO</a:t>
            </a:r>
          </a:p>
          <a:p>
            <a:pPr algn="ctr" defTabSz="457200" fontAlgn="base">
              <a:spcBef>
                <a:spcPct val="0"/>
              </a:spcBef>
              <a:spcAft>
                <a:spcPct val="0"/>
              </a:spcAft>
            </a:pPr>
            <a:r>
              <a:rPr lang="en-US" sz="1200" dirty="0">
                <a:solidFill>
                  <a:prstClr val="black"/>
                </a:solidFill>
                <a:latin typeface="Arial" charset="0"/>
                <a:ea typeface="Arial" charset="0"/>
                <a:cs typeface="Arial" charset="0"/>
              </a:rPr>
              <a:t> </a:t>
            </a:r>
          </a:p>
        </p:txBody>
      </p:sp>
      <p:sp>
        <p:nvSpPr>
          <p:cNvPr id="67" name="TextBox 66">
            <a:extLst>
              <a:ext uri="{FF2B5EF4-FFF2-40B4-BE49-F238E27FC236}">
                <a16:creationId xmlns:a16="http://schemas.microsoft.com/office/drawing/2014/main" id="{1ACD7A31-8B6C-C846-9EB8-15E07EE44FCB}"/>
              </a:ext>
            </a:extLst>
          </p:cNvPr>
          <p:cNvSpPr txBox="1"/>
          <p:nvPr/>
        </p:nvSpPr>
        <p:spPr>
          <a:xfrm>
            <a:off x="996033" y="4755866"/>
            <a:ext cx="859124" cy="276999"/>
          </a:xfrm>
          <a:prstGeom prst="rect">
            <a:avLst/>
          </a:prstGeom>
          <a:noFill/>
        </p:spPr>
        <p:txBody>
          <a:bodyPr wrap="square" rtlCol="0">
            <a:spAutoFit/>
          </a:bodyPr>
          <a:lstStyle/>
          <a:p>
            <a:pPr algn="ctr" defTabSz="457200" fontAlgn="base">
              <a:spcBef>
                <a:spcPct val="0"/>
              </a:spcBef>
              <a:spcAft>
                <a:spcPct val="0"/>
              </a:spcAft>
            </a:pPr>
            <a:r>
              <a:rPr lang="en-US" sz="1200">
                <a:solidFill>
                  <a:prstClr val="black"/>
                </a:solidFill>
                <a:latin typeface="Arial" charset="0"/>
                <a:ea typeface="Arial" charset="0"/>
                <a:cs typeface="Arial" charset="0"/>
              </a:rPr>
              <a:t>DI water</a:t>
            </a:r>
            <a:endParaRPr lang="en-US" sz="1200" dirty="0">
              <a:solidFill>
                <a:prstClr val="black"/>
              </a:solidFill>
              <a:latin typeface="Arial" charset="0"/>
              <a:ea typeface="Arial" charset="0"/>
              <a:cs typeface="Arial" charset="0"/>
            </a:endParaRPr>
          </a:p>
        </p:txBody>
      </p:sp>
      <p:sp>
        <p:nvSpPr>
          <p:cNvPr id="69" name="TextBox 68">
            <a:extLst>
              <a:ext uri="{FF2B5EF4-FFF2-40B4-BE49-F238E27FC236}">
                <a16:creationId xmlns:a16="http://schemas.microsoft.com/office/drawing/2014/main" id="{F8A55E95-5D88-6C49-A301-EA21769DEAE2}"/>
              </a:ext>
            </a:extLst>
          </p:cNvPr>
          <p:cNvSpPr txBox="1"/>
          <p:nvPr/>
        </p:nvSpPr>
        <p:spPr>
          <a:xfrm>
            <a:off x="2909248" y="4744036"/>
            <a:ext cx="1209530" cy="276999"/>
          </a:xfrm>
          <a:prstGeom prst="rect">
            <a:avLst/>
          </a:prstGeom>
          <a:noFill/>
        </p:spPr>
        <p:txBody>
          <a:bodyPr wrap="square" rtlCol="0">
            <a:spAutoFit/>
          </a:bodyPr>
          <a:lstStyle/>
          <a:p>
            <a:pPr algn="ctr" defTabSz="457200" fontAlgn="base">
              <a:spcBef>
                <a:spcPct val="0"/>
              </a:spcBef>
              <a:spcAft>
                <a:spcPct val="0"/>
              </a:spcAft>
            </a:pPr>
            <a:r>
              <a:rPr lang="en-US" sz="1200" dirty="0">
                <a:solidFill>
                  <a:prstClr val="black"/>
                </a:solidFill>
                <a:latin typeface="Arial" charset="0"/>
                <a:ea typeface="Arial" charset="0"/>
                <a:cs typeface="Arial" charset="0"/>
              </a:rPr>
              <a:t>50 mM DMPO</a:t>
            </a:r>
          </a:p>
        </p:txBody>
      </p:sp>
      <p:grpSp>
        <p:nvGrpSpPr>
          <p:cNvPr id="10" name="Group 9">
            <a:extLst>
              <a:ext uri="{FF2B5EF4-FFF2-40B4-BE49-F238E27FC236}">
                <a16:creationId xmlns:a16="http://schemas.microsoft.com/office/drawing/2014/main" id="{4389B83A-EC2B-5F41-AE58-6D08434521E2}"/>
              </a:ext>
            </a:extLst>
          </p:cNvPr>
          <p:cNvGrpSpPr/>
          <p:nvPr/>
        </p:nvGrpSpPr>
        <p:grpSpPr>
          <a:xfrm>
            <a:off x="4824062" y="1272666"/>
            <a:ext cx="3817193" cy="3757887"/>
            <a:chOff x="4824062" y="1272666"/>
            <a:chExt cx="3817193" cy="3757887"/>
          </a:xfrm>
        </p:grpSpPr>
        <p:grpSp>
          <p:nvGrpSpPr>
            <p:cNvPr id="8" name="Group 7">
              <a:extLst>
                <a:ext uri="{FF2B5EF4-FFF2-40B4-BE49-F238E27FC236}">
                  <a16:creationId xmlns:a16="http://schemas.microsoft.com/office/drawing/2014/main" id="{3AFE85EB-0DEB-EA4E-95F9-7659403CAAEB}"/>
                </a:ext>
              </a:extLst>
            </p:cNvPr>
            <p:cNvGrpSpPr/>
            <p:nvPr/>
          </p:nvGrpSpPr>
          <p:grpSpPr>
            <a:xfrm>
              <a:off x="4824062" y="1272666"/>
              <a:ext cx="3817193" cy="3470406"/>
              <a:chOff x="4824062" y="1272666"/>
              <a:chExt cx="3817193" cy="3470406"/>
            </a:xfrm>
          </p:grpSpPr>
          <p:cxnSp>
            <p:nvCxnSpPr>
              <p:cNvPr id="17" name="Straight Arrow Connector 16">
                <a:extLst>
                  <a:ext uri="{FF2B5EF4-FFF2-40B4-BE49-F238E27FC236}">
                    <a16:creationId xmlns:a16="http://schemas.microsoft.com/office/drawing/2014/main" id="{A4FD90E1-B405-7442-AED4-21F1DF414967}"/>
                  </a:ext>
                </a:extLst>
              </p:cNvPr>
              <p:cNvCxnSpPr/>
              <p:nvPr/>
            </p:nvCxnSpPr>
            <p:spPr>
              <a:xfrm flipH="1">
                <a:off x="5751738" y="3004169"/>
                <a:ext cx="1" cy="5648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91AAD192-D69B-B549-8EE4-1ABF1BE9B757}"/>
                  </a:ext>
                </a:extLst>
              </p:cNvPr>
              <p:cNvSpPr txBox="1"/>
              <p:nvPr/>
            </p:nvSpPr>
            <p:spPr>
              <a:xfrm>
                <a:off x="5259097" y="3300457"/>
                <a:ext cx="428322" cy="246221"/>
              </a:xfrm>
              <a:prstGeom prst="rect">
                <a:avLst/>
              </a:prstGeom>
              <a:noFill/>
            </p:spPr>
            <p:txBody>
              <a:bodyPr wrap="none" rtlCol="0">
                <a:spAutoFit/>
              </a:bodyPr>
              <a:lstStyle/>
              <a:p>
                <a:r>
                  <a:rPr lang="en-US" sz="1000" b="1" baseline="30000" dirty="0">
                    <a:latin typeface="Arial" charset="0"/>
                    <a:ea typeface="Arial" charset="0"/>
                    <a:cs typeface="Arial" charset="0"/>
                  </a:rPr>
                  <a:t>●</a:t>
                </a:r>
                <a:r>
                  <a:rPr lang="en-US" sz="1000" b="1" dirty="0">
                    <a:latin typeface="Arial" charset="0"/>
                    <a:ea typeface="Arial" charset="0"/>
                    <a:cs typeface="Arial" charset="0"/>
                  </a:rPr>
                  <a:t>OH</a:t>
                </a:r>
              </a:p>
            </p:txBody>
          </p:sp>
          <p:grpSp>
            <p:nvGrpSpPr>
              <p:cNvPr id="21" name="Group 20">
                <a:extLst>
                  <a:ext uri="{FF2B5EF4-FFF2-40B4-BE49-F238E27FC236}">
                    <a16:creationId xmlns:a16="http://schemas.microsoft.com/office/drawing/2014/main" id="{0386BCC8-C441-4E4B-A0F3-517474FFDA01}"/>
                  </a:ext>
                </a:extLst>
              </p:cNvPr>
              <p:cNvGrpSpPr/>
              <p:nvPr/>
            </p:nvGrpSpPr>
            <p:grpSpPr>
              <a:xfrm>
                <a:off x="7323069" y="1580883"/>
                <a:ext cx="990600" cy="1295400"/>
                <a:chOff x="2057400" y="1676400"/>
                <a:chExt cx="990600" cy="1066800"/>
              </a:xfrm>
            </p:grpSpPr>
            <p:sp>
              <p:nvSpPr>
                <p:cNvPr id="84" name="Snip and Round Single Corner Rectangle 83">
                  <a:extLst>
                    <a:ext uri="{FF2B5EF4-FFF2-40B4-BE49-F238E27FC236}">
                      <a16:creationId xmlns:a16="http://schemas.microsoft.com/office/drawing/2014/main" id="{F1BB5171-D743-CA4F-9946-E4E1DF4EA139}"/>
                    </a:ext>
                  </a:extLst>
                </p:cNvPr>
                <p:cNvSpPr>
                  <a:spLocks noChangeAspect="1"/>
                </p:cNvSpPr>
                <p:nvPr/>
              </p:nvSpPr>
              <p:spPr>
                <a:xfrm rot="10800000">
                  <a:off x="2057400" y="1676400"/>
                  <a:ext cx="381000" cy="1066800"/>
                </a:xfrm>
                <a:prstGeom prst="snipRoundRect">
                  <a:avLst>
                    <a:gd name="adj1" fmla="val 0"/>
                    <a:gd name="adj2" fmla="val 46314"/>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Snip and Round Single Corner Rectangle 84">
                  <a:extLst>
                    <a:ext uri="{FF2B5EF4-FFF2-40B4-BE49-F238E27FC236}">
                      <a16:creationId xmlns:a16="http://schemas.microsoft.com/office/drawing/2014/main" id="{18A6F472-FE39-6B40-AC62-0C2AC5E2286B}"/>
                    </a:ext>
                  </a:extLst>
                </p:cNvPr>
                <p:cNvSpPr>
                  <a:spLocks noChangeAspect="1"/>
                </p:cNvSpPr>
                <p:nvPr/>
              </p:nvSpPr>
              <p:spPr>
                <a:xfrm rot="10800000" flipH="1">
                  <a:off x="2667000" y="1676400"/>
                  <a:ext cx="381000" cy="1066800"/>
                </a:xfrm>
                <a:prstGeom prst="snipRoundRect">
                  <a:avLst>
                    <a:gd name="adj1" fmla="val 0"/>
                    <a:gd name="adj2" fmla="val 46314"/>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43B9BA7A-BB0C-0C4F-9867-0C7295B83952}"/>
                    </a:ext>
                  </a:extLst>
                </p:cNvPr>
                <p:cNvSpPr/>
                <p:nvPr/>
              </p:nvSpPr>
              <p:spPr>
                <a:xfrm>
                  <a:off x="2438400" y="1676400"/>
                  <a:ext cx="228599" cy="1066800"/>
                </a:xfrm>
                <a:prstGeom prst="rect">
                  <a:avLst/>
                </a:prstGeom>
                <a:solidFill>
                  <a:srgbClr val="FF4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BDC5405F-1B3D-254D-B06D-C847A6BEA848}"/>
                  </a:ext>
                </a:extLst>
              </p:cNvPr>
              <p:cNvGrpSpPr/>
              <p:nvPr/>
            </p:nvGrpSpPr>
            <p:grpSpPr>
              <a:xfrm>
                <a:off x="5259097" y="1580883"/>
                <a:ext cx="990600" cy="1295400"/>
                <a:chOff x="2057400" y="1676400"/>
                <a:chExt cx="990600" cy="1066800"/>
              </a:xfrm>
            </p:grpSpPr>
            <p:sp>
              <p:nvSpPr>
                <p:cNvPr id="81" name="Snip and Round Single Corner Rectangle 80">
                  <a:extLst>
                    <a:ext uri="{FF2B5EF4-FFF2-40B4-BE49-F238E27FC236}">
                      <a16:creationId xmlns:a16="http://schemas.microsoft.com/office/drawing/2014/main" id="{057AFFCF-377C-BA48-B982-E3196F0ED63B}"/>
                    </a:ext>
                  </a:extLst>
                </p:cNvPr>
                <p:cNvSpPr>
                  <a:spLocks noChangeAspect="1"/>
                </p:cNvSpPr>
                <p:nvPr/>
              </p:nvSpPr>
              <p:spPr>
                <a:xfrm rot="10800000">
                  <a:off x="2057400" y="1676400"/>
                  <a:ext cx="381000" cy="1066800"/>
                </a:xfrm>
                <a:prstGeom prst="snipRoundRect">
                  <a:avLst>
                    <a:gd name="adj1" fmla="val 0"/>
                    <a:gd name="adj2" fmla="val 46314"/>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Snip and Round Single Corner Rectangle 81">
                  <a:extLst>
                    <a:ext uri="{FF2B5EF4-FFF2-40B4-BE49-F238E27FC236}">
                      <a16:creationId xmlns:a16="http://schemas.microsoft.com/office/drawing/2014/main" id="{BFBF9E4D-A6E1-CA4B-9157-B905E5BC2D41}"/>
                    </a:ext>
                  </a:extLst>
                </p:cNvPr>
                <p:cNvSpPr>
                  <a:spLocks noChangeAspect="1"/>
                </p:cNvSpPr>
                <p:nvPr/>
              </p:nvSpPr>
              <p:spPr>
                <a:xfrm rot="10800000" flipH="1">
                  <a:off x="2667000" y="1676400"/>
                  <a:ext cx="381000" cy="1066800"/>
                </a:xfrm>
                <a:prstGeom prst="snipRoundRect">
                  <a:avLst>
                    <a:gd name="adj1" fmla="val 0"/>
                    <a:gd name="adj2" fmla="val 46314"/>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65F02455-457A-7649-B30A-D5C30B46CBDD}"/>
                    </a:ext>
                  </a:extLst>
                </p:cNvPr>
                <p:cNvSpPr/>
                <p:nvPr/>
              </p:nvSpPr>
              <p:spPr>
                <a:xfrm>
                  <a:off x="2438400" y="1676400"/>
                  <a:ext cx="228599" cy="1066800"/>
                </a:xfrm>
                <a:prstGeom prst="rect">
                  <a:avLst/>
                </a:prstGeom>
                <a:solidFill>
                  <a:srgbClr val="FF4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777062C2-0ECD-6247-9FA5-A3060AE22EF4}"/>
                  </a:ext>
                </a:extLst>
              </p:cNvPr>
              <p:cNvGrpSpPr/>
              <p:nvPr/>
            </p:nvGrpSpPr>
            <p:grpSpPr>
              <a:xfrm>
                <a:off x="4824062" y="3525679"/>
                <a:ext cx="1748970" cy="1217393"/>
                <a:chOff x="1351249" y="4364975"/>
                <a:chExt cx="865065" cy="651718"/>
              </a:xfrm>
            </p:grpSpPr>
            <p:grpSp>
              <p:nvGrpSpPr>
                <p:cNvPr id="76" name="Group 75">
                  <a:extLst>
                    <a:ext uri="{FF2B5EF4-FFF2-40B4-BE49-F238E27FC236}">
                      <a16:creationId xmlns:a16="http://schemas.microsoft.com/office/drawing/2014/main" id="{93F670DE-25F2-F241-8127-A60AB7BC5F8B}"/>
                    </a:ext>
                  </a:extLst>
                </p:cNvPr>
                <p:cNvGrpSpPr/>
                <p:nvPr/>
              </p:nvGrpSpPr>
              <p:grpSpPr>
                <a:xfrm>
                  <a:off x="1351249" y="4364975"/>
                  <a:ext cx="865065" cy="651718"/>
                  <a:chOff x="762000" y="4875583"/>
                  <a:chExt cx="914400" cy="419039"/>
                </a:xfrm>
              </p:grpSpPr>
              <p:cxnSp>
                <p:nvCxnSpPr>
                  <p:cNvPr id="78" name="Straight Connector 77">
                    <a:extLst>
                      <a:ext uri="{FF2B5EF4-FFF2-40B4-BE49-F238E27FC236}">
                        <a16:creationId xmlns:a16="http://schemas.microsoft.com/office/drawing/2014/main" id="{B50223E0-720F-074E-84FE-9CB047060DF5}"/>
                      </a:ext>
                    </a:extLst>
                  </p:cNvPr>
                  <p:cNvCxnSpPr/>
                  <p:nvPr/>
                </p:nvCxnSpPr>
                <p:spPr>
                  <a:xfrm>
                    <a:off x="762000" y="4876800"/>
                    <a:ext cx="0" cy="417822"/>
                  </a:xfrm>
                  <a:prstGeom prst="line">
                    <a:avLst/>
                  </a:prstGeom>
                </p:spPr>
                <p:style>
                  <a:lnRef idx="2">
                    <a:schemeClr val="dk1"/>
                  </a:lnRef>
                  <a:fillRef idx="0">
                    <a:schemeClr val="dk1"/>
                  </a:fillRef>
                  <a:effectRef idx="1">
                    <a:schemeClr val="dk1"/>
                  </a:effectRef>
                  <a:fontRef idx="minor">
                    <a:schemeClr val="tx1"/>
                  </a:fontRef>
                </p:style>
              </p:cxnSp>
              <p:cxnSp>
                <p:nvCxnSpPr>
                  <p:cNvPr id="79" name="Straight Connector 78">
                    <a:extLst>
                      <a:ext uri="{FF2B5EF4-FFF2-40B4-BE49-F238E27FC236}">
                        <a16:creationId xmlns:a16="http://schemas.microsoft.com/office/drawing/2014/main" id="{99D33A9C-92B8-D448-A511-C39A7F39E858}"/>
                      </a:ext>
                    </a:extLst>
                  </p:cNvPr>
                  <p:cNvCxnSpPr/>
                  <p:nvPr/>
                </p:nvCxnSpPr>
                <p:spPr>
                  <a:xfrm>
                    <a:off x="1676400" y="4875583"/>
                    <a:ext cx="0" cy="417822"/>
                  </a:xfrm>
                  <a:prstGeom prst="line">
                    <a:avLst/>
                  </a:prstGeom>
                </p:spPr>
                <p:style>
                  <a:lnRef idx="2">
                    <a:schemeClr val="dk1"/>
                  </a:lnRef>
                  <a:fillRef idx="0">
                    <a:schemeClr val="dk1"/>
                  </a:fillRef>
                  <a:effectRef idx="1">
                    <a:schemeClr val="dk1"/>
                  </a:effectRef>
                  <a:fontRef idx="minor">
                    <a:schemeClr val="tx1"/>
                  </a:fontRef>
                </p:style>
              </p:cxnSp>
              <p:cxnSp>
                <p:nvCxnSpPr>
                  <p:cNvPr id="80" name="Straight Connector 79">
                    <a:extLst>
                      <a:ext uri="{FF2B5EF4-FFF2-40B4-BE49-F238E27FC236}">
                        <a16:creationId xmlns:a16="http://schemas.microsoft.com/office/drawing/2014/main" id="{2A3E8006-64EA-9B47-BC64-95D435CBB99F}"/>
                      </a:ext>
                    </a:extLst>
                  </p:cNvPr>
                  <p:cNvCxnSpPr/>
                  <p:nvPr/>
                </p:nvCxnSpPr>
                <p:spPr>
                  <a:xfrm>
                    <a:off x="762000" y="5293405"/>
                    <a:ext cx="914400" cy="0"/>
                  </a:xfrm>
                  <a:prstGeom prst="line">
                    <a:avLst/>
                  </a:prstGeom>
                </p:spPr>
                <p:style>
                  <a:lnRef idx="2">
                    <a:schemeClr val="dk1"/>
                  </a:lnRef>
                  <a:fillRef idx="0">
                    <a:schemeClr val="dk1"/>
                  </a:fillRef>
                  <a:effectRef idx="1">
                    <a:schemeClr val="dk1"/>
                  </a:effectRef>
                  <a:fontRef idx="minor">
                    <a:schemeClr val="tx1"/>
                  </a:fontRef>
                </p:style>
              </p:cxnSp>
            </p:grpSp>
            <p:sp>
              <p:nvSpPr>
                <p:cNvPr id="77" name="Rectangle 76">
                  <a:extLst>
                    <a:ext uri="{FF2B5EF4-FFF2-40B4-BE49-F238E27FC236}">
                      <a16:creationId xmlns:a16="http://schemas.microsoft.com/office/drawing/2014/main" id="{DBEC34AB-EE52-584F-A8C9-BDA7B3FA8D9C}"/>
                    </a:ext>
                  </a:extLst>
                </p:cNvPr>
                <p:cNvSpPr/>
                <p:nvPr/>
              </p:nvSpPr>
              <p:spPr>
                <a:xfrm>
                  <a:off x="1351249" y="4572000"/>
                  <a:ext cx="865065" cy="442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A0BB19FD-6535-3646-8C16-53807D478AF4}"/>
                  </a:ext>
                </a:extLst>
              </p:cNvPr>
              <p:cNvGrpSpPr/>
              <p:nvPr/>
            </p:nvGrpSpPr>
            <p:grpSpPr>
              <a:xfrm>
                <a:off x="6881462" y="3522143"/>
                <a:ext cx="1748970" cy="1217393"/>
                <a:chOff x="1351249" y="4364975"/>
                <a:chExt cx="865065" cy="651718"/>
              </a:xfrm>
            </p:grpSpPr>
            <p:grpSp>
              <p:nvGrpSpPr>
                <p:cNvPr id="71" name="Group 70">
                  <a:extLst>
                    <a:ext uri="{FF2B5EF4-FFF2-40B4-BE49-F238E27FC236}">
                      <a16:creationId xmlns:a16="http://schemas.microsoft.com/office/drawing/2014/main" id="{2F40F153-989E-1A48-8F46-B0273E63562A}"/>
                    </a:ext>
                  </a:extLst>
                </p:cNvPr>
                <p:cNvGrpSpPr/>
                <p:nvPr/>
              </p:nvGrpSpPr>
              <p:grpSpPr>
                <a:xfrm>
                  <a:off x="1351249" y="4364975"/>
                  <a:ext cx="865065" cy="651718"/>
                  <a:chOff x="762000" y="4875583"/>
                  <a:chExt cx="914400" cy="419039"/>
                </a:xfrm>
              </p:grpSpPr>
              <p:cxnSp>
                <p:nvCxnSpPr>
                  <p:cNvPr id="73" name="Straight Connector 72">
                    <a:extLst>
                      <a:ext uri="{FF2B5EF4-FFF2-40B4-BE49-F238E27FC236}">
                        <a16:creationId xmlns:a16="http://schemas.microsoft.com/office/drawing/2014/main" id="{E9123EEB-D4C1-F84D-B663-DEFA12FD92CA}"/>
                      </a:ext>
                    </a:extLst>
                  </p:cNvPr>
                  <p:cNvCxnSpPr/>
                  <p:nvPr/>
                </p:nvCxnSpPr>
                <p:spPr>
                  <a:xfrm>
                    <a:off x="762000" y="4876800"/>
                    <a:ext cx="0" cy="417822"/>
                  </a:xfrm>
                  <a:prstGeom prst="line">
                    <a:avLst/>
                  </a:prstGeom>
                </p:spPr>
                <p:style>
                  <a:lnRef idx="2">
                    <a:schemeClr val="dk1"/>
                  </a:lnRef>
                  <a:fillRef idx="0">
                    <a:schemeClr val="dk1"/>
                  </a:fillRef>
                  <a:effectRef idx="1">
                    <a:schemeClr val="dk1"/>
                  </a:effectRef>
                  <a:fontRef idx="minor">
                    <a:schemeClr val="tx1"/>
                  </a:fontRef>
                </p:style>
              </p:cxnSp>
              <p:cxnSp>
                <p:nvCxnSpPr>
                  <p:cNvPr id="74" name="Straight Connector 73">
                    <a:extLst>
                      <a:ext uri="{FF2B5EF4-FFF2-40B4-BE49-F238E27FC236}">
                        <a16:creationId xmlns:a16="http://schemas.microsoft.com/office/drawing/2014/main" id="{197DF223-1BB6-A94D-95F4-485DE90396A4}"/>
                      </a:ext>
                    </a:extLst>
                  </p:cNvPr>
                  <p:cNvCxnSpPr/>
                  <p:nvPr/>
                </p:nvCxnSpPr>
                <p:spPr>
                  <a:xfrm>
                    <a:off x="1676400" y="4875583"/>
                    <a:ext cx="0" cy="417822"/>
                  </a:xfrm>
                  <a:prstGeom prst="line">
                    <a:avLst/>
                  </a:prstGeom>
                </p:spPr>
                <p:style>
                  <a:lnRef idx="2">
                    <a:schemeClr val="dk1"/>
                  </a:lnRef>
                  <a:fillRef idx="0">
                    <a:schemeClr val="dk1"/>
                  </a:fillRef>
                  <a:effectRef idx="1">
                    <a:schemeClr val="dk1"/>
                  </a:effectRef>
                  <a:fontRef idx="minor">
                    <a:schemeClr val="tx1"/>
                  </a:fontRef>
                </p:style>
              </p:cxnSp>
              <p:cxnSp>
                <p:nvCxnSpPr>
                  <p:cNvPr id="75" name="Straight Connector 74">
                    <a:extLst>
                      <a:ext uri="{FF2B5EF4-FFF2-40B4-BE49-F238E27FC236}">
                        <a16:creationId xmlns:a16="http://schemas.microsoft.com/office/drawing/2014/main" id="{0A53BEDE-6DA5-0B45-B7C1-8F7D88F633B5}"/>
                      </a:ext>
                    </a:extLst>
                  </p:cNvPr>
                  <p:cNvCxnSpPr/>
                  <p:nvPr/>
                </p:nvCxnSpPr>
                <p:spPr>
                  <a:xfrm>
                    <a:off x="762000" y="5293405"/>
                    <a:ext cx="914400" cy="0"/>
                  </a:xfrm>
                  <a:prstGeom prst="line">
                    <a:avLst/>
                  </a:prstGeom>
                </p:spPr>
                <p:style>
                  <a:lnRef idx="2">
                    <a:schemeClr val="dk1"/>
                  </a:lnRef>
                  <a:fillRef idx="0">
                    <a:schemeClr val="dk1"/>
                  </a:fillRef>
                  <a:effectRef idx="1">
                    <a:schemeClr val="dk1"/>
                  </a:effectRef>
                  <a:fontRef idx="minor">
                    <a:schemeClr val="tx1"/>
                  </a:fontRef>
                </p:style>
              </p:cxnSp>
            </p:grpSp>
            <p:sp>
              <p:nvSpPr>
                <p:cNvPr id="72" name="Rectangle 71">
                  <a:extLst>
                    <a:ext uri="{FF2B5EF4-FFF2-40B4-BE49-F238E27FC236}">
                      <a16:creationId xmlns:a16="http://schemas.microsoft.com/office/drawing/2014/main" id="{BC0E9DA3-82E0-0044-B78F-5640A23DC050}"/>
                    </a:ext>
                  </a:extLst>
                </p:cNvPr>
                <p:cNvSpPr/>
                <p:nvPr/>
              </p:nvSpPr>
              <p:spPr>
                <a:xfrm>
                  <a:off x="1351249" y="4572000"/>
                  <a:ext cx="865065" cy="442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3B40F115-A553-BB4A-AFD7-D8833888446F}"/>
                  </a:ext>
                </a:extLst>
              </p:cNvPr>
              <p:cNvSpPr txBox="1"/>
              <p:nvPr/>
            </p:nvSpPr>
            <p:spPr>
              <a:xfrm>
                <a:off x="5023789" y="1272666"/>
                <a:ext cx="3484891" cy="276999"/>
              </a:xfrm>
              <a:prstGeom prst="rect">
                <a:avLst/>
              </a:prstGeom>
              <a:noFill/>
            </p:spPr>
            <p:txBody>
              <a:bodyPr wrap="square" rtlCol="0">
                <a:spAutoFit/>
              </a:bodyPr>
              <a:lstStyle/>
              <a:p>
                <a:pPr algn="ctr" defTabSz="457200" fontAlgn="base">
                  <a:spcBef>
                    <a:spcPct val="0"/>
                  </a:spcBef>
                  <a:spcAft>
                    <a:spcPct val="0"/>
                  </a:spcAft>
                </a:pPr>
                <a:r>
                  <a:rPr lang="en-US" sz="1200" b="1" dirty="0">
                    <a:solidFill>
                      <a:prstClr val="black"/>
                    </a:solidFill>
                    <a:latin typeface="Arial" charset="0"/>
                    <a:ea typeface="Arial" charset="0"/>
                    <a:cs typeface="Arial" charset="0"/>
                  </a:rPr>
                  <a:t>H</a:t>
                </a:r>
                <a:r>
                  <a:rPr lang="en-US" sz="1200" b="1" baseline="-25000" dirty="0">
                    <a:solidFill>
                      <a:prstClr val="black"/>
                    </a:solidFill>
                    <a:latin typeface="Arial" charset="0"/>
                    <a:ea typeface="Arial" charset="0"/>
                    <a:cs typeface="Arial" charset="0"/>
                  </a:rPr>
                  <a:t>2</a:t>
                </a:r>
                <a:r>
                  <a:rPr lang="en-US" sz="1200" b="1" dirty="0">
                    <a:solidFill>
                      <a:prstClr val="black"/>
                    </a:solidFill>
                    <a:latin typeface="Arial" charset="0"/>
                    <a:ea typeface="Arial" charset="0"/>
                    <a:cs typeface="Arial" charset="0"/>
                  </a:rPr>
                  <a:t>O</a:t>
                </a:r>
                <a:r>
                  <a:rPr lang="en-US" sz="1200" b="1" baseline="-25000" dirty="0">
                    <a:solidFill>
                      <a:prstClr val="black"/>
                    </a:solidFill>
                    <a:latin typeface="Arial" charset="0"/>
                    <a:ea typeface="Arial" charset="0"/>
                    <a:cs typeface="Arial" charset="0"/>
                  </a:rPr>
                  <a:t>2</a:t>
                </a:r>
                <a:r>
                  <a:rPr lang="en-US" sz="1200" b="1" dirty="0">
                    <a:solidFill>
                      <a:prstClr val="black"/>
                    </a:solidFill>
                    <a:latin typeface="Arial" charset="0"/>
                    <a:ea typeface="Arial" charset="0"/>
                    <a:cs typeface="Arial" charset="0"/>
                  </a:rPr>
                  <a:t> is produced primarily </a:t>
                </a:r>
                <a:r>
                  <a:rPr lang="en-US" sz="1200" b="1">
                    <a:solidFill>
                      <a:prstClr val="black"/>
                    </a:solidFill>
                    <a:latin typeface="Arial" charset="0"/>
                    <a:ea typeface="Arial" charset="0"/>
                    <a:cs typeface="Arial" charset="0"/>
                  </a:rPr>
                  <a:t>in aqueous phase</a:t>
                </a:r>
                <a:endParaRPr lang="en-US" sz="1200" b="1" dirty="0">
                  <a:solidFill>
                    <a:prstClr val="black"/>
                  </a:solidFill>
                  <a:latin typeface="Arial" charset="0"/>
                  <a:ea typeface="Arial" charset="0"/>
                  <a:cs typeface="Arial" charset="0"/>
                </a:endParaRPr>
              </a:p>
            </p:txBody>
          </p:sp>
          <p:sp>
            <p:nvSpPr>
              <p:cNvPr id="45" name="TextBox 44">
                <a:extLst>
                  <a:ext uri="{FF2B5EF4-FFF2-40B4-BE49-F238E27FC236}">
                    <a16:creationId xmlns:a16="http://schemas.microsoft.com/office/drawing/2014/main" id="{336F114E-C91D-404F-B3F3-E5EF6BA65CD0}"/>
                  </a:ext>
                </a:extLst>
              </p:cNvPr>
              <p:cNvSpPr txBox="1"/>
              <p:nvPr/>
            </p:nvSpPr>
            <p:spPr>
              <a:xfrm>
                <a:off x="5345784" y="3624570"/>
                <a:ext cx="428322" cy="246221"/>
              </a:xfrm>
              <a:prstGeom prst="rect">
                <a:avLst/>
              </a:prstGeom>
              <a:noFill/>
            </p:spPr>
            <p:txBody>
              <a:bodyPr wrap="none" rtlCol="0">
                <a:spAutoFit/>
              </a:bodyPr>
              <a:lstStyle/>
              <a:p>
                <a:r>
                  <a:rPr lang="en-US" sz="1000" b="1" baseline="30000" dirty="0">
                    <a:latin typeface="Arial" charset="0"/>
                    <a:ea typeface="Arial" charset="0"/>
                    <a:cs typeface="Arial" charset="0"/>
                  </a:rPr>
                  <a:t>●</a:t>
                </a:r>
                <a:r>
                  <a:rPr lang="en-US" sz="1000" b="1" dirty="0">
                    <a:latin typeface="Arial" charset="0"/>
                    <a:ea typeface="Arial" charset="0"/>
                    <a:cs typeface="Arial" charset="0"/>
                  </a:rPr>
                  <a:t>OH</a:t>
                </a:r>
              </a:p>
            </p:txBody>
          </p:sp>
          <p:sp>
            <p:nvSpPr>
              <p:cNvPr id="46" name="TextBox 45">
                <a:extLst>
                  <a:ext uri="{FF2B5EF4-FFF2-40B4-BE49-F238E27FC236}">
                    <a16:creationId xmlns:a16="http://schemas.microsoft.com/office/drawing/2014/main" id="{3E0C609E-0EF6-AF41-85A3-93C7D18CA866}"/>
                  </a:ext>
                </a:extLst>
              </p:cNvPr>
              <p:cNvSpPr txBox="1"/>
              <p:nvPr/>
            </p:nvSpPr>
            <p:spPr>
              <a:xfrm>
                <a:off x="5722924" y="3603328"/>
                <a:ext cx="428322" cy="246221"/>
              </a:xfrm>
              <a:prstGeom prst="rect">
                <a:avLst/>
              </a:prstGeom>
              <a:noFill/>
            </p:spPr>
            <p:txBody>
              <a:bodyPr wrap="none" rtlCol="0">
                <a:spAutoFit/>
              </a:bodyPr>
              <a:lstStyle/>
              <a:p>
                <a:r>
                  <a:rPr lang="en-US" sz="1000" b="1" baseline="30000" dirty="0">
                    <a:latin typeface="Arial" charset="0"/>
                    <a:ea typeface="Arial" charset="0"/>
                    <a:cs typeface="Arial" charset="0"/>
                  </a:rPr>
                  <a:t>●</a:t>
                </a:r>
                <a:r>
                  <a:rPr lang="en-US" sz="1000" b="1" dirty="0">
                    <a:latin typeface="Arial" charset="0"/>
                    <a:ea typeface="Arial" charset="0"/>
                    <a:cs typeface="Arial" charset="0"/>
                  </a:rPr>
                  <a:t>OH</a:t>
                </a:r>
              </a:p>
            </p:txBody>
          </p:sp>
          <p:sp>
            <p:nvSpPr>
              <p:cNvPr id="47" name="TextBox 46">
                <a:extLst>
                  <a:ext uri="{FF2B5EF4-FFF2-40B4-BE49-F238E27FC236}">
                    <a16:creationId xmlns:a16="http://schemas.microsoft.com/office/drawing/2014/main" id="{57D0B2E0-78A9-DD48-A6C7-8151CD59A9F6}"/>
                  </a:ext>
                </a:extLst>
              </p:cNvPr>
              <p:cNvSpPr txBox="1"/>
              <p:nvPr/>
            </p:nvSpPr>
            <p:spPr>
              <a:xfrm>
                <a:off x="5821375" y="3305237"/>
                <a:ext cx="428322" cy="246221"/>
              </a:xfrm>
              <a:prstGeom prst="rect">
                <a:avLst/>
              </a:prstGeom>
              <a:noFill/>
            </p:spPr>
            <p:txBody>
              <a:bodyPr wrap="none" rtlCol="0">
                <a:spAutoFit/>
              </a:bodyPr>
              <a:lstStyle/>
              <a:p>
                <a:r>
                  <a:rPr lang="en-US" sz="1000" b="1" baseline="30000" dirty="0">
                    <a:latin typeface="Arial" charset="0"/>
                    <a:ea typeface="Arial" charset="0"/>
                    <a:cs typeface="Arial" charset="0"/>
                  </a:rPr>
                  <a:t>●</a:t>
                </a:r>
                <a:r>
                  <a:rPr lang="en-US" sz="1000" b="1" dirty="0">
                    <a:latin typeface="Arial" charset="0"/>
                    <a:ea typeface="Arial" charset="0"/>
                    <a:cs typeface="Arial" charset="0"/>
                  </a:rPr>
                  <a:t>OH</a:t>
                </a:r>
              </a:p>
            </p:txBody>
          </p:sp>
          <p:sp>
            <p:nvSpPr>
              <p:cNvPr id="48" name="TextBox 47">
                <a:extLst>
                  <a:ext uri="{FF2B5EF4-FFF2-40B4-BE49-F238E27FC236}">
                    <a16:creationId xmlns:a16="http://schemas.microsoft.com/office/drawing/2014/main" id="{4B878E3D-7BF5-8946-BF31-C036DC8F85AD}"/>
                  </a:ext>
                </a:extLst>
              </p:cNvPr>
              <p:cNvSpPr txBox="1"/>
              <p:nvPr/>
            </p:nvSpPr>
            <p:spPr>
              <a:xfrm>
                <a:off x="4946494" y="4050276"/>
                <a:ext cx="473206" cy="246221"/>
              </a:xfrm>
              <a:prstGeom prst="rect">
                <a:avLst/>
              </a:prstGeom>
              <a:noFill/>
            </p:spPr>
            <p:txBody>
              <a:bodyPr wrap="none" rtlCol="0">
                <a:spAutoFit/>
              </a:bodyPr>
              <a:lstStyle/>
              <a:p>
                <a:r>
                  <a:rPr lang="en-US" sz="1000" b="1" dirty="0">
                    <a:latin typeface="Arial" charset="0"/>
                    <a:ea typeface="Arial" charset="0"/>
                    <a:cs typeface="Arial" charset="0"/>
                  </a:rPr>
                  <a:t>H</a:t>
                </a:r>
                <a:r>
                  <a:rPr lang="en-US" sz="1000" b="1" baseline="-25000" dirty="0">
                    <a:latin typeface="Arial" charset="0"/>
                    <a:ea typeface="Arial" charset="0"/>
                    <a:cs typeface="Arial" charset="0"/>
                  </a:rPr>
                  <a:t>2</a:t>
                </a:r>
                <a:r>
                  <a:rPr lang="en-US" sz="1000" b="1" dirty="0">
                    <a:latin typeface="Arial" charset="0"/>
                    <a:ea typeface="Arial" charset="0"/>
                    <a:cs typeface="Arial" charset="0"/>
                  </a:rPr>
                  <a:t>O</a:t>
                </a:r>
                <a:r>
                  <a:rPr lang="en-US" sz="1000" b="1" baseline="-25000" dirty="0">
                    <a:latin typeface="Arial" charset="0"/>
                    <a:ea typeface="Arial" charset="0"/>
                    <a:cs typeface="Arial" charset="0"/>
                  </a:rPr>
                  <a:t>2</a:t>
                </a:r>
                <a:endParaRPr lang="en-US" sz="1000" b="1" dirty="0">
                  <a:latin typeface="Arial" charset="0"/>
                  <a:ea typeface="Arial" charset="0"/>
                  <a:cs typeface="Arial" charset="0"/>
                </a:endParaRPr>
              </a:p>
            </p:txBody>
          </p:sp>
          <p:sp>
            <p:nvSpPr>
              <p:cNvPr id="49" name="TextBox 48">
                <a:extLst>
                  <a:ext uri="{FF2B5EF4-FFF2-40B4-BE49-F238E27FC236}">
                    <a16:creationId xmlns:a16="http://schemas.microsoft.com/office/drawing/2014/main" id="{582DAFAE-7E80-9542-A8EF-9DEAD7A3B349}"/>
                  </a:ext>
                </a:extLst>
              </p:cNvPr>
              <p:cNvSpPr txBox="1"/>
              <p:nvPr/>
            </p:nvSpPr>
            <p:spPr>
              <a:xfrm>
                <a:off x="5223854" y="4343981"/>
                <a:ext cx="473206" cy="246221"/>
              </a:xfrm>
              <a:prstGeom prst="rect">
                <a:avLst/>
              </a:prstGeom>
              <a:noFill/>
            </p:spPr>
            <p:txBody>
              <a:bodyPr wrap="none" rtlCol="0">
                <a:spAutoFit/>
              </a:bodyPr>
              <a:lstStyle/>
              <a:p>
                <a:r>
                  <a:rPr lang="en-US" sz="1000" b="1" dirty="0">
                    <a:latin typeface="Arial" charset="0"/>
                    <a:ea typeface="Arial" charset="0"/>
                    <a:cs typeface="Arial" charset="0"/>
                  </a:rPr>
                  <a:t>H</a:t>
                </a:r>
                <a:r>
                  <a:rPr lang="en-US" sz="1000" b="1" baseline="-25000" dirty="0">
                    <a:latin typeface="Arial" charset="0"/>
                    <a:ea typeface="Arial" charset="0"/>
                    <a:cs typeface="Arial" charset="0"/>
                  </a:rPr>
                  <a:t>2</a:t>
                </a:r>
                <a:r>
                  <a:rPr lang="en-US" sz="1000" b="1" dirty="0">
                    <a:latin typeface="Arial" charset="0"/>
                    <a:ea typeface="Arial" charset="0"/>
                    <a:cs typeface="Arial" charset="0"/>
                  </a:rPr>
                  <a:t>O</a:t>
                </a:r>
                <a:r>
                  <a:rPr lang="en-US" sz="1000" b="1" baseline="-25000" dirty="0">
                    <a:latin typeface="Arial" charset="0"/>
                    <a:ea typeface="Arial" charset="0"/>
                    <a:cs typeface="Arial" charset="0"/>
                  </a:rPr>
                  <a:t>2</a:t>
                </a:r>
                <a:endParaRPr lang="en-US" sz="1000" b="1" dirty="0">
                  <a:latin typeface="Arial" charset="0"/>
                  <a:ea typeface="Arial" charset="0"/>
                  <a:cs typeface="Arial" charset="0"/>
                </a:endParaRPr>
              </a:p>
            </p:txBody>
          </p:sp>
          <p:sp>
            <p:nvSpPr>
              <p:cNvPr id="50" name="TextBox 49">
                <a:extLst>
                  <a:ext uri="{FF2B5EF4-FFF2-40B4-BE49-F238E27FC236}">
                    <a16:creationId xmlns:a16="http://schemas.microsoft.com/office/drawing/2014/main" id="{8BE3B5D9-CEDA-3445-BCBA-7239581AA569}"/>
                  </a:ext>
                </a:extLst>
              </p:cNvPr>
              <p:cNvSpPr txBox="1"/>
              <p:nvPr/>
            </p:nvSpPr>
            <p:spPr>
              <a:xfrm>
                <a:off x="5698533" y="4058438"/>
                <a:ext cx="473206" cy="246221"/>
              </a:xfrm>
              <a:prstGeom prst="rect">
                <a:avLst/>
              </a:prstGeom>
              <a:noFill/>
            </p:spPr>
            <p:txBody>
              <a:bodyPr wrap="none" rtlCol="0">
                <a:spAutoFit/>
              </a:bodyPr>
              <a:lstStyle/>
              <a:p>
                <a:r>
                  <a:rPr lang="en-US" sz="1000" b="1" dirty="0">
                    <a:latin typeface="Arial" charset="0"/>
                    <a:ea typeface="Arial" charset="0"/>
                    <a:cs typeface="Arial" charset="0"/>
                  </a:rPr>
                  <a:t>H</a:t>
                </a:r>
                <a:r>
                  <a:rPr lang="en-US" sz="1000" b="1" baseline="-25000" dirty="0">
                    <a:latin typeface="Arial" charset="0"/>
                    <a:ea typeface="Arial" charset="0"/>
                    <a:cs typeface="Arial" charset="0"/>
                  </a:rPr>
                  <a:t>2</a:t>
                </a:r>
                <a:r>
                  <a:rPr lang="en-US" sz="1000" b="1" dirty="0">
                    <a:latin typeface="Arial" charset="0"/>
                    <a:ea typeface="Arial" charset="0"/>
                    <a:cs typeface="Arial" charset="0"/>
                  </a:rPr>
                  <a:t>O</a:t>
                </a:r>
                <a:r>
                  <a:rPr lang="en-US" sz="1000" b="1" baseline="-25000" dirty="0">
                    <a:latin typeface="Arial" charset="0"/>
                    <a:ea typeface="Arial" charset="0"/>
                    <a:cs typeface="Arial" charset="0"/>
                  </a:rPr>
                  <a:t>2</a:t>
                </a:r>
                <a:endParaRPr lang="en-US" sz="1000" b="1" dirty="0">
                  <a:latin typeface="Arial" charset="0"/>
                  <a:ea typeface="Arial" charset="0"/>
                  <a:cs typeface="Arial" charset="0"/>
                </a:endParaRPr>
              </a:p>
            </p:txBody>
          </p:sp>
          <p:sp>
            <p:nvSpPr>
              <p:cNvPr id="51" name="TextBox 50">
                <a:extLst>
                  <a:ext uri="{FF2B5EF4-FFF2-40B4-BE49-F238E27FC236}">
                    <a16:creationId xmlns:a16="http://schemas.microsoft.com/office/drawing/2014/main" id="{CC3E0DBD-E1DA-214F-BA2C-4539DD2C8D7F}"/>
                  </a:ext>
                </a:extLst>
              </p:cNvPr>
              <p:cNvSpPr txBox="1"/>
              <p:nvPr/>
            </p:nvSpPr>
            <p:spPr>
              <a:xfrm>
                <a:off x="6057582" y="4343981"/>
                <a:ext cx="473206" cy="246221"/>
              </a:xfrm>
              <a:prstGeom prst="rect">
                <a:avLst/>
              </a:prstGeom>
              <a:noFill/>
            </p:spPr>
            <p:txBody>
              <a:bodyPr wrap="none" rtlCol="0">
                <a:spAutoFit/>
              </a:bodyPr>
              <a:lstStyle/>
              <a:p>
                <a:r>
                  <a:rPr lang="en-US" sz="1000" b="1" dirty="0">
                    <a:latin typeface="Arial" charset="0"/>
                    <a:ea typeface="Arial" charset="0"/>
                    <a:cs typeface="Arial" charset="0"/>
                  </a:rPr>
                  <a:t>H</a:t>
                </a:r>
                <a:r>
                  <a:rPr lang="en-US" sz="1000" b="1" baseline="-25000" dirty="0">
                    <a:latin typeface="Arial" charset="0"/>
                    <a:ea typeface="Arial" charset="0"/>
                    <a:cs typeface="Arial" charset="0"/>
                  </a:rPr>
                  <a:t>2</a:t>
                </a:r>
                <a:r>
                  <a:rPr lang="en-US" sz="1000" b="1" dirty="0">
                    <a:latin typeface="Arial" charset="0"/>
                    <a:ea typeface="Arial" charset="0"/>
                    <a:cs typeface="Arial" charset="0"/>
                  </a:rPr>
                  <a:t>O</a:t>
                </a:r>
                <a:r>
                  <a:rPr lang="en-US" sz="1000" b="1" baseline="-25000" dirty="0">
                    <a:latin typeface="Arial" charset="0"/>
                    <a:ea typeface="Arial" charset="0"/>
                    <a:cs typeface="Arial" charset="0"/>
                  </a:rPr>
                  <a:t>2</a:t>
                </a:r>
                <a:endParaRPr lang="en-US" sz="1000" b="1" dirty="0">
                  <a:latin typeface="Arial" charset="0"/>
                  <a:ea typeface="Arial" charset="0"/>
                  <a:cs typeface="Arial" charset="0"/>
                </a:endParaRPr>
              </a:p>
            </p:txBody>
          </p:sp>
          <p:cxnSp>
            <p:nvCxnSpPr>
              <p:cNvPr id="52" name="Straight Arrow Connector 51">
                <a:extLst>
                  <a:ext uri="{FF2B5EF4-FFF2-40B4-BE49-F238E27FC236}">
                    <a16:creationId xmlns:a16="http://schemas.microsoft.com/office/drawing/2014/main" id="{7F428B60-BF01-1848-B911-E2EC45CE7B98}"/>
                  </a:ext>
                </a:extLst>
              </p:cNvPr>
              <p:cNvCxnSpPr/>
              <p:nvPr/>
            </p:nvCxnSpPr>
            <p:spPr>
              <a:xfrm flipH="1">
                <a:off x="7824439" y="2989841"/>
                <a:ext cx="1" cy="5648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F4B340E8-C3A1-EF4F-B094-332023805851}"/>
                  </a:ext>
                </a:extLst>
              </p:cNvPr>
              <p:cNvSpPr txBox="1"/>
              <p:nvPr/>
            </p:nvSpPr>
            <p:spPr>
              <a:xfrm>
                <a:off x="7331798" y="3286129"/>
                <a:ext cx="428322" cy="246221"/>
              </a:xfrm>
              <a:prstGeom prst="rect">
                <a:avLst/>
              </a:prstGeom>
              <a:noFill/>
            </p:spPr>
            <p:txBody>
              <a:bodyPr wrap="none" rtlCol="0">
                <a:spAutoFit/>
              </a:bodyPr>
              <a:lstStyle/>
              <a:p>
                <a:r>
                  <a:rPr lang="en-US" sz="1000" b="1" baseline="30000" dirty="0">
                    <a:latin typeface="Arial" charset="0"/>
                    <a:ea typeface="Arial" charset="0"/>
                    <a:cs typeface="Arial" charset="0"/>
                  </a:rPr>
                  <a:t>●</a:t>
                </a:r>
                <a:r>
                  <a:rPr lang="en-US" sz="1000" b="1" dirty="0">
                    <a:latin typeface="Arial" charset="0"/>
                    <a:ea typeface="Arial" charset="0"/>
                    <a:cs typeface="Arial" charset="0"/>
                  </a:rPr>
                  <a:t>OH</a:t>
                </a:r>
              </a:p>
            </p:txBody>
          </p:sp>
          <p:sp>
            <p:nvSpPr>
              <p:cNvPr id="54" name="TextBox 53">
                <a:extLst>
                  <a:ext uri="{FF2B5EF4-FFF2-40B4-BE49-F238E27FC236}">
                    <a16:creationId xmlns:a16="http://schemas.microsoft.com/office/drawing/2014/main" id="{1F4A889C-4B86-D74B-B482-B14DE0278E98}"/>
                  </a:ext>
                </a:extLst>
              </p:cNvPr>
              <p:cNvSpPr txBox="1"/>
              <p:nvPr/>
            </p:nvSpPr>
            <p:spPr>
              <a:xfrm>
                <a:off x="7418485" y="3610242"/>
                <a:ext cx="428322" cy="246221"/>
              </a:xfrm>
              <a:prstGeom prst="rect">
                <a:avLst/>
              </a:prstGeom>
              <a:noFill/>
            </p:spPr>
            <p:txBody>
              <a:bodyPr wrap="none" rtlCol="0">
                <a:spAutoFit/>
              </a:bodyPr>
              <a:lstStyle/>
              <a:p>
                <a:r>
                  <a:rPr lang="en-US" sz="1000" b="1" baseline="30000" dirty="0">
                    <a:latin typeface="Arial" charset="0"/>
                    <a:ea typeface="Arial" charset="0"/>
                    <a:cs typeface="Arial" charset="0"/>
                  </a:rPr>
                  <a:t>●</a:t>
                </a:r>
                <a:r>
                  <a:rPr lang="en-US" sz="1000" b="1" dirty="0">
                    <a:latin typeface="Arial" charset="0"/>
                    <a:ea typeface="Arial" charset="0"/>
                    <a:cs typeface="Arial" charset="0"/>
                  </a:rPr>
                  <a:t>OH</a:t>
                </a:r>
              </a:p>
            </p:txBody>
          </p:sp>
          <p:sp>
            <p:nvSpPr>
              <p:cNvPr id="55" name="TextBox 54">
                <a:extLst>
                  <a:ext uri="{FF2B5EF4-FFF2-40B4-BE49-F238E27FC236}">
                    <a16:creationId xmlns:a16="http://schemas.microsoft.com/office/drawing/2014/main" id="{2F740041-48CA-5542-9FB6-1795C4FED286}"/>
                  </a:ext>
                </a:extLst>
              </p:cNvPr>
              <p:cNvSpPr txBox="1"/>
              <p:nvPr/>
            </p:nvSpPr>
            <p:spPr>
              <a:xfrm>
                <a:off x="7786860" y="3597582"/>
                <a:ext cx="428322" cy="246221"/>
              </a:xfrm>
              <a:prstGeom prst="rect">
                <a:avLst/>
              </a:prstGeom>
              <a:noFill/>
            </p:spPr>
            <p:txBody>
              <a:bodyPr wrap="none" rtlCol="0">
                <a:spAutoFit/>
              </a:bodyPr>
              <a:lstStyle/>
              <a:p>
                <a:r>
                  <a:rPr lang="en-US" sz="1000" b="1" baseline="30000" dirty="0">
                    <a:latin typeface="Arial" charset="0"/>
                    <a:ea typeface="Arial" charset="0"/>
                    <a:cs typeface="Arial" charset="0"/>
                  </a:rPr>
                  <a:t>●</a:t>
                </a:r>
                <a:r>
                  <a:rPr lang="en-US" sz="1000" b="1" dirty="0">
                    <a:latin typeface="Arial" charset="0"/>
                    <a:ea typeface="Arial" charset="0"/>
                    <a:cs typeface="Arial" charset="0"/>
                  </a:rPr>
                  <a:t>OH</a:t>
                </a:r>
              </a:p>
            </p:txBody>
          </p:sp>
          <p:sp>
            <p:nvSpPr>
              <p:cNvPr id="56" name="TextBox 55">
                <a:extLst>
                  <a:ext uri="{FF2B5EF4-FFF2-40B4-BE49-F238E27FC236}">
                    <a16:creationId xmlns:a16="http://schemas.microsoft.com/office/drawing/2014/main" id="{3C5AD8C9-9674-E943-ABC1-F1AB6961B6EA}"/>
                  </a:ext>
                </a:extLst>
              </p:cNvPr>
              <p:cNvSpPr txBox="1"/>
              <p:nvPr/>
            </p:nvSpPr>
            <p:spPr>
              <a:xfrm>
                <a:off x="7894076" y="3290909"/>
                <a:ext cx="428322" cy="246221"/>
              </a:xfrm>
              <a:prstGeom prst="rect">
                <a:avLst/>
              </a:prstGeom>
              <a:noFill/>
            </p:spPr>
            <p:txBody>
              <a:bodyPr wrap="none" rtlCol="0">
                <a:spAutoFit/>
              </a:bodyPr>
              <a:lstStyle/>
              <a:p>
                <a:r>
                  <a:rPr lang="en-US" sz="1000" b="1" baseline="30000" dirty="0">
                    <a:latin typeface="Arial" charset="0"/>
                    <a:ea typeface="Arial" charset="0"/>
                    <a:cs typeface="Arial" charset="0"/>
                  </a:rPr>
                  <a:t>●</a:t>
                </a:r>
                <a:r>
                  <a:rPr lang="en-US" sz="1000" b="1" dirty="0">
                    <a:latin typeface="Arial" charset="0"/>
                    <a:ea typeface="Arial" charset="0"/>
                    <a:cs typeface="Arial" charset="0"/>
                  </a:rPr>
                  <a:t>OH</a:t>
                </a:r>
              </a:p>
            </p:txBody>
          </p:sp>
          <p:sp>
            <p:nvSpPr>
              <p:cNvPr id="57" name="TextBox 56">
                <a:extLst>
                  <a:ext uri="{FF2B5EF4-FFF2-40B4-BE49-F238E27FC236}">
                    <a16:creationId xmlns:a16="http://schemas.microsoft.com/office/drawing/2014/main" id="{5E8B77B0-7C20-894B-9754-0491C731A8D7}"/>
                  </a:ext>
                </a:extLst>
              </p:cNvPr>
              <p:cNvSpPr txBox="1"/>
              <p:nvPr/>
            </p:nvSpPr>
            <p:spPr>
              <a:xfrm>
                <a:off x="6881066" y="3960738"/>
                <a:ext cx="832279" cy="246221"/>
              </a:xfrm>
              <a:prstGeom prst="rect">
                <a:avLst/>
              </a:prstGeom>
              <a:noFill/>
            </p:spPr>
            <p:txBody>
              <a:bodyPr wrap="none" rtlCol="0">
                <a:spAutoFit/>
              </a:bodyPr>
              <a:lstStyle/>
              <a:p>
                <a:r>
                  <a:rPr lang="en-US" sz="1000" b="1" dirty="0">
                    <a:latin typeface="Arial" charset="0"/>
                    <a:ea typeface="Arial" charset="0"/>
                    <a:cs typeface="Arial" charset="0"/>
                  </a:rPr>
                  <a:t>DMPO–OH</a:t>
                </a:r>
              </a:p>
            </p:txBody>
          </p:sp>
          <p:sp>
            <p:nvSpPr>
              <p:cNvPr id="58" name="TextBox 57">
                <a:extLst>
                  <a:ext uri="{FF2B5EF4-FFF2-40B4-BE49-F238E27FC236}">
                    <a16:creationId xmlns:a16="http://schemas.microsoft.com/office/drawing/2014/main" id="{806CDE9C-6129-4548-87A9-00C63253BEF7}"/>
                  </a:ext>
                </a:extLst>
              </p:cNvPr>
              <p:cNvSpPr txBox="1"/>
              <p:nvPr/>
            </p:nvSpPr>
            <p:spPr>
              <a:xfrm>
                <a:off x="7808976" y="4424721"/>
                <a:ext cx="832279" cy="246221"/>
              </a:xfrm>
              <a:prstGeom prst="rect">
                <a:avLst/>
              </a:prstGeom>
              <a:noFill/>
            </p:spPr>
            <p:txBody>
              <a:bodyPr wrap="none" rtlCol="0">
                <a:spAutoFit/>
              </a:bodyPr>
              <a:lstStyle/>
              <a:p>
                <a:r>
                  <a:rPr lang="en-US" sz="1000" b="1" dirty="0">
                    <a:latin typeface="Arial" charset="0"/>
                    <a:ea typeface="Arial" charset="0"/>
                    <a:cs typeface="Arial" charset="0"/>
                  </a:rPr>
                  <a:t>DMPO–OH</a:t>
                </a:r>
              </a:p>
            </p:txBody>
          </p:sp>
          <p:sp>
            <p:nvSpPr>
              <p:cNvPr id="59" name="TextBox 58">
                <a:extLst>
                  <a:ext uri="{FF2B5EF4-FFF2-40B4-BE49-F238E27FC236}">
                    <a16:creationId xmlns:a16="http://schemas.microsoft.com/office/drawing/2014/main" id="{B3970A6E-168F-6546-96A5-61FEA37EE3E4}"/>
                  </a:ext>
                </a:extLst>
              </p:cNvPr>
              <p:cNvSpPr txBox="1"/>
              <p:nvPr/>
            </p:nvSpPr>
            <p:spPr>
              <a:xfrm>
                <a:off x="7412957" y="4167428"/>
                <a:ext cx="832279" cy="246221"/>
              </a:xfrm>
              <a:prstGeom prst="rect">
                <a:avLst/>
              </a:prstGeom>
              <a:noFill/>
            </p:spPr>
            <p:txBody>
              <a:bodyPr wrap="none" rtlCol="0">
                <a:spAutoFit/>
              </a:bodyPr>
              <a:lstStyle/>
              <a:p>
                <a:r>
                  <a:rPr lang="en-US" sz="1000" b="1" dirty="0">
                    <a:latin typeface="Arial" charset="0"/>
                    <a:ea typeface="Arial" charset="0"/>
                    <a:cs typeface="Arial" charset="0"/>
                  </a:rPr>
                  <a:t>DMPO–OH</a:t>
                </a:r>
              </a:p>
            </p:txBody>
          </p:sp>
          <p:sp>
            <p:nvSpPr>
              <p:cNvPr id="60" name="TextBox 59">
                <a:extLst>
                  <a:ext uri="{FF2B5EF4-FFF2-40B4-BE49-F238E27FC236}">
                    <a16:creationId xmlns:a16="http://schemas.microsoft.com/office/drawing/2014/main" id="{85698EF8-4819-E24F-8F24-9DFF1809162C}"/>
                  </a:ext>
                </a:extLst>
              </p:cNvPr>
              <p:cNvSpPr txBox="1"/>
              <p:nvPr/>
            </p:nvSpPr>
            <p:spPr>
              <a:xfrm>
                <a:off x="6985478" y="4385504"/>
                <a:ext cx="473206" cy="246221"/>
              </a:xfrm>
              <a:prstGeom prst="rect">
                <a:avLst/>
              </a:prstGeom>
              <a:noFill/>
            </p:spPr>
            <p:txBody>
              <a:bodyPr wrap="none" rtlCol="0">
                <a:spAutoFit/>
              </a:bodyPr>
              <a:lstStyle/>
              <a:p>
                <a:r>
                  <a:rPr lang="en-US" sz="1000" b="1" dirty="0">
                    <a:latin typeface="Arial" charset="0"/>
                    <a:ea typeface="Arial" charset="0"/>
                    <a:cs typeface="Arial" charset="0"/>
                  </a:rPr>
                  <a:t>H</a:t>
                </a:r>
                <a:r>
                  <a:rPr lang="en-US" sz="1000" b="1" baseline="-25000" dirty="0">
                    <a:latin typeface="Arial" charset="0"/>
                    <a:ea typeface="Arial" charset="0"/>
                    <a:cs typeface="Arial" charset="0"/>
                  </a:rPr>
                  <a:t>2</a:t>
                </a:r>
                <a:r>
                  <a:rPr lang="en-US" sz="1000" b="1" dirty="0">
                    <a:latin typeface="Arial" charset="0"/>
                    <a:ea typeface="Arial" charset="0"/>
                    <a:cs typeface="Arial" charset="0"/>
                  </a:rPr>
                  <a:t>O</a:t>
                </a:r>
                <a:r>
                  <a:rPr lang="en-US" sz="1000" b="1" baseline="-25000" dirty="0">
                    <a:latin typeface="Arial" charset="0"/>
                    <a:ea typeface="Arial" charset="0"/>
                    <a:cs typeface="Arial" charset="0"/>
                  </a:rPr>
                  <a:t>2</a:t>
                </a:r>
                <a:endParaRPr lang="en-US" sz="1000" b="1" dirty="0">
                  <a:latin typeface="Arial" charset="0"/>
                  <a:ea typeface="Arial" charset="0"/>
                  <a:cs typeface="Arial" charset="0"/>
                </a:endParaRPr>
              </a:p>
            </p:txBody>
          </p:sp>
          <p:sp>
            <p:nvSpPr>
              <p:cNvPr id="61" name="TextBox 60">
                <a:extLst>
                  <a:ext uri="{FF2B5EF4-FFF2-40B4-BE49-F238E27FC236}">
                    <a16:creationId xmlns:a16="http://schemas.microsoft.com/office/drawing/2014/main" id="{5E53B4D5-BF45-434C-AED6-BEFD3DA2608A}"/>
                  </a:ext>
                </a:extLst>
              </p:cNvPr>
              <p:cNvSpPr txBox="1"/>
              <p:nvPr/>
            </p:nvSpPr>
            <p:spPr>
              <a:xfrm>
                <a:off x="8052814" y="3943060"/>
                <a:ext cx="473206" cy="246221"/>
              </a:xfrm>
              <a:prstGeom prst="rect">
                <a:avLst/>
              </a:prstGeom>
              <a:noFill/>
            </p:spPr>
            <p:txBody>
              <a:bodyPr wrap="none" rtlCol="0">
                <a:spAutoFit/>
              </a:bodyPr>
              <a:lstStyle/>
              <a:p>
                <a:r>
                  <a:rPr lang="en-US" sz="1000" b="1" dirty="0">
                    <a:latin typeface="Arial" charset="0"/>
                    <a:ea typeface="Arial" charset="0"/>
                    <a:cs typeface="Arial" charset="0"/>
                  </a:rPr>
                  <a:t>H</a:t>
                </a:r>
                <a:r>
                  <a:rPr lang="en-US" sz="1000" b="1" baseline="-25000" dirty="0">
                    <a:latin typeface="Arial" charset="0"/>
                    <a:ea typeface="Arial" charset="0"/>
                    <a:cs typeface="Arial" charset="0"/>
                  </a:rPr>
                  <a:t>2</a:t>
                </a:r>
                <a:r>
                  <a:rPr lang="en-US" sz="1000" b="1" dirty="0">
                    <a:latin typeface="Arial" charset="0"/>
                    <a:ea typeface="Arial" charset="0"/>
                    <a:cs typeface="Arial" charset="0"/>
                  </a:rPr>
                  <a:t>O</a:t>
                </a:r>
                <a:r>
                  <a:rPr lang="en-US" sz="1000" b="1" baseline="-25000" dirty="0">
                    <a:latin typeface="Arial" charset="0"/>
                    <a:ea typeface="Arial" charset="0"/>
                    <a:cs typeface="Arial" charset="0"/>
                  </a:rPr>
                  <a:t>2</a:t>
                </a:r>
                <a:endParaRPr lang="en-US" sz="1000" b="1" dirty="0">
                  <a:latin typeface="Arial" charset="0"/>
                  <a:ea typeface="Arial" charset="0"/>
                  <a:cs typeface="Arial" charset="0"/>
                </a:endParaRPr>
              </a:p>
            </p:txBody>
          </p:sp>
          <p:sp>
            <p:nvSpPr>
              <p:cNvPr id="62" name="TextBox 61">
                <a:extLst>
                  <a:ext uri="{FF2B5EF4-FFF2-40B4-BE49-F238E27FC236}">
                    <a16:creationId xmlns:a16="http://schemas.microsoft.com/office/drawing/2014/main" id="{07E70725-E6F0-0247-9B87-A0D2DC48331C}"/>
                  </a:ext>
                </a:extLst>
              </p:cNvPr>
              <p:cNvSpPr txBox="1"/>
              <p:nvPr/>
            </p:nvSpPr>
            <p:spPr>
              <a:xfrm>
                <a:off x="6060932" y="3969047"/>
                <a:ext cx="428322" cy="246221"/>
              </a:xfrm>
              <a:prstGeom prst="rect">
                <a:avLst/>
              </a:prstGeom>
              <a:noFill/>
            </p:spPr>
            <p:txBody>
              <a:bodyPr wrap="none" rtlCol="0">
                <a:spAutoFit/>
              </a:bodyPr>
              <a:lstStyle/>
              <a:p>
                <a:r>
                  <a:rPr lang="en-US" sz="1000" b="1" baseline="30000" dirty="0">
                    <a:latin typeface="Arial" charset="0"/>
                    <a:ea typeface="Arial" charset="0"/>
                    <a:cs typeface="Arial" charset="0"/>
                  </a:rPr>
                  <a:t>●</a:t>
                </a:r>
                <a:r>
                  <a:rPr lang="en-US" sz="1000" b="1" dirty="0">
                    <a:latin typeface="Arial" charset="0"/>
                    <a:ea typeface="Arial" charset="0"/>
                    <a:cs typeface="Arial" charset="0"/>
                  </a:rPr>
                  <a:t>OH</a:t>
                </a:r>
              </a:p>
            </p:txBody>
          </p:sp>
          <p:sp>
            <p:nvSpPr>
              <p:cNvPr id="63" name="TextBox 62">
                <a:extLst>
                  <a:ext uri="{FF2B5EF4-FFF2-40B4-BE49-F238E27FC236}">
                    <a16:creationId xmlns:a16="http://schemas.microsoft.com/office/drawing/2014/main" id="{12A9F383-CF79-9A47-B4E7-C311F7F3DB7B}"/>
                  </a:ext>
                </a:extLst>
              </p:cNvPr>
              <p:cNvSpPr txBox="1"/>
              <p:nvPr/>
            </p:nvSpPr>
            <p:spPr>
              <a:xfrm>
                <a:off x="5376560" y="3969046"/>
                <a:ext cx="428322" cy="246221"/>
              </a:xfrm>
              <a:prstGeom prst="rect">
                <a:avLst/>
              </a:prstGeom>
              <a:noFill/>
            </p:spPr>
            <p:txBody>
              <a:bodyPr wrap="none" rtlCol="0">
                <a:spAutoFit/>
              </a:bodyPr>
              <a:lstStyle/>
              <a:p>
                <a:r>
                  <a:rPr lang="en-US" sz="1000" b="1" baseline="30000" dirty="0">
                    <a:latin typeface="Arial" charset="0"/>
                    <a:ea typeface="Arial" charset="0"/>
                    <a:cs typeface="Arial" charset="0"/>
                  </a:rPr>
                  <a:t>●</a:t>
                </a:r>
                <a:r>
                  <a:rPr lang="en-US" sz="1000" b="1" dirty="0">
                    <a:latin typeface="Arial" charset="0"/>
                    <a:ea typeface="Arial" charset="0"/>
                    <a:cs typeface="Arial" charset="0"/>
                  </a:rPr>
                  <a:t>OH</a:t>
                </a:r>
              </a:p>
            </p:txBody>
          </p:sp>
          <p:sp>
            <p:nvSpPr>
              <p:cNvPr id="64" name="TextBox 63">
                <a:extLst>
                  <a:ext uri="{FF2B5EF4-FFF2-40B4-BE49-F238E27FC236}">
                    <a16:creationId xmlns:a16="http://schemas.microsoft.com/office/drawing/2014/main" id="{658611AE-4E40-7D41-89C9-9739312B0F1B}"/>
                  </a:ext>
                </a:extLst>
              </p:cNvPr>
              <p:cNvSpPr txBox="1"/>
              <p:nvPr/>
            </p:nvSpPr>
            <p:spPr>
              <a:xfrm>
                <a:off x="5690524" y="4394050"/>
                <a:ext cx="428322" cy="246221"/>
              </a:xfrm>
              <a:prstGeom prst="rect">
                <a:avLst/>
              </a:prstGeom>
              <a:noFill/>
            </p:spPr>
            <p:txBody>
              <a:bodyPr wrap="none" rtlCol="0">
                <a:spAutoFit/>
              </a:bodyPr>
              <a:lstStyle/>
              <a:p>
                <a:r>
                  <a:rPr lang="en-US" sz="1000" b="1" baseline="30000" dirty="0">
                    <a:latin typeface="Arial" charset="0"/>
                    <a:ea typeface="Arial" charset="0"/>
                    <a:cs typeface="Arial" charset="0"/>
                  </a:rPr>
                  <a:t>●</a:t>
                </a:r>
                <a:r>
                  <a:rPr lang="en-US" sz="1000" b="1" dirty="0">
                    <a:latin typeface="Arial" charset="0"/>
                    <a:ea typeface="Arial" charset="0"/>
                    <a:cs typeface="Arial" charset="0"/>
                  </a:rPr>
                  <a:t>OH</a:t>
                </a:r>
              </a:p>
            </p:txBody>
          </p:sp>
          <p:sp>
            <p:nvSpPr>
              <p:cNvPr id="65" name="TextBox 64">
                <a:extLst>
                  <a:ext uri="{FF2B5EF4-FFF2-40B4-BE49-F238E27FC236}">
                    <a16:creationId xmlns:a16="http://schemas.microsoft.com/office/drawing/2014/main" id="{C460E9DA-FBDC-F649-BAA1-CA7E05A5B6C0}"/>
                  </a:ext>
                </a:extLst>
              </p:cNvPr>
              <p:cNvSpPr txBox="1"/>
              <p:nvPr/>
            </p:nvSpPr>
            <p:spPr>
              <a:xfrm>
                <a:off x="4869027" y="4443147"/>
                <a:ext cx="428322" cy="246221"/>
              </a:xfrm>
              <a:prstGeom prst="rect">
                <a:avLst/>
              </a:prstGeom>
              <a:noFill/>
            </p:spPr>
            <p:txBody>
              <a:bodyPr wrap="none" rtlCol="0">
                <a:spAutoFit/>
              </a:bodyPr>
              <a:lstStyle/>
              <a:p>
                <a:r>
                  <a:rPr lang="en-US" sz="1000" b="1" baseline="30000" dirty="0">
                    <a:latin typeface="Arial" charset="0"/>
                    <a:ea typeface="Arial" charset="0"/>
                    <a:cs typeface="Arial" charset="0"/>
                  </a:rPr>
                  <a:t>●</a:t>
                </a:r>
                <a:r>
                  <a:rPr lang="en-US" sz="1000" b="1" dirty="0">
                    <a:latin typeface="Arial" charset="0"/>
                    <a:ea typeface="Arial" charset="0"/>
                    <a:cs typeface="Arial" charset="0"/>
                  </a:rPr>
                  <a:t>OH</a:t>
                </a:r>
              </a:p>
            </p:txBody>
          </p:sp>
        </p:grpSp>
        <p:sp>
          <p:nvSpPr>
            <p:cNvPr id="68" name="TextBox 67">
              <a:extLst>
                <a:ext uri="{FF2B5EF4-FFF2-40B4-BE49-F238E27FC236}">
                  <a16:creationId xmlns:a16="http://schemas.microsoft.com/office/drawing/2014/main" id="{0B81CBAC-BFA6-3E4C-8494-55D66CCEE991}"/>
                </a:ext>
              </a:extLst>
            </p:cNvPr>
            <p:cNvSpPr txBox="1"/>
            <p:nvPr/>
          </p:nvSpPr>
          <p:spPr>
            <a:xfrm>
              <a:off x="5300313" y="4753554"/>
              <a:ext cx="859124" cy="276999"/>
            </a:xfrm>
            <a:prstGeom prst="rect">
              <a:avLst/>
            </a:prstGeom>
            <a:noFill/>
          </p:spPr>
          <p:txBody>
            <a:bodyPr wrap="square" rtlCol="0">
              <a:spAutoFit/>
            </a:bodyPr>
            <a:lstStyle/>
            <a:p>
              <a:pPr algn="ctr" defTabSz="457200" fontAlgn="base">
                <a:spcBef>
                  <a:spcPct val="0"/>
                </a:spcBef>
                <a:spcAft>
                  <a:spcPct val="0"/>
                </a:spcAft>
              </a:pPr>
              <a:r>
                <a:rPr lang="en-US" sz="1200">
                  <a:solidFill>
                    <a:prstClr val="black"/>
                  </a:solidFill>
                  <a:latin typeface="Arial" charset="0"/>
                  <a:ea typeface="Arial" charset="0"/>
                  <a:cs typeface="Arial" charset="0"/>
                </a:rPr>
                <a:t>DI water</a:t>
              </a:r>
              <a:endParaRPr lang="en-US" sz="1200" dirty="0">
                <a:solidFill>
                  <a:prstClr val="black"/>
                </a:solidFill>
                <a:latin typeface="Arial" charset="0"/>
                <a:ea typeface="Arial" charset="0"/>
                <a:cs typeface="Arial" charset="0"/>
              </a:endParaRPr>
            </a:p>
          </p:txBody>
        </p:sp>
        <p:sp>
          <p:nvSpPr>
            <p:cNvPr id="70" name="TextBox 69">
              <a:extLst>
                <a:ext uri="{FF2B5EF4-FFF2-40B4-BE49-F238E27FC236}">
                  <a16:creationId xmlns:a16="http://schemas.microsoft.com/office/drawing/2014/main" id="{0769E50F-4D12-D54C-B435-CE7325AF3EE2}"/>
                </a:ext>
              </a:extLst>
            </p:cNvPr>
            <p:cNvSpPr txBox="1"/>
            <p:nvPr/>
          </p:nvSpPr>
          <p:spPr>
            <a:xfrm>
              <a:off x="7210706" y="4748812"/>
              <a:ext cx="1209530" cy="276999"/>
            </a:xfrm>
            <a:prstGeom prst="rect">
              <a:avLst/>
            </a:prstGeom>
            <a:noFill/>
          </p:spPr>
          <p:txBody>
            <a:bodyPr wrap="square" rtlCol="0">
              <a:spAutoFit/>
            </a:bodyPr>
            <a:lstStyle/>
            <a:p>
              <a:pPr algn="ctr" defTabSz="457200" fontAlgn="base">
                <a:spcBef>
                  <a:spcPct val="0"/>
                </a:spcBef>
                <a:spcAft>
                  <a:spcPct val="0"/>
                </a:spcAft>
              </a:pPr>
              <a:r>
                <a:rPr lang="en-US" sz="1200" dirty="0">
                  <a:solidFill>
                    <a:prstClr val="black"/>
                  </a:solidFill>
                  <a:latin typeface="Arial" charset="0"/>
                  <a:ea typeface="Arial" charset="0"/>
                  <a:cs typeface="Arial" charset="0"/>
                </a:rPr>
                <a:t>50 mM DMPO</a:t>
              </a:r>
            </a:p>
          </p:txBody>
        </p:sp>
      </p:grpSp>
    </p:spTree>
    <p:extLst>
      <p:ext uri="{BB962C8B-B14F-4D97-AF65-F5344CB8AC3E}">
        <p14:creationId xmlns:p14="http://schemas.microsoft.com/office/powerpoint/2010/main" val="375789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C1D1C-7EC7-464D-9E7C-ADEEE3FF1D91}"/>
              </a:ext>
            </a:extLst>
          </p:cNvPr>
          <p:cNvSpPr>
            <a:spLocks noGrp="1"/>
          </p:cNvSpPr>
          <p:nvPr>
            <p:ph type="title"/>
          </p:nvPr>
        </p:nvSpPr>
        <p:spPr>
          <a:xfrm>
            <a:off x="0" y="446639"/>
            <a:ext cx="9144000" cy="801290"/>
          </a:xfrm>
        </p:spPr>
        <p:txBody>
          <a:bodyPr/>
          <a:lstStyle/>
          <a:p>
            <a:r>
              <a:rPr lang="en-US" dirty="0"/>
              <a:t>Isolating H</a:t>
            </a:r>
            <a:r>
              <a:rPr lang="en-US" baseline="-25000" dirty="0"/>
              <a:t>2</a:t>
            </a:r>
            <a:r>
              <a:rPr lang="en-US" dirty="0"/>
              <a:t>O</a:t>
            </a:r>
            <a:r>
              <a:rPr lang="en-US" baseline="-25000" dirty="0"/>
              <a:t>2</a:t>
            </a:r>
            <a:r>
              <a:rPr lang="en-US" dirty="0"/>
              <a:t> origins using OH scavenger</a:t>
            </a:r>
          </a:p>
        </p:txBody>
      </p:sp>
      <p:sp>
        <p:nvSpPr>
          <p:cNvPr id="3" name="Content Placeholder 2">
            <a:extLst>
              <a:ext uri="{FF2B5EF4-FFF2-40B4-BE49-F238E27FC236}">
                <a16:creationId xmlns:a16="http://schemas.microsoft.com/office/drawing/2014/main" id="{6762884A-F6D4-ED4B-9237-3D5990D84448}"/>
              </a:ext>
            </a:extLst>
          </p:cNvPr>
          <p:cNvSpPr>
            <a:spLocks noGrp="1"/>
          </p:cNvSpPr>
          <p:nvPr>
            <p:ph idx="1"/>
          </p:nvPr>
        </p:nvSpPr>
        <p:spPr>
          <a:xfrm>
            <a:off x="4784272" y="1358738"/>
            <a:ext cx="3902528" cy="2809554"/>
          </a:xfrm>
        </p:spPr>
        <p:txBody>
          <a:bodyPr/>
          <a:lstStyle/>
          <a:p>
            <a:pPr>
              <a:buClr>
                <a:srgbClr val="C00000"/>
              </a:buClr>
              <a:buFont typeface="Wingdings" pitchFamily="2" charset="2"/>
              <a:buChar char="§"/>
            </a:pPr>
            <a:r>
              <a:rPr lang="en-US" sz="1800" dirty="0"/>
              <a:t>OH scavengers: </a:t>
            </a:r>
            <a:r>
              <a:rPr lang="en-US" sz="1800" dirty="0" err="1"/>
              <a:t>Terephtalic</a:t>
            </a:r>
            <a:r>
              <a:rPr lang="en-US" sz="1800" dirty="0"/>
              <a:t> acid (TA) and spin-trap 5,5-Dimethyl-1-pyrroline N-oxide (DMPO)</a:t>
            </a:r>
          </a:p>
          <a:p>
            <a:pPr>
              <a:buClr>
                <a:srgbClr val="C00000"/>
              </a:buClr>
              <a:buFont typeface="Wingdings" pitchFamily="2" charset="2"/>
              <a:buChar char="§"/>
            </a:pPr>
            <a:r>
              <a:rPr lang="en-US" sz="1800" dirty="0"/>
              <a:t>H</a:t>
            </a:r>
            <a:r>
              <a:rPr lang="en-US" sz="1800" baseline="-25000" dirty="0"/>
              <a:t>2</a:t>
            </a:r>
            <a:r>
              <a:rPr lang="en-US" sz="1800" dirty="0"/>
              <a:t>O</a:t>
            </a:r>
            <a:r>
              <a:rPr lang="en-US" sz="1800" baseline="-25000" dirty="0"/>
              <a:t>2</a:t>
            </a:r>
            <a:r>
              <a:rPr lang="en-US" sz="1800" dirty="0"/>
              <a:t> ~ constant across solutions</a:t>
            </a:r>
            <a:endParaRPr lang="en-US" sz="1800" baseline="-25000" dirty="0"/>
          </a:p>
          <a:p>
            <a:pPr lvl="1">
              <a:buClr>
                <a:srgbClr val="C00000"/>
              </a:buClr>
              <a:buFont typeface="Wingdings" pitchFamily="2" charset="2"/>
              <a:buChar char="§"/>
            </a:pPr>
            <a:r>
              <a:rPr lang="en-US" sz="1400" baseline="30000" dirty="0">
                <a:latin typeface="Arial" charset="0"/>
                <a:ea typeface="Arial" charset="0"/>
                <a:cs typeface="Arial" charset="0"/>
              </a:rPr>
              <a:t>●</a:t>
            </a:r>
            <a:r>
              <a:rPr lang="en-US" sz="1400" dirty="0">
                <a:latin typeface="Arial" charset="0"/>
                <a:ea typeface="Arial" charset="0"/>
                <a:cs typeface="Arial" charset="0"/>
              </a:rPr>
              <a:t>OH +</a:t>
            </a:r>
            <a:r>
              <a:rPr lang="en-US" sz="1400" baseline="30000" dirty="0">
                <a:latin typeface="Arial" charset="0"/>
                <a:ea typeface="Arial" charset="0"/>
                <a:cs typeface="Arial" charset="0"/>
              </a:rPr>
              <a:t> ●</a:t>
            </a:r>
            <a:r>
              <a:rPr lang="en-US" sz="1400" dirty="0">
                <a:latin typeface="Arial" charset="0"/>
                <a:ea typeface="Arial" charset="0"/>
                <a:cs typeface="Arial" charset="0"/>
              </a:rPr>
              <a:t>OH </a:t>
            </a:r>
            <a:r>
              <a:rPr lang="en-US" sz="1400" dirty="0"/>
              <a:t>→ H</a:t>
            </a:r>
            <a:r>
              <a:rPr lang="en-US" sz="1400" baseline="-25000" dirty="0"/>
              <a:t>2</a:t>
            </a:r>
            <a:r>
              <a:rPr lang="en-US" sz="1400" dirty="0"/>
              <a:t>O</a:t>
            </a:r>
            <a:r>
              <a:rPr lang="en-US" sz="1400" baseline="-25000" dirty="0"/>
              <a:t>2</a:t>
            </a:r>
            <a:r>
              <a:rPr lang="en-US" sz="1400" dirty="0"/>
              <a:t> </a:t>
            </a:r>
          </a:p>
          <a:p>
            <a:pPr marL="457200" lvl="1" indent="0">
              <a:buNone/>
            </a:pPr>
            <a:r>
              <a:rPr lang="en-US" sz="1400" dirty="0"/>
              <a:t>      (k = 5 x 10</a:t>
            </a:r>
            <a:r>
              <a:rPr lang="en-US" sz="1400" baseline="30000" dirty="0"/>
              <a:t>9</a:t>
            </a:r>
            <a:r>
              <a:rPr lang="en-US" sz="1400" dirty="0"/>
              <a:t> M</a:t>
            </a:r>
            <a:r>
              <a:rPr lang="en-US" sz="1400" baseline="30000" dirty="0"/>
              <a:t>-1</a:t>
            </a:r>
            <a:r>
              <a:rPr lang="en-US" sz="1400" dirty="0"/>
              <a:t>s</a:t>
            </a:r>
            <a:r>
              <a:rPr lang="en-US" sz="1400" baseline="30000" dirty="0"/>
              <a:t>-1</a:t>
            </a:r>
            <a:r>
              <a:rPr lang="en-US" sz="1400" dirty="0"/>
              <a:t>)</a:t>
            </a:r>
          </a:p>
          <a:p>
            <a:pPr lvl="1">
              <a:buClr>
                <a:srgbClr val="C00000"/>
              </a:buClr>
              <a:buFont typeface="Wingdings" pitchFamily="2" charset="2"/>
              <a:buChar char="§"/>
            </a:pPr>
            <a:r>
              <a:rPr lang="en-US" sz="1400" dirty="0">
                <a:latin typeface="Arial" charset="0"/>
                <a:ea typeface="Arial" charset="0"/>
                <a:cs typeface="Arial" charset="0"/>
              </a:rPr>
              <a:t>DMPO +</a:t>
            </a:r>
            <a:r>
              <a:rPr lang="en-US" sz="1400" baseline="30000" dirty="0">
                <a:latin typeface="Arial" charset="0"/>
                <a:ea typeface="Arial" charset="0"/>
                <a:cs typeface="Arial" charset="0"/>
              </a:rPr>
              <a:t> ●</a:t>
            </a:r>
            <a:r>
              <a:rPr lang="en-US" sz="1400" dirty="0">
                <a:latin typeface="Arial" charset="0"/>
                <a:ea typeface="Arial" charset="0"/>
                <a:cs typeface="Arial" charset="0"/>
              </a:rPr>
              <a:t>OH </a:t>
            </a:r>
            <a:r>
              <a:rPr lang="en-US" sz="1400" dirty="0"/>
              <a:t>→ DMPO–OH (k = 4.3 x 10</a:t>
            </a:r>
            <a:r>
              <a:rPr lang="en-US" sz="1400" baseline="30000" dirty="0"/>
              <a:t>9 </a:t>
            </a:r>
            <a:r>
              <a:rPr lang="en-US" sz="1400" dirty="0"/>
              <a:t>M</a:t>
            </a:r>
            <a:r>
              <a:rPr lang="en-US" sz="1400" baseline="30000" dirty="0"/>
              <a:t>-1</a:t>
            </a:r>
            <a:r>
              <a:rPr lang="en-US" sz="1400" dirty="0"/>
              <a:t>s</a:t>
            </a:r>
            <a:r>
              <a:rPr lang="en-US" sz="1400" baseline="30000" dirty="0"/>
              <a:t>-1</a:t>
            </a:r>
            <a:r>
              <a:rPr lang="en-US" sz="1400" dirty="0"/>
              <a:t>)</a:t>
            </a:r>
          </a:p>
          <a:p>
            <a:pPr>
              <a:buClr>
                <a:srgbClr val="C00000"/>
              </a:buClr>
              <a:buFont typeface="Wingdings" pitchFamily="2" charset="2"/>
              <a:buChar char="§"/>
            </a:pPr>
            <a:r>
              <a:rPr lang="en-US" sz="1800" dirty="0"/>
              <a:t>H</a:t>
            </a:r>
            <a:r>
              <a:rPr lang="en-US" sz="1800" baseline="-25000" dirty="0"/>
              <a:t>2</a:t>
            </a:r>
            <a:r>
              <a:rPr lang="en-US" sz="1800" dirty="0"/>
              <a:t>O</a:t>
            </a:r>
            <a:r>
              <a:rPr lang="en-US" sz="1800" baseline="-25000" dirty="0"/>
              <a:t>2 </a:t>
            </a:r>
            <a:r>
              <a:rPr lang="en-US" sz="1800" dirty="0"/>
              <a:t>must be produced exclusively in the gas phase</a:t>
            </a:r>
            <a:endParaRPr lang="en-US" sz="1800" dirty="0">
              <a:latin typeface="Arial" charset="0"/>
              <a:ea typeface="Arial" charset="0"/>
              <a:cs typeface="Arial" charset="0"/>
            </a:endParaRPr>
          </a:p>
        </p:txBody>
      </p:sp>
      <p:sp>
        <p:nvSpPr>
          <p:cNvPr id="4" name="Slide Number Placeholder 3">
            <a:extLst>
              <a:ext uri="{FF2B5EF4-FFF2-40B4-BE49-F238E27FC236}">
                <a16:creationId xmlns:a16="http://schemas.microsoft.com/office/drawing/2014/main" id="{C6C24998-5266-224C-B59B-C7FC4F060997}"/>
              </a:ext>
            </a:extLst>
          </p:cNvPr>
          <p:cNvSpPr>
            <a:spLocks noGrp="1"/>
          </p:cNvSpPr>
          <p:nvPr>
            <p:ph type="sldNum" sz="quarter" idx="12"/>
          </p:nvPr>
        </p:nvSpPr>
        <p:spPr/>
        <p:txBody>
          <a:bodyPr/>
          <a:lstStyle/>
          <a:p>
            <a:pPr>
              <a:defRPr/>
            </a:pPr>
            <a:fld id="{3FF2C605-4958-CF43-AA48-80339EFDB0AF}" type="slidenum">
              <a:rPr lang="en-US" smtClean="0"/>
              <a:pPr>
                <a:defRPr/>
              </a:pPr>
              <a:t>25</a:t>
            </a:fld>
            <a:endParaRPr lang="en-US" dirty="0"/>
          </a:p>
        </p:txBody>
      </p:sp>
      <p:sp>
        <p:nvSpPr>
          <p:cNvPr id="12" name="TextBox 11">
            <a:extLst>
              <a:ext uri="{FF2B5EF4-FFF2-40B4-BE49-F238E27FC236}">
                <a16:creationId xmlns:a16="http://schemas.microsoft.com/office/drawing/2014/main" id="{6B92906D-8DC0-1B43-A5D0-1374695A03D5}"/>
              </a:ext>
            </a:extLst>
          </p:cNvPr>
          <p:cNvSpPr txBox="1"/>
          <p:nvPr/>
        </p:nvSpPr>
        <p:spPr>
          <a:xfrm>
            <a:off x="0" y="4896156"/>
            <a:ext cx="4551142" cy="246221"/>
          </a:xfrm>
          <a:prstGeom prst="rect">
            <a:avLst/>
          </a:prstGeom>
          <a:noFill/>
        </p:spPr>
        <p:txBody>
          <a:bodyPr wrap="square" rtlCol="0">
            <a:spAutoFit/>
          </a:bodyPr>
          <a:lstStyle/>
          <a:p>
            <a:r>
              <a:rPr lang="en-US" sz="1000" dirty="0">
                <a:latin typeface="Arial" panose="020B0604020202020204" pitchFamily="34" charset="0"/>
                <a:ea typeface="Arial" charset="0"/>
                <a:cs typeface="Arial" panose="020B0604020202020204" pitchFamily="34" charset="0"/>
              </a:rPr>
              <a:t>Myers, B. et al. </a:t>
            </a:r>
            <a:r>
              <a:rPr lang="en-US" sz="1000" i="1" dirty="0">
                <a:latin typeface="Arial" panose="020B0604020202020204" pitchFamily="34" charset="0"/>
                <a:ea typeface="Arial" charset="0"/>
                <a:cs typeface="Arial" panose="020B0604020202020204" pitchFamily="34" charset="0"/>
              </a:rPr>
              <a:t>Journal of Physics D: Applied Physics 54.14 (2021): 145202</a:t>
            </a:r>
          </a:p>
        </p:txBody>
      </p:sp>
      <p:pic>
        <p:nvPicPr>
          <p:cNvPr id="13" name="Picture 12">
            <a:extLst>
              <a:ext uri="{FF2B5EF4-FFF2-40B4-BE49-F238E27FC236}">
                <a16:creationId xmlns:a16="http://schemas.microsoft.com/office/drawing/2014/main" id="{8787ADDC-CFAF-D741-BAE5-4F82BB512A15}"/>
              </a:ext>
            </a:extLst>
          </p:cNvPr>
          <p:cNvPicPr>
            <a:picLocks noChangeAspect="1"/>
          </p:cNvPicPr>
          <p:nvPr/>
        </p:nvPicPr>
        <p:blipFill rotWithShape="1">
          <a:blip r:embed="rId2">
            <a:extLst>
              <a:ext uri="{28A0092B-C50C-407E-A947-70E740481C1C}">
                <a14:useLocalDpi xmlns:a14="http://schemas.microsoft.com/office/drawing/2010/main" val="0"/>
              </a:ext>
            </a:extLst>
          </a:blip>
          <a:srcRect l="5418" t="8834" r="3561" b="3307"/>
          <a:stretch/>
        </p:blipFill>
        <p:spPr>
          <a:xfrm>
            <a:off x="259696" y="1796888"/>
            <a:ext cx="4019749" cy="2970376"/>
          </a:xfrm>
          <a:prstGeom prst="rect">
            <a:avLst/>
          </a:prstGeom>
        </p:spPr>
      </p:pic>
      <p:sp>
        <p:nvSpPr>
          <p:cNvPr id="5" name="TextBox 4">
            <a:extLst>
              <a:ext uri="{FF2B5EF4-FFF2-40B4-BE49-F238E27FC236}">
                <a16:creationId xmlns:a16="http://schemas.microsoft.com/office/drawing/2014/main" id="{F7D983B2-CEDA-9C41-97F3-BEF812D3EC7F}"/>
              </a:ext>
            </a:extLst>
          </p:cNvPr>
          <p:cNvSpPr txBox="1"/>
          <p:nvPr/>
        </p:nvSpPr>
        <p:spPr>
          <a:xfrm>
            <a:off x="1951264" y="1796888"/>
            <a:ext cx="1118507"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He/H</a:t>
            </a:r>
            <a:r>
              <a:rPr lang="en-US" sz="1600" b="1" baseline="-25000" dirty="0">
                <a:latin typeface="Arial" panose="020B0604020202020204" pitchFamily="34" charset="0"/>
                <a:cs typeface="Arial" panose="020B0604020202020204" pitchFamily="34" charset="0"/>
              </a:rPr>
              <a:t>2</a:t>
            </a:r>
            <a:r>
              <a:rPr lang="en-US" sz="1600" b="1" dirty="0">
                <a:latin typeface="Arial" panose="020B0604020202020204" pitchFamily="34" charset="0"/>
                <a:cs typeface="Arial" panose="020B0604020202020204" pitchFamily="34" charset="0"/>
              </a:rPr>
              <a:t>O</a:t>
            </a:r>
          </a:p>
        </p:txBody>
      </p:sp>
    </p:spTree>
    <p:extLst>
      <p:ext uri="{BB962C8B-B14F-4D97-AF65-F5344CB8AC3E}">
        <p14:creationId xmlns:p14="http://schemas.microsoft.com/office/powerpoint/2010/main" val="2335555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8A7817-5398-064E-A207-D2686284BB54}"/>
              </a:ext>
            </a:extLst>
          </p:cNvPr>
          <p:cNvPicPr>
            <a:picLocks noChangeAspect="1"/>
          </p:cNvPicPr>
          <p:nvPr/>
        </p:nvPicPr>
        <p:blipFill rotWithShape="1">
          <a:blip r:embed="rId2">
            <a:extLst>
              <a:ext uri="{28A0092B-C50C-407E-A947-70E740481C1C}">
                <a14:useLocalDpi xmlns:a14="http://schemas.microsoft.com/office/drawing/2010/main" val="0"/>
              </a:ext>
            </a:extLst>
          </a:blip>
          <a:srcRect l="4641" t="7594" r="2568" b="5663"/>
          <a:stretch/>
        </p:blipFill>
        <p:spPr>
          <a:xfrm>
            <a:off x="78652" y="1762045"/>
            <a:ext cx="4199433" cy="3005219"/>
          </a:xfrm>
          <a:prstGeom prst="rect">
            <a:avLst/>
          </a:prstGeom>
        </p:spPr>
      </p:pic>
      <p:sp>
        <p:nvSpPr>
          <p:cNvPr id="2" name="Title 1">
            <a:extLst>
              <a:ext uri="{FF2B5EF4-FFF2-40B4-BE49-F238E27FC236}">
                <a16:creationId xmlns:a16="http://schemas.microsoft.com/office/drawing/2014/main" id="{38FC1D1C-7EC7-464D-9E7C-ADEEE3FF1D91}"/>
              </a:ext>
            </a:extLst>
          </p:cNvPr>
          <p:cNvSpPr>
            <a:spLocks noGrp="1"/>
          </p:cNvSpPr>
          <p:nvPr>
            <p:ph type="title"/>
          </p:nvPr>
        </p:nvSpPr>
        <p:spPr>
          <a:xfrm>
            <a:off x="0" y="468154"/>
            <a:ext cx="9144000" cy="801290"/>
          </a:xfrm>
        </p:spPr>
        <p:txBody>
          <a:bodyPr/>
          <a:lstStyle/>
          <a:p>
            <a:r>
              <a:rPr lang="en-US" dirty="0"/>
              <a:t>Isolating H</a:t>
            </a:r>
            <a:r>
              <a:rPr lang="en-US" baseline="-25000" dirty="0"/>
              <a:t>2</a:t>
            </a:r>
            <a:r>
              <a:rPr lang="en-US" dirty="0"/>
              <a:t>O</a:t>
            </a:r>
            <a:r>
              <a:rPr lang="en-US" baseline="-25000" dirty="0"/>
              <a:t>2</a:t>
            </a:r>
            <a:r>
              <a:rPr lang="en-US" dirty="0"/>
              <a:t> origins using OH scavenger</a:t>
            </a:r>
          </a:p>
        </p:txBody>
      </p:sp>
      <p:sp>
        <p:nvSpPr>
          <p:cNvPr id="3" name="Content Placeholder 2">
            <a:extLst>
              <a:ext uri="{FF2B5EF4-FFF2-40B4-BE49-F238E27FC236}">
                <a16:creationId xmlns:a16="http://schemas.microsoft.com/office/drawing/2014/main" id="{6762884A-F6D4-ED4B-9237-3D5990D84448}"/>
              </a:ext>
            </a:extLst>
          </p:cNvPr>
          <p:cNvSpPr>
            <a:spLocks noGrp="1"/>
          </p:cNvSpPr>
          <p:nvPr>
            <p:ph idx="1"/>
          </p:nvPr>
        </p:nvSpPr>
        <p:spPr>
          <a:xfrm>
            <a:off x="4865914" y="1796888"/>
            <a:ext cx="3902528" cy="2809554"/>
          </a:xfrm>
        </p:spPr>
        <p:txBody>
          <a:bodyPr/>
          <a:lstStyle/>
          <a:p>
            <a:pPr>
              <a:buClr>
                <a:srgbClr val="C00000"/>
              </a:buClr>
              <a:buFont typeface="Wingdings" pitchFamily="2" charset="2"/>
              <a:buChar char="§"/>
            </a:pPr>
            <a:r>
              <a:rPr lang="en-US" sz="1800" dirty="0"/>
              <a:t>H</a:t>
            </a:r>
            <a:r>
              <a:rPr lang="en-US" sz="1800" baseline="-25000" dirty="0"/>
              <a:t>2</a:t>
            </a:r>
            <a:r>
              <a:rPr lang="en-US" sz="1800" dirty="0"/>
              <a:t>O</a:t>
            </a:r>
            <a:r>
              <a:rPr lang="en-US" sz="1800" baseline="-25000" dirty="0"/>
              <a:t>2</a:t>
            </a:r>
            <a:r>
              <a:rPr lang="en-US" sz="1800" dirty="0"/>
              <a:t> varies significantly between solutions</a:t>
            </a:r>
          </a:p>
          <a:p>
            <a:pPr>
              <a:buClr>
                <a:srgbClr val="C00000"/>
              </a:buClr>
              <a:buFont typeface="Wingdings" pitchFamily="2" charset="2"/>
              <a:buChar char="§"/>
            </a:pPr>
            <a:r>
              <a:rPr lang="en-US" sz="1800" dirty="0"/>
              <a:t>Observed previously in phenol* </a:t>
            </a:r>
          </a:p>
          <a:p>
            <a:pPr lvl="1">
              <a:buClr>
                <a:srgbClr val="C00000"/>
              </a:buClr>
              <a:buFont typeface="Wingdings" pitchFamily="2" charset="2"/>
              <a:buChar char="§"/>
            </a:pPr>
            <a:r>
              <a:rPr lang="en-US" sz="1800" dirty="0"/>
              <a:t>H abstraction by O from C-H bonds</a:t>
            </a:r>
          </a:p>
          <a:p>
            <a:pPr>
              <a:buClr>
                <a:srgbClr val="C00000"/>
              </a:buClr>
              <a:buFont typeface="Wingdings" pitchFamily="2" charset="2"/>
              <a:buChar char="§"/>
            </a:pPr>
            <a:r>
              <a:rPr lang="en-US" sz="1800" dirty="0">
                <a:latin typeface="Arial" charset="0"/>
                <a:ea typeface="Arial" charset="0"/>
                <a:cs typeface="Arial" charset="0"/>
              </a:rPr>
              <a:t>O enters liquid and reacts further to form H</a:t>
            </a:r>
            <a:r>
              <a:rPr lang="en-US" sz="1800" baseline="-25000" dirty="0">
                <a:latin typeface="Arial" charset="0"/>
                <a:ea typeface="Arial" charset="0"/>
                <a:cs typeface="Arial" charset="0"/>
              </a:rPr>
              <a:t>2</a:t>
            </a:r>
            <a:r>
              <a:rPr lang="en-US" sz="1800" dirty="0">
                <a:latin typeface="Arial" charset="0"/>
                <a:ea typeface="Arial" charset="0"/>
                <a:cs typeface="Arial" charset="0"/>
              </a:rPr>
              <a:t>O</a:t>
            </a:r>
            <a:r>
              <a:rPr lang="en-US" sz="1800" baseline="-25000" dirty="0">
                <a:latin typeface="Arial" charset="0"/>
                <a:ea typeface="Arial" charset="0"/>
                <a:cs typeface="Arial" charset="0"/>
              </a:rPr>
              <a:t>2</a:t>
            </a:r>
          </a:p>
          <a:p>
            <a:pPr lvl="1">
              <a:buClr>
                <a:srgbClr val="C00000"/>
              </a:buClr>
              <a:buFont typeface="Wingdings" pitchFamily="2" charset="2"/>
              <a:buChar char="§"/>
            </a:pPr>
            <a:r>
              <a:rPr lang="en-US" sz="1800" dirty="0">
                <a:latin typeface="Arial" charset="0"/>
                <a:ea typeface="Arial" charset="0"/>
                <a:cs typeface="Arial" charset="0"/>
              </a:rPr>
              <a:t>OH or HO</a:t>
            </a:r>
            <a:r>
              <a:rPr lang="en-US" sz="1800" baseline="-25000" dirty="0">
                <a:latin typeface="Arial" charset="0"/>
                <a:ea typeface="Arial" charset="0"/>
                <a:cs typeface="Arial" charset="0"/>
              </a:rPr>
              <a:t>2</a:t>
            </a:r>
            <a:r>
              <a:rPr lang="en-US" sz="1800" dirty="0">
                <a:latin typeface="Arial" charset="0"/>
                <a:ea typeface="Arial" charset="0"/>
                <a:cs typeface="Arial" charset="0"/>
              </a:rPr>
              <a:t> as precursor?</a:t>
            </a:r>
          </a:p>
        </p:txBody>
      </p:sp>
      <p:sp>
        <p:nvSpPr>
          <p:cNvPr id="4" name="Slide Number Placeholder 3">
            <a:extLst>
              <a:ext uri="{FF2B5EF4-FFF2-40B4-BE49-F238E27FC236}">
                <a16:creationId xmlns:a16="http://schemas.microsoft.com/office/drawing/2014/main" id="{C6C24998-5266-224C-B59B-C7FC4F060997}"/>
              </a:ext>
            </a:extLst>
          </p:cNvPr>
          <p:cNvSpPr>
            <a:spLocks noGrp="1"/>
          </p:cNvSpPr>
          <p:nvPr>
            <p:ph type="sldNum" sz="quarter" idx="12"/>
          </p:nvPr>
        </p:nvSpPr>
        <p:spPr/>
        <p:txBody>
          <a:bodyPr/>
          <a:lstStyle/>
          <a:p>
            <a:pPr>
              <a:defRPr/>
            </a:pPr>
            <a:fld id="{3FF2C605-4958-CF43-AA48-80339EFDB0AF}" type="slidenum">
              <a:rPr lang="en-US" smtClean="0"/>
              <a:pPr>
                <a:defRPr/>
              </a:pPr>
              <a:t>26</a:t>
            </a:fld>
            <a:endParaRPr lang="en-US" dirty="0"/>
          </a:p>
        </p:txBody>
      </p:sp>
      <p:sp>
        <p:nvSpPr>
          <p:cNvPr id="12" name="TextBox 11">
            <a:extLst>
              <a:ext uri="{FF2B5EF4-FFF2-40B4-BE49-F238E27FC236}">
                <a16:creationId xmlns:a16="http://schemas.microsoft.com/office/drawing/2014/main" id="{6B92906D-8DC0-1B43-A5D0-1374695A03D5}"/>
              </a:ext>
            </a:extLst>
          </p:cNvPr>
          <p:cNvSpPr txBox="1"/>
          <p:nvPr/>
        </p:nvSpPr>
        <p:spPr>
          <a:xfrm>
            <a:off x="3666444" y="4894598"/>
            <a:ext cx="3763055" cy="400110"/>
          </a:xfrm>
          <a:prstGeom prst="rect">
            <a:avLst/>
          </a:prstGeom>
          <a:noFill/>
        </p:spPr>
        <p:txBody>
          <a:bodyPr wrap="square" rtlCol="0">
            <a:spAutoFit/>
          </a:bodyPr>
          <a:lstStyle/>
          <a:p>
            <a:r>
              <a:rPr lang="en-US" sz="1000" i="1" dirty="0">
                <a:latin typeface="Arial" panose="020B0604020202020204" pitchFamily="34" charset="0"/>
                <a:ea typeface="Arial" charset="0"/>
                <a:cs typeface="Arial" panose="020B0604020202020204" pitchFamily="34" charset="0"/>
              </a:rPr>
              <a:t>*</a:t>
            </a:r>
            <a:r>
              <a:rPr lang="en-US" sz="1000" dirty="0" err="1">
                <a:latin typeface="Arial" panose="020B0604020202020204" pitchFamily="34" charset="0"/>
                <a:cs typeface="Arial" panose="020B0604020202020204" pitchFamily="34" charset="0"/>
              </a:rPr>
              <a:t>Hefny</a:t>
            </a:r>
            <a:r>
              <a:rPr lang="en-US" sz="1000" dirty="0">
                <a:latin typeface="Arial" panose="020B0604020202020204" pitchFamily="34" charset="0"/>
                <a:cs typeface="Arial" panose="020B0604020202020204" pitchFamily="34" charset="0"/>
              </a:rPr>
              <a:t>, M. et al. </a:t>
            </a:r>
            <a:r>
              <a:rPr lang="en-US" sz="1000" i="1" dirty="0">
                <a:latin typeface="Arial" panose="020B0604020202020204" pitchFamily="34" charset="0"/>
                <a:cs typeface="Arial" panose="020B0604020202020204" pitchFamily="34" charset="0"/>
              </a:rPr>
              <a:t>J. Phys. D: Appl. Phys.</a:t>
            </a:r>
            <a:r>
              <a:rPr lang="en-US" sz="1000" dirty="0">
                <a:latin typeface="Arial" panose="020B0604020202020204" pitchFamily="34" charset="0"/>
                <a:cs typeface="Arial" panose="020B0604020202020204" pitchFamily="34" charset="0"/>
              </a:rPr>
              <a:t> 2016;49(40):404002.</a:t>
            </a:r>
          </a:p>
          <a:p>
            <a:endParaRPr lang="en-US" sz="1000" i="1" dirty="0">
              <a:latin typeface="Arial" panose="020B0604020202020204" pitchFamily="34" charset="0"/>
              <a:ea typeface="Arial" charset="0"/>
              <a:cs typeface="Arial" panose="020B0604020202020204" pitchFamily="34" charset="0"/>
            </a:endParaRPr>
          </a:p>
        </p:txBody>
      </p:sp>
      <p:sp>
        <p:nvSpPr>
          <p:cNvPr id="5" name="TextBox 4">
            <a:extLst>
              <a:ext uri="{FF2B5EF4-FFF2-40B4-BE49-F238E27FC236}">
                <a16:creationId xmlns:a16="http://schemas.microsoft.com/office/drawing/2014/main" id="{F7D983B2-CEDA-9C41-97F3-BEF812D3EC7F}"/>
              </a:ext>
            </a:extLst>
          </p:cNvPr>
          <p:cNvSpPr txBox="1"/>
          <p:nvPr/>
        </p:nvSpPr>
        <p:spPr>
          <a:xfrm>
            <a:off x="1951264" y="1796888"/>
            <a:ext cx="1118507"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He/O</a:t>
            </a:r>
            <a:r>
              <a:rPr lang="en-US" sz="1600" b="1" baseline="-25000" dirty="0">
                <a:latin typeface="Arial" panose="020B0604020202020204" pitchFamily="34" charset="0"/>
                <a:cs typeface="Arial" panose="020B0604020202020204" pitchFamily="34" charset="0"/>
              </a:rPr>
              <a:t>2</a:t>
            </a:r>
            <a:endParaRPr lang="en-US" sz="16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A5A4734-8396-2146-ADF2-4231553E7ED1}"/>
              </a:ext>
            </a:extLst>
          </p:cNvPr>
          <p:cNvSpPr txBox="1"/>
          <p:nvPr/>
        </p:nvSpPr>
        <p:spPr>
          <a:xfrm>
            <a:off x="162372" y="4896090"/>
            <a:ext cx="4551142" cy="246221"/>
          </a:xfrm>
          <a:prstGeom prst="rect">
            <a:avLst/>
          </a:prstGeom>
          <a:noFill/>
        </p:spPr>
        <p:txBody>
          <a:bodyPr wrap="square" rtlCol="0">
            <a:spAutoFit/>
          </a:bodyPr>
          <a:lstStyle/>
          <a:p>
            <a:r>
              <a:rPr lang="en-US" sz="1000" dirty="0">
                <a:latin typeface="Arial" panose="020B0604020202020204" pitchFamily="34" charset="0"/>
                <a:ea typeface="Arial" charset="0"/>
                <a:cs typeface="Arial" panose="020B0604020202020204" pitchFamily="34" charset="0"/>
              </a:rPr>
              <a:t>Myers, B. et al. </a:t>
            </a:r>
            <a:r>
              <a:rPr lang="en-US" sz="1000" i="1" dirty="0">
                <a:latin typeface="Arial" panose="020B0604020202020204" pitchFamily="34" charset="0"/>
                <a:ea typeface="Arial" charset="0"/>
                <a:cs typeface="Arial" panose="020B0604020202020204" pitchFamily="34" charset="0"/>
              </a:rPr>
              <a:t>J. Phys. D: Appl. Phys. </a:t>
            </a:r>
            <a:r>
              <a:rPr lang="en-US" sz="1000" dirty="0">
                <a:latin typeface="Arial" panose="020B0604020202020204" pitchFamily="34" charset="0"/>
                <a:ea typeface="Arial" charset="0"/>
                <a:cs typeface="Arial" panose="020B0604020202020204" pitchFamily="34" charset="0"/>
              </a:rPr>
              <a:t>54.14 (2021): 145202</a:t>
            </a:r>
          </a:p>
        </p:txBody>
      </p:sp>
    </p:spTree>
    <p:extLst>
      <p:ext uri="{BB962C8B-B14F-4D97-AF65-F5344CB8AC3E}">
        <p14:creationId xmlns:p14="http://schemas.microsoft.com/office/powerpoint/2010/main" val="3629338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C1D1C-7EC7-464D-9E7C-ADEEE3FF1D91}"/>
              </a:ext>
            </a:extLst>
          </p:cNvPr>
          <p:cNvSpPr>
            <a:spLocks noGrp="1"/>
          </p:cNvSpPr>
          <p:nvPr>
            <p:ph type="title"/>
          </p:nvPr>
        </p:nvSpPr>
        <p:spPr>
          <a:xfrm>
            <a:off x="0" y="468154"/>
            <a:ext cx="9144000" cy="801290"/>
          </a:xfrm>
        </p:spPr>
        <p:txBody>
          <a:bodyPr/>
          <a:lstStyle/>
          <a:p>
            <a:r>
              <a:rPr lang="en-US" dirty="0"/>
              <a:t>Comparison DMPO, TA, Phenol</a:t>
            </a:r>
          </a:p>
        </p:txBody>
      </p:sp>
      <p:sp>
        <p:nvSpPr>
          <p:cNvPr id="3" name="Content Placeholder 2">
            <a:extLst>
              <a:ext uri="{FF2B5EF4-FFF2-40B4-BE49-F238E27FC236}">
                <a16:creationId xmlns:a16="http://schemas.microsoft.com/office/drawing/2014/main" id="{6762884A-F6D4-ED4B-9237-3D5990D84448}"/>
              </a:ext>
            </a:extLst>
          </p:cNvPr>
          <p:cNvSpPr>
            <a:spLocks noGrp="1"/>
          </p:cNvSpPr>
          <p:nvPr>
            <p:ph idx="1"/>
          </p:nvPr>
        </p:nvSpPr>
        <p:spPr>
          <a:xfrm>
            <a:off x="4333874" y="1796888"/>
            <a:ext cx="4434567" cy="2809554"/>
          </a:xfrm>
        </p:spPr>
        <p:txBody>
          <a:bodyPr/>
          <a:lstStyle/>
          <a:p>
            <a:pPr>
              <a:buClr>
                <a:srgbClr val="C00000"/>
              </a:buClr>
              <a:buFont typeface="Wingdings" pitchFamily="2" charset="2"/>
              <a:buChar char="§"/>
            </a:pPr>
            <a:r>
              <a:rPr lang="en-US" sz="1800" dirty="0"/>
              <a:t>Ring structures</a:t>
            </a:r>
          </a:p>
          <a:p>
            <a:pPr lvl="1">
              <a:buClr>
                <a:srgbClr val="C00000"/>
              </a:buClr>
              <a:buFont typeface="Wingdings" pitchFamily="2" charset="2"/>
              <a:buChar char="§"/>
            </a:pPr>
            <a:r>
              <a:rPr lang="en-US" sz="1800" dirty="0"/>
              <a:t>H abstraction by O from C-H bonds</a:t>
            </a:r>
          </a:p>
          <a:p>
            <a:pPr>
              <a:buClr>
                <a:srgbClr val="C00000"/>
              </a:buClr>
              <a:buFont typeface="Wingdings" pitchFamily="2" charset="2"/>
              <a:buChar char="§"/>
            </a:pPr>
            <a:r>
              <a:rPr lang="en-US" sz="1800" dirty="0">
                <a:latin typeface="Arial" charset="0"/>
                <a:ea typeface="Arial" charset="0"/>
                <a:cs typeface="Arial" charset="0"/>
              </a:rPr>
              <a:t>O enters liquid and reacts further to form H</a:t>
            </a:r>
            <a:r>
              <a:rPr lang="en-US" sz="1800" baseline="-25000" dirty="0">
                <a:latin typeface="Arial" charset="0"/>
                <a:ea typeface="Arial" charset="0"/>
                <a:cs typeface="Arial" charset="0"/>
              </a:rPr>
              <a:t>2</a:t>
            </a:r>
            <a:r>
              <a:rPr lang="en-US" sz="1800" dirty="0">
                <a:latin typeface="Arial" charset="0"/>
                <a:ea typeface="Arial" charset="0"/>
                <a:cs typeface="Arial" charset="0"/>
              </a:rPr>
              <a:t>O</a:t>
            </a:r>
            <a:r>
              <a:rPr lang="en-US" sz="1800" baseline="-25000" dirty="0">
                <a:latin typeface="Arial" charset="0"/>
                <a:ea typeface="Arial" charset="0"/>
                <a:cs typeface="Arial" charset="0"/>
              </a:rPr>
              <a:t>2</a:t>
            </a:r>
          </a:p>
          <a:p>
            <a:pPr>
              <a:buClr>
                <a:srgbClr val="C00000"/>
              </a:buClr>
              <a:buFont typeface="Wingdings" pitchFamily="2" charset="2"/>
              <a:buChar char="§"/>
            </a:pPr>
            <a:r>
              <a:rPr lang="en-US" sz="1800" dirty="0">
                <a:latin typeface="Arial" charset="0"/>
                <a:ea typeface="Arial" charset="0"/>
                <a:cs typeface="Arial" charset="0"/>
              </a:rPr>
              <a:t>When ring structures are present, H</a:t>
            </a:r>
            <a:r>
              <a:rPr lang="en-US" sz="1800" baseline="-25000" dirty="0">
                <a:latin typeface="Arial" charset="0"/>
                <a:ea typeface="Arial" charset="0"/>
                <a:cs typeface="Arial" charset="0"/>
              </a:rPr>
              <a:t>2</a:t>
            </a:r>
            <a:r>
              <a:rPr lang="en-US" sz="1800" dirty="0">
                <a:latin typeface="Arial" charset="0"/>
                <a:ea typeface="Arial" charset="0"/>
                <a:cs typeface="Arial" charset="0"/>
              </a:rPr>
              <a:t>O</a:t>
            </a:r>
            <a:r>
              <a:rPr lang="en-US" sz="1800" baseline="-25000" dirty="0">
                <a:latin typeface="Arial" charset="0"/>
                <a:ea typeface="Arial" charset="0"/>
                <a:cs typeface="Arial" charset="0"/>
              </a:rPr>
              <a:t>2 </a:t>
            </a:r>
            <a:r>
              <a:rPr lang="en-US" sz="1800" dirty="0">
                <a:latin typeface="Arial" charset="0"/>
                <a:ea typeface="Arial" charset="0"/>
                <a:cs typeface="Arial" charset="0"/>
              </a:rPr>
              <a:t>production increases – ring structures become part of the liquid chemistry </a:t>
            </a:r>
          </a:p>
        </p:txBody>
      </p:sp>
      <p:sp>
        <p:nvSpPr>
          <p:cNvPr id="4" name="Slide Number Placeholder 3">
            <a:extLst>
              <a:ext uri="{FF2B5EF4-FFF2-40B4-BE49-F238E27FC236}">
                <a16:creationId xmlns:a16="http://schemas.microsoft.com/office/drawing/2014/main" id="{C6C24998-5266-224C-B59B-C7FC4F060997}"/>
              </a:ext>
            </a:extLst>
          </p:cNvPr>
          <p:cNvSpPr>
            <a:spLocks noGrp="1"/>
          </p:cNvSpPr>
          <p:nvPr>
            <p:ph type="sldNum" sz="quarter" idx="12"/>
          </p:nvPr>
        </p:nvSpPr>
        <p:spPr/>
        <p:txBody>
          <a:bodyPr/>
          <a:lstStyle/>
          <a:p>
            <a:pPr>
              <a:defRPr/>
            </a:pPr>
            <a:fld id="{3FF2C605-4958-CF43-AA48-80339EFDB0AF}" type="slidenum">
              <a:rPr lang="en-US" smtClean="0"/>
              <a:pPr>
                <a:defRPr/>
              </a:pPr>
              <a:t>27</a:t>
            </a:fld>
            <a:endParaRPr lang="en-US" dirty="0"/>
          </a:p>
        </p:txBody>
      </p:sp>
      <p:pic>
        <p:nvPicPr>
          <p:cNvPr id="10" name="Picture 9">
            <a:extLst>
              <a:ext uri="{FF2B5EF4-FFF2-40B4-BE49-F238E27FC236}">
                <a16:creationId xmlns:a16="http://schemas.microsoft.com/office/drawing/2014/main" id="{F0B0FDE7-B926-C545-AC36-D6AA9D359A2E}"/>
              </a:ext>
            </a:extLst>
          </p:cNvPr>
          <p:cNvPicPr>
            <a:picLocks noChangeAspect="1"/>
          </p:cNvPicPr>
          <p:nvPr/>
        </p:nvPicPr>
        <p:blipFill>
          <a:blip r:embed="rId2"/>
          <a:stretch>
            <a:fillRect/>
          </a:stretch>
        </p:blipFill>
        <p:spPr>
          <a:xfrm>
            <a:off x="1791588" y="1830163"/>
            <a:ext cx="2226132" cy="2226132"/>
          </a:xfrm>
          <a:prstGeom prst="rect">
            <a:avLst/>
          </a:prstGeom>
        </p:spPr>
      </p:pic>
      <p:pic>
        <p:nvPicPr>
          <p:cNvPr id="6" name="Picture 5">
            <a:extLst>
              <a:ext uri="{FF2B5EF4-FFF2-40B4-BE49-F238E27FC236}">
                <a16:creationId xmlns:a16="http://schemas.microsoft.com/office/drawing/2014/main" id="{0E8FFEA1-34DB-CD48-B30D-DAED5EFDA326}"/>
              </a:ext>
            </a:extLst>
          </p:cNvPr>
          <p:cNvPicPr>
            <a:picLocks noChangeAspect="1"/>
          </p:cNvPicPr>
          <p:nvPr/>
        </p:nvPicPr>
        <p:blipFill>
          <a:blip r:embed="rId3"/>
          <a:stretch>
            <a:fillRect/>
          </a:stretch>
        </p:blipFill>
        <p:spPr>
          <a:xfrm>
            <a:off x="260837" y="1269444"/>
            <a:ext cx="1701313" cy="1442417"/>
          </a:xfrm>
          <a:prstGeom prst="rect">
            <a:avLst/>
          </a:prstGeom>
        </p:spPr>
      </p:pic>
      <p:pic>
        <p:nvPicPr>
          <p:cNvPr id="7" name="Picture 6">
            <a:extLst>
              <a:ext uri="{FF2B5EF4-FFF2-40B4-BE49-F238E27FC236}">
                <a16:creationId xmlns:a16="http://schemas.microsoft.com/office/drawing/2014/main" id="{EB912525-260B-0B44-B5AB-ED3FBDDE6F03}"/>
              </a:ext>
            </a:extLst>
          </p:cNvPr>
          <p:cNvPicPr>
            <a:picLocks noChangeAspect="1"/>
          </p:cNvPicPr>
          <p:nvPr/>
        </p:nvPicPr>
        <p:blipFill>
          <a:blip r:embed="rId4"/>
          <a:stretch>
            <a:fillRect/>
          </a:stretch>
        </p:blipFill>
        <p:spPr>
          <a:xfrm>
            <a:off x="541236" y="3719924"/>
            <a:ext cx="1463532" cy="1047340"/>
          </a:xfrm>
          <a:prstGeom prst="rect">
            <a:avLst/>
          </a:prstGeom>
        </p:spPr>
      </p:pic>
      <p:sp>
        <p:nvSpPr>
          <p:cNvPr id="13" name="TextBox 12">
            <a:extLst>
              <a:ext uri="{FF2B5EF4-FFF2-40B4-BE49-F238E27FC236}">
                <a16:creationId xmlns:a16="http://schemas.microsoft.com/office/drawing/2014/main" id="{BC121414-6F5C-DC45-97F4-1690323A192B}"/>
              </a:ext>
            </a:extLst>
          </p:cNvPr>
          <p:cNvSpPr txBox="1"/>
          <p:nvPr/>
        </p:nvSpPr>
        <p:spPr>
          <a:xfrm>
            <a:off x="457427" y="2943229"/>
            <a:ext cx="1118507"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DMPO</a:t>
            </a:r>
          </a:p>
        </p:txBody>
      </p:sp>
      <p:sp>
        <p:nvSpPr>
          <p:cNvPr id="14" name="TextBox 13">
            <a:extLst>
              <a:ext uri="{FF2B5EF4-FFF2-40B4-BE49-F238E27FC236}">
                <a16:creationId xmlns:a16="http://schemas.microsoft.com/office/drawing/2014/main" id="{6A4D6C57-9057-CE4F-B718-4487655FB249}"/>
              </a:ext>
            </a:extLst>
          </p:cNvPr>
          <p:cNvSpPr txBox="1"/>
          <p:nvPr/>
        </p:nvSpPr>
        <p:spPr>
          <a:xfrm>
            <a:off x="2899213" y="3381370"/>
            <a:ext cx="1118507"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TA</a:t>
            </a:r>
          </a:p>
        </p:txBody>
      </p:sp>
      <p:sp>
        <p:nvSpPr>
          <p:cNvPr id="15" name="TextBox 14">
            <a:extLst>
              <a:ext uri="{FF2B5EF4-FFF2-40B4-BE49-F238E27FC236}">
                <a16:creationId xmlns:a16="http://schemas.microsoft.com/office/drawing/2014/main" id="{9FEA6900-C599-2341-94F1-ECB8704E9278}"/>
              </a:ext>
            </a:extLst>
          </p:cNvPr>
          <p:cNvSpPr txBox="1"/>
          <p:nvPr/>
        </p:nvSpPr>
        <p:spPr>
          <a:xfrm>
            <a:off x="1329870" y="4617014"/>
            <a:ext cx="1118507"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Phenol</a:t>
            </a:r>
          </a:p>
        </p:txBody>
      </p:sp>
    </p:spTree>
    <p:extLst>
      <p:ext uri="{BB962C8B-B14F-4D97-AF65-F5344CB8AC3E}">
        <p14:creationId xmlns:p14="http://schemas.microsoft.com/office/powerpoint/2010/main" val="3627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8E63429-4217-C542-AC1E-8085DA5E0826}"/>
              </a:ext>
            </a:extLst>
          </p:cNvPr>
          <p:cNvGrpSpPr/>
          <p:nvPr/>
        </p:nvGrpSpPr>
        <p:grpSpPr>
          <a:xfrm>
            <a:off x="4594650" y="1510983"/>
            <a:ext cx="4549350" cy="3632517"/>
            <a:chOff x="4278525" y="1438354"/>
            <a:chExt cx="4549350" cy="3632517"/>
          </a:xfrm>
        </p:grpSpPr>
        <p:pic>
          <p:nvPicPr>
            <p:cNvPr id="3" name="Picture 2">
              <a:extLst>
                <a:ext uri="{FF2B5EF4-FFF2-40B4-BE49-F238E27FC236}">
                  <a16:creationId xmlns:a16="http://schemas.microsoft.com/office/drawing/2014/main" id="{E675DC58-F0DF-A243-BC34-0558BFC6C99D}"/>
                </a:ext>
              </a:extLst>
            </p:cNvPr>
            <p:cNvPicPr>
              <a:picLocks noChangeAspect="1"/>
            </p:cNvPicPr>
            <p:nvPr/>
          </p:nvPicPr>
          <p:blipFill>
            <a:blip r:embed="rId3"/>
            <a:stretch>
              <a:fillRect/>
            </a:stretch>
          </p:blipFill>
          <p:spPr>
            <a:xfrm>
              <a:off x="4278525" y="1438354"/>
              <a:ext cx="4549350" cy="3632517"/>
            </a:xfrm>
            <a:prstGeom prst="rect">
              <a:avLst/>
            </a:prstGeom>
          </p:spPr>
        </p:pic>
        <p:cxnSp>
          <p:nvCxnSpPr>
            <p:cNvPr id="8" name="Straight Connector 7">
              <a:extLst>
                <a:ext uri="{FF2B5EF4-FFF2-40B4-BE49-F238E27FC236}">
                  <a16:creationId xmlns:a16="http://schemas.microsoft.com/office/drawing/2014/main" id="{BEB425F2-ED84-B349-BF64-5AFB84BF2BF2}"/>
                </a:ext>
              </a:extLst>
            </p:cNvPr>
            <p:cNvCxnSpPr/>
            <p:nvPr/>
          </p:nvCxnSpPr>
          <p:spPr>
            <a:xfrm>
              <a:off x="5019675" y="2447925"/>
              <a:ext cx="3600450" cy="0"/>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96058FA-554C-F84D-A013-AB07AFF35D1D}"/>
                </a:ext>
              </a:extLst>
            </p:cNvPr>
            <p:cNvCxnSpPr/>
            <p:nvPr/>
          </p:nvCxnSpPr>
          <p:spPr>
            <a:xfrm>
              <a:off x="5019675" y="3810000"/>
              <a:ext cx="3600450" cy="0"/>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38FC1D1C-7EC7-464D-9E7C-ADEEE3FF1D91}"/>
              </a:ext>
            </a:extLst>
          </p:cNvPr>
          <p:cNvSpPr>
            <a:spLocks noGrp="1"/>
          </p:cNvSpPr>
          <p:nvPr>
            <p:ph type="title"/>
          </p:nvPr>
        </p:nvSpPr>
        <p:spPr>
          <a:xfrm>
            <a:off x="238125" y="468154"/>
            <a:ext cx="6772275" cy="801290"/>
          </a:xfrm>
        </p:spPr>
        <p:txBody>
          <a:bodyPr/>
          <a:lstStyle/>
          <a:p>
            <a:r>
              <a:rPr lang="en-US" dirty="0"/>
              <a:t>From Ring Structures to Cysteine</a:t>
            </a:r>
          </a:p>
        </p:txBody>
      </p:sp>
      <p:sp>
        <p:nvSpPr>
          <p:cNvPr id="4" name="Slide Number Placeholder 3">
            <a:extLst>
              <a:ext uri="{FF2B5EF4-FFF2-40B4-BE49-F238E27FC236}">
                <a16:creationId xmlns:a16="http://schemas.microsoft.com/office/drawing/2014/main" id="{C6C24998-5266-224C-B59B-C7FC4F060997}"/>
              </a:ext>
            </a:extLst>
          </p:cNvPr>
          <p:cNvSpPr>
            <a:spLocks noGrp="1"/>
          </p:cNvSpPr>
          <p:nvPr>
            <p:ph type="sldNum" sz="quarter" idx="12"/>
          </p:nvPr>
        </p:nvSpPr>
        <p:spPr/>
        <p:txBody>
          <a:bodyPr/>
          <a:lstStyle/>
          <a:p>
            <a:pPr>
              <a:defRPr/>
            </a:pPr>
            <a:fld id="{3FF2C605-4958-CF43-AA48-80339EFDB0AF}" type="slidenum">
              <a:rPr lang="en-US" smtClean="0"/>
              <a:pPr>
                <a:defRPr/>
              </a:pPr>
              <a:t>28</a:t>
            </a:fld>
            <a:endParaRPr lang="en-US" dirty="0"/>
          </a:p>
        </p:txBody>
      </p:sp>
      <p:sp>
        <p:nvSpPr>
          <p:cNvPr id="16" name="Content Placeholder 2">
            <a:extLst>
              <a:ext uri="{FF2B5EF4-FFF2-40B4-BE49-F238E27FC236}">
                <a16:creationId xmlns:a16="http://schemas.microsoft.com/office/drawing/2014/main" id="{AE36BEEF-5DC7-7C4C-BC40-213EC0456B4B}"/>
              </a:ext>
            </a:extLst>
          </p:cNvPr>
          <p:cNvSpPr>
            <a:spLocks noGrp="1"/>
          </p:cNvSpPr>
          <p:nvPr>
            <p:ph idx="1"/>
          </p:nvPr>
        </p:nvSpPr>
        <p:spPr>
          <a:xfrm>
            <a:off x="0" y="1269444"/>
            <a:ext cx="4695825" cy="3275632"/>
          </a:xfrm>
        </p:spPr>
        <p:txBody>
          <a:bodyPr/>
          <a:lstStyle/>
          <a:p>
            <a:pPr>
              <a:buClr>
                <a:srgbClr val="C00000"/>
              </a:buClr>
              <a:buFont typeface="Wingdings" pitchFamily="2" charset="2"/>
              <a:buChar char="§"/>
            </a:pPr>
            <a:r>
              <a:rPr lang="en-US" sz="1800" dirty="0">
                <a:latin typeface="Arial" charset="0"/>
                <a:ea typeface="Arial" charset="0"/>
                <a:cs typeface="Arial" charset="0"/>
              </a:rPr>
              <a:t>Amino acid cysteine as simple model</a:t>
            </a:r>
          </a:p>
          <a:p>
            <a:pPr>
              <a:buClr>
                <a:srgbClr val="C00000"/>
              </a:buClr>
              <a:buFont typeface="Wingdings" pitchFamily="2" charset="2"/>
              <a:buChar char="§"/>
            </a:pPr>
            <a:r>
              <a:rPr lang="en-US" sz="1800" dirty="0">
                <a:latin typeface="Arial" charset="0"/>
                <a:ea typeface="Arial" charset="0"/>
                <a:cs typeface="Arial" charset="0"/>
              </a:rPr>
              <a:t>He/H</a:t>
            </a:r>
            <a:r>
              <a:rPr lang="en-US" sz="1800" baseline="-25000" dirty="0">
                <a:latin typeface="Arial" charset="0"/>
                <a:ea typeface="Arial" charset="0"/>
                <a:cs typeface="Arial" charset="0"/>
              </a:rPr>
              <a:t>2</a:t>
            </a:r>
            <a:r>
              <a:rPr lang="en-US" sz="1800" dirty="0">
                <a:latin typeface="Arial" charset="0"/>
                <a:ea typeface="Arial" charset="0"/>
                <a:cs typeface="Arial" charset="0"/>
              </a:rPr>
              <a:t>O</a:t>
            </a:r>
          </a:p>
          <a:p>
            <a:pPr lvl="1">
              <a:buClr>
                <a:srgbClr val="C00000"/>
              </a:buClr>
              <a:buFont typeface="Wingdings" pitchFamily="2" charset="2"/>
              <a:buChar char="§"/>
            </a:pPr>
            <a:r>
              <a:rPr lang="en-US" sz="1800" dirty="0">
                <a:latin typeface="Arial" charset="0"/>
                <a:ea typeface="Arial" charset="0"/>
                <a:cs typeface="Arial" charset="0"/>
              </a:rPr>
              <a:t>up to 1 min.: DI ~ </a:t>
            </a:r>
            <a:r>
              <a:rPr lang="en-US" sz="1800" dirty="0" err="1">
                <a:latin typeface="Arial" charset="0"/>
                <a:ea typeface="Arial" charset="0"/>
                <a:cs typeface="Arial" charset="0"/>
              </a:rPr>
              <a:t>cys</a:t>
            </a:r>
            <a:r>
              <a:rPr lang="en-US" sz="1800" dirty="0">
                <a:latin typeface="Arial" charset="0"/>
                <a:ea typeface="Arial" charset="0"/>
                <a:cs typeface="Arial" charset="0"/>
              </a:rPr>
              <a:t> ~ </a:t>
            </a:r>
            <a:r>
              <a:rPr lang="en-US" sz="1800" dirty="0" err="1">
                <a:latin typeface="Arial" charset="0"/>
                <a:ea typeface="Arial" charset="0"/>
                <a:cs typeface="Arial" charset="0"/>
              </a:rPr>
              <a:t>cys</a:t>
            </a:r>
            <a:r>
              <a:rPr lang="en-US" sz="1800" dirty="0">
                <a:latin typeface="Arial" charset="0"/>
                <a:ea typeface="Arial" charset="0"/>
                <a:cs typeface="Arial" charset="0"/>
              </a:rPr>
              <a:t> + H</a:t>
            </a:r>
            <a:r>
              <a:rPr lang="en-US" sz="1800" baseline="-25000" dirty="0">
                <a:latin typeface="Arial" charset="0"/>
                <a:ea typeface="Arial" charset="0"/>
                <a:cs typeface="Arial" charset="0"/>
              </a:rPr>
              <a:t>2</a:t>
            </a:r>
            <a:r>
              <a:rPr lang="en-US" sz="1800" dirty="0">
                <a:latin typeface="Arial" charset="0"/>
                <a:ea typeface="Arial" charset="0"/>
                <a:cs typeface="Arial" charset="0"/>
              </a:rPr>
              <a:t>O</a:t>
            </a:r>
            <a:r>
              <a:rPr lang="en-US" sz="1800" baseline="-25000" dirty="0">
                <a:latin typeface="Arial" charset="0"/>
                <a:ea typeface="Arial" charset="0"/>
                <a:cs typeface="Arial" charset="0"/>
              </a:rPr>
              <a:t>2</a:t>
            </a:r>
            <a:r>
              <a:rPr lang="en-US" sz="1800" dirty="0">
                <a:latin typeface="Arial" charset="0"/>
                <a:ea typeface="Arial" charset="0"/>
                <a:cs typeface="Arial" charset="0"/>
              </a:rPr>
              <a:t> </a:t>
            </a:r>
          </a:p>
          <a:p>
            <a:pPr lvl="1">
              <a:buClr>
                <a:srgbClr val="C00000"/>
              </a:buClr>
              <a:buFont typeface="Wingdings" pitchFamily="2" charset="2"/>
              <a:buChar char="§"/>
            </a:pPr>
            <a:r>
              <a:rPr lang="en-US" sz="1800" dirty="0">
                <a:latin typeface="Arial" charset="0"/>
                <a:ea typeface="Arial" charset="0"/>
                <a:cs typeface="Arial" charset="0"/>
              </a:rPr>
              <a:t>5 min: mock &gt; DI &gt;&gt; </a:t>
            </a:r>
            <a:r>
              <a:rPr lang="en-US" sz="1800" dirty="0" err="1">
                <a:latin typeface="Arial" charset="0"/>
                <a:ea typeface="Arial" charset="0"/>
                <a:cs typeface="Arial" charset="0"/>
              </a:rPr>
              <a:t>cys</a:t>
            </a:r>
            <a:r>
              <a:rPr lang="en-US" sz="1800" dirty="0">
                <a:latin typeface="Arial" charset="0"/>
                <a:ea typeface="Arial" charset="0"/>
                <a:cs typeface="Arial" charset="0"/>
              </a:rPr>
              <a:t> </a:t>
            </a:r>
          </a:p>
          <a:p>
            <a:pPr lvl="1">
              <a:buClr>
                <a:srgbClr val="C00000"/>
              </a:buClr>
              <a:buFont typeface="Wingdings" pitchFamily="2" charset="2"/>
              <a:buChar char="§"/>
            </a:pPr>
            <a:r>
              <a:rPr lang="en-US" sz="1800" dirty="0" err="1">
                <a:latin typeface="Arial" charset="0"/>
                <a:ea typeface="Arial" charset="0"/>
                <a:cs typeface="Arial" charset="0"/>
              </a:rPr>
              <a:t>Cys</a:t>
            </a:r>
            <a:r>
              <a:rPr lang="en-US" sz="1800" dirty="0">
                <a:latin typeface="Arial" charset="0"/>
                <a:ea typeface="Arial" charset="0"/>
                <a:cs typeface="Arial" charset="0"/>
              </a:rPr>
              <a:t> consumed H</a:t>
            </a:r>
            <a:r>
              <a:rPr lang="en-US" sz="1800" baseline="-25000" dirty="0">
                <a:latin typeface="Arial" charset="0"/>
                <a:ea typeface="Arial" charset="0"/>
                <a:cs typeface="Arial" charset="0"/>
              </a:rPr>
              <a:t>2</a:t>
            </a:r>
            <a:r>
              <a:rPr lang="en-US" sz="1800" dirty="0">
                <a:latin typeface="Arial" charset="0"/>
                <a:ea typeface="Arial" charset="0"/>
                <a:cs typeface="Arial" charset="0"/>
              </a:rPr>
              <a:t>O</a:t>
            </a:r>
            <a:r>
              <a:rPr lang="en-US" sz="1800" baseline="-25000" dirty="0">
                <a:latin typeface="Arial" charset="0"/>
                <a:ea typeface="Arial" charset="0"/>
                <a:cs typeface="Arial" charset="0"/>
              </a:rPr>
              <a:t>2</a:t>
            </a:r>
            <a:r>
              <a:rPr lang="en-US" sz="1800" dirty="0">
                <a:latin typeface="Arial" charset="0"/>
                <a:ea typeface="Arial" charset="0"/>
                <a:cs typeface="Arial" charset="0"/>
              </a:rPr>
              <a:t> </a:t>
            </a:r>
          </a:p>
          <a:p>
            <a:pPr lvl="1">
              <a:buClr>
                <a:srgbClr val="C00000"/>
              </a:buClr>
              <a:buFont typeface="Wingdings" pitchFamily="2" charset="2"/>
              <a:buChar char="§"/>
            </a:pPr>
            <a:r>
              <a:rPr lang="en-US" sz="1800" dirty="0">
                <a:latin typeface="Arial" charset="0"/>
                <a:ea typeface="Arial" charset="0"/>
                <a:cs typeface="Arial" charset="0"/>
              </a:rPr>
              <a:t>Not if only H</a:t>
            </a:r>
            <a:r>
              <a:rPr lang="en-US" sz="1800" baseline="-25000" dirty="0">
                <a:latin typeface="Arial" charset="0"/>
                <a:ea typeface="Arial" charset="0"/>
                <a:cs typeface="Arial" charset="0"/>
              </a:rPr>
              <a:t>2</a:t>
            </a:r>
            <a:r>
              <a:rPr lang="en-US" sz="1800" dirty="0">
                <a:latin typeface="Arial" charset="0"/>
                <a:ea typeface="Arial" charset="0"/>
                <a:cs typeface="Arial" charset="0"/>
              </a:rPr>
              <a:t>O</a:t>
            </a:r>
            <a:r>
              <a:rPr lang="en-US" sz="1800" baseline="-25000" dirty="0">
                <a:latin typeface="Arial" charset="0"/>
                <a:ea typeface="Arial" charset="0"/>
                <a:cs typeface="Arial" charset="0"/>
              </a:rPr>
              <a:t>2</a:t>
            </a:r>
            <a:r>
              <a:rPr lang="en-US" sz="1800" dirty="0">
                <a:latin typeface="Arial" charset="0"/>
                <a:ea typeface="Arial" charset="0"/>
                <a:cs typeface="Arial" charset="0"/>
              </a:rPr>
              <a:t> is present: short-lived species necessary to initiate reactions</a:t>
            </a:r>
          </a:p>
          <a:p>
            <a:pPr>
              <a:buClr>
                <a:srgbClr val="C00000"/>
              </a:buClr>
              <a:buFont typeface="Wingdings" pitchFamily="2" charset="2"/>
              <a:buChar char="§"/>
            </a:pPr>
            <a:r>
              <a:rPr lang="en-US" sz="1800" dirty="0">
                <a:latin typeface="Arial" charset="0"/>
                <a:ea typeface="Arial" charset="0"/>
                <a:cs typeface="Arial" charset="0"/>
              </a:rPr>
              <a:t>He/O</a:t>
            </a:r>
            <a:r>
              <a:rPr lang="en-US" sz="1800" baseline="-25000" dirty="0">
                <a:latin typeface="Arial" charset="0"/>
                <a:ea typeface="Arial" charset="0"/>
                <a:cs typeface="Arial" charset="0"/>
              </a:rPr>
              <a:t>2</a:t>
            </a:r>
            <a:r>
              <a:rPr lang="en-US" sz="1800" dirty="0">
                <a:latin typeface="Arial" charset="0"/>
                <a:ea typeface="Arial" charset="0"/>
                <a:cs typeface="Arial" charset="0"/>
              </a:rPr>
              <a:t> </a:t>
            </a:r>
          </a:p>
          <a:p>
            <a:pPr lvl="1">
              <a:buClr>
                <a:srgbClr val="C00000"/>
              </a:buClr>
              <a:buFont typeface="Wingdings" pitchFamily="2" charset="2"/>
              <a:buChar char="§"/>
            </a:pPr>
            <a:r>
              <a:rPr lang="en-US" sz="1800" dirty="0">
                <a:latin typeface="Arial" charset="0"/>
                <a:ea typeface="Arial" charset="0"/>
                <a:cs typeface="Arial" charset="0"/>
              </a:rPr>
              <a:t>DI water higher H</a:t>
            </a:r>
            <a:r>
              <a:rPr lang="en-US" sz="1800" baseline="-25000" dirty="0">
                <a:latin typeface="Arial" charset="0"/>
                <a:ea typeface="Arial" charset="0"/>
                <a:cs typeface="Arial" charset="0"/>
              </a:rPr>
              <a:t>2</a:t>
            </a:r>
            <a:r>
              <a:rPr lang="en-US" sz="1800" dirty="0">
                <a:latin typeface="Arial" charset="0"/>
                <a:ea typeface="Arial" charset="0"/>
                <a:cs typeface="Arial" charset="0"/>
              </a:rPr>
              <a:t>O</a:t>
            </a:r>
            <a:r>
              <a:rPr lang="en-US" sz="1800" baseline="-25000" dirty="0">
                <a:latin typeface="Arial" charset="0"/>
                <a:ea typeface="Arial" charset="0"/>
                <a:cs typeface="Arial" charset="0"/>
              </a:rPr>
              <a:t>2</a:t>
            </a:r>
            <a:r>
              <a:rPr lang="en-US" sz="1800" dirty="0">
                <a:latin typeface="Arial" charset="0"/>
                <a:ea typeface="Arial" charset="0"/>
                <a:cs typeface="Arial" charset="0"/>
              </a:rPr>
              <a:t> concentration</a:t>
            </a:r>
          </a:p>
          <a:p>
            <a:pPr lvl="1">
              <a:buClr>
                <a:srgbClr val="C00000"/>
              </a:buClr>
              <a:buFont typeface="Wingdings" pitchFamily="2" charset="2"/>
              <a:buChar char="§"/>
            </a:pPr>
            <a:r>
              <a:rPr lang="en-US" sz="1800" dirty="0" err="1">
                <a:latin typeface="Arial" charset="0"/>
                <a:ea typeface="Arial" charset="0"/>
                <a:cs typeface="Arial" charset="0"/>
              </a:rPr>
              <a:t>Cys</a:t>
            </a:r>
            <a:r>
              <a:rPr lang="en-US" sz="1800" dirty="0">
                <a:latin typeface="Arial" charset="0"/>
                <a:ea typeface="Arial" charset="0"/>
                <a:cs typeface="Arial" charset="0"/>
              </a:rPr>
              <a:t> consumed H</a:t>
            </a:r>
            <a:r>
              <a:rPr lang="en-US" sz="1800" baseline="-25000" dirty="0">
                <a:latin typeface="Arial" charset="0"/>
                <a:ea typeface="Arial" charset="0"/>
                <a:cs typeface="Arial" charset="0"/>
              </a:rPr>
              <a:t>2</a:t>
            </a:r>
            <a:r>
              <a:rPr lang="en-US" sz="1800" dirty="0">
                <a:latin typeface="Arial" charset="0"/>
                <a:ea typeface="Arial" charset="0"/>
                <a:cs typeface="Arial" charset="0"/>
              </a:rPr>
              <a:t>O</a:t>
            </a:r>
            <a:r>
              <a:rPr lang="en-US" sz="1800" baseline="-25000" dirty="0">
                <a:latin typeface="Arial" charset="0"/>
                <a:ea typeface="Arial" charset="0"/>
                <a:cs typeface="Arial" charset="0"/>
              </a:rPr>
              <a:t>2</a:t>
            </a:r>
            <a:r>
              <a:rPr lang="en-US" sz="1800" dirty="0">
                <a:latin typeface="Arial" charset="0"/>
                <a:ea typeface="Arial" charset="0"/>
                <a:cs typeface="Arial" charset="0"/>
              </a:rPr>
              <a:t> </a:t>
            </a:r>
          </a:p>
          <a:p>
            <a:pPr>
              <a:buClr>
                <a:srgbClr val="C00000"/>
              </a:buClr>
              <a:buFont typeface="Wingdings" pitchFamily="2" charset="2"/>
              <a:buChar char="§"/>
            </a:pPr>
            <a:endParaRPr lang="en-US" sz="1800" dirty="0">
              <a:latin typeface="Arial" charset="0"/>
              <a:ea typeface="Arial" charset="0"/>
              <a:cs typeface="Arial" charset="0"/>
            </a:endParaRPr>
          </a:p>
        </p:txBody>
      </p:sp>
      <p:pic>
        <p:nvPicPr>
          <p:cNvPr id="6" name="Picture 5">
            <a:extLst>
              <a:ext uri="{FF2B5EF4-FFF2-40B4-BE49-F238E27FC236}">
                <a16:creationId xmlns:a16="http://schemas.microsoft.com/office/drawing/2014/main" id="{92F759AD-D4CA-4F4F-BA73-79FACC17B829}"/>
              </a:ext>
            </a:extLst>
          </p:cNvPr>
          <p:cNvPicPr>
            <a:picLocks noChangeAspect="1"/>
          </p:cNvPicPr>
          <p:nvPr/>
        </p:nvPicPr>
        <p:blipFill>
          <a:blip r:embed="rId4"/>
          <a:stretch>
            <a:fillRect/>
          </a:stretch>
        </p:blipFill>
        <p:spPr>
          <a:xfrm>
            <a:off x="7314038" y="502593"/>
            <a:ext cx="1513837" cy="989040"/>
          </a:xfrm>
          <a:prstGeom prst="rect">
            <a:avLst/>
          </a:prstGeom>
        </p:spPr>
      </p:pic>
      <p:cxnSp>
        <p:nvCxnSpPr>
          <p:cNvPr id="18" name="Straight Arrow Connector 17">
            <a:extLst>
              <a:ext uri="{FF2B5EF4-FFF2-40B4-BE49-F238E27FC236}">
                <a16:creationId xmlns:a16="http://schemas.microsoft.com/office/drawing/2014/main" id="{121D9551-D695-6F4D-9A02-8B943DDFBAF4}"/>
              </a:ext>
            </a:extLst>
          </p:cNvPr>
          <p:cNvCxnSpPr/>
          <p:nvPr/>
        </p:nvCxnSpPr>
        <p:spPr>
          <a:xfrm>
            <a:off x="8572500" y="2352675"/>
            <a:ext cx="0" cy="400050"/>
          </a:xfrm>
          <a:prstGeom prst="straightConnector1">
            <a:avLst/>
          </a:prstGeom>
          <a:ln>
            <a:solidFill>
              <a:srgbClr val="3652A5"/>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899ED07A-3C7A-2B4A-87F4-2584E4450D31}"/>
              </a:ext>
            </a:extLst>
          </p:cNvPr>
          <p:cNvSpPr txBox="1"/>
          <p:nvPr/>
        </p:nvSpPr>
        <p:spPr>
          <a:xfrm>
            <a:off x="8584746" y="2371102"/>
            <a:ext cx="1118507" cy="338554"/>
          </a:xfrm>
          <a:prstGeom prst="rect">
            <a:avLst/>
          </a:prstGeom>
          <a:noFill/>
        </p:spPr>
        <p:txBody>
          <a:bodyPr wrap="square" rtlCol="0">
            <a:spAutoFit/>
          </a:bodyPr>
          <a:lstStyle/>
          <a:p>
            <a:r>
              <a:rPr lang="en-US" sz="1600" b="1" dirty="0">
                <a:solidFill>
                  <a:srgbClr val="3652A5"/>
                </a:solidFill>
                <a:latin typeface="Arial" panose="020B0604020202020204" pitchFamily="34" charset="0"/>
                <a:cs typeface="Arial" panose="020B0604020202020204" pitchFamily="34" charset="0"/>
              </a:rPr>
              <a:t>x4.2</a:t>
            </a:r>
          </a:p>
        </p:txBody>
      </p:sp>
      <p:sp>
        <p:nvSpPr>
          <p:cNvPr id="21" name="TextBox 20">
            <a:extLst>
              <a:ext uri="{FF2B5EF4-FFF2-40B4-BE49-F238E27FC236}">
                <a16:creationId xmlns:a16="http://schemas.microsoft.com/office/drawing/2014/main" id="{B1F9E110-309D-B548-BA7C-8173FB551DE8}"/>
              </a:ext>
            </a:extLst>
          </p:cNvPr>
          <p:cNvSpPr txBox="1"/>
          <p:nvPr/>
        </p:nvSpPr>
        <p:spPr>
          <a:xfrm>
            <a:off x="8582946" y="3951119"/>
            <a:ext cx="1118507" cy="338554"/>
          </a:xfrm>
          <a:prstGeom prst="rect">
            <a:avLst/>
          </a:prstGeom>
          <a:noFill/>
        </p:spPr>
        <p:txBody>
          <a:bodyPr wrap="square" rtlCol="0">
            <a:spAutoFit/>
          </a:bodyPr>
          <a:lstStyle/>
          <a:p>
            <a:r>
              <a:rPr lang="en-US" sz="1600" b="1" dirty="0">
                <a:solidFill>
                  <a:srgbClr val="EF1E24"/>
                </a:solidFill>
                <a:latin typeface="Arial" panose="020B0604020202020204" pitchFamily="34" charset="0"/>
                <a:cs typeface="Arial" panose="020B0604020202020204" pitchFamily="34" charset="0"/>
              </a:rPr>
              <a:t>x2</a:t>
            </a:r>
          </a:p>
        </p:txBody>
      </p:sp>
      <p:cxnSp>
        <p:nvCxnSpPr>
          <p:cNvPr id="22" name="Straight Arrow Connector 21">
            <a:extLst>
              <a:ext uri="{FF2B5EF4-FFF2-40B4-BE49-F238E27FC236}">
                <a16:creationId xmlns:a16="http://schemas.microsoft.com/office/drawing/2014/main" id="{45393B8B-410F-0D40-9337-01325D3EE0B7}"/>
              </a:ext>
            </a:extLst>
          </p:cNvPr>
          <p:cNvCxnSpPr/>
          <p:nvPr/>
        </p:nvCxnSpPr>
        <p:spPr>
          <a:xfrm>
            <a:off x="8584746" y="3920371"/>
            <a:ext cx="0" cy="400050"/>
          </a:xfrm>
          <a:prstGeom prst="straightConnector1">
            <a:avLst/>
          </a:prstGeom>
          <a:ln>
            <a:solidFill>
              <a:srgbClr val="EF1E24"/>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D9680C47-D940-7141-B1EA-F5FE830612C1}"/>
              </a:ext>
            </a:extLst>
          </p:cNvPr>
          <p:cNvSpPr/>
          <p:nvPr/>
        </p:nvSpPr>
        <p:spPr>
          <a:xfrm>
            <a:off x="11325" y="4885714"/>
            <a:ext cx="4572000" cy="246221"/>
          </a:xfrm>
          <a:prstGeom prst="rect">
            <a:avLst/>
          </a:prstGeom>
        </p:spPr>
        <p:txBody>
          <a:bodyPr>
            <a:spAutoFit/>
          </a:bodyPr>
          <a:lstStyle/>
          <a:p>
            <a:r>
              <a:rPr lang="en-US" sz="1000" dirty="0">
                <a:latin typeface="Arial" panose="020B0604020202020204" pitchFamily="34" charset="0"/>
                <a:ea typeface="Arial" charset="0"/>
                <a:cs typeface="Arial" panose="020B0604020202020204" pitchFamily="34" charset="0"/>
              </a:rPr>
              <a:t>Stapelmann, K. et al. </a:t>
            </a:r>
            <a:r>
              <a:rPr lang="en-US" sz="1000" i="1" dirty="0">
                <a:latin typeface="Arial" panose="020B0604020202020204" pitchFamily="34" charset="0"/>
                <a:ea typeface="Arial" charset="0"/>
                <a:cs typeface="Arial" panose="020B0604020202020204" pitchFamily="34" charset="0"/>
              </a:rPr>
              <a:t>Journal of Physics D: Applied Physics </a:t>
            </a:r>
            <a:r>
              <a:rPr lang="en-US" sz="1000" b="1" dirty="0">
                <a:latin typeface="Arial" panose="020B0604020202020204" pitchFamily="34" charset="0"/>
                <a:ea typeface="Arial" charset="0"/>
                <a:cs typeface="Arial" panose="020B0604020202020204" pitchFamily="34" charset="0"/>
              </a:rPr>
              <a:t>54</a:t>
            </a:r>
            <a:r>
              <a:rPr lang="en-US" sz="1000" b="1" i="1" dirty="0">
                <a:latin typeface="Arial" panose="020B0604020202020204" pitchFamily="34" charset="0"/>
                <a:ea typeface="Arial" charset="0"/>
                <a:cs typeface="Arial" panose="020B0604020202020204" pitchFamily="34" charset="0"/>
              </a:rPr>
              <a:t> </a:t>
            </a:r>
            <a:r>
              <a:rPr lang="en-US" sz="1000" i="1" dirty="0">
                <a:latin typeface="Arial" panose="020B0604020202020204" pitchFamily="34" charset="0"/>
                <a:ea typeface="Arial" charset="0"/>
                <a:cs typeface="Arial" panose="020B0604020202020204" pitchFamily="34" charset="0"/>
              </a:rPr>
              <a:t>(</a:t>
            </a:r>
            <a:r>
              <a:rPr lang="en-US" sz="1000" dirty="0">
                <a:latin typeface="Arial" panose="020B0604020202020204" pitchFamily="34" charset="0"/>
                <a:ea typeface="Arial" charset="0"/>
                <a:cs typeface="Arial" panose="020B0604020202020204" pitchFamily="34" charset="0"/>
              </a:rPr>
              <a:t>2021): 434003</a:t>
            </a:r>
          </a:p>
        </p:txBody>
      </p:sp>
    </p:spTree>
    <p:extLst>
      <p:ext uri="{BB962C8B-B14F-4D97-AF65-F5344CB8AC3E}">
        <p14:creationId xmlns:p14="http://schemas.microsoft.com/office/powerpoint/2010/main" val="87626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C1D1C-7EC7-464D-9E7C-ADEEE3FF1D91}"/>
              </a:ext>
            </a:extLst>
          </p:cNvPr>
          <p:cNvSpPr>
            <a:spLocks noGrp="1"/>
          </p:cNvSpPr>
          <p:nvPr>
            <p:ph type="title"/>
          </p:nvPr>
        </p:nvSpPr>
        <p:spPr>
          <a:xfrm>
            <a:off x="0" y="468154"/>
            <a:ext cx="9144000" cy="801290"/>
          </a:xfrm>
        </p:spPr>
        <p:txBody>
          <a:bodyPr/>
          <a:lstStyle/>
          <a:p>
            <a:r>
              <a:rPr lang="en-US" dirty="0"/>
              <a:t>Cysteine Modifications</a:t>
            </a:r>
          </a:p>
        </p:txBody>
      </p:sp>
      <p:sp>
        <p:nvSpPr>
          <p:cNvPr id="4" name="Slide Number Placeholder 3">
            <a:extLst>
              <a:ext uri="{FF2B5EF4-FFF2-40B4-BE49-F238E27FC236}">
                <a16:creationId xmlns:a16="http://schemas.microsoft.com/office/drawing/2014/main" id="{C6C24998-5266-224C-B59B-C7FC4F060997}"/>
              </a:ext>
            </a:extLst>
          </p:cNvPr>
          <p:cNvSpPr>
            <a:spLocks noGrp="1"/>
          </p:cNvSpPr>
          <p:nvPr>
            <p:ph type="sldNum" sz="quarter" idx="12"/>
          </p:nvPr>
        </p:nvSpPr>
        <p:spPr/>
        <p:txBody>
          <a:bodyPr/>
          <a:lstStyle/>
          <a:p>
            <a:pPr>
              <a:defRPr/>
            </a:pPr>
            <a:fld id="{3FF2C605-4958-CF43-AA48-80339EFDB0AF}" type="slidenum">
              <a:rPr lang="en-US" smtClean="0"/>
              <a:pPr>
                <a:defRPr/>
              </a:pPr>
              <a:t>29</a:t>
            </a:fld>
            <a:endParaRPr lang="en-US" dirty="0"/>
          </a:p>
        </p:txBody>
      </p:sp>
      <p:pic>
        <p:nvPicPr>
          <p:cNvPr id="8" name="Content Placeholder 7">
            <a:extLst>
              <a:ext uri="{FF2B5EF4-FFF2-40B4-BE49-F238E27FC236}">
                <a16:creationId xmlns:a16="http://schemas.microsoft.com/office/drawing/2014/main" id="{8ED137BE-C85B-6043-854A-BCD9E2A882B1}"/>
              </a:ext>
            </a:extLst>
          </p:cNvPr>
          <p:cNvPicPr>
            <a:picLocks noGrp="1" noChangeAspect="1"/>
          </p:cNvPicPr>
          <p:nvPr>
            <p:ph idx="1"/>
          </p:nvPr>
        </p:nvPicPr>
        <p:blipFill>
          <a:blip r:embed="rId3"/>
          <a:stretch>
            <a:fillRect/>
          </a:stretch>
        </p:blipFill>
        <p:spPr>
          <a:xfrm>
            <a:off x="218286" y="1269444"/>
            <a:ext cx="6266555" cy="3266744"/>
          </a:xfrm>
        </p:spPr>
      </p:pic>
      <p:sp>
        <p:nvSpPr>
          <p:cNvPr id="11" name="Rectangle 10">
            <a:extLst>
              <a:ext uri="{FF2B5EF4-FFF2-40B4-BE49-F238E27FC236}">
                <a16:creationId xmlns:a16="http://schemas.microsoft.com/office/drawing/2014/main" id="{A1711BC3-7414-3142-BA9A-B70B67493A5C}"/>
              </a:ext>
            </a:extLst>
          </p:cNvPr>
          <p:cNvSpPr/>
          <p:nvPr/>
        </p:nvSpPr>
        <p:spPr>
          <a:xfrm>
            <a:off x="11325" y="4885714"/>
            <a:ext cx="4572000" cy="246221"/>
          </a:xfrm>
          <a:prstGeom prst="rect">
            <a:avLst/>
          </a:prstGeom>
        </p:spPr>
        <p:txBody>
          <a:bodyPr>
            <a:spAutoFit/>
          </a:bodyPr>
          <a:lstStyle/>
          <a:p>
            <a:r>
              <a:rPr lang="en-US" sz="1000" dirty="0">
                <a:latin typeface="Arial" panose="020B0604020202020204" pitchFamily="34" charset="0"/>
                <a:ea typeface="Arial" charset="0"/>
                <a:cs typeface="Arial" panose="020B0604020202020204" pitchFamily="34" charset="0"/>
              </a:rPr>
              <a:t>Stapelmann, K. et al. </a:t>
            </a:r>
            <a:r>
              <a:rPr lang="en-US" sz="1000" i="1" dirty="0">
                <a:latin typeface="Arial" panose="020B0604020202020204" pitchFamily="34" charset="0"/>
                <a:ea typeface="Arial" charset="0"/>
                <a:cs typeface="Arial" panose="020B0604020202020204" pitchFamily="34" charset="0"/>
              </a:rPr>
              <a:t>Journal of Physics D: Applied Physics </a:t>
            </a:r>
            <a:r>
              <a:rPr lang="en-US" sz="1000" b="1" dirty="0">
                <a:latin typeface="Arial" panose="020B0604020202020204" pitchFamily="34" charset="0"/>
                <a:ea typeface="Arial" charset="0"/>
                <a:cs typeface="Arial" panose="020B0604020202020204" pitchFamily="34" charset="0"/>
              </a:rPr>
              <a:t>54</a:t>
            </a:r>
            <a:r>
              <a:rPr lang="en-US" sz="1000" b="1" i="1" dirty="0">
                <a:latin typeface="Arial" panose="020B0604020202020204" pitchFamily="34" charset="0"/>
                <a:ea typeface="Arial" charset="0"/>
                <a:cs typeface="Arial" panose="020B0604020202020204" pitchFamily="34" charset="0"/>
              </a:rPr>
              <a:t> </a:t>
            </a:r>
            <a:r>
              <a:rPr lang="en-US" sz="1000" i="1" dirty="0">
                <a:latin typeface="Arial" panose="020B0604020202020204" pitchFamily="34" charset="0"/>
                <a:ea typeface="Arial" charset="0"/>
                <a:cs typeface="Arial" panose="020B0604020202020204" pitchFamily="34" charset="0"/>
              </a:rPr>
              <a:t>(</a:t>
            </a:r>
            <a:r>
              <a:rPr lang="en-US" sz="1000" dirty="0">
                <a:latin typeface="Arial" panose="020B0604020202020204" pitchFamily="34" charset="0"/>
                <a:ea typeface="Arial" charset="0"/>
                <a:cs typeface="Arial" panose="020B0604020202020204" pitchFamily="34" charset="0"/>
              </a:rPr>
              <a:t>2021): 434003</a:t>
            </a:r>
          </a:p>
        </p:txBody>
      </p:sp>
      <p:sp>
        <p:nvSpPr>
          <p:cNvPr id="14" name="Content Placeholder 2">
            <a:extLst>
              <a:ext uri="{FF2B5EF4-FFF2-40B4-BE49-F238E27FC236}">
                <a16:creationId xmlns:a16="http://schemas.microsoft.com/office/drawing/2014/main" id="{B64F6D67-1F47-7648-A73A-FD792188E857}"/>
              </a:ext>
            </a:extLst>
          </p:cNvPr>
          <p:cNvSpPr txBox="1">
            <a:spLocks/>
          </p:cNvSpPr>
          <p:nvPr/>
        </p:nvSpPr>
        <p:spPr bwMode="auto">
          <a:xfrm>
            <a:off x="6640286" y="1500520"/>
            <a:ext cx="2427514" cy="30356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4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C00000"/>
              </a:buClr>
              <a:buFont typeface="Wingdings" pitchFamily="2" charset="2"/>
              <a:buChar char="§"/>
            </a:pPr>
            <a:r>
              <a:rPr lang="en-US" sz="1600" dirty="0">
                <a:latin typeface="Arial" charset="0"/>
                <a:ea typeface="Arial" charset="0"/>
                <a:cs typeface="Arial" charset="0"/>
              </a:rPr>
              <a:t>Native cysteine disappears completely after 5 min He/H</a:t>
            </a:r>
            <a:r>
              <a:rPr lang="en-US" sz="1600" baseline="-25000" dirty="0">
                <a:latin typeface="Arial" charset="0"/>
                <a:ea typeface="Arial" charset="0"/>
                <a:cs typeface="Arial" charset="0"/>
              </a:rPr>
              <a:t>2</a:t>
            </a:r>
            <a:r>
              <a:rPr lang="en-US" sz="1600" dirty="0">
                <a:latin typeface="Arial" charset="0"/>
                <a:ea typeface="Arial" charset="0"/>
                <a:cs typeface="Arial" charset="0"/>
              </a:rPr>
              <a:t>O</a:t>
            </a:r>
          </a:p>
          <a:p>
            <a:pPr>
              <a:buClr>
                <a:srgbClr val="C00000"/>
              </a:buClr>
              <a:buFont typeface="Wingdings" pitchFamily="2" charset="2"/>
              <a:buChar char="§"/>
            </a:pPr>
            <a:r>
              <a:rPr lang="en-US" sz="1600" dirty="0">
                <a:latin typeface="Arial" charset="0"/>
                <a:ea typeface="Arial" charset="0"/>
                <a:cs typeface="Arial" charset="0"/>
              </a:rPr>
              <a:t>Primary modification He/H</a:t>
            </a:r>
            <a:r>
              <a:rPr lang="en-US" sz="1600" baseline="-25000" dirty="0">
                <a:latin typeface="Arial" charset="0"/>
                <a:ea typeface="Arial" charset="0"/>
                <a:cs typeface="Arial" charset="0"/>
              </a:rPr>
              <a:t>2</a:t>
            </a:r>
            <a:r>
              <a:rPr lang="en-US" sz="1600" dirty="0">
                <a:latin typeface="Arial" charset="0"/>
                <a:ea typeface="Arial" charset="0"/>
                <a:cs typeface="Arial" charset="0"/>
              </a:rPr>
              <a:t>O: cystine and variations</a:t>
            </a:r>
          </a:p>
          <a:p>
            <a:pPr>
              <a:buClr>
                <a:srgbClr val="C00000"/>
              </a:buClr>
              <a:buFont typeface="Wingdings" pitchFamily="2" charset="2"/>
              <a:buChar char="§"/>
            </a:pPr>
            <a:r>
              <a:rPr lang="en-US" sz="1600" dirty="0">
                <a:latin typeface="Arial" charset="0"/>
                <a:ea typeface="Arial" charset="0"/>
                <a:cs typeface="Arial" charset="0"/>
              </a:rPr>
              <a:t>Primary modification He/O</a:t>
            </a:r>
            <a:r>
              <a:rPr lang="en-US" sz="1600" baseline="-25000" dirty="0">
                <a:latin typeface="Arial" charset="0"/>
                <a:ea typeface="Arial" charset="0"/>
                <a:cs typeface="Arial" charset="0"/>
              </a:rPr>
              <a:t>2</a:t>
            </a:r>
            <a:r>
              <a:rPr lang="en-US" sz="1600" dirty="0">
                <a:latin typeface="Arial" charset="0"/>
                <a:ea typeface="Arial" charset="0"/>
                <a:cs typeface="Arial" charset="0"/>
              </a:rPr>
              <a:t>: oxidation of sulfur</a:t>
            </a:r>
          </a:p>
        </p:txBody>
      </p:sp>
    </p:spTree>
    <p:extLst>
      <p:ext uri="{BB962C8B-B14F-4D97-AF65-F5344CB8AC3E}">
        <p14:creationId xmlns:p14="http://schemas.microsoft.com/office/powerpoint/2010/main" val="3387589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5151"/>
            <a:ext cx="9144000" cy="857250"/>
          </a:xfrm>
        </p:spPr>
        <p:txBody>
          <a:bodyPr/>
          <a:lstStyle/>
          <a:p>
            <a:r>
              <a:rPr lang="en-US" dirty="0"/>
              <a:t>Plasma </a:t>
            </a:r>
            <a:r>
              <a:rPr lang="mr-IN" dirty="0"/>
              <a:t>–</a:t>
            </a:r>
            <a:r>
              <a:rPr lang="en-US" dirty="0"/>
              <a:t> a cocktail of active ingredients</a:t>
            </a:r>
          </a:p>
        </p:txBody>
      </p:sp>
      <p:sp>
        <p:nvSpPr>
          <p:cNvPr id="4" name="Ellipse 7"/>
          <p:cNvSpPr/>
          <p:nvPr/>
        </p:nvSpPr>
        <p:spPr>
          <a:xfrm>
            <a:off x="2897814" y="3722998"/>
            <a:ext cx="3078342" cy="738962"/>
          </a:xfrm>
          <a:prstGeom prst="ellipse">
            <a:avLst/>
          </a:prstGeom>
          <a:gradFill>
            <a:gsLst>
              <a:gs pos="0">
                <a:srgbClr val="CCCCCC"/>
              </a:gs>
              <a:gs pos="100000">
                <a:srgbClr val="797979"/>
              </a:gs>
            </a:gsLst>
            <a:path path="circle">
              <a:fillToRect l="50000" t="50000" r="50000" b="50000"/>
            </a:path>
          </a:gradFill>
          <a:ln>
            <a:no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de-DE">
              <a:solidFill>
                <a:schemeClr val="tx1"/>
              </a:solidFill>
              <a:latin typeface="Arial" charset="0"/>
              <a:ea typeface="Arial" charset="0"/>
              <a:cs typeface="Arial" charset="0"/>
            </a:endParaRPr>
          </a:p>
        </p:txBody>
      </p:sp>
      <p:sp>
        <p:nvSpPr>
          <p:cNvPr id="5" name="Abgerundetes Rechteck 8"/>
          <p:cNvSpPr/>
          <p:nvPr/>
        </p:nvSpPr>
        <p:spPr>
          <a:xfrm>
            <a:off x="1493658" y="2031690"/>
            <a:ext cx="1296144" cy="486054"/>
          </a:xfrm>
          <a:prstGeom prst="roundRect">
            <a:avLst/>
          </a:prstGeom>
          <a:solidFill>
            <a:srgbClr val="CCCCCC"/>
          </a:solidFill>
          <a:ln/>
        </p:spPr>
        <p:style>
          <a:lnRef idx="0">
            <a:schemeClr val="accent3"/>
          </a:lnRef>
          <a:fillRef idx="3">
            <a:schemeClr val="accent3"/>
          </a:fillRef>
          <a:effectRef idx="3">
            <a:schemeClr val="accent3"/>
          </a:effectRef>
          <a:fontRef idx="minor">
            <a:schemeClr val="lt1"/>
          </a:fontRef>
        </p:style>
        <p:txBody>
          <a:bodyPr anchor="ctr"/>
          <a:lstStyle/>
          <a:p>
            <a:pPr algn="ctr">
              <a:defRPr/>
            </a:pPr>
            <a:r>
              <a:rPr lang="de-DE" sz="1400" dirty="0">
                <a:solidFill>
                  <a:schemeClr val="tx1"/>
                </a:solidFill>
                <a:latin typeface="Arial" charset="0"/>
                <a:ea typeface="Arial" charset="0"/>
                <a:cs typeface="Arial" charset="0"/>
              </a:rPr>
              <a:t>UV </a:t>
            </a:r>
            <a:r>
              <a:rPr lang="de-DE" sz="1400" dirty="0" err="1">
                <a:solidFill>
                  <a:schemeClr val="tx1"/>
                </a:solidFill>
                <a:latin typeface="Arial" charset="0"/>
                <a:ea typeface="Arial" charset="0"/>
                <a:cs typeface="Arial" charset="0"/>
              </a:rPr>
              <a:t>radiation</a:t>
            </a:r>
            <a:endParaRPr lang="de-DE" sz="1400" dirty="0">
              <a:solidFill>
                <a:schemeClr val="tx1"/>
              </a:solidFill>
              <a:latin typeface="Arial" charset="0"/>
              <a:ea typeface="Arial" charset="0"/>
              <a:cs typeface="Arial" charset="0"/>
            </a:endParaRPr>
          </a:p>
        </p:txBody>
      </p:sp>
      <p:sp>
        <p:nvSpPr>
          <p:cNvPr id="6" name="Abgerundetes Rechteck 9"/>
          <p:cNvSpPr/>
          <p:nvPr/>
        </p:nvSpPr>
        <p:spPr>
          <a:xfrm>
            <a:off x="4788024" y="1491630"/>
            <a:ext cx="1371415" cy="486054"/>
          </a:xfrm>
          <a:prstGeom prst="roundRect">
            <a:avLst/>
          </a:prstGeom>
          <a:solidFill>
            <a:srgbClr val="CCCCCC"/>
          </a:solidFill>
          <a:ln/>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de-DE">
              <a:solidFill>
                <a:schemeClr val="tx1"/>
              </a:solidFill>
              <a:latin typeface="Arial" charset="0"/>
              <a:ea typeface="Arial" charset="0"/>
              <a:cs typeface="Arial" charset="0"/>
            </a:endParaRPr>
          </a:p>
        </p:txBody>
      </p:sp>
      <p:sp>
        <p:nvSpPr>
          <p:cNvPr id="7" name="Pfeil nach unten 11"/>
          <p:cNvSpPr/>
          <p:nvPr/>
        </p:nvSpPr>
        <p:spPr>
          <a:xfrm rot="19516453">
            <a:off x="2431593" y="2549221"/>
            <a:ext cx="539353" cy="1375172"/>
          </a:xfrm>
          <a:prstGeom prst="downArrow">
            <a:avLst/>
          </a:prstGeom>
          <a:solidFill>
            <a:srgbClr val="CC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chemeClr val="tx1"/>
              </a:solidFill>
              <a:latin typeface="Arial" charset="0"/>
              <a:ea typeface="Arial" charset="0"/>
              <a:cs typeface="Arial" charset="0"/>
            </a:endParaRPr>
          </a:p>
        </p:txBody>
      </p:sp>
      <p:sp>
        <p:nvSpPr>
          <p:cNvPr id="8" name="Pfeil nach unten 12"/>
          <p:cNvSpPr/>
          <p:nvPr/>
        </p:nvSpPr>
        <p:spPr>
          <a:xfrm rot="1026600">
            <a:off x="4818794" y="2242040"/>
            <a:ext cx="539354" cy="1390650"/>
          </a:xfrm>
          <a:prstGeom prst="downArrow">
            <a:avLst/>
          </a:prstGeom>
          <a:solidFill>
            <a:srgbClr val="CC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chemeClr val="tx1"/>
              </a:solidFill>
              <a:latin typeface="Arial" charset="0"/>
              <a:ea typeface="Arial" charset="0"/>
              <a:cs typeface="Arial" charset="0"/>
            </a:endParaRPr>
          </a:p>
        </p:txBody>
      </p:sp>
      <p:sp>
        <p:nvSpPr>
          <p:cNvPr id="9" name="Pfeil nach unten 13"/>
          <p:cNvSpPr/>
          <p:nvPr/>
        </p:nvSpPr>
        <p:spPr>
          <a:xfrm rot="2638185">
            <a:off x="5889168" y="2771869"/>
            <a:ext cx="540544" cy="1245394"/>
          </a:xfrm>
          <a:prstGeom prst="downArrow">
            <a:avLst/>
          </a:prstGeom>
          <a:solidFill>
            <a:srgbClr val="CC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chemeClr val="tx1"/>
              </a:solidFill>
              <a:latin typeface="Arial" charset="0"/>
              <a:ea typeface="Arial" charset="0"/>
              <a:cs typeface="Arial" charset="0"/>
            </a:endParaRPr>
          </a:p>
        </p:txBody>
      </p:sp>
      <p:sp>
        <p:nvSpPr>
          <p:cNvPr id="10" name="Pfeil nach unten 14"/>
          <p:cNvSpPr/>
          <p:nvPr/>
        </p:nvSpPr>
        <p:spPr>
          <a:xfrm rot="21102622">
            <a:off x="3507918" y="2225372"/>
            <a:ext cx="540544" cy="1446609"/>
          </a:xfrm>
          <a:prstGeom prst="downArrow">
            <a:avLst/>
          </a:prstGeom>
          <a:solidFill>
            <a:srgbClr val="CC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chemeClr val="tx1"/>
              </a:solidFill>
              <a:latin typeface="Arial" charset="0"/>
              <a:ea typeface="Arial" charset="0"/>
              <a:cs typeface="Arial" charset="0"/>
            </a:endParaRPr>
          </a:p>
        </p:txBody>
      </p:sp>
      <p:sp>
        <p:nvSpPr>
          <p:cNvPr id="11" name="Abgerundetes Rechteck 15"/>
          <p:cNvSpPr/>
          <p:nvPr/>
        </p:nvSpPr>
        <p:spPr>
          <a:xfrm>
            <a:off x="2789802" y="1383618"/>
            <a:ext cx="1566174" cy="486054"/>
          </a:xfrm>
          <a:prstGeom prst="roundRect">
            <a:avLst/>
          </a:prstGeom>
          <a:solidFill>
            <a:srgbClr val="CCCCCC"/>
          </a:solidFill>
          <a:ln/>
        </p:spPr>
        <p:style>
          <a:lnRef idx="0">
            <a:schemeClr val="accent3"/>
          </a:lnRef>
          <a:fillRef idx="3">
            <a:schemeClr val="accent3"/>
          </a:fillRef>
          <a:effectRef idx="3">
            <a:schemeClr val="accent3"/>
          </a:effectRef>
          <a:fontRef idx="minor">
            <a:schemeClr val="lt1"/>
          </a:fontRef>
        </p:style>
        <p:txBody>
          <a:bodyPr anchor="ctr"/>
          <a:lstStyle/>
          <a:p>
            <a:pPr algn="ctr">
              <a:defRPr/>
            </a:pPr>
            <a:r>
              <a:rPr lang="de-DE" sz="1400" dirty="0" err="1">
                <a:solidFill>
                  <a:schemeClr val="tx1"/>
                </a:solidFill>
                <a:latin typeface="Arial" charset="0"/>
                <a:ea typeface="Arial" charset="0"/>
                <a:cs typeface="Arial" charset="0"/>
              </a:rPr>
              <a:t>Charged</a:t>
            </a:r>
            <a:r>
              <a:rPr lang="de-DE" sz="1400" dirty="0">
                <a:solidFill>
                  <a:schemeClr val="tx1"/>
                </a:solidFill>
                <a:latin typeface="Arial" charset="0"/>
                <a:ea typeface="Arial" charset="0"/>
                <a:cs typeface="Arial" charset="0"/>
              </a:rPr>
              <a:t> </a:t>
            </a:r>
            <a:r>
              <a:rPr lang="de-DE" sz="1400" dirty="0" err="1">
                <a:solidFill>
                  <a:schemeClr val="tx1"/>
                </a:solidFill>
                <a:latin typeface="Arial" charset="0"/>
                <a:ea typeface="Arial" charset="0"/>
                <a:cs typeface="Arial" charset="0"/>
              </a:rPr>
              <a:t>particles</a:t>
            </a:r>
            <a:endParaRPr lang="de-DE" sz="1400" dirty="0">
              <a:solidFill>
                <a:schemeClr val="tx1"/>
              </a:solidFill>
              <a:latin typeface="Arial" charset="0"/>
              <a:ea typeface="Arial" charset="0"/>
              <a:cs typeface="Arial" charset="0"/>
            </a:endParaRPr>
          </a:p>
        </p:txBody>
      </p:sp>
      <p:sp>
        <p:nvSpPr>
          <p:cNvPr id="12" name="Textfeld 13"/>
          <p:cNvSpPr txBox="1">
            <a:spLocks noChangeArrowheads="1"/>
          </p:cNvSpPr>
          <p:nvPr/>
        </p:nvSpPr>
        <p:spPr bwMode="auto">
          <a:xfrm>
            <a:off x="4690895" y="1518607"/>
            <a:ext cx="15656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RubFlama Light" pitchFamily="2" charset="0"/>
              </a:defRPr>
            </a:lvl1pPr>
            <a:lvl2pPr marL="742950" indent="-285750" eaLnBrk="0" hangingPunct="0">
              <a:defRPr>
                <a:solidFill>
                  <a:schemeClr val="bg1"/>
                </a:solidFill>
                <a:latin typeface="RubFlama Light" pitchFamily="2" charset="0"/>
              </a:defRPr>
            </a:lvl2pPr>
            <a:lvl3pPr eaLnBrk="0" hangingPunct="0">
              <a:defRPr>
                <a:solidFill>
                  <a:schemeClr val="bg1"/>
                </a:solidFill>
                <a:latin typeface="RubFlama Light" pitchFamily="2" charset="0"/>
              </a:defRPr>
            </a:lvl3pPr>
            <a:lvl4pPr eaLnBrk="0" hangingPunct="0">
              <a:defRPr>
                <a:solidFill>
                  <a:schemeClr val="bg1"/>
                </a:solidFill>
                <a:latin typeface="RubFlama Light" pitchFamily="2" charset="0"/>
              </a:defRPr>
            </a:lvl4pPr>
            <a:lvl5pPr eaLnBrk="0" hangingPunct="0">
              <a:defRPr>
                <a:solidFill>
                  <a:schemeClr val="bg1"/>
                </a:solidFill>
                <a:latin typeface="RubFlama Light" pitchFamily="2" charset="0"/>
              </a:defRPr>
            </a:lvl5pPr>
            <a:lvl6pPr marL="2514600" indent="-228600" eaLnBrk="0" fontAlgn="base" hangingPunct="0">
              <a:lnSpc>
                <a:spcPct val="81000"/>
              </a:lnSpc>
              <a:spcBef>
                <a:spcPct val="0"/>
              </a:spcBef>
              <a:spcAft>
                <a:spcPct val="0"/>
              </a:spcAft>
              <a:buClr>
                <a:srgbClr val="000000"/>
              </a:buClr>
              <a:buSzPct val="100000"/>
              <a:buFont typeface="Times New Roman" pitchFamily="18" charset="0"/>
              <a:defRPr>
                <a:solidFill>
                  <a:schemeClr val="bg1"/>
                </a:solidFill>
                <a:latin typeface="RubFlama Light" pitchFamily="2" charset="0"/>
              </a:defRPr>
            </a:lvl6pPr>
            <a:lvl7pPr marL="2971800" indent="-228600" eaLnBrk="0" fontAlgn="base" hangingPunct="0">
              <a:lnSpc>
                <a:spcPct val="81000"/>
              </a:lnSpc>
              <a:spcBef>
                <a:spcPct val="0"/>
              </a:spcBef>
              <a:spcAft>
                <a:spcPct val="0"/>
              </a:spcAft>
              <a:buClr>
                <a:srgbClr val="000000"/>
              </a:buClr>
              <a:buSzPct val="100000"/>
              <a:buFont typeface="Times New Roman" pitchFamily="18" charset="0"/>
              <a:defRPr>
                <a:solidFill>
                  <a:schemeClr val="bg1"/>
                </a:solidFill>
                <a:latin typeface="RubFlama Light" pitchFamily="2" charset="0"/>
              </a:defRPr>
            </a:lvl7pPr>
            <a:lvl8pPr marL="3429000" indent="-228600" eaLnBrk="0" fontAlgn="base" hangingPunct="0">
              <a:lnSpc>
                <a:spcPct val="81000"/>
              </a:lnSpc>
              <a:spcBef>
                <a:spcPct val="0"/>
              </a:spcBef>
              <a:spcAft>
                <a:spcPct val="0"/>
              </a:spcAft>
              <a:buClr>
                <a:srgbClr val="000000"/>
              </a:buClr>
              <a:buSzPct val="100000"/>
              <a:buFont typeface="Times New Roman" pitchFamily="18" charset="0"/>
              <a:defRPr>
                <a:solidFill>
                  <a:schemeClr val="bg1"/>
                </a:solidFill>
                <a:latin typeface="RubFlama Light" pitchFamily="2" charset="0"/>
              </a:defRPr>
            </a:lvl8pPr>
            <a:lvl9pPr marL="3886200" indent="-228600" eaLnBrk="0" fontAlgn="base" hangingPunct="0">
              <a:lnSpc>
                <a:spcPct val="81000"/>
              </a:lnSpc>
              <a:spcBef>
                <a:spcPct val="0"/>
              </a:spcBef>
              <a:spcAft>
                <a:spcPct val="0"/>
              </a:spcAft>
              <a:buClr>
                <a:srgbClr val="000000"/>
              </a:buClr>
              <a:buSzPct val="100000"/>
              <a:buFont typeface="Times New Roman" pitchFamily="18" charset="0"/>
              <a:defRPr>
                <a:solidFill>
                  <a:schemeClr val="bg1"/>
                </a:solidFill>
                <a:latin typeface="RubFlama Light" pitchFamily="2" charset="0"/>
              </a:defRPr>
            </a:lvl9pPr>
          </a:lstStyle>
          <a:p>
            <a:pPr algn="ctr" eaLnBrk="1" hangingPunct="1"/>
            <a:r>
              <a:rPr lang="de-DE" altLang="de-DE" sz="1400" dirty="0" err="1">
                <a:solidFill>
                  <a:schemeClr val="tx1"/>
                </a:solidFill>
                <a:latin typeface="Arial" charset="0"/>
                <a:ea typeface="Arial" charset="0"/>
                <a:cs typeface="Arial" charset="0"/>
              </a:rPr>
              <a:t>Reactive</a:t>
            </a:r>
            <a:r>
              <a:rPr lang="de-DE" altLang="de-DE" sz="1400" dirty="0">
                <a:solidFill>
                  <a:schemeClr val="tx1"/>
                </a:solidFill>
                <a:latin typeface="Arial" charset="0"/>
                <a:ea typeface="Arial" charset="0"/>
                <a:cs typeface="Arial" charset="0"/>
              </a:rPr>
              <a:t> </a:t>
            </a:r>
          </a:p>
          <a:p>
            <a:pPr algn="ctr" eaLnBrk="1" hangingPunct="1"/>
            <a:r>
              <a:rPr lang="de-DE" altLang="de-DE" sz="1400" dirty="0" err="1">
                <a:solidFill>
                  <a:schemeClr val="tx1"/>
                </a:solidFill>
                <a:latin typeface="Arial" charset="0"/>
                <a:ea typeface="Arial" charset="0"/>
                <a:cs typeface="Arial" charset="0"/>
              </a:rPr>
              <a:t>species</a:t>
            </a:r>
            <a:endParaRPr lang="de-DE" altLang="de-DE" sz="1400" dirty="0">
              <a:solidFill>
                <a:schemeClr val="tx1"/>
              </a:solidFill>
              <a:latin typeface="Arial" charset="0"/>
              <a:ea typeface="Arial" charset="0"/>
              <a:cs typeface="Arial" charset="0"/>
            </a:endParaRPr>
          </a:p>
        </p:txBody>
      </p:sp>
      <p:sp>
        <p:nvSpPr>
          <p:cNvPr id="13" name="Textfeld 2"/>
          <p:cNvSpPr txBox="1">
            <a:spLocks noChangeArrowheads="1"/>
          </p:cNvSpPr>
          <p:nvPr/>
        </p:nvSpPr>
        <p:spPr bwMode="auto">
          <a:xfrm>
            <a:off x="3222168" y="3923203"/>
            <a:ext cx="24300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RubFlama Light" pitchFamily="2" charset="0"/>
              </a:defRPr>
            </a:lvl1pPr>
            <a:lvl2pPr marL="742950" indent="-285750" eaLnBrk="0" hangingPunct="0">
              <a:defRPr>
                <a:solidFill>
                  <a:schemeClr val="bg1"/>
                </a:solidFill>
                <a:latin typeface="RubFlama Light" pitchFamily="2" charset="0"/>
              </a:defRPr>
            </a:lvl2pPr>
            <a:lvl3pPr eaLnBrk="0" hangingPunct="0">
              <a:defRPr>
                <a:solidFill>
                  <a:schemeClr val="bg1"/>
                </a:solidFill>
                <a:latin typeface="RubFlama Light" pitchFamily="2" charset="0"/>
              </a:defRPr>
            </a:lvl3pPr>
            <a:lvl4pPr eaLnBrk="0" hangingPunct="0">
              <a:defRPr>
                <a:solidFill>
                  <a:schemeClr val="bg1"/>
                </a:solidFill>
                <a:latin typeface="RubFlama Light" pitchFamily="2" charset="0"/>
              </a:defRPr>
            </a:lvl4pPr>
            <a:lvl5pPr eaLnBrk="0" hangingPunct="0">
              <a:defRPr>
                <a:solidFill>
                  <a:schemeClr val="bg1"/>
                </a:solidFill>
                <a:latin typeface="RubFlama Light" pitchFamily="2" charset="0"/>
              </a:defRPr>
            </a:lvl5pPr>
            <a:lvl6pPr marL="2514600" indent="-228600" eaLnBrk="0" fontAlgn="base" hangingPunct="0">
              <a:lnSpc>
                <a:spcPct val="81000"/>
              </a:lnSpc>
              <a:spcBef>
                <a:spcPct val="0"/>
              </a:spcBef>
              <a:spcAft>
                <a:spcPct val="0"/>
              </a:spcAft>
              <a:buClr>
                <a:srgbClr val="000000"/>
              </a:buClr>
              <a:buSzPct val="100000"/>
              <a:buFont typeface="Times New Roman" pitchFamily="18" charset="0"/>
              <a:defRPr>
                <a:solidFill>
                  <a:schemeClr val="bg1"/>
                </a:solidFill>
                <a:latin typeface="RubFlama Light" pitchFamily="2" charset="0"/>
              </a:defRPr>
            </a:lvl6pPr>
            <a:lvl7pPr marL="2971800" indent="-228600" eaLnBrk="0" fontAlgn="base" hangingPunct="0">
              <a:lnSpc>
                <a:spcPct val="81000"/>
              </a:lnSpc>
              <a:spcBef>
                <a:spcPct val="0"/>
              </a:spcBef>
              <a:spcAft>
                <a:spcPct val="0"/>
              </a:spcAft>
              <a:buClr>
                <a:srgbClr val="000000"/>
              </a:buClr>
              <a:buSzPct val="100000"/>
              <a:buFont typeface="Times New Roman" pitchFamily="18" charset="0"/>
              <a:defRPr>
                <a:solidFill>
                  <a:schemeClr val="bg1"/>
                </a:solidFill>
                <a:latin typeface="RubFlama Light" pitchFamily="2" charset="0"/>
              </a:defRPr>
            </a:lvl7pPr>
            <a:lvl8pPr marL="3429000" indent="-228600" eaLnBrk="0" fontAlgn="base" hangingPunct="0">
              <a:lnSpc>
                <a:spcPct val="81000"/>
              </a:lnSpc>
              <a:spcBef>
                <a:spcPct val="0"/>
              </a:spcBef>
              <a:spcAft>
                <a:spcPct val="0"/>
              </a:spcAft>
              <a:buClr>
                <a:srgbClr val="000000"/>
              </a:buClr>
              <a:buSzPct val="100000"/>
              <a:buFont typeface="Times New Roman" pitchFamily="18" charset="0"/>
              <a:defRPr>
                <a:solidFill>
                  <a:schemeClr val="bg1"/>
                </a:solidFill>
                <a:latin typeface="RubFlama Light" pitchFamily="2" charset="0"/>
              </a:defRPr>
            </a:lvl8pPr>
            <a:lvl9pPr marL="3886200" indent="-228600" eaLnBrk="0" fontAlgn="base" hangingPunct="0">
              <a:lnSpc>
                <a:spcPct val="81000"/>
              </a:lnSpc>
              <a:spcBef>
                <a:spcPct val="0"/>
              </a:spcBef>
              <a:spcAft>
                <a:spcPct val="0"/>
              </a:spcAft>
              <a:buClr>
                <a:srgbClr val="000000"/>
              </a:buClr>
              <a:buSzPct val="100000"/>
              <a:buFont typeface="Times New Roman" pitchFamily="18" charset="0"/>
              <a:defRPr>
                <a:solidFill>
                  <a:schemeClr val="bg1"/>
                </a:solidFill>
                <a:latin typeface="RubFlama Light" pitchFamily="2" charset="0"/>
              </a:defRPr>
            </a:lvl9pPr>
          </a:lstStyle>
          <a:p>
            <a:pPr algn="ctr" eaLnBrk="1" hangingPunct="1"/>
            <a:r>
              <a:rPr lang="de-DE" altLang="de-DE" sz="1400" dirty="0">
                <a:solidFill>
                  <a:schemeClr val="tx1"/>
                </a:solidFill>
                <a:latin typeface="Arial" charset="0"/>
                <a:ea typeface="Arial" charset="0"/>
                <a:cs typeface="Arial" charset="0"/>
              </a:rPr>
              <a:t>Membrane, DNA, </a:t>
            </a:r>
            <a:r>
              <a:rPr lang="de-DE" altLang="de-DE" sz="1400" dirty="0" err="1">
                <a:solidFill>
                  <a:schemeClr val="tx1"/>
                </a:solidFill>
                <a:latin typeface="Arial" charset="0"/>
                <a:ea typeface="Arial" charset="0"/>
                <a:cs typeface="Arial" charset="0"/>
              </a:rPr>
              <a:t>proteins</a:t>
            </a:r>
            <a:r>
              <a:rPr lang="de-DE" altLang="de-DE" sz="1400" dirty="0">
                <a:solidFill>
                  <a:schemeClr val="tx1"/>
                </a:solidFill>
                <a:latin typeface="Arial" charset="0"/>
                <a:ea typeface="Arial" charset="0"/>
                <a:cs typeface="Arial" charset="0"/>
              </a:rPr>
              <a:t>, …</a:t>
            </a:r>
          </a:p>
        </p:txBody>
      </p:sp>
      <p:sp>
        <p:nvSpPr>
          <p:cNvPr id="14" name="Abgerundetes Rechteck 19"/>
          <p:cNvSpPr/>
          <p:nvPr/>
        </p:nvSpPr>
        <p:spPr>
          <a:xfrm>
            <a:off x="6100574" y="2205737"/>
            <a:ext cx="1371415" cy="486054"/>
          </a:xfrm>
          <a:prstGeom prst="roundRect">
            <a:avLst/>
          </a:prstGeom>
          <a:solidFill>
            <a:srgbClr val="CCCCCC"/>
          </a:solidFill>
          <a:ln/>
        </p:spPr>
        <p:style>
          <a:lnRef idx="0">
            <a:schemeClr val="accent3"/>
          </a:lnRef>
          <a:fillRef idx="3">
            <a:schemeClr val="accent3"/>
          </a:fillRef>
          <a:effectRef idx="3">
            <a:schemeClr val="accent3"/>
          </a:effectRef>
          <a:fontRef idx="minor">
            <a:schemeClr val="lt1"/>
          </a:fontRef>
        </p:style>
        <p:txBody>
          <a:bodyPr anchor="ctr"/>
          <a:lstStyle/>
          <a:p>
            <a:pPr algn="ctr">
              <a:defRPr/>
            </a:pPr>
            <a:r>
              <a:rPr lang="de-DE" sz="1400" dirty="0" err="1">
                <a:solidFill>
                  <a:schemeClr val="tx1"/>
                </a:solidFill>
                <a:latin typeface="Arial" charset="0"/>
                <a:ea typeface="Arial" charset="0"/>
                <a:cs typeface="Arial" charset="0"/>
              </a:rPr>
              <a:t>rf</a:t>
            </a:r>
            <a:r>
              <a:rPr lang="de-DE" sz="1400" dirty="0">
                <a:solidFill>
                  <a:schemeClr val="tx1"/>
                </a:solidFill>
                <a:latin typeface="Arial" charset="0"/>
                <a:ea typeface="Arial" charset="0"/>
                <a:cs typeface="Arial" charset="0"/>
              </a:rPr>
              <a:t>, </a:t>
            </a:r>
            <a:r>
              <a:rPr lang="de-DE" sz="1400" dirty="0" err="1">
                <a:solidFill>
                  <a:schemeClr val="tx1"/>
                </a:solidFill>
                <a:latin typeface="Arial" charset="0"/>
                <a:ea typeface="Arial" charset="0"/>
                <a:cs typeface="Arial" charset="0"/>
              </a:rPr>
              <a:t>heat</a:t>
            </a:r>
            <a:r>
              <a:rPr lang="de-DE" sz="1400" dirty="0">
                <a:solidFill>
                  <a:schemeClr val="tx1"/>
                </a:solidFill>
                <a:latin typeface="Arial" charset="0"/>
                <a:ea typeface="Arial" charset="0"/>
                <a:cs typeface="Arial" charset="0"/>
              </a:rPr>
              <a:t>, </a:t>
            </a:r>
          </a:p>
          <a:p>
            <a:pPr algn="ctr">
              <a:defRPr/>
            </a:pPr>
            <a:r>
              <a:rPr lang="de-DE" sz="1400" dirty="0" err="1">
                <a:solidFill>
                  <a:schemeClr val="tx1"/>
                </a:solidFill>
                <a:latin typeface="Arial" charset="0"/>
                <a:ea typeface="Arial" charset="0"/>
                <a:cs typeface="Arial" charset="0"/>
              </a:rPr>
              <a:t>el</a:t>
            </a:r>
            <a:r>
              <a:rPr lang="de-DE" sz="1400" dirty="0">
                <a:solidFill>
                  <a:schemeClr val="tx1"/>
                </a:solidFill>
                <a:latin typeface="Arial" charset="0"/>
                <a:ea typeface="Arial" charset="0"/>
                <a:cs typeface="Arial" charset="0"/>
              </a:rPr>
              <a:t>. </a:t>
            </a:r>
            <a:r>
              <a:rPr lang="de-DE" sz="1400" dirty="0" err="1">
                <a:solidFill>
                  <a:schemeClr val="tx1"/>
                </a:solidFill>
                <a:latin typeface="Arial" charset="0"/>
                <a:ea typeface="Arial" charset="0"/>
                <a:cs typeface="Arial" charset="0"/>
              </a:rPr>
              <a:t>field</a:t>
            </a:r>
            <a:r>
              <a:rPr lang="de-DE" sz="1400" dirty="0">
                <a:solidFill>
                  <a:schemeClr val="tx1"/>
                </a:solidFill>
                <a:latin typeface="Arial" charset="0"/>
                <a:ea typeface="Arial" charset="0"/>
                <a:cs typeface="Arial" charset="0"/>
              </a:rPr>
              <a:t>,…</a:t>
            </a:r>
          </a:p>
        </p:txBody>
      </p:sp>
      <p:sp>
        <p:nvSpPr>
          <p:cNvPr id="3" name="Slide Number Placeholder 2">
            <a:extLst>
              <a:ext uri="{FF2B5EF4-FFF2-40B4-BE49-F238E27FC236}">
                <a16:creationId xmlns:a16="http://schemas.microsoft.com/office/drawing/2014/main" id="{47535936-07EB-E84D-901F-0091DBCDE0AC}"/>
              </a:ext>
            </a:extLst>
          </p:cNvPr>
          <p:cNvSpPr>
            <a:spLocks noGrp="1"/>
          </p:cNvSpPr>
          <p:nvPr>
            <p:ph type="sldNum" sz="quarter" idx="12"/>
          </p:nvPr>
        </p:nvSpPr>
        <p:spPr/>
        <p:txBody>
          <a:bodyPr/>
          <a:lstStyle/>
          <a:p>
            <a:pPr>
              <a:defRPr/>
            </a:pPr>
            <a:fld id="{3FF2C605-4958-CF43-AA48-80339EFDB0AF}" type="slidenum">
              <a:rPr lang="en-US" smtClean="0"/>
              <a:pPr>
                <a:defRPr/>
              </a:pPr>
              <a:t>3</a:t>
            </a:fld>
            <a:endParaRPr lang="en-US"/>
          </a:p>
        </p:txBody>
      </p:sp>
      <p:sp>
        <p:nvSpPr>
          <p:cNvPr id="15" name="Oval 14">
            <a:extLst>
              <a:ext uri="{FF2B5EF4-FFF2-40B4-BE49-F238E27FC236}">
                <a16:creationId xmlns:a16="http://schemas.microsoft.com/office/drawing/2014/main" id="{951990B7-7095-2C4B-9412-90B99EE13610}"/>
              </a:ext>
            </a:extLst>
          </p:cNvPr>
          <p:cNvSpPr/>
          <p:nvPr/>
        </p:nvSpPr>
        <p:spPr>
          <a:xfrm>
            <a:off x="4555828" y="1220702"/>
            <a:ext cx="1782044" cy="991481"/>
          </a:xfrm>
          <a:prstGeom prst="ellipse">
            <a:avLst/>
          </a:prstGeom>
          <a:noFill/>
          <a:ln w="38100">
            <a:solidFill>
              <a:srgbClr val="E91B1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9134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C1D1C-7EC7-464D-9E7C-ADEEE3FF1D91}"/>
              </a:ext>
            </a:extLst>
          </p:cNvPr>
          <p:cNvSpPr>
            <a:spLocks noGrp="1"/>
          </p:cNvSpPr>
          <p:nvPr>
            <p:ph type="title"/>
          </p:nvPr>
        </p:nvSpPr>
        <p:spPr>
          <a:xfrm>
            <a:off x="0" y="468154"/>
            <a:ext cx="9144000" cy="801290"/>
          </a:xfrm>
        </p:spPr>
        <p:txBody>
          <a:bodyPr/>
          <a:lstStyle/>
          <a:p>
            <a:r>
              <a:rPr lang="en-US" dirty="0"/>
              <a:t>Cysteine Modifications – Origin of Species</a:t>
            </a:r>
          </a:p>
        </p:txBody>
      </p:sp>
      <p:sp>
        <p:nvSpPr>
          <p:cNvPr id="4" name="Slide Number Placeholder 3">
            <a:extLst>
              <a:ext uri="{FF2B5EF4-FFF2-40B4-BE49-F238E27FC236}">
                <a16:creationId xmlns:a16="http://schemas.microsoft.com/office/drawing/2014/main" id="{C6C24998-5266-224C-B59B-C7FC4F060997}"/>
              </a:ext>
            </a:extLst>
          </p:cNvPr>
          <p:cNvSpPr>
            <a:spLocks noGrp="1"/>
          </p:cNvSpPr>
          <p:nvPr>
            <p:ph type="sldNum" sz="quarter" idx="12"/>
          </p:nvPr>
        </p:nvSpPr>
        <p:spPr/>
        <p:txBody>
          <a:bodyPr/>
          <a:lstStyle/>
          <a:p>
            <a:pPr>
              <a:defRPr/>
            </a:pPr>
            <a:fld id="{3FF2C605-4958-CF43-AA48-80339EFDB0AF}" type="slidenum">
              <a:rPr lang="en-US" smtClean="0"/>
              <a:pPr>
                <a:defRPr/>
              </a:pPr>
              <a:t>30</a:t>
            </a:fld>
            <a:endParaRPr lang="en-US" dirty="0"/>
          </a:p>
        </p:txBody>
      </p:sp>
      <p:sp>
        <p:nvSpPr>
          <p:cNvPr id="11" name="Rectangle 10">
            <a:extLst>
              <a:ext uri="{FF2B5EF4-FFF2-40B4-BE49-F238E27FC236}">
                <a16:creationId xmlns:a16="http://schemas.microsoft.com/office/drawing/2014/main" id="{A1711BC3-7414-3142-BA9A-B70B67493A5C}"/>
              </a:ext>
            </a:extLst>
          </p:cNvPr>
          <p:cNvSpPr/>
          <p:nvPr/>
        </p:nvSpPr>
        <p:spPr>
          <a:xfrm>
            <a:off x="-1" y="4723543"/>
            <a:ext cx="4883285" cy="400110"/>
          </a:xfrm>
          <a:prstGeom prst="rect">
            <a:avLst/>
          </a:prstGeom>
        </p:spPr>
        <p:txBody>
          <a:bodyPr wrap="square">
            <a:spAutoFit/>
          </a:bodyPr>
          <a:lstStyle/>
          <a:p>
            <a:r>
              <a:rPr lang="en-US" sz="1000" dirty="0">
                <a:latin typeface="Arial" panose="020B0604020202020204" pitchFamily="34" charset="0"/>
                <a:ea typeface="Arial" charset="0"/>
                <a:cs typeface="Arial" panose="020B0604020202020204" pitchFamily="34" charset="0"/>
              </a:rPr>
              <a:t>Stapelmann, K. et al. </a:t>
            </a:r>
            <a:r>
              <a:rPr lang="en-US" sz="1000" i="1" dirty="0">
                <a:latin typeface="Arial" panose="020B0604020202020204" pitchFamily="34" charset="0"/>
                <a:ea typeface="Arial" charset="0"/>
                <a:cs typeface="Arial" panose="020B0604020202020204" pitchFamily="34" charset="0"/>
              </a:rPr>
              <a:t>Journal of Physics D: Applied Physics </a:t>
            </a:r>
            <a:r>
              <a:rPr lang="en-US" sz="1000" b="1" dirty="0">
                <a:latin typeface="Arial" panose="020B0604020202020204" pitchFamily="34" charset="0"/>
                <a:ea typeface="Arial" charset="0"/>
                <a:cs typeface="Arial" panose="020B0604020202020204" pitchFamily="34" charset="0"/>
              </a:rPr>
              <a:t>54</a:t>
            </a:r>
            <a:r>
              <a:rPr lang="en-US" sz="1000" b="1" i="1" dirty="0">
                <a:latin typeface="Arial" panose="020B0604020202020204" pitchFamily="34" charset="0"/>
                <a:ea typeface="Arial" charset="0"/>
                <a:cs typeface="Arial" panose="020B0604020202020204" pitchFamily="34" charset="0"/>
              </a:rPr>
              <a:t> </a:t>
            </a:r>
            <a:r>
              <a:rPr lang="en-US" sz="1000" i="1" dirty="0">
                <a:latin typeface="Arial" panose="020B0604020202020204" pitchFamily="34" charset="0"/>
                <a:ea typeface="Arial" charset="0"/>
                <a:cs typeface="Arial" panose="020B0604020202020204" pitchFamily="34" charset="0"/>
              </a:rPr>
              <a:t>(</a:t>
            </a:r>
            <a:r>
              <a:rPr lang="en-US" sz="1000" dirty="0">
                <a:latin typeface="Arial" panose="020B0604020202020204" pitchFamily="34" charset="0"/>
                <a:ea typeface="Arial" charset="0"/>
                <a:cs typeface="Arial" panose="020B0604020202020204" pitchFamily="34" charset="0"/>
              </a:rPr>
              <a:t>2021): 434003</a:t>
            </a:r>
          </a:p>
          <a:p>
            <a:r>
              <a:rPr lang="en-US" sz="1000" dirty="0">
                <a:latin typeface="Arial" panose="020B0604020202020204" pitchFamily="34" charset="0"/>
                <a:ea typeface="Arial" charset="0"/>
                <a:cs typeface="Arial" panose="020B0604020202020204" pitchFamily="34" charset="0"/>
              </a:rPr>
              <a:t>*</a:t>
            </a:r>
            <a:r>
              <a:rPr lang="en-US" sz="1000" dirty="0" err="1">
                <a:latin typeface="Arial" panose="020B0604020202020204" pitchFamily="34" charset="0"/>
                <a:ea typeface="Arial" charset="0"/>
                <a:cs typeface="Arial" panose="020B0604020202020204" pitchFamily="34" charset="0"/>
              </a:rPr>
              <a:t>Gorbanev</a:t>
            </a:r>
            <a:r>
              <a:rPr lang="en-US" sz="1000" dirty="0">
                <a:latin typeface="Arial" panose="020B0604020202020204" pitchFamily="34" charset="0"/>
                <a:ea typeface="Arial" charset="0"/>
                <a:cs typeface="Arial" panose="020B0604020202020204" pitchFamily="34" charset="0"/>
              </a:rPr>
              <a:t>, Y. et al. </a:t>
            </a:r>
            <a:r>
              <a:rPr lang="en-US" sz="1000" i="1" dirty="0">
                <a:latin typeface="Arial" panose="020B0604020202020204" pitchFamily="34" charset="0"/>
                <a:ea typeface="Arial" charset="0"/>
                <a:cs typeface="Arial" panose="020B0604020202020204" pitchFamily="34" charset="0"/>
              </a:rPr>
              <a:t>Physical Chemistry Chemical Physics</a:t>
            </a:r>
            <a:r>
              <a:rPr lang="en-US" sz="1000" dirty="0">
                <a:latin typeface="Arial" panose="020B0604020202020204" pitchFamily="34" charset="0"/>
                <a:ea typeface="Arial" charset="0"/>
                <a:cs typeface="Arial" panose="020B0604020202020204" pitchFamily="34" charset="0"/>
              </a:rPr>
              <a:t> </a:t>
            </a:r>
            <a:r>
              <a:rPr lang="en-US" sz="1000" b="1" dirty="0">
                <a:latin typeface="Arial" panose="020B0604020202020204" pitchFamily="34" charset="0"/>
                <a:ea typeface="Arial" charset="0"/>
                <a:cs typeface="Arial" panose="020B0604020202020204" pitchFamily="34" charset="0"/>
              </a:rPr>
              <a:t>20</a:t>
            </a:r>
            <a:r>
              <a:rPr lang="en-US" sz="1000" dirty="0">
                <a:latin typeface="Arial" panose="020B0604020202020204" pitchFamily="34" charset="0"/>
                <a:ea typeface="Arial" charset="0"/>
                <a:cs typeface="Arial" panose="020B0604020202020204" pitchFamily="34" charset="0"/>
              </a:rPr>
              <a:t> (2018): 2792-2808</a:t>
            </a:r>
          </a:p>
        </p:txBody>
      </p:sp>
      <p:sp>
        <p:nvSpPr>
          <p:cNvPr id="14" name="Content Placeholder 2">
            <a:extLst>
              <a:ext uri="{FF2B5EF4-FFF2-40B4-BE49-F238E27FC236}">
                <a16:creationId xmlns:a16="http://schemas.microsoft.com/office/drawing/2014/main" id="{B64F6D67-1F47-7648-A73A-FD792188E857}"/>
              </a:ext>
            </a:extLst>
          </p:cNvPr>
          <p:cNvSpPr txBox="1">
            <a:spLocks/>
          </p:cNvSpPr>
          <p:nvPr/>
        </p:nvSpPr>
        <p:spPr bwMode="auto">
          <a:xfrm>
            <a:off x="6735941" y="1511139"/>
            <a:ext cx="2427514" cy="30356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4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C00000"/>
              </a:buClr>
              <a:buFont typeface="Wingdings" pitchFamily="2" charset="2"/>
              <a:buChar char="§"/>
            </a:pPr>
            <a:r>
              <a:rPr lang="en-US" sz="1600" dirty="0">
                <a:latin typeface="Arial" charset="0"/>
                <a:ea typeface="Arial" charset="0"/>
                <a:cs typeface="Arial" charset="0"/>
              </a:rPr>
              <a:t>Heavy water H</a:t>
            </a:r>
            <a:r>
              <a:rPr lang="en-US" sz="1600" baseline="-25000" dirty="0">
                <a:latin typeface="Arial" charset="0"/>
                <a:ea typeface="Arial" charset="0"/>
                <a:cs typeface="Arial" charset="0"/>
              </a:rPr>
              <a:t>2</a:t>
            </a:r>
            <a:r>
              <a:rPr lang="en-US" sz="1600" baseline="30000" dirty="0">
                <a:latin typeface="Arial" charset="0"/>
                <a:ea typeface="Arial" charset="0"/>
                <a:cs typeface="Arial" charset="0"/>
              </a:rPr>
              <a:t>18</a:t>
            </a:r>
            <a:r>
              <a:rPr lang="en-US" sz="1600" dirty="0">
                <a:latin typeface="Arial" charset="0"/>
                <a:ea typeface="Arial" charset="0"/>
                <a:cs typeface="Arial" charset="0"/>
              </a:rPr>
              <a:t>O as liquid</a:t>
            </a:r>
          </a:p>
          <a:p>
            <a:pPr>
              <a:buClr>
                <a:srgbClr val="C00000"/>
              </a:buClr>
              <a:buFont typeface="Wingdings" pitchFamily="2" charset="2"/>
              <a:buChar char="§"/>
            </a:pPr>
            <a:r>
              <a:rPr lang="en-US" sz="1600" dirty="0">
                <a:latin typeface="Arial" charset="0"/>
                <a:ea typeface="Arial" charset="0"/>
                <a:cs typeface="Arial" charset="0"/>
              </a:rPr>
              <a:t>He/H</a:t>
            </a:r>
            <a:r>
              <a:rPr lang="en-US" sz="1600" baseline="-25000" dirty="0">
                <a:latin typeface="Arial" charset="0"/>
                <a:ea typeface="Arial" charset="0"/>
                <a:cs typeface="Arial" charset="0"/>
              </a:rPr>
              <a:t>2</a:t>
            </a:r>
            <a:r>
              <a:rPr lang="en-US" sz="1600" dirty="0">
                <a:latin typeface="Arial" charset="0"/>
                <a:ea typeface="Arial" charset="0"/>
                <a:cs typeface="Arial" charset="0"/>
              </a:rPr>
              <a:t>O: more </a:t>
            </a:r>
            <a:r>
              <a:rPr lang="en-US" sz="1600" baseline="30000" dirty="0">
                <a:latin typeface="Arial" charset="0"/>
                <a:ea typeface="Arial" charset="0"/>
                <a:cs typeface="Arial" charset="0"/>
              </a:rPr>
              <a:t>18</a:t>
            </a:r>
            <a:r>
              <a:rPr lang="en-US" sz="1600" dirty="0">
                <a:latin typeface="Arial" charset="0"/>
                <a:ea typeface="Arial" charset="0"/>
                <a:cs typeface="Arial" charset="0"/>
              </a:rPr>
              <a:t>O incorporated </a:t>
            </a:r>
          </a:p>
          <a:p>
            <a:pPr>
              <a:buClr>
                <a:srgbClr val="C00000"/>
              </a:buClr>
              <a:buFont typeface="Wingdings" pitchFamily="2" charset="2"/>
              <a:buChar char="§"/>
            </a:pPr>
            <a:r>
              <a:rPr lang="en-US" sz="1600" baseline="30000" dirty="0">
                <a:latin typeface="Arial" charset="0"/>
                <a:ea typeface="Arial" charset="0"/>
                <a:cs typeface="Arial" charset="0"/>
              </a:rPr>
              <a:t>18</a:t>
            </a:r>
            <a:r>
              <a:rPr lang="en-US" sz="1600" dirty="0">
                <a:latin typeface="Arial" charset="0"/>
                <a:ea typeface="Arial" charset="0"/>
                <a:cs typeface="Arial" charset="0"/>
              </a:rPr>
              <a:t>O due to hydrolysis, (V)UV or metastable impact, or </a:t>
            </a:r>
            <a:r>
              <a:rPr lang="en-US" sz="1600" baseline="30000" dirty="0">
                <a:latin typeface="Arial" charset="0"/>
                <a:ea typeface="Arial" charset="0"/>
                <a:cs typeface="Arial" charset="0"/>
              </a:rPr>
              <a:t>16</a:t>
            </a:r>
            <a:r>
              <a:rPr lang="en-US" sz="1600" dirty="0">
                <a:latin typeface="Arial" charset="0"/>
                <a:ea typeface="Arial" charset="0"/>
                <a:cs typeface="Arial" charset="0"/>
              </a:rPr>
              <a:t>OH H hopping</a:t>
            </a:r>
          </a:p>
          <a:p>
            <a:pPr>
              <a:buClr>
                <a:srgbClr val="C00000"/>
              </a:buClr>
              <a:buFont typeface="Wingdings" pitchFamily="2" charset="2"/>
              <a:buChar char="§"/>
            </a:pPr>
            <a:r>
              <a:rPr lang="en-US" sz="1600" dirty="0">
                <a:latin typeface="Arial" charset="0"/>
                <a:ea typeface="Arial" charset="0"/>
                <a:cs typeface="Arial" charset="0"/>
              </a:rPr>
              <a:t>Previous observation in “clean” samples: all species originate in the gas phase*</a:t>
            </a:r>
          </a:p>
        </p:txBody>
      </p:sp>
      <p:pic>
        <p:nvPicPr>
          <p:cNvPr id="7" name="Content Placeholder 6">
            <a:extLst>
              <a:ext uri="{FF2B5EF4-FFF2-40B4-BE49-F238E27FC236}">
                <a16:creationId xmlns:a16="http://schemas.microsoft.com/office/drawing/2014/main" id="{FF8FEB19-EB92-8845-A618-36BA9B55738C}"/>
              </a:ext>
            </a:extLst>
          </p:cNvPr>
          <p:cNvPicPr>
            <a:picLocks noGrp="1" noChangeAspect="1"/>
          </p:cNvPicPr>
          <p:nvPr>
            <p:ph idx="1"/>
          </p:nvPr>
        </p:nvPicPr>
        <p:blipFill>
          <a:blip r:embed="rId3"/>
          <a:stretch>
            <a:fillRect/>
          </a:stretch>
        </p:blipFill>
        <p:spPr>
          <a:xfrm>
            <a:off x="138155" y="1500520"/>
            <a:ext cx="6600102" cy="3115058"/>
          </a:xfrm>
        </p:spPr>
      </p:pic>
    </p:spTree>
    <p:extLst>
      <p:ext uri="{BB962C8B-B14F-4D97-AF65-F5344CB8AC3E}">
        <p14:creationId xmlns:p14="http://schemas.microsoft.com/office/powerpoint/2010/main" val="20852536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C5AC9-8EB4-194E-81FA-4D75588C9068}"/>
              </a:ext>
            </a:extLst>
          </p:cNvPr>
          <p:cNvSpPr>
            <a:spLocks noGrp="1"/>
          </p:cNvSpPr>
          <p:nvPr>
            <p:ph type="title"/>
          </p:nvPr>
        </p:nvSpPr>
        <p:spPr>
          <a:xfrm>
            <a:off x="457200" y="465534"/>
            <a:ext cx="8229600" cy="801290"/>
          </a:xfrm>
        </p:spPr>
        <p:txBody>
          <a:bodyPr/>
          <a:lstStyle/>
          <a:p>
            <a:r>
              <a:rPr lang="en-US" dirty="0"/>
              <a:t>Conclusions</a:t>
            </a:r>
          </a:p>
        </p:txBody>
      </p:sp>
      <p:sp>
        <p:nvSpPr>
          <p:cNvPr id="3" name="Content Placeholder 2">
            <a:extLst>
              <a:ext uri="{FF2B5EF4-FFF2-40B4-BE49-F238E27FC236}">
                <a16:creationId xmlns:a16="http://schemas.microsoft.com/office/drawing/2014/main" id="{07DD1F61-694C-2E48-AF12-A512B8359D73}"/>
              </a:ext>
            </a:extLst>
          </p:cNvPr>
          <p:cNvSpPr>
            <a:spLocks noGrp="1"/>
          </p:cNvSpPr>
          <p:nvPr>
            <p:ph idx="1"/>
          </p:nvPr>
        </p:nvSpPr>
        <p:spPr>
          <a:xfrm>
            <a:off x="261937" y="1451978"/>
            <a:ext cx="8620125" cy="2806282"/>
          </a:xfrm>
        </p:spPr>
        <p:txBody>
          <a:bodyPr/>
          <a:lstStyle/>
          <a:p>
            <a:pPr>
              <a:buClr>
                <a:srgbClr val="C00000"/>
              </a:buClr>
              <a:buFont typeface="Wingdings" pitchFamily="2" charset="2"/>
              <a:buChar char="§"/>
            </a:pPr>
            <a:r>
              <a:rPr lang="en-US" sz="2000" dirty="0"/>
              <a:t>Organic matter becomes part of the chemistry</a:t>
            </a:r>
          </a:p>
          <a:p>
            <a:pPr>
              <a:buClr>
                <a:srgbClr val="C00000"/>
              </a:buClr>
              <a:buFont typeface="Wingdings" pitchFamily="2" charset="2"/>
              <a:buChar char="§"/>
            </a:pPr>
            <a:r>
              <a:rPr lang="en-US" sz="2000" dirty="0"/>
              <a:t>Different types of organic matter affect chemistry differently</a:t>
            </a:r>
          </a:p>
          <a:p>
            <a:pPr lvl="1">
              <a:buClr>
                <a:srgbClr val="C00000"/>
              </a:buClr>
              <a:buFont typeface="Wingdings" pitchFamily="2" charset="2"/>
              <a:buChar char="§"/>
            </a:pPr>
            <a:r>
              <a:rPr lang="en-US" sz="2000" dirty="0"/>
              <a:t>By offering a target for reactive species / precursors for other long-lived species (e.g. OH / H</a:t>
            </a:r>
            <a:r>
              <a:rPr lang="en-US" sz="2000" baseline="-25000" dirty="0"/>
              <a:t>2</a:t>
            </a:r>
            <a:r>
              <a:rPr lang="en-US" sz="2000" dirty="0"/>
              <a:t>O</a:t>
            </a:r>
            <a:r>
              <a:rPr lang="en-US" sz="2000" baseline="-25000" dirty="0"/>
              <a:t>2</a:t>
            </a:r>
            <a:r>
              <a:rPr lang="en-US" sz="2000" dirty="0"/>
              <a:t>)</a:t>
            </a:r>
          </a:p>
          <a:p>
            <a:pPr lvl="1">
              <a:buClr>
                <a:srgbClr val="C00000"/>
              </a:buClr>
              <a:buFont typeface="Wingdings" pitchFamily="2" charset="2"/>
              <a:buChar char="§"/>
            </a:pPr>
            <a:r>
              <a:rPr lang="en-US" sz="2000" dirty="0"/>
              <a:t>By providing new precursors to form other species (e.g. H + HO</a:t>
            </a:r>
            <a:r>
              <a:rPr lang="en-US" sz="2000" baseline="-25000" dirty="0"/>
              <a:t>2</a:t>
            </a:r>
            <a:r>
              <a:rPr lang="en-US" sz="2000" dirty="0"/>
              <a:t> / H</a:t>
            </a:r>
            <a:r>
              <a:rPr lang="en-US" sz="2000" baseline="-25000" dirty="0"/>
              <a:t>2</a:t>
            </a:r>
            <a:r>
              <a:rPr lang="en-US" sz="2000" dirty="0"/>
              <a:t>O</a:t>
            </a:r>
            <a:r>
              <a:rPr lang="en-US" sz="2000" baseline="-25000" dirty="0"/>
              <a:t>2</a:t>
            </a:r>
            <a:r>
              <a:rPr lang="en-US" sz="2000" dirty="0"/>
              <a:t>)</a:t>
            </a:r>
          </a:p>
          <a:p>
            <a:pPr>
              <a:buClr>
                <a:srgbClr val="C00000"/>
              </a:buClr>
              <a:buFont typeface="Wingdings" pitchFamily="2" charset="2"/>
              <a:buChar char="§"/>
            </a:pPr>
            <a:r>
              <a:rPr lang="en-US" sz="2000" dirty="0"/>
              <a:t>Living cells actively contribute to liquid chemistry</a:t>
            </a:r>
          </a:p>
          <a:p>
            <a:pPr lvl="1">
              <a:buClr>
                <a:srgbClr val="C00000"/>
              </a:buClr>
              <a:buFont typeface="Wingdings" pitchFamily="2" charset="2"/>
              <a:buChar char="§"/>
            </a:pPr>
            <a:r>
              <a:rPr lang="en-US" sz="2000" dirty="0"/>
              <a:t>By offering a target for reactive species</a:t>
            </a:r>
          </a:p>
          <a:p>
            <a:pPr lvl="1">
              <a:buClr>
                <a:srgbClr val="C00000"/>
              </a:buClr>
              <a:buFont typeface="Wingdings" pitchFamily="2" charset="2"/>
              <a:buChar char="§"/>
            </a:pPr>
            <a:r>
              <a:rPr lang="en-US" sz="2000" dirty="0"/>
              <a:t>By uptake and neutralization of ROS </a:t>
            </a:r>
          </a:p>
          <a:p>
            <a:pPr lvl="1">
              <a:buClr>
                <a:srgbClr val="C00000"/>
              </a:buClr>
              <a:buFont typeface="Wingdings" pitchFamily="2" charset="2"/>
              <a:buChar char="§"/>
            </a:pPr>
            <a:r>
              <a:rPr lang="en-US" sz="2000" dirty="0"/>
              <a:t>By releasing reactive species (TBD)</a:t>
            </a:r>
          </a:p>
        </p:txBody>
      </p:sp>
      <p:sp>
        <p:nvSpPr>
          <p:cNvPr id="4" name="Slide Number Placeholder 3">
            <a:extLst>
              <a:ext uri="{FF2B5EF4-FFF2-40B4-BE49-F238E27FC236}">
                <a16:creationId xmlns:a16="http://schemas.microsoft.com/office/drawing/2014/main" id="{C68D1704-D5F0-DB42-AD2B-8507B0525F78}"/>
              </a:ext>
            </a:extLst>
          </p:cNvPr>
          <p:cNvSpPr>
            <a:spLocks noGrp="1"/>
          </p:cNvSpPr>
          <p:nvPr>
            <p:ph type="sldNum" sz="quarter" idx="12"/>
          </p:nvPr>
        </p:nvSpPr>
        <p:spPr/>
        <p:txBody>
          <a:bodyPr/>
          <a:lstStyle/>
          <a:p>
            <a:pPr>
              <a:defRPr/>
            </a:pPr>
            <a:fld id="{3FF2C605-4958-CF43-AA48-80339EFDB0AF}" type="slidenum">
              <a:rPr lang="en-US" smtClean="0"/>
              <a:pPr>
                <a:defRPr/>
              </a:pPr>
              <a:t>31</a:t>
            </a:fld>
            <a:endParaRPr lang="en-US"/>
          </a:p>
        </p:txBody>
      </p:sp>
    </p:spTree>
    <p:extLst>
      <p:ext uri="{BB962C8B-B14F-4D97-AF65-F5344CB8AC3E}">
        <p14:creationId xmlns:p14="http://schemas.microsoft.com/office/powerpoint/2010/main" val="33534393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C5AC9-8EB4-194E-81FA-4D75588C9068}"/>
              </a:ext>
            </a:extLst>
          </p:cNvPr>
          <p:cNvSpPr>
            <a:spLocks noGrp="1"/>
          </p:cNvSpPr>
          <p:nvPr>
            <p:ph type="title"/>
          </p:nvPr>
        </p:nvSpPr>
        <p:spPr>
          <a:xfrm>
            <a:off x="457200" y="465534"/>
            <a:ext cx="8229600" cy="801290"/>
          </a:xfrm>
        </p:spPr>
        <p:txBody>
          <a:bodyPr/>
          <a:lstStyle/>
          <a:p>
            <a:r>
              <a:rPr lang="en-US" dirty="0"/>
              <a:t>Challenges and Opportunities</a:t>
            </a:r>
          </a:p>
        </p:txBody>
      </p:sp>
      <p:sp>
        <p:nvSpPr>
          <p:cNvPr id="3" name="Content Placeholder 2">
            <a:extLst>
              <a:ext uri="{FF2B5EF4-FFF2-40B4-BE49-F238E27FC236}">
                <a16:creationId xmlns:a16="http://schemas.microsoft.com/office/drawing/2014/main" id="{07DD1F61-694C-2E48-AF12-A512B8359D73}"/>
              </a:ext>
            </a:extLst>
          </p:cNvPr>
          <p:cNvSpPr>
            <a:spLocks noGrp="1"/>
          </p:cNvSpPr>
          <p:nvPr>
            <p:ph idx="1"/>
          </p:nvPr>
        </p:nvSpPr>
        <p:spPr>
          <a:xfrm>
            <a:off x="261937" y="1451978"/>
            <a:ext cx="8620125" cy="2806282"/>
          </a:xfrm>
        </p:spPr>
        <p:txBody>
          <a:bodyPr/>
          <a:lstStyle/>
          <a:p>
            <a:pPr>
              <a:buClr>
                <a:srgbClr val="C00000"/>
              </a:buClr>
              <a:buFont typeface="Wingdings" pitchFamily="2" charset="2"/>
              <a:buChar char="§"/>
            </a:pPr>
            <a:r>
              <a:rPr lang="en-US" sz="2000" dirty="0"/>
              <a:t>Modifications on biomolecules can be tuned by using different plasma sources, voltage conditions, gas admixtures</a:t>
            </a:r>
          </a:p>
          <a:p>
            <a:pPr>
              <a:buClr>
                <a:srgbClr val="C00000"/>
              </a:buClr>
              <a:buFont typeface="Wingdings" pitchFamily="2" charset="2"/>
              <a:buChar char="§"/>
            </a:pPr>
            <a:r>
              <a:rPr lang="en-US" sz="2000" dirty="0"/>
              <a:t>Modifications </a:t>
            </a:r>
            <a:r>
              <a:rPr lang="en-US" sz="2000" i="1" dirty="0"/>
              <a:t>known to nature </a:t>
            </a:r>
            <a:r>
              <a:rPr lang="en-US" sz="2000" dirty="0"/>
              <a:t>vs </a:t>
            </a:r>
            <a:r>
              <a:rPr lang="en-US" sz="2000" i="1" dirty="0"/>
              <a:t>unknown to nature</a:t>
            </a:r>
          </a:p>
          <a:p>
            <a:pPr lvl="1">
              <a:buClr>
                <a:srgbClr val="C00000"/>
              </a:buClr>
              <a:buFont typeface="Wingdings" pitchFamily="2" charset="2"/>
              <a:buChar char="§"/>
            </a:pPr>
            <a:r>
              <a:rPr lang="en-US" sz="1800" dirty="0"/>
              <a:t>OH/H</a:t>
            </a:r>
            <a:r>
              <a:rPr lang="en-US" sz="1800" baseline="-25000" dirty="0"/>
              <a:t>2</a:t>
            </a:r>
            <a:r>
              <a:rPr lang="en-US" sz="1800" dirty="0"/>
              <a:t>O</a:t>
            </a:r>
            <a:r>
              <a:rPr lang="en-US" sz="1800" baseline="-25000" dirty="0"/>
              <a:t>2</a:t>
            </a:r>
            <a:r>
              <a:rPr lang="en-US" sz="1800" dirty="0"/>
              <a:t>-driven chemistry vs O-driven chemistry</a:t>
            </a:r>
          </a:p>
          <a:p>
            <a:pPr lvl="1">
              <a:buClr>
                <a:srgbClr val="C00000"/>
              </a:buClr>
              <a:buFont typeface="Wingdings" pitchFamily="2" charset="2"/>
              <a:buChar char="§"/>
            </a:pPr>
            <a:r>
              <a:rPr lang="en-US" sz="1800" dirty="0"/>
              <a:t>Reversible vs irreversible modifications in nature</a:t>
            </a:r>
          </a:p>
          <a:p>
            <a:pPr lvl="1">
              <a:buClr>
                <a:srgbClr val="C00000"/>
              </a:buClr>
              <a:buFont typeface="Wingdings" pitchFamily="2" charset="2"/>
              <a:buChar char="§"/>
            </a:pPr>
            <a:r>
              <a:rPr lang="en-US" sz="1800" dirty="0"/>
              <a:t>Translation from single amino acids to organisms? </a:t>
            </a:r>
          </a:p>
          <a:p>
            <a:pPr>
              <a:buClr>
                <a:srgbClr val="C00000"/>
              </a:buClr>
              <a:buFont typeface="Wingdings" pitchFamily="2" charset="2"/>
              <a:buChar char="§"/>
            </a:pPr>
            <a:r>
              <a:rPr lang="en-US" sz="2000" dirty="0"/>
              <a:t>RONS produced by plasma and in the context of redox biology</a:t>
            </a:r>
          </a:p>
          <a:p>
            <a:pPr lvl="1">
              <a:buClr>
                <a:srgbClr val="C00000"/>
              </a:buClr>
              <a:buFont typeface="Wingdings" pitchFamily="2" charset="2"/>
              <a:buChar char="§"/>
            </a:pPr>
            <a:r>
              <a:rPr lang="en-US" sz="1800" dirty="0"/>
              <a:t>Precise manipulation of cellular responses possible?</a:t>
            </a:r>
            <a:endParaRPr lang="en-US" sz="2000" dirty="0"/>
          </a:p>
        </p:txBody>
      </p:sp>
      <p:sp>
        <p:nvSpPr>
          <p:cNvPr id="4" name="Slide Number Placeholder 3">
            <a:extLst>
              <a:ext uri="{FF2B5EF4-FFF2-40B4-BE49-F238E27FC236}">
                <a16:creationId xmlns:a16="http://schemas.microsoft.com/office/drawing/2014/main" id="{C68D1704-D5F0-DB42-AD2B-8507B0525F78}"/>
              </a:ext>
            </a:extLst>
          </p:cNvPr>
          <p:cNvSpPr>
            <a:spLocks noGrp="1"/>
          </p:cNvSpPr>
          <p:nvPr>
            <p:ph type="sldNum" sz="quarter" idx="12"/>
          </p:nvPr>
        </p:nvSpPr>
        <p:spPr/>
        <p:txBody>
          <a:bodyPr/>
          <a:lstStyle/>
          <a:p>
            <a:pPr>
              <a:defRPr/>
            </a:pPr>
            <a:fld id="{3FF2C605-4958-CF43-AA48-80339EFDB0AF}" type="slidenum">
              <a:rPr lang="en-US" smtClean="0"/>
              <a:pPr>
                <a:defRPr/>
              </a:pPr>
              <a:t>32</a:t>
            </a:fld>
            <a:endParaRPr lang="en-US"/>
          </a:p>
        </p:txBody>
      </p:sp>
    </p:spTree>
    <p:extLst>
      <p:ext uri="{BB962C8B-B14F-4D97-AF65-F5344CB8AC3E}">
        <p14:creationId xmlns:p14="http://schemas.microsoft.com/office/powerpoint/2010/main" val="1032080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C5AC9-8EB4-194E-81FA-4D75588C9068}"/>
              </a:ext>
            </a:extLst>
          </p:cNvPr>
          <p:cNvSpPr>
            <a:spLocks noGrp="1"/>
          </p:cNvSpPr>
          <p:nvPr>
            <p:ph type="title"/>
          </p:nvPr>
        </p:nvSpPr>
        <p:spPr>
          <a:xfrm>
            <a:off x="457200" y="465534"/>
            <a:ext cx="8229600" cy="801290"/>
          </a:xfrm>
        </p:spPr>
        <p:txBody>
          <a:bodyPr/>
          <a:lstStyle/>
          <a:p>
            <a:r>
              <a:rPr lang="en-US" dirty="0"/>
              <a:t>Outlook – ongoing research</a:t>
            </a:r>
          </a:p>
        </p:txBody>
      </p:sp>
      <p:sp>
        <p:nvSpPr>
          <p:cNvPr id="3" name="Content Placeholder 2">
            <a:extLst>
              <a:ext uri="{FF2B5EF4-FFF2-40B4-BE49-F238E27FC236}">
                <a16:creationId xmlns:a16="http://schemas.microsoft.com/office/drawing/2014/main" id="{07DD1F61-694C-2E48-AF12-A512B8359D73}"/>
              </a:ext>
            </a:extLst>
          </p:cNvPr>
          <p:cNvSpPr>
            <a:spLocks noGrp="1"/>
          </p:cNvSpPr>
          <p:nvPr>
            <p:ph idx="1"/>
          </p:nvPr>
        </p:nvSpPr>
        <p:spPr>
          <a:xfrm>
            <a:off x="261937" y="1451978"/>
            <a:ext cx="8620125" cy="2806282"/>
          </a:xfrm>
        </p:spPr>
        <p:txBody>
          <a:bodyPr/>
          <a:lstStyle/>
          <a:p>
            <a:pPr>
              <a:buClr>
                <a:srgbClr val="C00000"/>
              </a:buClr>
              <a:buFont typeface="Wingdings" pitchFamily="2" charset="2"/>
              <a:buChar char="§"/>
            </a:pPr>
            <a:r>
              <a:rPr lang="en-US" sz="2000" dirty="0"/>
              <a:t>Identification of short-lived species in the liquid by EPR spectroscopy </a:t>
            </a:r>
          </a:p>
          <a:p>
            <a:pPr lvl="1">
              <a:buClr>
                <a:srgbClr val="C00000"/>
              </a:buClr>
              <a:buFont typeface="Wingdings" pitchFamily="2" charset="2"/>
              <a:buChar char="§"/>
            </a:pPr>
            <a:r>
              <a:rPr lang="en-US" sz="2000" dirty="0"/>
              <a:t>NO, OH, O in water and cell culture medium</a:t>
            </a:r>
          </a:p>
          <a:p>
            <a:pPr>
              <a:buClr>
                <a:srgbClr val="C00000"/>
              </a:buClr>
              <a:buFont typeface="Wingdings" pitchFamily="2" charset="2"/>
              <a:buChar char="§"/>
            </a:pPr>
            <a:r>
              <a:rPr lang="en-US" sz="2000" dirty="0"/>
              <a:t>Impact of NO-, OH-, and O-rich plasma on cell culture </a:t>
            </a:r>
          </a:p>
          <a:p>
            <a:pPr>
              <a:buClr>
                <a:srgbClr val="C00000"/>
              </a:buClr>
              <a:buFont typeface="Wingdings" pitchFamily="2" charset="2"/>
              <a:buChar char="§"/>
            </a:pPr>
            <a:r>
              <a:rPr lang="en-US" sz="2000" dirty="0"/>
              <a:t>Response of cells to plasma treatment – different cellular markers and cell-produced chemistry </a:t>
            </a:r>
          </a:p>
          <a:p>
            <a:pPr>
              <a:buClr>
                <a:srgbClr val="C00000"/>
              </a:buClr>
              <a:buFont typeface="Wingdings" pitchFamily="2" charset="2"/>
              <a:buChar char="§"/>
            </a:pPr>
            <a:r>
              <a:rPr lang="en-US" sz="2000" dirty="0"/>
              <a:t>Can we use plasma and cell-produced chemistry for ”plasma endpoint detection”? → NIH grant starting 04/01/2022</a:t>
            </a:r>
          </a:p>
          <a:p>
            <a:pPr>
              <a:buClr>
                <a:srgbClr val="C00000"/>
              </a:buClr>
              <a:buFont typeface="Wingdings" pitchFamily="2" charset="2"/>
              <a:buChar char="§"/>
            </a:pPr>
            <a:endParaRPr lang="en-US" sz="2000" dirty="0"/>
          </a:p>
        </p:txBody>
      </p:sp>
      <p:sp>
        <p:nvSpPr>
          <p:cNvPr id="4" name="Slide Number Placeholder 3">
            <a:extLst>
              <a:ext uri="{FF2B5EF4-FFF2-40B4-BE49-F238E27FC236}">
                <a16:creationId xmlns:a16="http://schemas.microsoft.com/office/drawing/2014/main" id="{C68D1704-D5F0-DB42-AD2B-8507B0525F78}"/>
              </a:ext>
            </a:extLst>
          </p:cNvPr>
          <p:cNvSpPr>
            <a:spLocks noGrp="1"/>
          </p:cNvSpPr>
          <p:nvPr>
            <p:ph type="sldNum" sz="quarter" idx="12"/>
          </p:nvPr>
        </p:nvSpPr>
        <p:spPr/>
        <p:txBody>
          <a:bodyPr/>
          <a:lstStyle/>
          <a:p>
            <a:pPr>
              <a:defRPr/>
            </a:pPr>
            <a:fld id="{3FF2C605-4958-CF43-AA48-80339EFDB0AF}" type="slidenum">
              <a:rPr lang="en-US" smtClean="0"/>
              <a:pPr>
                <a:defRPr/>
              </a:pPr>
              <a:t>33</a:t>
            </a:fld>
            <a:endParaRPr lang="en-US"/>
          </a:p>
        </p:txBody>
      </p:sp>
      <p:pic>
        <p:nvPicPr>
          <p:cNvPr id="5" name="Picture 4">
            <a:extLst>
              <a:ext uri="{FF2B5EF4-FFF2-40B4-BE49-F238E27FC236}">
                <a16:creationId xmlns:a16="http://schemas.microsoft.com/office/drawing/2014/main" id="{6B793785-2EBF-4B41-9EC8-2E6363DDA3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68589" y="4494337"/>
            <a:ext cx="3806821" cy="431938"/>
          </a:xfrm>
          <a:prstGeom prst="rect">
            <a:avLst/>
          </a:prstGeom>
        </p:spPr>
      </p:pic>
      <p:pic>
        <p:nvPicPr>
          <p:cNvPr id="6" name="Picture 4" descr="NIBIB Logo">
            <a:extLst>
              <a:ext uri="{FF2B5EF4-FFF2-40B4-BE49-F238E27FC236}">
                <a16:creationId xmlns:a16="http://schemas.microsoft.com/office/drawing/2014/main" id="{D94570F3-6B00-4546-9C8B-C3F8BE0797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5902"/>
          <a:stretch/>
        </p:blipFill>
        <p:spPr bwMode="auto">
          <a:xfrm>
            <a:off x="6835957" y="4433263"/>
            <a:ext cx="2210764" cy="4602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762D034-1BA2-6A41-8655-DB83CB806A8F}"/>
              </a:ext>
            </a:extLst>
          </p:cNvPr>
          <p:cNvSpPr txBox="1"/>
          <p:nvPr/>
        </p:nvSpPr>
        <p:spPr>
          <a:xfrm>
            <a:off x="6763071" y="4866501"/>
            <a:ext cx="1523174" cy="276999"/>
          </a:xfrm>
          <a:prstGeom prst="rect">
            <a:avLst/>
          </a:prstGeom>
          <a:noFill/>
        </p:spPr>
        <p:txBody>
          <a:bodyPr wrap="none" rtlCol="0">
            <a:spAutoFit/>
          </a:bodyPr>
          <a:lstStyle/>
          <a:p>
            <a:r>
              <a:rPr lang="en-US" sz="1200" dirty="0">
                <a:solidFill>
                  <a:schemeClr val="tx1"/>
                </a:solidFill>
                <a:latin typeface="Arial" panose="020B0604020202020204" pitchFamily="34" charset="0"/>
                <a:cs typeface="Arial" panose="020B0604020202020204" pitchFamily="34" charset="0"/>
              </a:rPr>
              <a:t>Starting 04/01/2022</a:t>
            </a:r>
          </a:p>
        </p:txBody>
      </p:sp>
    </p:spTree>
    <p:extLst>
      <p:ext uri="{BB962C8B-B14F-4D97-AF65-F5344CB8AC3E}">
        <p14:creationId xmlns:p14="http://schemas.microsoft.com/office/powerpoint/2010/main" val="2207702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3477" y="479415"/>
            <a:ext cx="6857999" cy="857250"/>
          </a:xfrm>
        </p:spPr>
        <p:txBody>
          <a:bodyPr/>
          <a:lstStyle/>
          <a:p>
            <a:r>
              <a:rPr lang="en-US" sz="2000" dirty="0"/>
              <a:t>Generation &amp; Transport of Reactive Species</a:t>
            </a:r>
            <a:br>
              <a:rPr lang="en-US" sz="2000" dirty="0"/>
            </a:br>
            <a:r>
              <a:rPr lang="en-US" sz="2000" dirty="0"/>
              <a:t>- from the gas phase to the liquid to biological samples</a:t>
            </a:r>
          </a:p>
        </p:txBody>
      </p:sp>
      <p:sp>
        <p:nvSpPr>
          <p:cNvPr id="3" name="Content Placeholder 2"/>
          <p:cNvSpPr>
            <a:spLocks noGrp="1"/>
          </p:cNvSpPr>
          <p:nvPr>
            <p:ph idx="1"/>
          </p:nvPr>
        </p:nvSpPr>
        <p:spPr>
          <a:xfrm>
            <a:off x="268077" y="1317957"/>
            <a:ext cx="4104456" cy="1655366"/>
          </a:xfrm>
        </p:spPr>
        <p:txBody>
          <a:bodyPr>
            <a:noAutofit/>
          </a:bodyPr>
          <a:lstStyle/>
          <a:p>
            <a:pPr marL="0" indent="0">
              <a:lnSpc>
                <a:spcPct val="150000"/>
              </a:lnSpc>
              <a:buNone/>
            </a:pPr>
            <a:r>
              <a:rPr lang="en-US" sz="1500" b="1" dirty="0"/>
              <a:t>COST jet: </a:t>
            </a:r>
          </a:p>
          <a:p>
            <a:pPr marL="0" indent="0">
              <a:lnSpc>
                <a:spcPct val="150000"/>
              </a:lnSpc>
              <a:buNone/>
            </a:pPr>
            <a:r>
              <a:rPr lang="en-US" sz="1500" dirty="0"/>
              <a:t>Plasma chemistry: what is produced and where, how does it interact with liquids, biological samples, …</a:t>
            </a:r>
          </a:p>
          <a:p>
            <a:pPr marL="0" indent="0">
              <a:lnSpc>
                <a:spcPct val="150000"/>
              </a:lnSpc>
              <a:buNone/>
            </a:pPr>
            <a:endParaRPr lang="en-US" sz="1500" dirty="0"/>
          </a:p>
          <a:p>
            <a:pPr marL="0" indent="0">
              <a:lnSpc>
                <a:spcPct val="150000"/>
              </a:lnSpc>
              <a:buNone/>
            </a:pPr>
            <a:endParaRPr lang="en-US" sz="1500" dirty="0"/>
          </a:p>
          <a:p>
            <a:pPr marL="0" indent="0">
              <a:lnSpc>
                <a:spcPct val="150000"/>
              </a:lnSpc>
              <a:buNone/>
            </a:pPr>
            <a:endParaRPr lang="en-US" sz="1500" dirty="0"/>
          </a:p>
          <a:p>
            <a:pPr marL="0" indent="0">
              <a:lnSpc>
                <a:spcPct val="150000"/>
              </a:lnSpc>
              <a:buNone/>
            </a:pPr>
            <a:endParaRPr lang="en-US" sz="1500" dirty="0"/>
          </a:p>
          <a:p>
            <a:pPr marL="0" indent="0">
              <a:lnSpc>
                <a:spcPct val="150000"/>
              </a:lnSpc>
              <a:buNone/>
            </a:pPr>
            <a:endParaRPr lang="en-US" sz="1500" dirty="0"/>
          </a:p>
          <a:p>
            <a:pPr marL="0" indent="0">
              <a:lnSpc>
                <a:spcPct val="150000"/>
              </a:lnSpc>
              <a:buNone/>
            </a:pPr>
            <a:endParaRPr lang="en-US" sz="1500" dirty="0"/>
          </a:p>
        </p:txBody>
      </p:sp>
      <p:pic>
        <p:nvPicPr>
          <p:cNvPr id="12" name="Picture 11">
            <a:extLst>
              <a:ext uri="{FF2B5EF4-FFF2-40B4-BE49-F238E27FC236}">
                <a16:creationId xmlns:a16="http://schemas.microsoft.com/office/drawing/2014/main" id="{E9563186-5268-D149-8AA8-2A546BCE9EC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7766" r="6061" b="1906"/>
          <a:stretch/>
        </p:blipFill>
        <p:spPr bwMode="auto">
          <a:xfrm rot="10800000" flipH="1" flipV="1">
            <a:off x="6635256" y="1466569"/>
            <a:ext cx="2310289" cy="3170792"/>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30638F13-2077-E347-AF60-11376C6E059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1093" y="4525138"/>
            <a:ext cx="1417926" cy="341539"/>
          </a:xfrm>
          <a:prstGeom prst="rect">
            <a:avLst/>
          </a:prstGeom>
        </p:spPr>
      </p:pic>
      <p:sp>
        <p:nvSpPr>
          <p:cNvPr id="14" name="TextBox 13">
            <a:extLst>
              <a:ext uri="{FF2B5EF4-FFF2-40B4-BE49-F238E27FC236}">
                <a16:creationId xmlns:a16="http://schemas.microsoft.com/office/drawing/2014/main" id="{E3CF9E50-0ABB-9C49-964A-8DE1D029847E}"/>
              </a:ext>
            </a:extLst>
          </p:cNvPr>
          <p:cNvSpPr txBox="1"/>
          <p:nvPr/>
        </p:nvSpPr>
        <p:spPr>
          <a:xfrm>
            <a:off x="794121" y="4858507"/>
            <a:ext cx="1132041"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DE-SC0021329</a:t>
            </a:r>
          </a:p>
        </p:txBody>
      </p:sp>
      <p:sp>
        <p:nvSpPr>
          <p:cNvPr id="5" name="Slide Number Placeholder 4">
            <a:extLst>
              <a:ext uri="{FF2B5EF4-FFF2-40B4-BE49-F238E27FC236}">
                <a16:creationId xmlns:a16="http://schemas.microsoft.com/office/drawing/2014/main" id="{FDD6AD10-5322-F14E-874B-987E34155748}"/>
              </a:ext>
            </a:extLst>
          </p:cNvPr>
          <p:cNvSpPr>
            <a:spLocks noGrp="1"/>
          </p:cNvSpPr>
          <p:nvPr>
            <p:ph type="sldNum" sz="quarter" idx="12"/>
          </p:nvPr>
        </p:nvSpPr>
        <p:spPr/>
        <p:txBody>
          <a:bodyPr/>
          <a:lstStyle/>
          <a:p>
            <a:pPr>
              <a:defRPr/>
            </a:pPr>
            <a:fld id="{3FF2C605-4958-CF43-AA48-80339EFDB0AF}" type="slidenum">
              <a:rPr lang="en-US" smtClean="0"/>
              <a:pPr>
                <a:defRPr/>
              </a:pPr>
              <a:t>34</a:t>
            </a:fld>
            <a:endParaRPr lang="en-US"/>
          </a:p>
        </p:txBody>
      </p:sp>
      <p:pic>
        <p:nvPicPr>
          <p:cNvPr id="10" name="Picture 9">
            <a:extLst>
              <a:ext uri="{FF2B5EF4-FFF2-40B4-BE49-F238E27FC236}">
                <a16:creationId xmlns:a16="http://schemas.microsoft.com/office/drawing/2014/main" id="{60FCCE12-F676-9143-AF35-38DD4949C96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597743" y="3084039"/>
            <a:ext cx="1533598" cy="1166845"/>
          </a:xfrm>
          <a:prstGeom prst="rect">
            <a:avLst/>
          </a:prstGeom>
        </p:spPr>
      </p:pic>
      <p:pic>
        <p:nvPicPr>
          <p:cNvPr id="7" name="Picture 6">
            <a:extLst>
              <a:ext uri="{FF2B5EF4-FFF2-40B4-BE49-F238E27FC236}">
                <a16:creationId xmlns:a16="http://schemas.microsoft.com/office/drawing/2014/main" id="{23BA3980-B05F-AD40-A599-F016D8400CD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52945" y="3254676"/>
            <a:ext cx="3513221" cy="1856581"/>
          </a:xfrm>
          <a:prstGeom prst="rect">
            <a:avLst/>
          </a:prstGeom>
        </p:spPr>
      </p:pic>
      <p:pic>
        <p:nvPicPr>
          <p:cNvPr id="11" name="Picture 10">
            <a:extLst>
              <a:ext uri="{FF2B5EF4-FFF2-40B4-BE49-F238E27FC236}">
                <a16:creationId xmlns:a16="http://schemas.microsoft.com/office/drawing/2014/main" id="{A107EBC6-682C-C140-B69F-00FEB7B6EE3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62111" y="1493695"/>
            <a:ext cx="2138600" cy="1603950"/>
          </a:xfrm>
          <a:prstGeom prst="rect">
            <a:avLst/>
          </a:prstGeom>
        </p:spPr>
      </p:pic>
      <p:sp>
        <p:nvSpPr>
          <p:cNvPr id="15" name="Textfeld 1">
            <a:extLst>
              <a:ext uri="{FF2B5EF4-FFF2-40B4-BE49-F238E27FC236}">
                <a16:creationId xmlns:a16="http://schemas.microsoft.com/office/drawing/2014/main" id="{B57F7F38-B385-A145-9FBD-70DB0F5F0B68}"/>
              </a:ext>
            </a:extLst>
          </p:cNvPr>
          <p:cNvSpPr txBox="1"/>
          <p:nvPr/>
        </p:nvSpPr>
        <p:spPr>
          <a:xfrm>
            <a:off x="5393933" y="4963262"/>
            <a:ext cx="3914849" cy="230832"/>
          </a:xfrm>
          <a:prstGeom prst="rect">
            <a:avLst/>
          </a:prstGeom>
          <a:noFill/>
        </p:spPr>
        <p:txBody>
          <a:bodyPr wrap="square" rtlCol="0">
            <a:spAutoFit/>
          </a:bodyPr>
          <a:lstStyle/>
          <a:p>
            <a:r>
              <a:rPr lang="en-US" sz="900" dirty="0">
                <a:latin typeface="Arial" panose="020B0604020202020204" pitchFamily="34" charset="0"/>
                <a:ea typeface="Arial" charset="0"/>
                <a:cs typeface="Arial" panose="020B0604020202020204" pitchFamily="34" charset="0"/>
              </a:rPr>
              <a:t>Myers, B. et al. </a:t>
            </a:r>
            <a:r>
              <a:rPr lang="en-US" sz="900" i="1" dirty="0">
                <a:latin typeface="Arial" panose="020B0604020202020204" pitchFamily="34" charset="0"/>
                <a:ea typeface="Arial" charset="0"/>
                <a:cs typeface="Arial" panose="020B0604020202020204" pitchFamily="34" charset="0"/>
              </a:rPr>
              <a:t>Journal of Physics D: Applied Physics </a:t>
            </a:r>
            <a:r>
              <a:rPr lang="en-US" sz="900" b="1" dirty="0">
                <a:latin typeface="Arial" panose="020B0604020202020204" pitchFamily="34" charset="0"/>
                <a:ea typeface="Arial" charset="0"/>
                <a:cs typeface="Arial" panose="020B0604020202020204" pitchFamily="34" charset="0"/>
              </a:rPr>
              <a:t>54</a:t>
            </a:r>
            <a:r>
              <a:rPr lang="en-US" sz="900" b="1" i="1" dirty="0">
                <a:latin typeface="Arial" panose="020B0604020202020204" pitchFamily="34" charset="0"/>
                <a:ea typeface="Arial" charset="0"/>
                <a:cs typeface="Arial" panose="020B0604020202020204" pitchFamily="34" charset="0"/>
              </a:rPr>
              <a:t> </a:t>
            </a:r>
            <a:r>
              <a:rPr lang="en-US" sz="900" i="1" dirty="0">
                <a:latin typeface="Arial" panose="020B0604020202020204" pitchFamily="34" charset="0"/>
                <a:ea typeface="Arial" charset="0"/>
                <a:cs typeface="Arial" panose="020B0604020202020204" pitchFamily="34" charset="0"/>
              </a:rPr>
              <a:t>(</a:t>
            </a:r>
            <a:r>
              <a:rPr lang="en-US" sz="900" dirty="0">
                <a:latin typeface="Arial" panose="020B0604020202020204" pitchFamily="34" charset="0"/>
                <a:ea typeface="Arial" charset="0"/>
                <a:cs typeface="Arial" panose="020B0604020202020204" pitchFamily="34" charset="0"/>
              </a:rPr>
              <a:t>2021): 145202</a:t>
            </a:r>
          </a:p>
        </p:txBody>
      </p:sp>
    </p:spTree>
    <p:extLst>
      <p:ext uri="{BB962C8B-B14F-4D97-AF65-F5344CB8AC3E}">
        <p14:creationId xmlns:p14="http://schemas.microsoft.com/office/powerpoint/2010/main" val="2249268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3477" y="479415"/>
            <a:ext cx="6857999" cy="857250"/>
          </a:xfrm>
        </p:spPr>
        <p:txBody>
          <a:bodyPr/>
          <a:lstStyle/>
          <a:p>
            <a:r>
              <a:rPr lang="en-US" sz="2000" dirty="0"/>
              <a:t>Plasma Breakdown and instabilities in the multiphase plasma-gas bubble-liquid system</a:t>
            </a:r>
          </a:p>
        </p:txBody>
      </p:sp>
      <p:sp>
        <p:nvSpPr>
          <p:cNvPr id="3" name="Content Placeholder 2"/>
          <p:cNvSpPr>
            <a:spLocks noGrp="1"/>
          </p:cNvSpPr>
          <p:nvPr>
            <p:ph idx="1"/>
          </p:nvPr>
        </p:nvSpPr>
        <p:spPr>
          <a:xfrm>
            <a:off x="231982" y="1505206"/>
            <a:ext cx="5037850" cy="1280865"/>
          </a:xfrm>
        </p:spPr>
        <p:txBody>
          <a:bodyPr>
            <a:noAutofit/>
          </a:bodyPr>
          <a:lstStyle/>
          <a:p>
            <a:pPr marL="0" indent="0">
              <a:lnSpc>
                <a:spcPct val="150000"/>
              </a:lnSpc>
              <a:buNone/>
            </a:pPr>
            <a:r>
              <a:rPr lang="en-US" sz="1500" b="1" dirty="0"/>
              <a:t>Plasma Bubble Reactor for Water Treatment: </a:t>
            </a:r>
          </a:p>
          <a:p>
            <a:pPr marL="0" indent="0">
              <a:lnSpc>
                <a:spcPct val="150000"/>
              </a:lnSpc>
              <a:buNone/>
            </a:pPr>
            <a:r>
              <a:rPr lang="en-US" sz="1500" dirty="0"/>
              <a:t>Understanding breakdown and streamer development in plasma bubbles – experimental &amp; theoretical approach</a:t>
            </a:r>
          </a:p>
          <a:p>
            <a:pPr marL="0" indent="0">
              <a:lnSpc>
                <a:spcPct val="150000"/>
              </a:lnSpc>
              <a:buNone/>
            </a:pPr>
            <a:endParaRPr lang="en-US" sz="1500" dirty="0"/>
          </a:p>
          <a:p>
            <a:pPr marL="0" indent="0">
              <a:lnSpc>
                <a:spcPct val="150000"/>
              </a:lnSpc>
              <a:buNone/>
            </a:pPr>
            <a:endParaRPr lang="en-US" sz="1500" dirty="0"/>
          </a:p>
          <a:p>
            <a:pPr marL="0" indent="0">
              <a:lnSpc>
                <a:spcPct val="150000"/>
              </a:lnSpc>
              <a:buNone/>
            </a:pPr>
            <a:endParaRPr lang="en-US" sz="1500" dirty="0"/>
          </a:p>
          <a:p>
            <a:pPr marL="0" indent="0">
              <a:lnSpc>
                <a:spcPct val="150000"/>
              </a:lnSpc>
              <a:buNone/>
            </a:pPr>
            <a:endParaRPr lang="en-US" sz="1500" dirty="0"/>
          </a:p>
          <a:p>
            <a:pPr marL="0" indent="0">
              <a:lnSpc>
                <a:spcPct val="150000"/>
              </a:lnSpc>
              <a:buNone/>
            </a:pPr>
            <a:endParaRPr lang="en-US" sz="1500" dirty="0"/>
          </a:p>
          <a:p>
            <a:pPr marL="0" indent="0">
              <a:lnSpc>
                <a:spcPct val="150000"/>
              </a:lnSpc>
              <a:buNone/>
            </a:pPr>
            <a:endParaRPr lang="en-US" sz="1500" dirty="0"/>
          </a:p>
        </p:txBody>
      </p:sp>
      <p:sp>
        <p:nvSpPr>
          <p:cNvPr id="5" name="Slide Number Placeholder 4">
            <a:extLst>
              <a:ext uri="{FF2B5EF4-FFF2-40B4-BE49-F238E27FC236}">
                <a16:creationId xmlns:a16="http://schemas.microsoft.com/office/drawing/2014/main" id="{FDD6AD10-5322-F14E-874B-987E34155748}"/>
              </a:ext>
            </a:extLst>
          </p:cNvPr>
          <p:cNvSpPr>
            <a:spLocks noGrp="1"/>
          </p:cNvSpPr>
          <p:nvPr>
            <p:ph type="sldNum" sz="quarter" idx="12"/>
          </p:nvPr>
        </p:nvSpPr>
        <p:spPr/>
        <p:txBody>
          <a:bodyPr/>
          <a:lstStyle/>
          <a:p>
            <a:pPr>
              <a:defRPr/>
            </a:pPr>
            <a:fld id="{3FF2C605-4958-CF43-AA48-80339EFDB0AF}" type="slidenum">
              <a:rPr lang="en-US" smtClean="0"/>
              <a:pPr>
                <a:defRPr/>
              </a:pPr>
              <a:t>35</a:t>
            </a:fld>
            <a:endParaRPr lang="en-US"/>
          </a:p>
        </p:txBody>
      </p:sp>
      <p:grpSp>
        <p:nvGrpSpPr>
          <p:cNvPr id="13" name="Group 12">
            <a:extLst>
              <a:ext uri="{FF2B5EF4-FFF2-40B4-BE49-F238E27FC236}">
                <a16:creationId xmlns:a16="http://schemas.microsoft.com/office/drawing/2014/main" id="{4A05115C-FF9F-164B-A252-0256D152BE1E}"/>
              </a:ext>
            </a:extLst>
          </p:cNvPr>
          <p:cNvGrpSpPr/>
          <p:nvPr/>
        </p:nvGrpSpPr>
        <p:grpSpPr>
          <a:xfrm>
            <a:off x="3124590" y="3220358"/>
            <a:ext cx="1554004" cy="1614488"/>
            <a:chOff x="4945062" y="1501140"/>
            <a:chExt cx="2072005" cy="2152650"/>
          </a:xfrm>
        </p:grpSpPr>
        <p:pic>
          <p:nvPicPr>
            <p:cNvPr id="16" name="Picture 15" descr="A picture containing cabinet, kitchen, room, dog&#10;&#10;Description automatically generated">
              <a:extLst>
                <a:ext uri="{FF2B5EF4-FFF2-40B4-BE49-F238E27FC236}">
                  <a16:creationId xmlns:a16="http://schemas.microsoft.com/office/drawing/2014/main" id="{666236AA-EE61-F746-9F53-6E25AB0D3617}"/>
                </a:ext>
              </a:extLst>
            </p:cNvPr>
            <p:cNvPicPr/>
            <p:nvPr/>
          </p:nvPicPr>
          <p:blipFill rotWithShape="1">
            <a:blip r:embed="rId2" cstate="email">
              <a:extLst>
                <a:ext uri="{28A0092B-C50C-407E-A947-70E740481C1C}">
                  <a14:useLocalDpi xmlns:a14="http://schemas.microsoft.com/office/drawing/2010/main"/>
                </a:ext>
              </a:extLst>
            </a:blip>
            <a:srcRect/>
            <a:stretch/>
          </p:blipFill>
          <p:spPr>
            <a:xfrm>
              <a:off x="4945062" y="1661795"/>
              <a:ext cx="685800" cy="898525"/>
            </a:xfrm>
            <a:prstGeom prst="rect">
              <a:avLst/>
            </a:prstGeom>
          </p:spPr>
        </p:pic>
        <p:pic>
          <p:nvPicPr>
            <p:cNvPr id="17" name="Picture 16" descr="A picture containing cabinet, kitchen, room, dog&#10;&#10;Description automatically generated">
              <a:extLst>
                <a:ext uri="{FF2B5EF4-FFF2-40B4-BE49-F238E27FC236}">
                  <a16:creationId xmlns:a16="http://schemas.microsoft.com/office/drawing/2014/main" id="{DFFAC4BD-A619-9041-AAF6-AA2F1506C75B}"/>
                </a:ext>
              </a:extLst>
            </p:cNvPr>
            <p:cNvPicPr/>
            <p:nvPr/>
          </p:nvPicPr>
          <p:blipFill rotWithShape="1">
            <a:blip r:embed="rId3" cstate="email">
              <a:extLst>
                <a:ext uri="{28A0092B-C50C-407E-A947-70E740481C1C}">
                  <a14:useLocalDpi xmlns:a14="http://schemas.microsoft.com/office/drawing/2010/main"/>
                </a:ext>
              </a:extLst>
            </a:blip>
            <a:srcRect/>
            <a:stretch/>
          </p:blipFill>
          <p:spPr>
            <a:xfrm>
              <a:off x="5677852" y="1501140"/>
              <a:ext cx="685800" cy="1059180"/>
            </a:xfrm>
            <a:prstGeom prst="rect">
              <a:avLst/>
            </a:prstGeom>
          </p:spPr>
        </p:pic>
        <p:pic>
          <p:nvPicPr>
            <p:cNvPr id="18" name="Picture 17" descr="A picture containing cabinet, kitchen, room, dog&#10;&#10;Description automatically generated">
              <a:extLst>
                <a:ext uri="{FF2B5EF4-FFF2-40B4-BE49-F238E27FC236}">
                  <a16:creationId xmlns:a16="http://schemas.microsoft.com/office/drawing/2014/main" id="{9AE7F8EF-4660-5D45-8DA4-08E65FE43D91}"/>
                </a:ext>
              </a:extLst>
            </p:cNvPr>
            <p:cNvPicPr/>
            <p:nvPr/>
          </p:nvPicPr>
          <p:blipFill rotWithShape="1">
            <a:blip r:embed="rId4" cstate="email">
              <a:extLst>
                <a:ext uri="{28A0092B-C50C-407E-A947-70E740481C1C}">
                  <a14:useLocalDpi xmlns:a14="http://schemas.microsoft.com/office/drawing/2010/main"/>
                </a:ext>
              </a:extLst>
            </a:blip>
            <a:srcRect/>
            <a:stretch/>
          </p:blipFill>
          <p:spPr>
            <a:xfrm>
              <a:off x="6423977" y="1501140"/>
              <a:ext cx="593090" cy="1059180"/>
            </a:xfrm>
            <a:prstGeom prst="rect">
              <a:avLst/>
            </a:prstGeom>
          </p:spPr>
        </p:pic>
        <p:pic>
          <p:nvPicPr>
            <p:cNvPr id="19" name="Picture 18" descr="A picture containing ball, game, player, man&#10;&#10;Description automatically generated">
              <a:extLst>
                <a:ext uri="{FF2B5EF4-FFF2-40B4-BE49-F238E27FC236}">
                  <a16:creationId xmlns:a16="http://schemas.microsoft.com/office/drawing/2014/main" id="{BF8DA7A8-5765-BF4E-B6C8-9EB1D17B3A99}"/>
                </a:ext>
              </a:extLst>
            </p:cNvPr>
            <p:cNvPicPr/>
            <p:nvPr/>
          </p:nvPicPr>
          <p:blipFill rotWithShape="1">
            <a:blip r:embed="rId5" cstate="email">
              <a:extLst>
                <a:ext uri="{28A0092B-C50C-407E-A947-70E740481C1C}">
                  <a14:useLocalDpi xmlns:a14="http://schemas.microsoft.com/office/drawing/2010/main"/>
                </a:ext>
              </a:extLst>
            </a:blip>
            <a:srcRect/>
            <a:stretch/>
          </p:blipFill>
          <p:spPr>
            <a:xfrm>
              <a:off x="6423977" y="2560955"/>
              <a:ext cx="593090" cy="1092835"/>
            </a:xfrm>
            <a:prstGeom prst="rect">
              <a:avLst/>
            </a:prstGeom>
          </p:spPr>
        </p:pic>
        <p:pic>
          <p:nvPicPr>
            <p:cNvPr id="20" name="Picture 19" descr="A picture containing ball, light, game&#10;&#10;Description automatically generated">
              <a:extLst>
                <a:ext uri="{FF2B5EF4-FFF2-40B4-BE49-F238E27FC236}">
                  <a16:creationId xmlns:a16="http://schemas.microsoft.com/office/drawing/2014/main" id="{1C5D47BC-A301-2D47-8A73-84F23E43C411}"/>
                </a:ext>
              </a:extLst>
            </p:cNvPr>
            <p:cNvPicPr/>
            <p:nvPr/>
          </p:nvPicPr>
          <p:blipFill rotWithShape="1">
            <a:blip r:embed="rId6" cstate="email">
              <a:extLst>
                <a:ext uri="{28A0092B-C50C-407E-A947-70E740481C1C}">
                  <a14:useLocalDpi xmlns:a14="http://schemas.microsoft.com/office/drawing/2010/main"/>
                </a:ext>
              </a:extLst>
            </a:blip>
            <a:srcRect/>
            <a:stretch/>
          </p:blipFill>
          <p:spPr>
            <a:xfrm>
              <a:off x="4945062" y="2560955"/>
              <a:ext cx="685800" cy="1092835"/>
            </a:xfrm>
            <a:prstGeom prst="rect">
              <a:avLst/>
            </a:prstGeom>
          </p:spPr>
        </p:pic>
        <p:pic>
          <p:nvPicPr>
            <p:cNvPr id="21" name="Picture 20" descr="A picture containing ball, light, player&#10;&#10;Description automatically generated">
              <a:extLst>
                <a:ext uri="{FF2B5EF4-FFF2-40B4-BE49-F238E27FC236}">
                  <a16:creationId xmlns:a16="http://schemas.microsoft.com/office/drawing/2014/main" id="{042BC8C4-A42E-3445-AFCB-369B62A2FA28}"/>
                </a:ext>
              </a:extLst>
            </p:cNvPr>
            <p:cNvPicPr/>
            <p:nvPr/>
          </p:nvPicPr>
          <p:blipFill rotWithShape="1">
            <a:blip r:embed="rId7" cstate="email">
              <a:extLst>
                <a:ext uri="{28A0092B-C50C-407E-A947-70E740481C1C}">
                  <a14:useLocalDpi xmlns:a14="http://schemas.microsoft.com/office/drawing/2010/main"/>
                </a:ext>
              </a:extLst>
            </a:blip>
            <a:srcRect/>
            <a:stretch/>
          </p:blipFill>
          <p:spPr>
            <a:xfrm>
              <a:off x="5684202" y="2560955"/>
              <a:ext cx="685800" cy="1092835"/>
            </a:xfrm>
            <a:prstGeom prst="rect">
              <a:avLst/>
            </a:prstGeom>
          </p:spPr>
        </p:pic>
      </p:grpSp>
      <p:sp>
        <p:nvSpPr>
          <p:cNvPr id="24" name="Content Placeholder 2">
            <a:extLst>
              <a:ext uri="{FF2B5EF4-FFF2-40B4-BE49-F238E27FC236}">
                <a16:creationId xmlns:a16="http://schemas.microsoft.com/office/drawing/2014/main" id="{DEC50B91-13E7-B343-91AF-48AD8AC63B1B}"/>
              </a:ext>
            </a:extLst>
          </p:cNvPr>
          <p:cNvSpPr txBox="1">
            <a:spLocks/>
          </p:cNvSpPr>
          <p:nvPr/>
        </p:nvSpPr>
        <p:spPr bwMode="auto">
          <a:xfrm>
            <a:off x="3896508" y="4915803"/>
            <a:ext cx="1554004" cy="250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4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B72519"/>
              </a:buClr>
              <a:buNone/>
            </a:pPr>
            <a:r>
              <a:rPr lang="en-US" sz="1125" dirty="0"/>
              <a:t>DNS bubble formation</a:t>
            </a:r>
          </a:p>
          <a:p>
            <a:pPr>
              <a:buClr>
                <a:srgbClr val="B72519"/>
              </a:buClr>
              <a:buFont typeface="Wingdings" pitchFamily="2" charset="2"/>
              <a:buChar char="§"/>
            </a:pPr>
            <a:endParaRPr lang="en-US" sz="1125" dirty="0"/>
          </a:p>
          <a:p>
            <a:pPr>
              <a:buClr>
                <a:srgbClr val="B72519"/>
              </a:buClr>
              <a:buFont typeface="Wingdings" pitchFamily="2" charset="2"/>
              <a:buChar char="§"/>
            </a:pPr>
            <a:endParaRPr lang="en-US" sz="1125" dirty="0"/>
          </a:p>
          <a:p>
            <a:pPr>
              <a:buClr>
                <a:srgbClr val="B72519"/>
              </a:buClr>
              <a:buFont typeface="Wingdings" pitchFamily="2" charset="2"/>
              <a:buChar char="§"/>
            </a:pPr>
            <a:endParaRPr lang="en-US" sz="1125" dirty="0"/>
          </a:p>
        </p:txBody>
      </p:sp>
      <p:sp>
        <p:nvSpPr>
          <p:cNvPr id="25" name="Content Placeholder 2">
            <a:extLst>
              <a:ext uri="{FF2B5EF4-FFF2-40B4-BE49-F238E27FC236}">
                <a16:creationId xmlns:a16="http://schemas.microsoft.com/office/drawing/2014/main" id="{375229F9-0E5B-2249-8938-E70B1B6CE81A}"/>
              </a:ext>
            </a:extLst>
          </p:cNvPr>
          <p:cNvSpPr txBox="1">
            <a:spLocks/>
          </p:cNvSpPr>
          <p:nvPr/>
        </p:nvSpPr>
        <p:spPr bwMode="auto">
          <a:xfrm>
            <a:off x="6419136" y="4740612"/>
            <a:ext cx="2071418" cy="250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4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B72519"/>
              </a:buClr>
              <a:buNone/>
            </a:pPr>
            <a:r>
              <a:rPr lang="en-US" sz="1125" dirty="0"/>
              <a:t>Bubble shape - </a:t>
            </a:r>
            <a:r>
              <a:rPr lang="en-US" sz="1125" dirty="0" err="1"/>
              <a:t>nonPDPSim</a:t>
            </a:r>
            <a:endParaRPr lang="en-US" sz="1125" dirty="0"/>
          </a:p>
          <a:p>
            <a:pPr>
              <a:buClr>
                <a:srgbClr val="B72519"/>
              </a:buClr>
              <a:buFont typeface="Wingdings" pitchFamily="2" charset="2"/>
              <a:buChar char="§"/>
            </a:pPr>
            <a:endParaRPr lang="en-US" sz="1125" dirty="0"/>
          </a:p>
          <a:p>
            <a:pPr>
              <a:buClr>
                <a:srgbClr val="B72519"/>
              </a:buClr>
              <a:buFont typeface="Wingdings" pitchFamily="2" charset="2"/>
              <a:buChar char="§"/>
            </a:pPr>
            <a:endParaRPr lang="en-US" sz="1125" dirty="0"/>
          </a:p>
          <a:p>
            <a:pPr>
              <a:buClr>
                <a:srgbClr val="B72519"/>
              </a:buClr>
              <a:buFont typeface="Wingdings" pitchFamily="2" charset="2"/>
              <a:buChar char="§"/>
            </a:pPr>
            <a:endParaRPr lang="en-US" sz="1125" dirty="0"/>
          </a:p>
        </p:txBody>
      </p:sp>
      <p:pic>
        <p:nvPicPr>
          <p:cNvPr id="26" name="Picture 25">
            <a:extLst>
              <a:ext uri="{FF2B5EF4-FFF2-40B4-BE49-F238E27FC236}">
                <a16:creationId xmlns:a16="http://schemas.microsoft.com/office/drawing/2014/main" id="{EA55C672-B852-784A-B896-BF74F3DDE7D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341553" y="1367104"/>
            <a:ext cx="1673108" cy="1806257"/>
          </a:xfrm>
          <a:prstGeom prst="rect">
            <a:avLst/>
          </a:prstGeom>
        </p:spPr>
      </p:pic>
      <p:pic>
        <p:nvPicPr>
          <p:cNvPr id="27" name="Picture 26">
            <a:extLst>
              <a:ext uri="{FF2B5EF4-FFF2-40B4-BE49-F238E27FC236}">
                <a16:creationId xmlns:a16="http://schemas.microsoft.com/office/drawing/2014/main" id="{F984B7FF-2306-7749-BDF2-F13DE3F59EE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32418" y="1247520"/>
            <a:ext cx="1088150" cy="1093206"/>
          </a:xfrm>
          <a:prstGeom prst="rect">
            <a:avLst/>
          </a:prstGeom>
        </p:spPr>
      </p:pic>
      <p:sp>
        <p:nvSpPr>
          <p:cNvPr id="28" name="TextBox 27">
            <a:extLst>
              <a:ext uri="{FF2B5EF4-FFF2-40B4-BE49-F238E27FC236}">
                <a16:creationId xmlns:a16="http://schemas.microsoft.com/office/drawing/2014/main" id="{7B6BD6A7-329D-854F-A716-063F6C889C6E}"/>
              </a:ext>
            </a:extLst>
          </p:cNvPr>
          <p:cNvSpPr txBox="1"/>
          <p:nvPr/>
        </p:nvSpPr>
        <p:spPr>
          <a:xfrm>
            <a:off x="6130978" y="2367520"/>
            <a:ext cx="902811"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PHY 2107901</a:t>
            </a:r>
          </a:p>
        </p:txBody>
      </p:sp>
      <p:pic>
        <p:nvPicPr>
          <p:cNvPr id="29" name="Picture 28">
            <a:extLst>
              <a:ext uri="{FF2B5EF4-FFF2-40B4-BE49-F238E27FC236}">
                <a16:creationId xmlns:a16="http://schemas.microsoft.com/office/drawing/2014/main" id="{BB0DAFB9-650F-5240-BB6A-74C3ECE0C7B5}"/>
              </a:ext>
            </a:extLst>
          </p:cNvPr>
          <p:cNvPicPr>
            <a:picLocks noChangeAspect="1"/>
          </p:cNvPicPr>
          <p:nvPr/>
        </p:nvPicPr>
        <p:blipFill>
          <a:blip r:embed="rId10"/>
          <a:stretch>
            <a:fillRect/>
          </a:stretch>
        </p:blipFill>
        <p:spPr>
          <a:xfrm>
            <a:off x="6505776" y="3272270"/>
            <a:ext cx="2508885" cy="1445260"/>
          </a:xfrm>
          <a:prstGeom prst="rect">
            <a:avLst/>
          </a:prstGeom>
        </p:spPr>
      </p:pic>
      <mc:AlternateContent xmlns:mc="http://schemas.openxmlformats.org/markup-compatibility/2006">
        <mc:Choice xmlns:a14="http://schemas.microsoft.com/office/drawing/2010/main" Requires="a14">
          <p:sp>
            <p:nvSpPr>
              <p:cNvPr id="30" name="TextBox 22">
                <a:extLst>
                  <a:ext uri="{FF2B5EF4-FFF2-40B4-BE49-F238E27FC236}">
                    <a16:creationId xmlns:a16="http://schemas.microsoft.com/office/drawing/2014/main" id="{5B0534A3-AE7C-AF4B-9619-3FF2F09F182B}"/>
                  </a:ext>
                </a:extLst>
              </p:cNvPr>
              <p:cNvSpPr txBox="1"/>
              <p:nvPr/>
            </p:nvSpPr>
            <p:spPr>
              <a:xfrm>
                <a:off x="6947504" y="3323260"/>
                <a:ext cx="1543050" cy="292735"/>
              </a:xfrm>
              <a:prstGeom prst="rect">
                <a:avLst/>
              </a:prstGeom>
              <a:solidFill>
                <a:schemeClr val="bg1"/>
              </a:solidFill>
            </p:spPr>
            <p:txBody>
              <a:bodyPr wrap="none" lIns="0" tIns="0" rIns="0" bIns="0" rtlCol="0">
                <a:spAutoFit/>
              </a:bodyPr>
              <a:lstStyle/>
              <a:p>
                <a:pPr marL="0" marR="0">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11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sz="1100" i="1" kern="1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𝑛</m:t>
                          </m:r>
                        </m:e>
                        <m:sub>
                          <m:r>
                            <a:rPr lang="en-GB" sz="1100" i="1" kern="1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𝑒</m:t>
                          </m:r>
                          <m:r>
                            <a:rPr lang="en-GB" sz="1100" i="1" kern="1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GB" sz="1100" kern="1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max</m:t>
                          </m:r>
                          <m:r>
                            <a:rPr lang="en-GB" sz="1100" i="1" kern="1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ub>
                      </m:sSub>
                      <m:r>
                        <a:rPr lang="en-GB" sz="1100" i="1" kern="1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=7.9×</m:t>
                      </m:r>
                      <m:sSup>
                        <m:sSupPr>
                          <m:ctrlPr>
                            <a:rPr lang="en-US" sz="11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GB" sz="1100" i="1" kern="1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e>
                        <m:sup>
                          <m:r>
                            <a:rPr lang="en-GB" sz="1100" i="1" kern="1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sup>
                      </m:sSup>
                      <m:r>
                        <a:rPr lang="en-GB" sz="1100" i="1" kern="1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GB" sz="1100" kern="1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t>
                      </m:r>
                      <m:sSup>
                        <m:sSupPr>
                          <m:ctrlPr>
                            <a:rPr lang="en-US" sz="11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GB" sz="1100" kern="1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m:t>
                          </m:r>
                        </m:e>
                        <m:sup>
                          <m:r>
                            <a:rPr lang="en-GB" sz="1100" i="1" kern="1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GB" sz="1100" kern="1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0" name="TextBox 22">
                <a:extLst>
                  <a:ext uri="{FF2B5EF4-FFF2-40B4-BE49-F238E27FC236}">
                    <a16:creationId xmlns:a16="http://schemas.microsoft.com/office/drawing/2014/main" id="{5B0534A3-AE7C-AF4B-9619-3FF2F09F182B}"/>
                  </a:ext>
                </a:extLst>
              </p:cNvPr>
              <p:cNvSpPr txBox="1">
                <a:spLocks noRot="1" noChangeAspect="1" noMove="1" noResize="1" noEditPoints="1" noAdjustHandles="1" noChangeArrowheads="1" noChangeShapeType="1" noTextEdit="1"/>
              </p:cNvSpPr>
              <p:nvPr/>
            </p:nvSpPr>
            <p:spPr>
              <a:xfrm>
                <a:off x="6947504" y="3323260"/>
                <a:ext cx="1543050" cy="292735"/>
              </a:xfrm>
              <a:prstGeom prst="rect">
                <a:avLst/>
              </a:prstGeom>
              <a:blipFill>
                <a:blip r:embed="rId11"/>
                <a:stretch>
                  <a:fillRect l="-820"/>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0B0F55BD-F960-E149-BEF4-EDD4F3DA016D}"/>
              </a:ext>
            </a:extLst>
          </p:cNvPr>
          <p:cNvPicPr>
            <a:picLocks noChangeAspect="1"/>
          </p:cNvPicPr>
          <p:nvPr/>
        </p:nvPicPr>
        <p:blipFill>
          <a:blip r:embed="rId12"/>
          <a:stretch>
            <a:fillRect/>
          </a:stretch>
        </p:blipFill>
        <p:spPr>
          <a:xfrm>
            <a:off x="4811060" y="2802774"/>
            <a:ext cx="1473852" cy="1004062"/>
          </a:xfrm>
          <a:prstGeom prst="rect">
            <a:avLst/>
          </a:prstGeom>
        </p:spPr>
      </p:pic>
      <p:pic>
        <p:nvPicPr>
          <p:cNvPr id="6" name="Picture 5">
            <a:extLst>
              <a:ext uri="{FF2B5EF4-FFF2-40B4-BE49-F238E27FC236}">
                <a16:creationId xmlns:a16="http://schemas.microsoft.com/office/drawing/2014/main" id="{EBE19226-36A2-BA43-B4B0-94A8D3AB0A58}"/>
              </a:ext>
            </a:extLst>
          </p:cNvPr>
          <p:cNvPicPr>
            <a:picLocks noChangeAspect="1"/>
          </p:cNvPicPr>
          <p:nvPr/>
        </p:nvPicPr>
        <p:blipFill>
          <a:blip r:embed="rId13"/>
          <a:stretch>
            <a:fillRect/>
          </a:stretch>
        </p:blipFill>
        <p:spPr>
          <a:xfrm>
            <a:off x="4815822" y="3874988"/>
            <a:ext cx="1469090" cy="1000818"/>
          </a:xfrm>
          <a:prstGeom prst="rect">
            <a:avLst/>
          </a:prstGeom>
        </p:spPr>
      </p:pic>
      <mc:AlternateContent xmlns:mc="http://schemas.openxmlformats.org/markup-compatibility/2006">
        <mc:Choice xmlns:a14="http://schemas.microsoft.com/office/drawing/2010/main" Requires="a14">
          <p:sp>
            <p:nvSpPr>
              <p:cNvPr id="31" name="TextBox 22">
                <a:extLst>
                  <a:ext uri="{FF2B5EF4-FFF2-40B4-BE49-F238E27FC236}">
                    <a16:creationId xmlns:a16="http://schemas.microsoft.com/office/drawing/2014/main" id="{4CD4BE46-2F6D-1E42-BA31-ACB023EA773A}"/>
                  </a:ext>
                </a:extLst>
              </p:cNvPr>
              <p:cNvSpPr txBox="1"/>
              <p:nvPr/>
            </p:nvSpPr>
            <p:spPr>
              <a:xfrm>
                <a:off x="5696249" y="2869361"/>
                <a:ext cx="520216" cy="169277"/>
              </a:xfrm>
              <a:prstGeom prst="rect">
                <a:avLst/>
              </a:prstGeom>
              <a:solidFill>
                <a:schemeClr val="bg1"/>
              </a:solidFill>
            </p:spPr>
            <p:txBody>
              <a:bodyPr wrap="square" lIns="0" tIns="0" rIns="0" bIns="0" rtlCol="0">
                <a:spAutoFit/>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r>
                        <a:rPr lang="en-US" sz="1100" b="0" i="0"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20 </m:t>
                      </m:r>
                      <m:r>
                        <m:rPr>
                          <m:sty m:val="p"/>
                        </m:rPr>
                        <a:rPr lang="en-US" sz="1100" b="0" i="0"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ms</m:t>
                      </m:r>
                    </m:oMath>
                  </m:oMathPara>
                </a14:m>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1" name="TextBox 22">
                <a:extLst>
                  <a:ext uri="{FF2B5EF4-FFF2-40B4-BE49-F238E27FC236}">
                    <a16:creationId xmlns:a16="http://schemas.microsoft.com/office/drawing/2014/main" id="{4CD4BE46-2F6D-1E42-BA31-ACB023EA773A}"/>
                  </a:ext>
                </a:extLst>
              </p:cNvPr>
              <p:cNvSpPr txBox="1">
                <a:spLocks noRot="1" noChangeAspect="1" noMove="1" noResize="1" noEditPoints="1" noAdjustHandles="1" noChangeArrowheads="1" noChangeShapeType="1" noTextEdit="1"/>
              </p:cNvSpPr>
              <p:nvPr/>
            </p:nvSpPr>
            <p:spPr>
              <a:xfrm>
                <a:off x="5696249" y="2869361"/>
                <a:ext cx="520216" cy="169277"/>
              </a:xfrm>
              <a:prstGeom prst="rect">
                <a:avLst/>
              </a:prstGeom>
              <a:blipFill>
                <a:blip r:embed="rId14"/>
                <a:stretch>
                  <a:fillRect t="-14286" b="-3571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2" name="TextBox 22">
                <a:extLst>
                  <a:ext uri="{FF2B5EF4-FFF2-40B4-BE49-F238E27FC236}">
                    <a16:creationId xmlns:a16="http://schemas.microsoft.com/office/drawing/2014/main" id="{08BF27F2-4049-654D-AF33-4E2B359DD6B2}"/>
                  </a:ext>
                </a:extLst>
              </p:cNvPr>
              <p:cNvSpPr txBox="1"/>
              <p:nvPr/>
            </p:nvSpPr>
            <p:spPr>
              <a:xfrm>
                <a:off x="5704319" y="3937019"/>
                <a:ext cx="520216" cy="169277"/>
              </a:xfrm>
              <a:prstGeom prst="rect">
                <a:avLst/>
              </a:prstGeom>
              <a:solidFill>
                <a:schemeClr val="bg1"/>
              </a:solidFill>
            </p:spPr>
            <p:txBody>
              <a:bodyPr wrap="square" lIns="0" tIns="0" rIns="0" bIns="0" rtlCol="0">
                <a:spAutoFit/>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r>
                        <a:rPr lang="en-US" sz="1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6</m:t>
                      </m:r>
                      <m:r>
                        <a:rPr lang="en-US" sz="1100" b="0" i="0"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0 </m:t>
                      </m:r>
                      <m:r>
                        <m:rPr>
                          <m:sty m:val="p"/>
                        </m:rPr>
                        <a:rPr lang="en-US" sz="1100" b="0" i="0"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ms</m:t>
                      </m:r>
                    </m:oMath>
                  </m:oMathPara>
                </a14:m>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2" name="TextBox 22">
                <a:extLst>
                  <a:ext uri="{FF2B5EF4-FFF2-40B4-BE49-F238E27FC236}">
                    <a16:creationId xmlns:a16="http://schemas.microsoft.com/office/drawing/2014/main" id="{08BF27F2-4049-654D-AF33-4E2B359DD6B2}"/>
                  </a:ext>
                </a:extLst>
              </p:cNvPr>
              <p:cNvSpPr txBox="1">
                <a:spLocks noRot="1" noChangeAspect="1" noMove="1" noResize="1" noEditPoints="1" noAdjustHandles="1" noChangeArrowheads="1" noChangeShapeType="1" noTextEdit="1"/>
              </p:cNvSpPr>
              <p:nvPr/>
            </p:nvSpPr>
            <p:spPr>
              <a:xfrm>
                <a:off x="5704319" y="3937019"/>
                <a:ext cx="520216" cy="169277"/>
              </a:xfrm>
              <a:prstGeom prst="rect">
                <a:avLst/>
              </a:prstGeom>
              <a:blipFill>
                <a:blip r:embed="rId15"/>
                <a:stretch>
                  <a:fillRect t="-14286" b="-35714"/>
                </a:stretch>
              </a:blipFill>
            </p:spPr>
            <p:txBody>
              <a:bodyPr/>
              <a:lstStyle/>
              <a:p>
                <a:r>
                  <a:rPr lang="en-US">
                    <a:noFill/>
                  </a:rPr>
                  <a:t> </a:t>
                </a:r>
              </a:p>
            </p:txBody>
          </p:sp>
        </mc:Fallback>
      </mc:AlternateContent>
      <p:pic>
        <p:nvPicPr>
          <p:cNvPr id="34" name="Content Placeholder 5" descr="Graphical user interface&#10;&#10;Description automatically generated with low confidence">
            <a:extLst>
              <a:ext uri="{FF2B5EF4-FFF2-40B4-BE49-F238E27FC236}">
                <a16:creationId xmlns:a16="http://schemas.microsoft.com/office/drawing/2014/main" id="{0534832C-881B-EE46-BC09-55BC43ADE7EB}"/>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t="46173"/>
          <a:stretch/>
        </p:blipFill>
        <p:spPr>
          <a:xfrm>
            <a:off x="117966" y="3592308"/>
            <a:ext cx="2675855" cy="1195583"/>
          </a:xfrm>
          <a:prstGeom prst="rect">
            <a:avLst/>
          </a:prstGeom>
        </p:spPr>
      </p:pic>
      <p:sp>
        <p:nvSpPr>
          <p:cNvPr id="35" name="Content Placeholder 2">
            <a:extLst>
              <a:ext uri="{FF2B5EF4-FFF2-40B4-BE49-F238E27FC236}">
                <a16:creationId xmlns:a16="http://schemas.microsoft.com/office/drawing/2014/main" id="{F7E01489-189F-5247-9C97-28D02B711C85}"/>
              </a:ext>
            </a:extLst>
          </p:cNvPr>
          <p:cNvSpPr txBox="1">
            <a:spLocks/>
          </p:cNvSpPr>
          <p:nvPr/>
        </p:nvSpPr>
        <p:spPr bwMode="auto">
          <a:xfrm>
            <a:off x="117966" y="4801671"/>
            <a:ext cx="2675854" cy="250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4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B72519"/>
              </a:buClr>
              <a:buNone/>
            </a:pPr>
            <a:r>
              <a:rPr lang="en-US" sz="1125" dirty="0"/>
              <a:t>Experimental investigation</a:t>
            </a:r>
          </a:p>
          <a:p>
            <a:pPr>
              <a:buClr>
                <a:srgbClr val="B72519"/>
              </a:buClr>
              <a:buFont typeface="Wingdings" pitchFamily="2" charset="2"/>
              <a:buChar char="§"/>
            </a:pPr>
            <a:endParaRPr lang="en-US" sz="1125" dirty="0"/>
          </a:p>
          <a:p>
            <a:pPr>
              <a:buClr>
                <a:srgbClr val="B72519"/>
              </a:buClr>
              <a:buFont typeface="Wingdings" pitchFamily="2" charset="2"/>
              <a:buChar char="§"/>
            </a:pPr>
            <a:endParaRPr lang="en-US" sz="1125" dirty="0"/>
          </a:p>
          <a:p>
            <a:pPr>
              <a:buClr>
                <a:srgbClr val="B72519"/>
              </a:buClr>
              <a:buFont typeface="Wingdings" pitchFamily="2" charset="2"/>
              <a:buChar char="§"/>
            </a:pPr>
            <a:endParaRPr lang="en-US" sz="1125" dirty="0"/>
          </a:p>
        </p:txBody>
      </p:sp>
      <p:sp>
        <p:nvSpPr>
          <p:cNvPr id="7" name="TextBox 6">
            <a:extLst>
              <a:ext uri="{FF2B5EF4-FFF2-40B4-BE49-F238E27FC236}">
                <a16:creationId xmlns:a16="http://schemas.microsoft.com/office/drawing/2014/main" id="{7BE6A460-B594-584D-B022-25B38BB30F1E}"/>
              </a:ext>
            </a:extLst>
          </p:cNvPr>
          <p:cNvSpPr txBox="1"/>
          <p:nvPr/>
        </p:nvSpPr>
        <p:spPr>
          <a:xfrm>
            <a:off x="700910" y="2754313"/>
            <a:ext cx="3149551" cy="646331"/>
          </a:xfrm>
          <a:prstGeom prst="rect">
            <a:avLst/>
          </a:prstGeom>
          <a:noFill/>
        </p:spPr>
        <p:txBody>
          <a:bodyPr wrap="square" rtlCol="0">
            <a:spAutoFit/>
          </a:bodyPr>
          <a:lstStyle/>
          <a:p>
            <a:pPr algn="ctr"/>
            <a:r>
              <a:rPr lang="en-US" dirty="0">
                <a:solidFill>
                  <a:srgbClr val="EF1E24"/>
                </a:solidFill>
                <a:latin typeface="Arial" panose="020B0604020202020204" pitchFamily="34" charset="0"/>
                <a:cs typeface="Arial" panose="020B0604020202020204" pitchFamily="34" charset="0"/>
              </a:rPr>
              <a:t>IOPS Seminar Feb 3, 2022 11 am - Nicholas </a:t>
            </a:r>
            <a:r>
              <a:rPr lang="en-US" dirty="0" err="1">
                <a:solidFill>
                  <a:srgbClr val="EF1E24"/>
                </a:solidFill>
                <a:latin typeface="Arial" panose="020B0604020202020204" pitchFamily="34" charset="0"/>
                <a:cs typeface="Arial" panose="020B0604020202020204" pitchFamily="34" charset="0"/>
              </a:rPr>
              <a:t>Sponsel</a:t>
            </a:r>
            <a:r>
              <a:rPr lang="en-US" dirty="0">
                <a:solidFill>
                  <a:srgbClr val="EF1E24"/>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6475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2228" y="330501"/>
            <a:ext cx="6182915" cy="857250"/>
          </a:xfrm>
        </p:spPr>
        <p:txBody>
          <a:bodyPr/>
          <a:lstStyle/>
          <a:p>
            <a:r>
              <a:rPr lang="en-US" dirty="0"/>
              <a:t>Plasma Agriculture I</a:t>
            </a:r>
            <a:endParaRPr lang="en-US" sz="2400" dirty="0"/>
          </a:p>
        </p:txBody>
      </p:sp>
      <p:sp>
        <p:nvSpPr>
          <p:cNvPr id="3" name="Content Placeholder 2"/>
          <p:cNvSpPr>
            <a:spLocks noGrp="1"/>
          </p:cNvSpPr>
          <p:nvPr>
            <p:ph idx="1"/>
          </p:nvPr>
        </p:nvSpPr>
        <p:spPr>
          <a:xfrm>
            <a:off x="371446" y="1117498"/>
            <a:ext cx="7452089" cy="3725921"/>
          </a:xfrm>
        </p:spPr>
        <p:txBody>
          <a:bodyPr>
            <a:normAutofit/>
          </a:bodyPr>
          <a:lstStyle/>
          <a:p>
            <a:pPr marL="0" indent="0">
              <a:lnSpc>
                <a:spcPct val="150000"/>
              </a:lnSpc>
              <a:buNone/>
            </a:pPr>
            <a:r>
              <a:rPr lang="en-US" sz="1500" b="1" dirty="0"/>
              <a:t>“Fertigation on Demand” - Plant Sciences Initiative @ NCSU</a:t>
            </a:r>
          </a:p>
        </p:txBody>
      </p:sp>
      <p:sp>
        <p:nvSpPr>
          <p:cNvPr id="7" name="Slide Number Placeholder 6">
            <a:extLst>
              <a:ext uri="{FF2B5EF4-FFF2-40B4-BE49-F238E27FC236}">
                <a16:creationId xmlns:a16="http://schemas.microsoft.com/office/drawing/2014/main" id="{A7FB26BD-BB9B-1745-91C1-7D73F165E10C}"/>
              </a:ext>
            </a:extLst>
          </p:cNvPr>
          <p:cNvSpPr>
            <a:spLocks noGrp="1"/>
          </p:cNvSpPr>
          <p:nvPr>
            <p:ph type="sldNum" sz="quarter" idx="12"/>
          </p:nvPr>
        </p:nvSpPr>
        <p:spPr/>
        <p:txBody>
          <a:bodyPr/>
          <a:lstStyle/>
          <a:p>
            <a:pPr>
              <a:defRPr/>
            </a:pPr>
            <a:fld id="{3FF2C605-4958-CF43-AA48-80339EFDB0AF}" type="slidenum">
              <a:rPr lang="en-US" smtClean="0"/>
              <a:pPr>
                <a:defRPr/>
              </a:pPr>
              <a:t>36</a:t>
            </a:fld>
            <a:endParaRPr lang="en-US"/>
          </a:p>
        </p:txBody>
      </p:sp>
      <p:pic>
        <p:nvPicPr>
          <p:cNvPr id="11" name="image5.png" descr="Figure 1 for Planning Proposa">
            <a:extLst>
              <a:ext uri="{FF2B5EF4-FFF2-40B4-BE49-F238E27FC236}">
                <a16:creationId xmlns:a16="http://schemas.microsoft.com/office/drawing/2014/main" id="{0F13597C-B5B2-2C43-91A0-D3A4AF507E81}"/>
              </a:ext>
            </a:extLst>
          </p:cNvPr>
          <p:cNvPicPr/>
          <p:nvPr/>
        </p:nvPicPr>
        <p:blipFill>
          <a:blip r:embed="rId2" cstate="email">
            <a:extLst>
              <a:ext uri="{28A0092B-C50C-407E-A947-70E740481C1C}">
                <a14:useLocalDpi xmlns:a14="http://schemas.microsoft.com/office/drawing/2010/main"/>
              </a:ext>
            </a:extLst>
          </a:blip>
          <a:srcRect/>
          <a:stretch>
            <a:fillRect/>
          </a:stretch>
        </p:blipFill>
        <p:spPr>
          <a:xfrm>
            <a:off x="438252" y="1890159"/>
            <a:ext cx="4488680" cy="3036772"/>
          </a:xfrm>
          <a:prstGeom prst="rect">
            <a:avLst/>
          </a:prstGeom>
          <a:ln/>
        </p:spPr>
      </p:pic>
      <p:pic>
        <p:nvPicPr>
          <p:cNvPr id="12" name="Picture 11">
            <a:extLst>
              <a:ext uri="{FF2B5EF4-FFF2-40B4-BE49-F238E27FC236}">
                <a16:creationId xmlns:a16="http://schemas.microsoft.com/office/drawing/2014/main" id="{9AEF115F-88DC-EB47-ACDE-6FFC8DDE88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93355" y="575454"/>
            <a:ext cx="1960961" cy="1927004"/>
          </a:xfrm>
          <a:prstGeom prst="rect">
            <a:avLst/>
          </a:prstGeom>
        </p:spPr>
      </p:pic>
      <p:pic>
        <p:nvPicPr>
          <p:cNvPr id="13" name="Picture 12">
            <a:extLst>
              <a:ext uri="{FF2B5EF4-FFF2-40B4-BE49-F238E27FC236}">
                <a16:creationId xmlns:a16="http://schemas.microsoft.com/office/drawing/2014/main" id="{0D83025E-6A08-0F4C-93B6-1AAB8C9282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53374" y="2716740"/>
            <a:ext cx="4279964" cy="1836242"/>
          </a:xfrm>
          <a:prstGeom prst="rect">
            <a:avLst/>
          </a:prstGeom>
        </p:spPr>
      </p:pic>
    </p:spTree>
    <p:extLst>
      <p:ext uri="{BB962C8B-B14F-4D97-AF65-F5344CB8AC3E}">
        <p14:creationId xmlns:p14="http://schemas.microsoft.com/office/powerpoint/2010/main" val="8926698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2228" y="330501"/>
            <a:ext cx="6182915" cy="857250"/>
          </a:xfrm>
        </p:spPr>
        <p:txBody>
          <a:bodyPr/>
          <a:lstStyle/>
          <a:p>
            <a:r>
              <a:rPr lang="en-US" dirty="0"/>
              <a:t>Plasma Agriculture II</a:t>
            </a:r>
          </a:p>
        </p:txBody>
      </p:sp>
      <p:sp>
        <p:nvSpPr>
          <p:cNvPr id="3" name="Content Placeholder 2"/>
          <p:cNvSpPr>
            <a:spLocks noGrp="1"/>
          </p:cNvSpPr>
          <p:nvPr>
            <p:ph idx="1"/>
          </p:nvPr>
        </p:nvSpPr>
        <p:spPr>
          <a:xfrm>
            <a:off x="404297" y="1086585"/>
            <a:ext cx="4694774" cy="3725921"/>
          </a:xfrm>
        </p:spPr>
        <p:txBody>
          <a:bodyPr>
            <a:normAutofit/>
          </a:bodyPr>
          <a:lstStyle/>
          <a:p>
            <a:pPr marL="0" indent="0">
              <a:lnSpc>
                <a:spcPct val="150000"/>
              </a:lnSpc>
              <a:buNone/>
            </a:pPr>
            <a:r>
              <a:rPr lang="en-US" sz="1500" b="1" dirty="0"/>
              <a:t>Flexible DBD for treatment of fresh produce:</a:t>
            </a:r>
          </a:p>
        </p:txBody>
      </p:sp>
      <p:sp>
        <p:nvSpPr>
          <p:cNvPr id="4" name="TextBox 3">
            <a:extLst>
              <a:ext uri="{FF2B5EF4-FFF2-40B4-BE49-F238E27FC236}">
                <a16:creationId xmlns:a16="http://schemas.microsoft.com/office/drawing/2014/main" id="{99551BC9-0200-A948-B41F-C6087B16A7F1}"/>
              </a:ext>
            </a:extLst>
          </p:cNvPr>
          <p:cNvSpPr txBox="1"/>
          <p:nvPr/>
        </p:nvSpPr>
        <p:spPr>
          <a:xfrm>
            <a:off x="6624228" y="4522093"/>
            <a:ext cx="2694344" cy="646331"/>
          </a:xfrm>
          <a:prstGeom prst="rect">
            <a:avLst/>
          </a:prstGeom>
          <a:noFill/>
        </p:spPr>
        <p:txBody>
          <a:bodyPr wrap="square" rtlCol="0">
            <a:spAutoFit/>
          </a:bodyPr>
          <a:lstStyle/>
          <a:p>
            <a:pPr algn="ctr">
              <a:lnSpc>
                <a:spcPct val="100000"/>
              </a:lnSpc>
            </a:pPr>
            <a:r>
              <a:rPr lang="en-US" sz="1200" dirty="0">
                <a:latin typeface="Arial" panose="020B0604020202020204" pitchFamily="34" charset="0"/>
                <a:cs typeface="Arial" panose="020B0604020202020204" pitchFamily="34" charset="0"/>
              </a:rPr>
              <a:t>In collaboration with </a:t>
            </a:r>
          </a:p>
          <a:p>
            <a:pPr algn="ctr">
              <a:lnSpc>
                <a:spcPct val="100000"/>
              </a:lnSpc>
            </a:pPr>
            <a:r>
              <a:rPr lang="en-US" sz="1200" dirty="0">
                <a:latin typeface="Arial" panose="020B0604020202020204" pitchFamily="34" charset="0"/>
                <a:cs typeface="Arial" panose="020B0604020202020204" pitchFamily="34" charset="0"/>
              </a:rPr>
              <a:t>Dr. Deepti Salvi (NCSU) &amp; </a:t>
            </a:r>
          </a:p>
          <a:p>
            <a:pPr algn="ctr">
              <a:lnSpc>
                <a:spcPct val="100000"/>
              </a:lnSpc>
            </a:pPr>
            <a:r>
              <a:rPr lang="en-US" sz="1200" dirty="0">
                <a:latin typeface="Arial" panose="020B0604020202020204" pitchFamily="34" charset="0"/>
                <a:cs typeface="Arial" panose="020B0604020202020204" pitchFamily="34" charset="0"/>
              </a:rPr>
              <a:t>Dr. Aaron </a:t>
            </a:r>
            <a:r>
              <a:rPr lang="en-US" sz="1200" dirty="0" err="1">
                <a:latin typeface="Arial" panose="020B0604020202020204" pitchFamily="34" charset="0"/>
                <a:cs typeface="Arial" panose="020B0604020202020204" pitchFamily="34" charset="0"/>
              </a:rPr>
              <a:t>Mazzeo</a:t>
            </a:r>
            <a:r>
              <a:rPr lang="en-US" sz="1200" dirty="0">
                <a:latin typeface="Arial" panose="020B0604020202020204" pitchFamily="34" charset="0"/>
                <a:cs typeface="Arial" panose="020B0604020202020204" pitchFamily="34" charset="0"/>
              </a:rPr>
              <a:t>, Rutgers</a:t>
            </a:r>
          </a:p>
        </p:txBody>
      </p:sp>
      <p:pic>
        <p:nvPicPr>
          <p:cNvPr id="10" name="Picture 9" descr="Graphical summary">
            <a:extLst>
              <a:ext uri="{FF2B5EF4-FFF2-40B4-BE49-F238E27FC236}">
                <a16:creationId xmlns:a16="http://schemas.microsoft.com/office/drawing/2014/main" id="{EED78046-B386-084E-9042-6F0EB1077C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2055" y="1596218"/>
            <a:ext cx="3915435" cy="3547282"/>
          </a:xfrm>
          <a:prstGeom prst="rect">
            <a:avLst/>
          </a:prstGeom>
          <a:noFill/>
          <a:ln>
            <a:noFill/>
          </a:ln>
        </p:spPr>
      </p:pic>
      <p:sp>
        <p:nvSpPr>
          <p:cNvPr id="5" name="Rectangle 4">
            <a:extLst>
              <a:ext uri="{FF2B5EF4-FFF2-40B4-BE49-F238E27FC236}">
                <a16:creationId xmlns:a16="http://schemas.microsoft.com/office/drawing/2014/main" id="{BF834DF3-8A97-7E44-96F1-13397E999C09}"/>
              </a:ext>
            </a:extLst>
          </p:cNvPr>
          <p:cNvSpPr/>
          <p:nvPr/>
        </p:nvSpPr>
        <p:spPr>
          <a:xfrm>
            <a:off x="6611629" y="2058871"/>
            <a:ext cx="2532326" cy="1013483"/>
          </a:xfrm>
          <a:prstGeom prst="rect">
            <a:avLst/>
          </a:prstGeom>
        </p:spPr>
        <p:txBody>
          <a:bodyPr wrap="square">
            <a:spAutoFit/>
          </a:bodyPr>
          <a:lstStyle/>
          <a:p>
            <a:pPr algn="ctr">
              <a:lnSpc>
                <a:spcPct val="106000"/>
              </a:lnSpc>
              <a:spcAft>
                <a:spcPts val="600"/>
              </a:spcAft>
            </a:pPr>
            <a:r>
              <a:rPr lang="en-US" sz="1050" b="1" dirty="0">
                <a:latin typeface="Arial" panose="020B0604020202020204" pitchFamily="34" charset="0"/>
                <a:ea typeface="SimSun" panose="02010600030101010101" pitchFamily="2" charset="-122"/>
                <a:cs typeface="Arial" panose="020B0604020202020204" pitchFamily="34" charset="0"/>
              </a:rPr>
              <a:t>High-quality manufacturing of packaged fresh produce with conformable in-package cold atmospheric plasma,</a:t>
            </a:r>
          </a:p>
          <a:p>
            <a:pPr algn="ctr">
              <a:lnSpc>
                <a:spcPct val="106000"/>
              </a:lnSpc>
              <a:spcAft>
                <a:spcPts val="600"/>
              </a:spcAft>
            </a:pPr>
            <a:r>
              <a:rPr lang="en-US" sz="1050" b="1" dirty="0">
                <a:latin typeface="Arial" panose="020B0604020202020204" pitchFamily="34" charset="0"/>
                <a:ea typeface="SimSun" panose="02010600030101010101" pitchFamily="2" charset="-122"/>
                <a:cs typeface="Arial" panose="020B0604020202020204" pitchFamily="34" charset="0"/>
              </a:rPr>
              <a:t>USDA 2020-67017-31260</a:t>
            </a:r>
            <a:endParaRPr lang="en-US" sz="900" dirty="0">
              <a:latin typeface="Arial" panose="020B0604020202020204" pitchFamily="34" charset="0"/>
              <a:ea typeface="SimSun" panose="02010600030101010101" pitchFamily="2" charset="-122"/>
              <a:cs typeface="Arial" panose="020B0604020202020204" pitchFamily="34" charset="0"/>
            </a:endParaRPr>
          </a:p>
        </p:txBody>
      </p:sp>
      <p:pic>
        <p:nvPicPr>
          <p:cNvPr id="9" name="Picture 8">
            <a:extLst>
              <a:ext uri="{FF2B5EF4-FFF2-40B4-BE49-F238E27FC236}">
                <a16:creationId xmlns:a16="http://schemas.microsoft.com/office/drawing/2014/main" id="{36693FFD-3413-B84D-A5AE-2794A9E2A018}"/>
              </a:ext>
            </a:extLst>
          </p:cNvPr>
          <p:cNvPicPr>
            <a:picLocks noChangeAspect="1"/>
          </p:cNvPicPr>
          <p:nvPr/>
        </p:nvPicPr>
        <p:blipFill>
          <a:blip r:embed="rId3"/>
          <a:stretch>
            <a:fillRect/>
          </a:stretch>
        </p:blipFill>
        <p:spPr>
          <a:xfrm>
            <a:off x="7243412" y="974268"/>
            <a:ext cx="1268760" cy="869101"/>
          </a:xfrm>
          <a:prstGeom prst="rect">
            <a:avLst/>
          </a:prstGeom>
        </p:spPr>
      </p:pic>
      <p:pic>
        <p:nvPicPr>
          <p:cNvPr id="3074" name="Picture 2" descr="A picture containing indoor&#10;&#10;Description automatically generated">
            <a:extLst>
              <a:ext uri="{FF2B5EF4-FFF2-40B4-BE49-F238E27FC236}">
                <a16:creationId xmlns:a16="http://schemas.microsoft.com/office/drawing/2014/main" id="{9F400518-6931-2348-8846-6023109D7F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8615" y="3047841"/>
            <a:ext cx="1998353" cy="149876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274703D5-FD71-AB48-AAAE-04EEF146BD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7321" y="4117981"/>
            <a:ext cx="1775533" cy="8572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art, histogram&#10;&#10;Description automatically generated">
            <a:extLst>
              <a:ext uri="{FF2B5EF4-FFF2-40B4-BE49-F238E27FC236}">
                <a16:creationId xmlns:a16="http://schemas.microsoft.com/office/drawing/2014/main" id="{1E3C4FFE-124E-7C42-BF7E-8ABD4E7CDD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2809" y="2466717"/>
            <a:ext cx="1813812" cy="148853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4295AB9-4CF9-504A-8589-491E21611DFA}"/>
              </a:ext>
            </a:extLst>
          </p:cNvPr>
          <p:cNvSpPr txBox="1"/>
          <p:nvPr/>
        </p:nvSpPr>
        <p:spPr>
          <a:xfrm>
            <a:off x="4093861" y="1530390"/>
            <a:ext cx="3149551" cy="646331"/>
          </a:xfrm>
          <a:prstGeom prst="rect">
            <a:avLst/>
          </a:prstGeom>
          <a:noFill/>
        </p:spPr>
        <p:txBody>
          <a:bodyPr wrap="square" rtlCol="0">
            <a:spAutoFit/>
          </a:bodyPr>
          <a:lstStyle/>
          <a:p>
            <a:pPr algn="ctr"/>
            <a:r>
              <a:rPr lang="en-US" dirty="0">
                <a:solidFill>
                  <a:srgbClr val="EF1E24"/>
                </a:solidFill>
                <a:latin typeface="Arial" panose="020B0604020202020204" pitchFamily="34" charset="0"/>
                <a:cs typeface="Arial" panose="020B0604020202020204" pitchFamily="34" charset="0"/>
              </a:rPr>
              <a:t>IOPS Seminar Feb 3, 2022 11 am – Duncan </a:t>
            </a:r>
            <a:r>
              <a:rPr lang="en-US" dirty="0" err="1">
                <a:solidFill>
                  <a:srgbClr val="EF1E24"/>
                </a:solidFill>
                <a:latin typeface="Arial" panose="020B0604020202020204" pitchFamily="34" charset="0"/>
                <a:cs typeface="Arial" panose="020B0604020202020204" pitchFamily="34" charset="0"/>
              </a:rPr>
              <a:t>Trosan</a:t>
            </a:r>
            <a:endParaRPr lang="en-US" dirty="0">
              <a:solidFill>
                <a:srgbClr val="EF1E2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439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98377"/>
            <a:ext cx="9143999" cy="600968"/>
          </a:xfrm>
          <a:prstGeom prst="rect">
            <a:avLst/>
          </a:prstGeom>
        </p:spPr>
        <p:txBody>
          <a:bodyPr/>
          <a:lstStyle>
            <a:lvl1pPr algn="ctr" defTabSz="457200" rtl="0" eaLnBrk="1" fontAlgn="base" hangingPunct="1">
              <a:spcBef>
                <a:spcPct val="0"/>
              </a:spcBef>
              <a:spcAft>
                <a:spcPct val="0"/>
              </a:spcAft>
              <a:defRPr sz="3200" b="1" kern="1200">
                <a:solidFill>
                  <a:schemeClr val="tx1"/>
                </a:solidFill>
                <a:latin typeface="Arial"/>
                <a:ea typeface="ＭＳ Ｐゴシック" charset="0"/>
                <a:cs typeface="Arial"/>
              </a:defRPr>
            </a:lvl1pPr>
            <a:lvl2pPr algn="ctr" defTabSz="457200" rtl="0" eaLnBrk="1" fontAlgn="base" hangingPunct="1">
              <a:spcBef>
                <a:spcPct val="0"/>
              </a:spcBef>
              <a:spcAft>
                <a:spcPct val="0"/>
              </a:spcAft>
              <a:defRPr sz="3200" b="1">
                <a:solidFill>
                  <a:schemeClr val="tx1"/>
                </a:solidFill>
                <a:latin typeface="Arial" charset="0"/>
                <a:ea typeface="ＭＳ Ｐゴシック" charset="0"/>
              </a:defRPr>
            </a:lvl2pPr>
            <a:lvl3pPr algn="ctr" defTabSz="457200" rtl="0" eaLnBrk="1" fontAlgn="base" hangingPunct="1">
              <a:spcBef>
                <a:spcPct val="0"/>
              </a:spcBef>
              <a:spcAft>
                <a:spcPct val="0"/>
              </a:spcAft>
              <a:defRPr sz="3200" b="1">
                <a:solidFill>
                  <a:schemeClr val="tx1"/>
                </a:solidFill>
                <a:latin typeface="Arial" charset="0"/>
                <a:ea typeface="ＭＳ Ｐゴシック" charset="0"/>
              </a:defRPr>
            </a:lvl3pPr>
            <a:lvl4pPr algn="ctr" defTabSz="457200" rtl="0" eaLnBrk="1" fontAlgn="base" hangingPunct="1">
              <a:spcBef>
                <a:spcPct val="0"/>
              </a:spcBef>
              <a:spcAft>
                <a:spcPct val="0"/>
              </a:spcAft>
              <a:defRPr sz="3200" b="1">
                <a:solidFill>
                  <a:schemeClr val="tx1"/>
                </a:solidFill>
                <a:latin typeface="Arial" charset="0"/>
                <a:ea typeface="ＭＳ Ｐゴシック" charset="0"/>
              </a:defRPr>
            </a:lvl4pPr>
            <a:lvl5pPr algn="ctr" defTabSz="457200" rtl="0" eaLnBrk="1" fontAlgn="base" hangingPunct="1">
              <a:spcBef>
                <a:spcPct val="0"/>
              </a:spcBef>
              <a:spcAft>
                <a:spcPct val="0"/>
              </a:spcAft>
              <a:defRPr sz="3200" b="1">
                <a:solidFill>
                  <a:schemeClr val="tx1"/>
                </a:solidFill>
                <a:latin typeface="Arial" charset="0"/>
                <a:ea typeface="ＭＳ Ｐゴシック" charset="0"/>
              </a:defRPr>
            </a:lvl5pPr>
            <a:lvl6pPr marL="457200" algn="ctr" defTabSz="457200" rtl="0" eaLnBrk="1" fontAlgn="base" hangingPunct="1">
              <a:spcBef>
                <a:spcPct val="0"/>
              </a:spcBef>
              <a:spcAft>
                <a:spcPct val="0"/>
              </a:spcAft>
              <a:defRPr sz="3200" b="1">
                <a:solidFill>
                  <a:schemeClr val="tx1"/>
                </a:solidFill>
                <a:latin typeface="Arial" charset="0"/>
                <a:ea typeface="ＭＳ Ｐゴシック" charset="0"/>
              </a:defRPr>
            </a:lvl6pPr>
            <a:lvl7pPr marL="914400" algn="ctr" defTabSz="457200" rtl="0" eaLnBrk="1" fontAlgn="base" hangingPunct="1">
              <a:spcBef>
                <a:spcPct val="0"/>
              </a:spcBef>
              <a:spcAft>
                <a:spcPct val="0"/>
              </a:spcAft>
              <a:defRPr sz="3200" b="1">
                <a:solidFill>
                  <a:schemeClr val="tx1"/>
                </a:solidFill>
                <a:latin typeface="Arial" charset="0"/>
                <a:ea typeface="ＭＳ Ｐゴシック" charset="0"/>
              </a:defRPr>
            </a:lvl7pPr>
            <a:lvl8pPr marL="1371600" algn="ctr" defTabSz="457200" rtl="0" eaLnBrk="1" fontAlgn="base" hangingPunct="1">
              <a:spcBef>
                <a:spcPct val="0"/>
              </a:spcBef>
              <a:spcAft>
                <a:spcPct val="0"/>
              </a:spcAft>
              <a:defRPr sz="3200" b="1">
                <a:solidFill>
                  <a:schemeClr val="tx1"/>
                </a:solidFill>
                <a:latin typeface="Arial" charset="0"/>
                <a:ea typeface="ＭＳ Ｐゴシック" charset="0"/>
              </a:defRPr>
            </a:lvl8pPr>
            <a:lvl9pPr marL="1828800" algn="ctr" defTabSz="457200" rtl="0" eaLnBrk="1" fontAlgn="base" hangingPunct="1">
              <a:spcBef>
                <a:spcPct val="0"/>
              </a:spcBef>
              <a:spcAft>
                <a:spcPct val="0"/>
              </a:spcAft>
              <a:defRPr sz="3200" b="1">
                <a:solidFill>
                  <a:schemeClr val="tx1"/>
                </a:solidFill>
                <a:latin typeface="Arial" charset="0"/>
                <a:ea typeface="ＭＳ Ｐゴシック" charset="0"/>
              </a:defRPr>
            </a:lvl9pPr>
          </a:lstStyle>
          <a:p>
            <a:r>
              <a:rPr lang="en-US" sz="2700" dirty="0"/>
              <a:t>Acknowledgements</a:t>
            </a:r>
          </a:p>
        </p:txBody>
      </p:sp>
      <p:pic>
        <p:nvPicPr>
          <p:cNvPr id="7" name="Picture 6">
            <a:extLst>
              <a:ext uri="{FF2B5EF4-FFF2-40B4-BE49-F238E27FC236}">
                <a16:creationId xmlns:a16="http://schemas.microsoft.com/office/drawing/2014/main" id="{22E5C102-BEB6-B147-8C88-3D9C2FDFC463}"/>
              </a:ext>
            </a:extLst>
          </p:cNvPr>
          <p:cNvPicPr>
            <a:picLocks noChangeAspect="1"/>
          </p:cNvPicPr>
          <p:nvPr/>
        </p:nvPicPr>
        <p:blipFill>
          <a:blip r:embed="rId3"/>
          <a:stretch>
            <a:fillRect/>
          </a:stretch>
        </p:blipFill>
        <p:spPr>
          <a:xfrm>
            <a:off x="1946117" y="2697653"/>
            <a:ext cx="2750475" cy="865891"/>
          </a:xfrm>
          <a:prstGeom prst="rect">
            <a:avLst/>
          </a:prstGeom>
        </p:spPr>
      </p:pic>
      <p:sp>
        <p:nvSpPr>
          <p:cNvPr id="20" name="Textfeld 11">
            <a:extLst>
              <a:ext uri="{FF2B5EF4-FFF2-40B4-BE49-F238E27FC236}">
                <a16:creationId xmlns:a16="http://schemas.microsoft.com/office/drawing/2014/main" id="{64737422-FFF2-1C42-8523-556EB4A89FC0}"/>
              </a:ext>
            </a:extLst>
          </p:cNvPr>
          <p:cNvSpPr txBox="1"/>
          <p:nvPr/>
        </p:nvSpPr>
        <p:spPr>
          <a:xfrm>
            <a:off x="1615713" y="3427280"/>
            <a:ext cx="3129179" cy="461665"/>
          </a:xfrm>
          <a:prstGeom prst="rect">
            <a:avLst/>
          </a:prstGeom>
          <a:noFill/>
        </p:spPr>
        <p:txBody>
          <a:bodyPr wrap="square" rtlCol="0">
            <a:spAutoFit/>
          </a:bodyPr>
          <a:lstStyle/>
          <a:p>
            <a:pPr algn="ctr"/>
            <a:r>
              <a:rPr lang="de-DE" sz="1200" b="1" dirty="0" err="1">
                <a:latin typeface="Arial" charset="0"/>
                <a:ea typeface="Arial" charset="0"/>
                <a:cs typeface="Arial" charset="0"/>
              </a:rPr>
              <a:t>Brayden</a:t>
            </a:r>
            <a:r>
              <a:rPr lang="de-DE" sz="1200" b="1" dirty="0">
                <a:latin typeface="Arial" charset="0"/>
                <a:ea typeface="Arial" charset="0"/>
                <a:cs typeface="Arial" charset="0"/>
              </a:rPr>
              <a:t> Myers, María J. Herrera </a:t>
            </a:r>
            <a:r>
              <a:rPr lang="de-DE" sz="1200" b="1" dirty="0" err="1">
                <a:latin typeface="Arial" charset="0"/>
                <a:ea typeface="Arial" charset="0"/>
                <a:cs typeface="Arial" charset="0"/>
              </a:rPr>
              <a:t>Quesada</a:t>
            </a:r>
            <a:r>
              <a:rPr lang="de-DE" sz="1200" b="1" dirty="0">
                <a:latin typeface="Arial" charset="0"/>
                <a:ea typeface="Arial" charset="0"/>
                <a:cs typeface="Arial" charset="0"/>
              </a:rPr>
              <a:t>, Eleanor Lenker, Pietro </a:t>
            </a:r>
            <a:r>
              <a:rPr lang="de-DE" sz="1200" b="1" dirty="0" err="1">
                <a:latin typeface="Arial" charset="0"/>
                <a:ea typeface="Arial" charset="0"/>
                <a:cs typeface="Arial" charset="0"/>
              </a:rPr>
              <a:t>Ranieri</a:t>
            </a:r>
            <a:endParaRPr lang="de-DE" sz="1200" b="1" dirty="0">
              <a:latin typeface="Arial" charset="0"/>
              <a:ea typeface="Arial" charset="0"/>
              <a:cs typeface="Arial" charset="0"/>
            </a:endParaRPr>
          </a:p>
        </p:txBody>
      </p:sp>
      <p:sp>
        <p:nvSpPr>
          <p:cNvPr id="8" name="Slide Number Placeholder 7">
            <a:extLst>
              <a:ext uri="{FF2B5EF4-FFF2-40B4-BE49-F238E27FC236}">
                <a16:creationId xmlns:a16="http://schemas.microsoft.com/office/drawing/2014/main" id="{8972F263-1E31-A447-AFF9-C5D29B7B7FB6}"/>
              </a:ext>
            </a:extLst>
          </p:cNvPr>
          <p:cNvSpPr>
            <a:spLocks noGrp="1"/>
          </p:cNvSpPr>
          <p:nvPr>
            <p:ph type="sldNum" sz="quarter" idx="12"/>
          </p:nvPr>
        </p:nvSpPr>
        <p:spPr/>
        <p:txBody>
          <a:bodyPr/>
          <a:lstStyle/>
          <a:p>
            <a:pPr>
              <a:defRPr/>
            </a:pPr>
            <a:fld id="{B35B2FA7-4FDB-5643-811E-7991DEE50B01}" type="slidenum">
              <a:rPr lang="en-US" smtClean="0"/>
              <a:pPr>
                <a:defRPr/>
              </a:pPr>
              <a:t>38</a:t>
            </a:fld>
            <a:endParaRPr lang="en-US"/>
          </a:p>
        </p:txBody>
      </p:sp>
      <p:pic>
        <p:nvPicPr>
          <p:cNvPr id="22" name="Picture 21">
            <a:extLst>
              <a:ext uri="{FF2B5EF4-FFF2-40B4-BE49-F238E27FC236}">
                <a16:creationId xmlns:a16="http://schemas.microsoft.com/office/drawing/2014/main" id="{A43E5444-684A-634B-A6C4-C249B5A3AC5E}"/>
              </a:ext>
            </a:extLst>
          </p:cNvPr>
          <p:cNvPicPr>
            <a:picLocks noChangeAspect="1"/>
          </p:cNvPicPr>
          <p:nvPr/>
        </p:nvPicPr>
        <p:blipFill>
          <a:blip r:embed="rId4"/>
          <a:stretch>
            <a:fillRect/>
          </a:stretch>
        </p:blipFill>
        <p:spPr>
          <a:xfrm>
            <a:off x="320984" y="980996"/>
            <a:ext cx="1735037" cy="439542"/>
          </a:xfrm>
          <a:prstGeom prst="rect">
            <a:avLst/>
          </a:prstGeom>
        </p:spPr>
      </p:pic>
      <p:sp>
        <p:nvSpPr>
          <p:cNvPr id="23" name="Textfeld 11">
            <a:extLst>
              <a:ext uri="{FF2B5EF4-FFF2-40B4-BE49-F238E27FC236}">
                <a16:creationId xmlns:a16="http://schemas.microsoft.com/office/drawing/2014/main" id="{770D0681-B7B4-124B-89D3-DF72BD6F5192}"/>
              </a:ext>
            </a:extLst>
          </p:cNvPr>
          <p:cNvSpPr txBox="1"/>
          <p:nvPr/>
        </p:nvSpPr>
        <p:spPr>
          <a:xfrm>
            <a:off x="-15117" y="1478748"/>
            <a:ext cx="2758279" cy="461665"/>
          </a:xfrm>
          <a:prstGeom prst="rect">
            <a:avLst/>
          </a:prstGeom>
          <a:noFill/>
        </p:spPr>
        <p:txBody>
          <a:bodyPr wrap="square" rtlCol="0">
            <a:spAutoFit/>
          </a:bodyPr>
          <a:lstStyle/>
          <a:p>
            <a:pPr algn="ctr"/>
            <a:r>
              <a:rPr lang="de-DE" sz="1200" b="1" dirty="0">
                <a:latin typeface="Arial" charset="0"/>
                <a:ea typeface="Arial" charset="0"/>
                <a:cs typeface="Arial" charset="0"/>
              </a:rPr>
              <a:t>Hager Mohamed, Eric </a:t>
            </a:r>
            <a:r>
              <a:rPr lang="de-DE" sz="1200" b="1" dirty="0" err="1">
                <a:latin typeface="Arial" charset="0"/>
                <a:ea typeface="Arial" charset="0"/>
                <a:cs typeface="Arial" charset="0"/>
              </a:rPr>
              <a:t>Gebski</a:t>
            </a:r>
            <a:r>
              <a:rPr lang="de-DE" sz="1200" b="1" dirty="0">
                <a:latin typeface="Arial" charset="0"/>
                <a:ea typeface="Arial" charset="0"/>
                <a:cs typeface="Arial" charset="0"/>
              </a:rPr>
              <a:t>,</a:t>
            </a:r>
          </a:p>
          <a:p>
            <a:pPr algn="ctr"/>
            <a:r>
              <a:rPr lang="de-DE" sz="1200" b="1" dirty="0">
                <a:latin typeface="Arial" charset="0"/>
                <a:ea typeface="Arial" charset="0"/>
                <a:cs typeface="Arial" charset="0"/>
              </a:rPr>
              <a:t> Fred Krebs, </a:t>
            </a:r>
            <a:r>
              <a:rPr lang="de-DE" sz="1200" b="1" dirty="0" err="1">
                <a:latin typeface="Arial" charset="0"/>
                <a:ea typeface="Arial" charset="0"/>
                <a:cs typeface="Arial" charset="0"/>
              </a:rPr>
              <a:t>Vandana</a:t>
            </a:r>
            <a:r>
              <a:rPr lang="de-DE" sz="1200" b="1" dirty="0">
                <a:latin typeface="Arial" charset="0"/>
                <a:ea typeface="Arial" charset="0"/>
                <a:cs typeface="Arial" charset="0"/>
              </a:rPr>
              <a:t> Miller</a:t>
            </a:r>
          </a:p>
        </p:txBody>
      </p:sp>
      <p:sp>
        <p:nvSpPr>
          <p:cNvPr id="15" name="TextBox 14">
            <a:extLst>
              <a:ext uri="{FF2B5EF4-FFF2-40B4-BE49-F238E27FC236}">
                <a16:creationId xmlns:a16="http://schemas.microsoft.com/office/drawing/2014/main" id="{8B3C0773-ECE2-D841-BE6B-876DD3E7F9B6}"/>
              </a:ext>
            </a:extLst>
          </p:cNvPr>
          <p:cNvSpPr txBox="1"/>
          <p:nvPr/>
        </p:nvSpPr>
        <p:spPr>
          <a:xfrm>
            <a:off x="1100421" y="4691394"/>
            <a:ext cx="1257075" cy="276999"/>
          </a:xfrm>
          <a:prstGeom prst="rect">
            <a:avLst/>
          </a:prstGeom>
          <a:noFill/>
        </p:spPr>
        <p:txBody>
          <a:bodyPr wrap="none" rtlCol="0">
            <a:spAutoFit/>
          </a:bodyPr>
          <a:lstStyle/>
          <a:p>
            <a:r>
              <a:rPr lang="en-US" sz="1200" dirty="0">
                <a:solidFill>
                  <a:schemeClr val="tx1"/>
                </a:solidFill>
                <a:latin typeface="Arial" panose="020B0604020202020204" pitchFamily="34" charset="0"/>
                <a:cs typeface="Arial" panose="020B0604020202020204" pitchFamily="34" charset="0"/>
              </a:rPr>
              <a:t>DE-SC0021329</a:t>
            </a:r>
          </a:p>
        </p:txBody>
      </p:sp>
      <p:pic>
        <p:nvPicPr>
          <p:cNvPr id="16" name="Picture 15">
            <a:extLst>
              <a:ext uri="{FF2B5EF4-FFF2-40B4-BE49-F238E27FC236}">
                <a16:creationId xmlns:a16="http://schemas.microsoft.com/office/drawing/2014/main" id="{DB009C2B-6DE2-9540-B562-E02015624947}"/>
              </a:ext>
            </a:extLst>
          </p:cNvPr>
          <p:cNvPicPr>
            <a:picLocks noChangeAspect="1"/>
          </p:cNvPicPr>
          <p:nvPr/>
        </p:nvPicPr>
        <p:blipFill rotWithShape="1">
          <a:blip r:embed="rId5"/>
          <a:srcRect r="30313"/>
          <a:stretch/>
        </p:blipFill>
        <p:spPr>
          <a:xfrm>
            <a:off x="218324" y="4049582"/>
            <a:ext cx="2895118" cy="697353"/>
          </a:xfrm>
          <a:prstGeom prst="rect">
            <a:avLst/>
          </a:prstGeom>
        </p:spPr>
      </p:pic>
      <p:pic>
        <p:nvPicPr>
          <p:cNvPr id="12" name="Picture 11">
            <a:extLst>
              <a:ext uri="{FF2B5EF4-FFF2-40B4-BE49-F238E27FC236}">
                <a16:creationId xmlns:a16="http://schemas.microsoft.com/office/drawing/2014/main" id="{C130D0B3-52AA-FB4F-8BDC-3075AB6A167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0984" y="2203213"/>
            <a:ext cx="4073024" cy="462143"/>
          </a:xfrm>
          <a:prstGeom prst="rect">
            <a:avLst/>
          </a:prstGeom>
        </p:spPr>
      </p:pic>
      <p:pic>
        <p:nvPicPr>
          <p:cNvPr id="4" name="Picture 3" descr="A group of people posing for a photo&#10;&#10;Description automatically generated">
            <a:extLst>
              <a:ext uri="{FF2B5EF4-FFF2-40B4-BE49-F238E27FC236}">
                <a16:creationId xmlns:a16="http://schemas.microsoft.com/office/drawing/2014/main" id="{6167526F-1F9F-9C4F-A3A5-2197D27C8CAF}"/>
              </a:ext>
            </a:extLst>
          </p:cNvPr>
          <p:cNvPicPr>
            <a:picLocks noChangeAspect="1"/>
          </p:cNvPicPr>
          <p:nvPr/>
        </p:nvPicPr>
        <p:blipFill rotWithShape="1">
          <a:blip r:embed="rId7"/>
          <a:srcRect t="17019" b="13103"/>
          <a:stretch/>
        </p:blipFill>
        <p:spPr>
          <a:xfrm>
            <a:off x="5218272" y="1050440"/>
            <a:ext cx="3857625" cy="3594149"/>
          </a:xfrm>
          <a:prstGeom prst="rect">
            <a:avLst/>
          </a:prstGeom>
        </p:spPr>
      </p:pic>
    </p:spTree>
    <p:extLst>
      <p:ext uri="{BB962C8B-B14F-4D97-AF65-F5344CB8AC3E}">
        <p14:creationId xmlns:p14="http://schemas.microsoft.com/office/powerpoint/2010/main" val="3520643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a:buClr>
                <a:srgbClr val="BB261A"/>
              </a:buClr>
            </a:pPr>
            <a:fld id="{6C6AE60A-B69C-4790-82F7-3882EDF23186}" type="slidenum">
              <a:rPr lang="de-DE" smtClean="0">
                <a:solidFill>
                  <a:schemeClr val="tx1"/>
                </a:solidFill>
                <a:latin typeface="Arial" panose="020B0604020202020204" pitchFamily="34" charset="0"/>
                <a:cs typeface="Arial" panose="020B0604020202020204" pitchFamily="34" charset="0"/>
              </a:rPr>
              <a:pPr>
                <a:buClr>
                  <a:srgbClr val="BB261A"/>
                </a:buClr>
              </a:pPr>
              <a:t>4</a:t>
            </a:fld>
            <a:endParaRPr lang="de-DE" dirty="0">
              <a:solidFill>
                <a:schemeClr val="tx1"/>
              </a:solidFill>
              <a:latin typeface="Arial" panose="020B0604020202020204" pitchFamily="34" charset="0"/>
              <a:cs typeface="Arial" panose="020B0604020202020204" pitchFamily="34" charset="0"/>
            </a:endParaRPr>
          </a:p>
        </p:txBody>
      </p:sp>
      <p:sp>
        <p:nvSpPr>
          <p:cNvPr id="6" name="Titel 1"/>
          <p:cNvSpPr>
            <a:spLocks noGrp="1"/>
          </p:cNvSpPr>
          <p:nvPr>
            <p:ph type="title"/>
          </p:nvPr>
        </p:nvSpPr>
        <p:spPr>
          <a:xfrm>
            <a:off x="0" y="654202"/>
            <a:ext cx="9144000" cy="514369"/>
          </a:xfrm>
        </p:spPr>
        <p:txBody>
          <a:bodyPr/>
          <a:lstStyle/>
          <a:p>
            <a:pPr algn="ctr">
              <a:buClr>
                <a:srgbClr val="BB261A"/>
              </a:buClr>
            </a:pPr>
            <a:r>
              <a:rPr lang="de-DE" sz="2800" cap="none" dirty="0">
                <a:latin typeface="Arial" panose="020B0604020202020204" pitchFamily="34" charset="0"/>
                <a:cs typeface="Arial" panose="020B0604020202020204" pitchFamily="34" charset="0"/>
              </a:rPr>
              <a:t>Key </a:t>
            </a:r>
            <a:r>
              <a:rPr lang="de-DE" sz="2800" cap="none" dirty="0" err="1">
                <a:latin typeface="Arial" panose="020B0604020202020204" pitchFamily="34" charset="0"/>
                <a:cs typeface="Arial" panose="020B0604020202020204" pitchFamily="34" charset="0"/>
              </a:rPr>
              <a:t>Roles</a:t>
            </a:r>
            <a:r>
              <a:rPr lang="de-DE" sz="2800" cap="none" dirty="0">
                <a:latin typeface="Arial" panose="020B0604020202020204" pitchFamily="34" charset="0"/>
                <a:cs typeface="Arial" panose="020B0604020202020204" pitchFamily="34" charset="0"/>
              </a:rPr>
              <a:t> </a:t>
            </a:r>
            <a:r>
              <a:rPr lang="de-DE" sz="2800" cap="none" dirty="0" err="1">
                <a:latin typeface="Arial" panose="020B0604020202020204" pitchFamily="34" charset="0"/>
                <a:cs typeface="Arial" panose="020B0604020202020204" pitchFamily="34" charset="0"/>
              </a:rPr>
              <a:t>of</a:t>
            </a:r>
            <a:r>
              <a:rPr lang="de-DE" sz="2800" cap="none" dirty="0">
                <a:latin typeface="Arial" panose="020B0604020202020204" pitchFamily="34" charset="0"/>
                <a:cs typeface="Arial" panose="020B0604020202020204" pitchFamily="34" charset="0"/>
              </a:rPr>
              <a:t> </a:t>
            </a:r>
            <a:r>
              <a:rPr lang="de-DE" sz="2800" cap="none" dirty="0" err="1">
                <a:latin typeface="Arial" panose="020B0604020202020204" pitchFamily="34" charset="0"/>
                <a:cs typeface="Arial" panose="020B0604020202020204" pitchFamily="34" charset="0"/>
              </a:rPr>
              <a:t>Reactive</a:t>
            </a:r>
            <a:r>
              <a:rPr lang="de-DE" sz="2800" cap="none" dirty="0">
                <a:latin typeface="Arial" panose="020B0604020202020204" pitchFamily="34" charset="0"/>
                <a:cs typeface="Arial" panose="020B0604020202020204" pitchFamily="34" charset="0"/>
              </a:rPr>
              <a:t> Oxygen </a:t>
            </a:r>
            <a:r>
              <a:rPr lang="de-DE" sz="2800" cap="none" dirty="0" err="1">
                <a:latin typeface="Arial" panose="020B0604020202020204" pitchFamily="34" charset="0"/>
                <a:cs typeface="Arial" panose="020B0604020202020204" pitchFamily="34" charset="0"/>
              </a:rPr>
              <a:t>and</a:t>
            </a:r>
            <a:r>
              <a:rPr lang="de-DE" sz="2800" cap="none" dirty="0">
                <a:latin typeface="Arial" panose="020B0604020202020204" pitchFamily="34" charset="0"/>
                <a:cs typeface="Arial" panose="020B0604020202020204" pitchFamily="34" charset="0"/>
              </a:rPr>
              <a:t> Nitrogen </a:t>
            </a:r>
            <a:r>
              <a:rPr lang="de-DE" sz="2800" cap="none" dirty="0" err="1">
                <a:latin typeface="Arial" panose="020B0604020202020204" pitchFamily="34" charset="0"/>
                <a:cs typeface="Arial" panose="020B0604020202020204" pitchFamily="34" charset="0"/>
              </a:rPr>
              <a:t>Species</a:t>
            </a:r>
            <a:endParaRPr lang="de-DE" sz="2800" cap="none" dirty="0">
              <a:latin typeface="Arial" panose="020B0604020202020204" pitchFamily="34" charset="0"/>
              <a:cs typeface="Arial" panose="020B0604020202020204" pitchFamily="34" charset="0"/>
            </a:endParaRPr>
          </a:p>
        </p:txBody>
      </p:sp>
      <p:sp>
        <p:nvSpPr>
          <p:cNvPr id="9" name="Inhaltsplatzhalter 2"/>
          <p:cNvSpPr txBox="1">
            <a:spLocks/>
          </p:cNvSpPr>
          <p:nvPr/>
        </p:nvSpPr>
        <p:spPr>
          <a:xfrm>
            <a:off x="1307433" y="1422763"/>
            <a:ext cx="6400799" cy="3388466"/>
          </a:xfrm>
          <a:prstGeom prst="rect">
            <a:avLst/>
          </a:prstGeom>
        </p:spPr>
        <p:txBody>
          <a:bodyPr vert="horz" lIns="68580" tIns="34290" rIns="68580" bIns="34290" rtlCol="0" anchor="t" anchorCtr="0">
            <a:noAutofit/>
          </a:bodyPr>
          <a:lstStyle>
            <a:lvl1pPr marL="0" indent="0" algn="l" defTabSz="914400" rtl="0" eaLnBrk="1" latinLnBrk="0" hangingPunct="1">
              <a:spcBef>
                <a:spcPct val="20000"/>
              </a:spcBef>
              <a:buClr>
                <a:schemeClr val="bg2"/>
              </a:buClr>
              <a:buFont typeface="Wingdings" pitchFamily="2" charset="2"/>
              <a:buNone/>
              <a:defRPr sz="2000" b="1" kern="1200">
                <a:solidFill>
                  <a:schemeClr val="bg2"/>
                </a:solidFill>
                <a:latin typeface="+mn-lt"/>
                <a:ea typeface="+mn-ea"/>
                <a:cs typeface="+mn-cs"/>
              </a:defRPr>
            </a:lvl1pPr>
            <a:lvl2pPr marL="457200" indent="0" algn="l" defTabSz="914400" rtl="0" eaLnBrk="1" latinLnBrk="0" hangingPunct="1">
              <a:spcBef>
                <a:spcPct val="20000"/>
              </a:spcBef>
              <a:buClr>
                <a:schemeClr val="bg2"/>
              </a:buClr>
              <a:buFont typeface="Wingdings" pitchFamily="2" charset="2"/>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bg2"/>
              </a:buClr>
              <a:buFont typeface="Wingdings" pitchFamily="2" charset="2"/>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bg2"/>
              </a:buClr>
              <a:buFont typeface="Wingdings" pitchFamily="2" charset="2"/>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bg2"/>
              </a:buClr>
              <a:buFont typeface="Wingdings" pitchFamily="2" charset="2"/>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214313" indent="-214313">
              <a:lnSpc>
                <a:spcPct val="150000"/>
              </a:lnSpc>
              <a:spcBef>
                <a:spcPts val="450"/>
              </a:spcBef>
              <a:buClr>
                <a:srgbClr val="BB261A"/>
              </a:buClr>
              <a:buFont typeface="Wingdings" panose="05000000000000000000" pitchFamily="2" charset="2"/>
              <a:buChar char="§"/>
            </a:pPr>
            <a:r>
              <a:rPr lang="en-US" sz="1350" b="0" dirty="0">
                <a:solidFill>
                  <a:schemeClr val="tx1"/>
                </a:solidFill>
                <a:latin typeface="Arial" panose="020B0604020202020204" pitchFamily="34" charset="0"/>
                <a:cs typeface="Arial" panose="020B0604020202020204" pitchFamily="34" charset="0"/>
              </a:rPr>
              <a:t>Plasma (in air) produces the same molecules that our body uses for signaling</a:t>
            </a:r>
          </a:p>
          <a:p>
            <a:pPr marL="214313" indent="-214313">
              <a:lnSpc>
                <a:spcPct val="150000"/>
              </a:lnSpc>
              <a:spcBef>
                <a:spcPts val="450"/>
              </a:spcBef>
              <a:buClr>
                <a:srgbClr val="BB261A"/>
              </a:buClr>
              <a:buFont typeface="Wingdings" panose="05000000000000000000" pitchFamily="2" charset="2"/>
              <a:buChar char="§"/>
            </a:pPr>
            <a:r>
              <a:rPr lang="en-US" sz="1350" b="0" dirty="0">
                <a:solidFill>
                  <a:schemeClr val="tx1"/>
                </a:solidFill>
                <a:latin typeface="Arial" panose="020B0604020202020204" pitchFamily="34" charset="0"/>
                <a:cs typeface="Arial" panose="020B0604020202020204" pitchFamily="34" charset="0"/>
              </a:rPr>
              <a:t>RONS generally react by exchanging electrons in a chemical process called redox reactions (reduction-oxidation)</a:t>
            </a:r>
            <a:endParaRPr lang="en-US" sz="1350" dirty="0">
              <a:solidFill>
                <a:schemeClr val="tx1"/>
              </a:solidFill>
              <a:latin typeface="Arial" panose="020B0604020202020204" pitchFamily="34" charset="0"/>
              <a:cs typeface="Arial" panose="020B0604020202020204" pitchFamily="34" charset="0"/>
            </a:endParaRPr>
          </a:p>
        </p:txBody>
      </p:sp>
      <p:sp>
        <p:nvSpPr>
          <p:cNvPr id="7" name="Rechteck 6">
            <a:extLst>
              <a:ext uri="{FF2B5EF4-FFF2-40B4-BE49-F238E27FC236}">
                <a16:creationId xmlns:a16="http://schemas.microsoft.com/office/drawing/2014/main" id="{710AFD25-6092-BB49-80A7-7F5ECECDE4A8}"/>
              </a:ext>
            </a:extLst>
          </p:cNvPr>
          <p:cNvSpPr/>
          <p:nvPr/>
        </p:nvSpPr>
        <p:spPr>
          <a:xfrm>
            <a:off x="1143001" y="4940335"/>
            <a:ext cx="3095719" cy="230832"/>
          </a:xfrm>
          <a:prstGeom prst="rect">
            <a:avLst/>
          </a:prstGeom>
        </p:spPr>
        <p:txBody>
          <a:bodyPr wrap="none">
            <a:spAutoFit/>
          </a:bodyPr>
          <a:lstStyle/>
          <a:p>
            <a:r>
              <a:rPr lang="de-DE" sz="900" dirty="0" err="1">
                <a:latin typeface="Arial" panose="020B0604020202020204" pitchFamily="34" charset="0"/>
                <a:cs typeface="Arial" panose="020B0604020202020204" pitchFamily="34" charset="0"/>
              </a:rPr>
              <a:t>Comprehensive</a:t>
            </a:r>
            <a:r>
              <a:rPr lang="de-DE" sz="900" dirty="0">
                <a:latin typeface="Arial" panose="020B0604020202020204" pitchFamily="34" charset="0"/>
                <a:cs typeface="Arial" panose="020B0604020202020204" pitchFamily="34" charset="0"/>
              </a:rPr>
              <a:t> Clinical Plasma </a:t>
            </a:r>
            <a:r>
              <a:rPr lang="de-DE" sz="900" dirty="0" err="1">
                <a:latin typeface="Arial" panose="020B0604020202020204" pitchFamily="34" charset="0"/>
                <a:cs typeface="Arial" panose="020B0604020202020204" pitchFamily="34" charset="0"/>
              </a:rPr>
              <a:t>Medicine</a:t>
            </a:r>
            <a:r>
              <a:rPr lang="de-DE" sz="900" dirty="0">
                <a:latin typeface="Arial" panose="020B0604020202020204" pitchFamily="34" charset="0"/>
                <a:cs typeface="Arial" panose="020B0604020202020204" pitchFamily="34" charset="0"/>
              </a:rPr>
              <a:t>, Springer 2018</a:t>
            </a:r>
          </a:p>
        </p:txBody>
      </p:sp>
      <p:pic>
        <p:nvPicPr>
          <p:cNvPr id="3" name="Picture 2">
            <a:extLst>
              <a:ext uri="{FF2B5EF4-FFF2-40B4-BE49-F238E27FC236}">
                <a16:creationId xmlns:a16="http://schemas.microsoft.com/office/drawing/2014/main" id="{4B623544-E208-0F43-B922-1CC44675AC0C}"/>
              </a:ext>
            </a:extLst>
          </p:cNvPr>
          <p:cNvPicPr>
            <a:picLocks noChangeAspect="1"/>
          </p:cNvPicPr>
          <p:nvPr/>
        </p:nvPicPr>
        <p:blipFill>
          <a:blip r:embed="rId2"/>
          <a:stretch>
            <a:fillRect/>
          </a:stretch>
        </p:blipFill>
        <p:spPr>
          <a:xfrm>
            <a:off x="1307433" y="3035406"/>
            <a:ext cx="6197660" cy="1111537"/>
          </a:xfrm>
          <a:prstGeom prst="rect">
            <a:avLst/>
          </a:prstGeom>
          <a:ln w="38100">
            <a:solidFill>
              <a:srgbClr val="CD0002"/>
            </a:solidFill>
          </a:ln>
        </p:spPr>
      </p:pic>
    </p:spTree>
    <p:extLst>
      <p:ext uri="{BB962C8B-B14F-4D97-AF65-F5344CB8AC3E}">
        <p14:creationId xmlns:p14="http://schemas.microsoft.com/office/powerpoint/2010/main" val="1900833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a:buClr>
                <a:srgbClr val="BB261A"/>
              </a:buClr>
            </a:pPr>
            <a:fld id="{6C6AE60A-B69C-4790-82F7-3882EDF23186}" type="slidenum">
              <a:rPr lang="de-DE" smtClean="0">
                <a:solidFill>
                  <a:schemeClr val="tx1"/>
                </a:solidFill>
                <a:latin typeface="Arial" panose="020B0604020202020204" pitchFamily="34" charset="0"/>
                <a:cs typeface="Arial" panose="020B0604020202020204" pitchFamily="34" charset="0"/>
              </a:rPr>
              <a:pPr>
                <a:buClr>
                  <a:srgbClr val="BB261A"/>
                </a:buClr>
              </a:pPr>
              <a:t>5</a:t>
            </a:fld>
            <a:endParaRPr lang="de-DE" dirty="0">
              <a:solidFill>
                <a:schemeClr val="tx1"/>
              </a:solidFill>
              <a:latin typeface="Arial" panose="020B0604020202020204" pitchFamily="34" charset="0"/>
              <a:cs typeface="Arial" panose="020B0604020202020204" pitchFamily="34" charset="0"/>
            </a:endParaRPr>
          </a:p>
        </p:txBody>
      </p:sp>
      <p:sp>
        <p:nvSpPr>
          <p:cNvPr id="6" name="Titel 1"/>
          <p:cNvSpPr>
            <a:spLocks noGrp="1"/>
          </p:cNvSpPr>
          <p:nvPr>
            <p:ph type="title"/>
          </p:nvPr>
        </p:nvSpPr>
        <p:spPr>
          <a:xfrm>
            <a:off x="1511773" y="586380"/>
            <a:ext cx="6372420" cy="514369"/>
          </a:xfrm>
        </p:spPr>
        <p:txBody>
          <a:bodyPr/>
          <a:lstStyle/>
          <a:p>
            <a:pPr algn="ctr">
              <a:buClr>
                <a:srgbClr val="BB261A"/>
              </a:buClr>
            </a:pPr>
            <a:r>
              <a:rPr lang="de-DE" sz="3200" cap="none" dirty="0">
                <a:latin typeface="Arial" panose="020B0604020202020204" pitchFamily="34" charset="0"/>
                <a:cs typeface="Arial" panose="020B0604020202020204" pitchFamily="34" charset="0"/>
              </a:rPr>
              <a:t>RONS &amp; </a:t>
            </a:r>
            <a:r>
              <a:rPr lang="de-DE" sz="3200" cap="none" dirty="0" err="1">
                <a:latin typeface="Arial" panose="020B0604020202020204" pitchFamily="34" charset="0"/>
                <a:cs typeface="Arial" panose="020B0604020202020204" pitchFamily="34" charset="0"/>
              </a:rPr>
              <a:t>Redox</a:t>
            </a:r>
            <a:endParaRPr lang="de-DE" sz="3200" cap="none" dirty="0">
              <a:latin typeface="Arial" panose="020B0604020202020204" pitchFamily="34" charset="0"/>
              <a:cs typeface="Arial" panose="020B0604020202020204" pitchFamily="34" charset="0"/>
            </a:endParaRPr>
          </a:p>
        </p:txBody>
      </p:sp>
      <p:sp>
        <p:nvSpPr>
          <p:cNvPr id="7" name="Rechteck 6">
            <a:extLst>
              <a:ext uri="{FF2B5EF4-FFF2-40B4-BE49-F238E27FC236}">
                <a16:creationId xmlns:a16="http://schemas.microsoft.com/office/drawing/2014/main" id="{710AFD25-6092-BB49-80A7-7F5ECECDE4A8}"/>
              </a:ext>
            </a:extLst>
          </p:cNvPr>
          <p:cNvSpPr/>
          <p:nvPr/>
        </p:nvSpPr>
        <p:spPr>
          <a:xfrm>
            <a:off x="0" y="4939895"/>
            <a:ext cx="7255041" cy="230832"/>
          </a:xfrm>
          <a:prstGeom prst="rect">
            <a:avLst/>
          </a:prstGeom>
        </p:spPr>
        <p:txBody>
          <a:bodyPr wrap="square">
            <a:spAutoFit/>
          </a:bodyPr>
          <a:lstStyle/>
          <a:p>
            <a:r>
              <a:rPr lang="en-US" sz="900" dirty="0">
                <a:latin typeface="Arial" panose="020B0604020202020204" pitchFamily="34" charset="0"/>
                <a:cs typeface="Arial" panose="020B0604020202020204" pitchFamily="34" charset="0"/>
              </a:rPr>
              <a:t>Fang, F. Antimicrobial reactive oxygen and nitrogen species: concepts and controversies. </a:t>
            </a:r>
            <a:r>
              <a:rPr lang="en-US" sz="900" i="1" dirty="0">
                <a:latin typeface="Arial" panose="020B0604020202020204" pitchFamily="34" charset="0"/>
                <a:cs typeface="Arial" panose="020B0604020202020204" pitchFamily="34" charset="0"/>
              </a:rPr>
              <a:t>Nat Rev </a:t>
            </a:r>
            <a:r>
              <a:rPr lang="en-US" sz="900" i="1" dirty="0" err="1">
                <a:latin typeface="Arial" panose="020B0604020202020204" pitchFamily="34" charset="0"/>
                <a:cs typeface="Arial" panose="020B0604020202020204" pitchFamily="34" charset="0"/>
              </a:rPr>
              <a:t>Microbiol</a:t>
            </a:r>
            <a:r>
              <a:rPr lang="en-US" sz="900" dirty="0">
                <a:latin typeface="Arial" panose="020B0604020202020204" pitchFamily="34" charset="0"/>
                <a:cs typeface="Arial" panose="020B0604020202020204" pitchFamily="34" charset="0"/>
              </a:rPr>
              <a:t> </a:t>
            </a:r>
            <a:r>
              <a:rPr lang="en-US" sz="900" b="1" dirty="0">
                <a:latin typeface="Arial" panose="020B0604020202020204" pitchFamily="34" charset="0"/>
                <a:cs typeface="Arial" panose="020B0604020202020204" pitchFamily="34" charset="0"/>
              </a:rPr>
              <a:t>2, </a:t>
            </a:r>
            <a:r>
              <a:rPr lang="en-US" sz="900" dirty="0">
                <a:latin typeface="Arial" panose="020B0604020202020204" pitchFamily="34" charset="0"/>
                <a:cs typeface="Arial" panose="020B0604020202020204" pitchFamily="34" charset="0"/>
              </a:rPr>
              <a:t>820–832 (2004). </a:t>
            </a:r>
            <a:r>
              <a:rPr lang="en-US" sz="900" dirty="0">
                <a:latin typeface="Arial" panose="020B0604020202020204" pitchFamily="34" charset="0"/>
                <a:cs typeface="Arial" panose="020B0604020202020204" pitchFamily="34" charset="0"/>
                <a:hlinkClick r:id="rId2"/>
              </a:rPr>
              <a:t>LINK</a:t>
            </a:r>
            <a:endParaRPr lang="de-DE" sz="9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0081186-D69D-6D49-BCBB-015466135AEA}"/>
              </a:ext>
            </a:extLst>
          </p:cNvPr>
          <p:cNvPicPr>
            <a:picLocks noChangeAspect="1"/>
          </p:cNvPicPr>
          <p:nvPr/>
        </p:nvPicPr>
        <p:blipFill>
          <a:blip r:embed="rId3"/>
          <a:stretch>
            <a:fillRect/>
          </a:stretch>
        </p:blipFill>
        <p:spPr>
          <a:xfrm>
            <a:off x="1774078" y="1123873"/>
            <a:ext cx="4590510" cy="3917235"/>
          </a:xfrm>
          <a:prstGeom prst="rect">
            <a:avLst/>
          </a:prstGeom>
        </p:spPr>
      </p:pic>
      <p:sp>
        <p:nvSpPr>
          <p:cNvPr id="2" name="TextBox 1">
            <a:extLst>
              <a:ext uri="{FF2B5EF4-FFF2-40B4-BE49-F238E27FC236}">
                <a16:creationId xmlns:a16="http://schemas.microsoft.com/office/drawing/2014/main" id="{AFEEB04A-35F0-E84B-AB47-F0D4EB6A332A}"/>
              </a:ext>
            </a:extLst>
          </p:cNvPr>
          <p:cNvSpPr txBox="1"/>
          <p:nvPr/>
        </p:nvSpPr>
        <p:spPr>
          <a:xfrm>
            <a:off x="6131091" y="3806648"/>
            <a:ext cx="3012909" cy="830997"/>
          </a:xfrm>
          <a:prstGeom prst="rect">
            <a:avLst/>
          </a:prstGeom>
          <a:noFill/>
          <a:ln w="28575">
            <a:solidFill>
              <a:srgbClr val="EF1E24"/>
            </a:solidFill>
          </a:ln>
        </p:spPr>
        <p:txBody>
          <a:bodyPr wrap="square" rtlCol="0">
            <a:spAutoFit/>
          </a:bodyPr>
          <a:lstStyle/>
          <a:p>
            <a:r>
              <a:rPr lang="en-US" sz="1200" dirty="0">
                <a:latin typeface="Arial" panose="020B0604020202020204" pitchFamily="34" charset="0"/>
                <a:cs typeface="Arial" panose="020B0604020202020204" pitchFamily="34" charset="0"/>
              </a:rPr>
              <a:t>Online Seminar by Prof. David Graves: Role of RONS in Plasma Medicine: Lessons from Nature https://</a:t>
            </a:r>
            <a:r>
              <a:rPr lang="en-US" sz="1200" dirty="0" err="1">
                <a:latin typeface="Arial" panose="020B0604020202020204" pitchFamily="34" charset="0"/>
                <a:cs typeface="Arial" panose="020B0604020202020204" pitchFamily="34" charset="0"/>
              </a:rPr>
              <a:t>mipse.umich.edu</a:t>
            </a:r>
            <a:r>
              <a:rPr lang="en-US" sz="1200" dirty="0">
                <a:latin typeface="Arial" panose="020B0604020202020204" pitchFamily="34" charset="0"/>
                <a:cs typeface="Arial" panose="020B0604020202020204" pitchFamily="34" charset="0"/>
              </a:rPr>
              <a:t>/</a:t>
            </a:r>
            <a:r>
              <a:rPr lang="en-US" sz="1200" dirty="0" err="1">
                <a:latin typeface="Arial" panose="020B0604020202020204" pitchFamily="34" charset="0"/>
                <a:cs typeface="Arial" panose="020B0604020202020204" pitchFamily="34" charset="0"/>
              </a:rPr>
              <a:t>ltp_seminars.php</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5936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C8161B-3B0E-064A-8B3F-F990099889F6}"/>
              </a:ext>
            </a:extLst>
          </p:cNvPr>
          <p:cNvPicPr>
            <a:picLocks noChangeAspect="1"/>
          </p:cNvPicPr>
          <p:nvPr/>
        </p:nvPicPr>
        <p:blipFill>
          <a:blip r:embed="rId2"/>
          <a:stretch>
            <a:fillRect/>
          </a:stretch>
        </p:blipFill>
        <p:spPr>
          <a:xfrm>
            <a:off x="5389765" y="1694427"/>
            <a:ext cx="3754235" cy="2235476"/>
          </a:xfrm>
          <a:prstGeom prst="rect">
            <a:avLst/>
          </a:prstGeom>
        </p:spPr>
      </p:pic>
      <p:sp>
        <p:nvSpPr>
          <p:cNvPr id="4" name="Foliennummernplatzhalter 3"/>
          <p:cNvSpPr>
            <a:spLocks noGrp="1"/>
          </p:cNvSpPr>
          <p:nvPr>
            <p:ph type="sldNum" sz="quarter" idx="12"/>
          </p:nvPr>
        </p:nvSpPr>
        <p:spPr/>
        <p:txBody>
          <a:bodyPr/>
          <a:lstStyle/>
          <a:p>
            <a:pPr>
              <a:buClr>
                <a:srgbClr val="BB261A"/>
              </a:buClr>
            </a:pPr>
            <a:fld id="{6C6AE60A-B69C-4790-82F7-3882EDF23186}" type="slidenum">
              <a:rPr lang="de-DE" smtClean="0">
                <a:solidFill>
                  <a:schemeClr val="tx1"/>
                </a:solidFill>
                <a:latin typeface="Arial" panose="020B0604020202020204" pitchFamily="34" charset="0"/>
                <a:cs typeface="Arial" panose="020B0604020202020204" pitchFamily="34" charset="0"/>
              </a:rPr>
              <a:pPr>
                <a:buClr>
                  <a:srgbClr val="BB261A"/>
                </a:buClr>
              </a:pPr>
              <a:t>6</a:t>
            </a:fld>
            <a:endParaRPr lang="de-DE" dirty="0">
              <a:solidFill>
                <a:schemeClr val="tx1"/>
              </a:solidFill>
              <a:latin typeface="Arial" panose="020B0604020202020204" pitchFamily="34" charset="0"/>
              <a:cs typeface="Arial" panose="020B0604020202020204" pitchFamily="34" charset="0"/>
            </a:endParaRPr>
          </a:p>
        </p:txBody>
      </p:sp>
      <p:sp>
        <p:nvSpPr>
          <p:cNvPr id="6" name="Titel 1"/>
          <p:cNvSpPr>
            <a:spLocks noGrp="1"/>
          </p:cNvSpPr>
          <p:nvPr>
            <p:ph type="title"/>
          </p:nvPr>
        </p:nvSpPr>
        <p:spPr>
          <a:xfrm>
            <a:off x="1385648" y="592709"/>
            <a:ext cx="6372420" cy="514369"/>
          </a:xfrm>
        </p:spPr>
        <p:txBody>
          <a:bodyPr/>
          <a:lstStyle/>
          <a:p>
            <a:pPr algn="ctr">
              <a:buClr>
                <a:srgbClr val="BB261A"/>
              </a:buClr>
            </a:pPr>
            <a:r>
              <a:rPr lang="de-DE" sz="3200" cap="none" dirty="0" err="1">
                <a:latin typeface="Arial" panose="020B0604020202020204" pitchFamily="34" charset="0"/>
                <a:cs typeface="Arial" panose="020B0604020202020204" pitchFamily="34" charset="0"/>
              </a:rPr>
              <a:t>Redox</a:t>
            </a:r>
            <a:r>
              <a:rPr lang="de-DE" sz="3200" cap="none" dirty="0">
                <a:latin typeface="Arial" panose="020B0604020202020204" pitchFamily="34" charset="0"/>
                <a:cs typeface="Arial" panose="020B0604020202020204" pitchFamily="34" charset="0"/>
              </a:rPr>
              <a:t> </a:t>
            </a:r>
            <a:r>
              <a:rPr lang="de-DE" sz="3200" cap="none" dirty="0" err="1">
                <a:latin typeface="Arial" panose="020B0604020202020204" pitchFamily="34" charset="0"/>
                <a:cs typeface="Arial" panose="020B0604020202020204" pitchFamily="34" charset="0"/>
              </a:rPr>
              <a:t>Biology</a:t>
            </a:r>
            <a:r>
              <a:rPr lang="de-DE" sz="3200" cap="none" dirty="0">
                <a:latin typeface="Arial" panose="020B0604020202020204" pitchFamily="34" charset="0"/>
                <a:cs typeface="Arial" panose="020B0604020202020204" pitchFamily="34" charset="0"/>
              </a:rPr>
              <a:t> – NO </a:t>
            </a:r>
            <a:r>
              <a:rPr lang="de-DE" sz="3200" cap="none" dirty="0" err="1">
                <a:latin typeface="Arial" panose="020B0604020202020204" pitchFamily="34" charset="0"/>
                <a:cs typeface="Arial" panose="020B0604020202020204" pitchFamily="34" charset="0"/>
              </a:rPr>
              <a:t>and</a:t>
            </a:r>
            <a:r>
              <a:rPr lang="de-DE" sz="3200" cap="none"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O</a:t>
            </a:r>
            <a:r>
              <a:rPr lang="en-US" sz="3200" baseline="-25000" dirty="0">
                <a:latin typeface="Arial" panose="020B0604020202020204" pitchFamily="34" charset="0"/>
                <a:cs typeface="Arial" panose="020B0604020202020204" pitchFamily="34" charset="0"/>
              </a:rPr>
              <a:t>2</a:t>
            </a:r>
            <a:r>
              <a:rPr lang="en-US" sz="3200" baseline="30000" dirty="0">
                <a:latin typeface="Arial" panose="020B0604020202020204" pitchFamily="34" charset="0"/>
                <a:cs typeface="Arial" panose="020B0604020202020204" pitchFamily="34" charset="0"/>
              </a:rPr>
              <a:t>−</a:t>
            </a:r>
            <a:endParaRPr lang="de-DE" sz="3200" cap="none" dirty="0">
              <a:latin typeface="Arial" panose="020B0604020202020204" pitchFamily="34" charset="0"/>
              <a:cs typeface="Arial" panose="020B0604020202020204" pitchFamily="34" charset="0"/>
            </a:endParaRPr>
          </a:p>
        </p:txBody>
      </p:sp>
      <p:sp>
        <p:nvSpPr>
          <p:cNvPr id="9" name="Inhaltsplatzhalter 2"/>
          <p:cNvSpPr txBox="1">
            <a:spLocks/>
          </p:cNvSpPr>
          <p:nvPr/>
        </p:nvSpPr>
        <p:spPr>
          <a:xfrm>
            <a:off x="239641" y="1694426"/>
            <a:ext cx="5093357" cy="3713214"/>
          </a:xfrm>
          <a:prstGeom prst="rect">
            <a:avLst/>
          </a:prstGeom>
        </p:spPr>
        <p:txBody>
          <a:bodyPr vert="horz" lIns="68580" tIns="34290" rIns="68580" bIns="34290" rtlCol="0" anchor="t" anchorCtr="0">
            <a:noAutofit/>
          </a:bodyPr>
          <a:lstStyle>
            <a:lvl1pPr marL="0" indent="0" algn="l" defTabSz="914400" rtl="0" eaLnBrk="1" latinLnBrk="0" hangingPunct="1">
              <a:spcBef>
                <a:spcPct val="20000"/>
              </a:spcBef>
              <a:buClr>
                <a:schemeClr val="bg2"/>
              </a:buClr>
              <a:buFont typeface="Wingdings" pitchFamily="2" charset="2"/>
              <a:buNone/>
              <a:defRPr sz="2000" b="1" kern="1200">
                <a:solidFill>
                  <a:schemeClr val="bg2"/>
                </a:solidFill>
                <a:latin typeface="+mn-lt"/>
                <a:ea typeface="+mn-ea"/>
                <a:cs typeface="+mn-cs"/>
              </a:defRPr>
            </a:lvl1pPr>
            <a:lvl2pPr marL="457200" indent="0" algn="l" defTabSz="914400" rtl="0" eaLnBrk="1" latinLnBrk="0" hangingPunct="1">
              <a:spcBef>
                <a:spcPct val="20000"/>
              </a:spcBef>
              <a:buClr>
                <a:schemeClr val="bg2"/>
              </a:buClr>
              <a:buFont typeface="Wingdings" pitchFamily="2" charset="2"/>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bg2"/>
              </a:buClr>
              <a:buFont typeface="Wingdings" pitchFamily="2" charset="2"/>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bg2"/>
              </a:buClr>
              <a:buFont typeface="Wingdings" pitchFamily="2" charset="2"/>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bg2"/>
              </a:buClr>
              <a:buFont typeface="Wingdings" pitchFamily="2" charset="2"/>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214313" indent="-214313">
              <a:lnSpc>
                <a:spcPct val="150000"/>
              </a:lnSpc>
              <a:spcBef>
                <a:spcPts val="450"/>
              </a:spcBef>
              <a:buClr>
                <a:srgbClr val="BB261A"/>
              </a:buClr>
              <a:buFont typeface="Wingdings" panose="05000000000000000000" pitchFamily="2" charset="2"/>
              <a:buChar char="§"/>
            </a:pPr>
            <a:r>
              <a:rPr lang="en-US" sz="1350" b="0" dirty="0">
                <a:solidFill>
                  <a:schemeClr val="tx1"/>
                </a:solidFill>
                <a:latin typeface="Arial" panose="020B0604020202020204" pitchFamily="34" charset="0"/>
                <a:cs typeface="Arial" panose="020B0604020202020204" pitchFamily="34" charset="0"/>
              </a:rPr>
              <a:t>NO and O</a:t>
            </a:r>
            <a:r>
              <a:rPr lang="en-US" sz="1350" b="0" baseline="-25000" dirty="0">
                <a:solidFill>
                  <a:schemeClr val="tx1"/>
                </a:solidFill>
                <a:latin typeface="Arial" panose="020B0604020202020204" pitchFamily="34" charset="0"/>
                <a:cs typeface="Arial" panose="020B0604020202020204" pitchFamily="34" charset="0"/>
              </a:rPr>
              <a:t>2</a:t>
            </a:r>
            <a:r>
              <a:rPr lang="en-US" sz="1350" b="0" baseline="30000" dirty="0">
                <a:solidFill>
                  <a:schemeClr val="tx1"/>
                </a:solidFill>
                <a:latin typeface="Arial" panose="020B0604020202020204" pitchFamily="34" charset="0"/>
                <a:cs typeface="Arial" panose="020B0604020202020204" pitchFamily="34" charset="0"/>
              </a:rPr>
              <a:t>−  </a:t>
            </a:r>
            <a:r>
              <a:rPr lang="en-US" sz="1350" b="0" dirty="0">
                <a:solidFill>
                  <a:schemeClr val="tx1"/>
                </a:solidFill>
                <a:latin typeface="Arial" panose="020B0604020202020204" pitchFamily="34" charset="0"/>
                <a:cs typeface="Arial" panose="020B0604020202020204" pitchFamily="34" charset="0"/>
              </a:rPr>
              <a:t>together with other RONS have short lifetimes. If applied on the surface, any effect that occurs deeper in the tissue must come from the biological response of the system (“biological penetration depth” vs “physical penetration depth”)</a:t>
            </a:r>
          </a:p>
          <a:p>
            <a:pPr marL="214313" indent="-214313">
              <a:lnSpc>
                <a:spcPct val="150000"/>
              </a:lnSpc>
              <a:spcBef>
                <a:spcPts val="450"/>
              </a:spcBef>
              <a:buClr>
                <a:srgbClr val="BB261A"/>
              </a:buClr>
              <a:buFont typeface="Wingdings" panose="05000000000000000000" pitchFamily="2" charset="2"/>
              <a:buChar char="§"/>
            </a:pPr>
            <a:r>
              <a:rPr lang="en-US" sz="1350" b="0" dirty="0">
                <a:solidFill>
                  <a:schemeClr val="tx1"/>
                </a:solidFill>
                <a:latin typeface="Arial" panose="020B0604020202020204" pitchFamily="34" charset="0"/>
                <a:cs typeface="Arial" panose="020B0604020202020204" pitchFamily="34" charset="0"/>
              </a:rPr>
              <a:t>NO and O</a:t>
            </a:r>
            <a:r>
              <a:rPr lang="en-US" sz="1350" b="0" baseline="-25000" dirty="0">
                <a:solidFill>
                  <a:schemeClr val="tx1"/>
                </a:solidFill>
                <a:latin typeface="Arial" panose="020B0604020202020204" pitchFamily="34" charset="0"/>
                <a:cs typeface="Arial" panose="020B0604020202020204" pitchFamily="34" charset="0"/>
              </a:rPr>
              <a:t>2</a:t>
            </a:r>
            <a:r>
              <a:rPr lang="en-US" sz="1350" b="0" baseline="30000" dirty="0">
                <a:solidFill>
                  <a:schemeClr val="tx1"/>
                </a:solidFill>
                <a:latin typeface="Arial" panose="020B0604020202020204" pitchFamily="34" charset="0"/>
                <a:cs typeface="Arial" panose="020B0604020202020204" pitchFamily="34" charset="0"/>
              </a:rPr>
              <a:t>−</a:t>
            </a:r>
            <a:r>
              <a:rPr lang="en-US" sz="1350" b="0" dirty="0">
                <a:solidFill>
                  <a:schemeClr val="tx1"/>
                </a:solidFill>
                <a:latin typeface="Arial" panose="020B0604020202020204" pitchFamily="34" charset="0"/>
                <a:cs typeface="Arial" panose="020B0604020202020204" pitchFamily="34" charset="0"/>
              </a:rPr>
              <a:t> are created in biological systems and by plasma!</a:t>
            </a:r>
          </a:p>
          <a:p>
            <a:pPr marL="557213" lvl="1" indent="-214313">
              <a:lnSpc>
                <a:spcPct val="150000"/>
              </a:lnSpc>
              <a:spcBef>
                <a:spcPts val="450"/>
              </a:spcBef>
              <a:buClr>
                <a:srgbClr val="BB261A"/>
              </a:buClr>
              <a:buFont typeface="Wingdings" panose="05000000000000000000" pitchFamily="2" charset="2"/>
              <a:buChar char="§"/>
            </a:pPr>
            <a:endParaRPr lang="en-US" sz="1200" dirty="0">
              <a:solidFill>
                <a:schemeClr val="tx1"/>
              </a:solidFill>
              <a:latin typeface="Arial" panose="020B0604020202020204" pitchFamily="34" charset="0"/>
              <a:cs typeface="Arial" panose="020B0604020202020204" pitchFamily="34" charset="0"/>
            </a:endParaRPr>
          </a:p>
        </p:txBody>
      </p:sp>
      <p:sp>
        <p:nvSpPr>
          <p:cNvPr id="7" name="Rechteck 6">
            <a:extLst>
              <a:ext uri="{FF2B5EF4-FFF2-40B4-BE49-F238E27FC236}">
                <a16:creationId xmlns:a16="http://schemas.microsoft.com/office/drawing/2014/main" id="{710AFD25-6092-BB49-80A7-7F5ECECDE4A8}"/>
              </a:ext>
            </a:extLst>
          </p:cNvPr>
          <p:cNvSpPr/>
          <p:nvPr/>
        </p:nvSpPr>
        <p:spPr>
          <a:xfrm>
            <a:off x="239641" y="4937233"/>
            <a:ext cx="3095719" cy="230832"/>
          </a:xfrm>
          <a:prstGeom prst="rect">
            <a:avLst/>
          </a:prstGeom>
        </p:spPr>
        <p:txBody>
          <a:bodyPr wrap="none">
            <a:spAutoFit/>
          </a:bodyPr>
          <a:lstStyle/>
          <a:p>
            <a:r>
              <a:rPr lang="de-DE" sz="900" dirty="0" err="1">
                <a:latin typeface="Arial" panose="020B0604020202020204" pitchFamily="34" charset="0"/>
                <a:cs typeface="Arial" panose="020B0604020202020204" pitchFamily="34" charset="0"/>
              </a:rPr>
              <a:t>Comprehensive</a:t>
            </a:r>
            <a:r>
              <a:rPr lang="de-DE" sz="900" dirty="0">
                <a:latin typeface="Arial" panose="020B0604020202020204" pitchFamily="34" charset="0"/>
                <a:cs typeface="Arial" panose="020B0604020202020204" pitchFamily="34" charset="0"/>
              </a:rPr>
              <a:t> Clinical Plasma </a:t>
            </a:r>
            <a:r>
              <a:rPr lang="de-DE" sz="900" dirty="0" err="1">
                <a:latin typeface="Arial" panose="020B0604020202020204" pitchFamily="34" charset="0"/>
                <a:cs typeface="Arial" panose="020B0604020202020204" pitchFamily="34" charset="0"/>
              </a:rPr>
              <a:t>Medicine</a:t>
            </a:r>
            <a:r>
              <a:rPr lang="de-DE" sz="900" dirty="0">
                <a:latin typeface="Arial" panose="020B0604020202020204" pitchFamily="34" charset="0"/>
                <a:cs typeface="Arial" panose="020B0604020202020204" pitchFamily="34" charset="0"/>
              </a:rPr>
              <a:t>, Springer 2018</a:t>
            </a:r>
          </a:p>
        </p:txBody>
      </p:sp>
    </p:spTree>
    <p:extLst>
      <p:ext uri="{BB962C8B-B14F-4D97-AF65-F5344CB8AC3E}">
        <p14:creationId xmlns:p14="http://schemas.microsoft.com/office/powerpoint/2010/main" val="93307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a:buClr>
                <a:srgbClr val="BB261A"/>
              </a:buClr>
            </a:pPr>
            <a:fld id="{6C6AE60A-B69C-4790-82F7-3882EDF23186}" type="slidenum">
              <a:rPr lang="de-DE" smtClean="0">
                <a:solidFill>
                  <a:schemeClr val="tx1"/>
                </a:solidFill>
                <a:latin typeface="Arial" panose="020B0604020202020204" pitchFamily="34" charset="0"/>
                <a:cs typeface="Arial" panose="020B0604020202020204" pitchFamily="34" charset="0"/>
              </a:rPr>
              <a:pPr>
                <a:buClr>
                  <a:srgbClr val="BB261A"/>
                </a:buClr>
              </a:pPr>
              <a:t>7</a:t>
            </a:fld>
            <a:endParaRPr lang="de-DE" dirty="0">
              <a:solidFill>
                <a:schemeClr val="tx1"/>
              </a:solidFill>
              <a:latin typeface="Arial" panose="020B0604020202020204" pitchFamily="34" charset="0"/>
              <a:cs typeface="Arial" panose="020B0604020202020204" pitchFamily="34" charset="0"/>
            </a:endParaRPr>
          </a:p>
        </p:txBody>
      </p:sp>
      <p:sp>
        <p:nvSpPr>
          <p:cNvPr id="6" name="Titel 1"/>
          <p:cNvSpPr>
            <a:spLocks noGrp="1"/>
          </p:cNvSpPr>
          <p:nvPr>
            <p:ph type="title"/>
          </p:nvPr>
        </p:nvSpPr>
        <p:spPr>
          <a:xfrm>
            <a:off x="1464753" y="572521"/>
            <a:ext cx="6372420" cy="514369"/>
          </a:xfrm>
        </p:spPr>
        <p:txBody>
          <a:bodyPr/>
          <a:lstStyle/>
          <a:p>
            <a:pPr algn="ctr">
              <a:buClr>
                <a:srgbClr val="BB261A"/>
              </a:buClr>
            </a:pPr>
            <a:r>
              <a:rPr lang="de-DE" sz="3200" cap="none" dirty="0" err="1">
                <a:latin typeface="Arial" panose="020B0604020202020204" pitchFamily="34" charset="0"/>
                <a:cs typeface="Arial" panose="020B0604020202020204" pitchFamily="34" charset="0"/>
              </a:rPr>
              <a:t>Redox</a:t>
            </a:r>
            <a:r>
              <a:rPr lang="de-DE" sz="3200" cap="none" dirty="0">
                <a:latin typeface="Arial" panose="020B0604020202020204" pitchFamily="34" charset="0"/>
                <a:cs typeface="Arial" panose="020B0604020202020204" pitchFamily="34" charset="0"/>
              </a:rPr>
              <a:t> </a:t>
            </a:r>
            <a:r>
              <a:rPr lang="de-DE" sz="3200" cap="none" dirty="0" err="1">
                <a:latin typeface="Arial" panose="020B0604020202020204" pitchFamily="34" charset="0"/>
                <a:cs typeface="Arial" panose="020B0604020202020204" pitchFamily="34" charset="0"/>
              </a:rPr>
              <a:t>Biology</a:t>
            </a:r>
            <a:endParaRPr lang="de-DE" sz="3200" cap="none" dirty="0">
              <a:latin typeface="Arial" panose="020B0604020202020204" pitchFamily="34" charset="0"/>
              <a:cs typeface="Arial" panose="020B0604020202020204" pitchFamily="34" charset="0"/>
            </a:endParaRPr>
          </a:p>
        </p:txBody>
      </p:sp>
      <p:sp>
        <p:nvSpPr>
          <p:cNvPr id="9" name="Inhaltsplatzhalter 2"/>
          <p:cNvSpPr txBox="1">
            <a:spLocks/>
          </p:cNvSpPr>
          <p:nvPr/>
        </p:nvSpPr>
        <p:spPr>
          <a:xfrm>
            <a:off x="338901" y="1430286"/>
            <a:ext cx="8624124" cy="3713214"/>
          </a:xfrm>
          <a:prstGeom prst="rect">
            <a:avLst/>
          </a:prstGeom>
        </p:spPr>
        <p:txBody>
          <a:bodyPr vert="horz" lIns="68580" tIns="34290" rIns="68580" bIns="34290" rtlCol="0" anchor="t" anchorCtr="0">
            <a:noAutofit/>
          </a:bodyPr>
          <a:lstStyle>
            <a:lvl1pPr marL="0" indent="0" algn="l" defTabSz="914400" rtl="0" eaLnBrk="1" latinLnBrk="0" hangingPunct="1">
              <a:spcBef>
                <a:spcPct val="20000"/>
              </a:spcBef>
              <a:buClr>
                <a:schemeClr val="bg2"/>
              </a:buClr>
              <a:buFont typeface="Wingdings" pitchFamily="2" charset="2"/>
              <a:buNone/>
              <a:defRPr sz="2000" b="1" kern="1200">
                <a:solidFill>
                  <a:schemeClr val="bg2"/>
                </a:solidFill>
                <a:latin typeface="+mn-lt"/>
                <a:ea typeface="+mn-ea"/>
                <a:cs typeface="+mn-cs"/>
              </a:defRPr>
            </a:lvl1pPr>
            <a:lvl2pPr marL="457200" indent="0" algn="l" defTabSz="914400" rtl="0" eaLnBrk="1" latinLnBrk="0" hangingPunct="1">
              <a:spcBef>
                <a:spcPct val="20000"/>
              </a:spcBef>
              <a:buClr>
                <a:schemeClr val="bg2"/>
              </a:buClr>
              <a:buFont typeface="Wingdings" pitchFamily="2" charset="2"/>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bg2"/>
              </a:buClr>
              <a:buFont typeface="Wingdings" pitchFamily="2" charset="2"/>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bg2"/>
              </a:buClr>
              <a:buFont typeface="Wingdings" pitchFamily="2" charset="2"/>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bg2"/>
              </a:buClr>
              <a:buFont typeface="Wingdings" pitchFamily="2" charset="2"/>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214313" indent="-214313">
              <a:lnSpc>
                <a:spcPct val="150000"/>
              </a:lnSpc>
              <a:spcBef>
                <a:spcPts val="450"/>
              </a:spcBef>
              <a:buClr>
                <a:srgbClr val="BB261A"/>
              </a:buClr>
              <a:buFont typeface="Wingdings" panose="05000000000000000000" pitchFamily="2" charset="2"/>
              <a:buChar char="§"/>
            </a:pPr>
            <a:r>
              <a:rPr lang="en-US" sz="1350" b="0" dirty="0">
                <a:solidFill>
                  <a:schemeClr val="tx1"/>
                </a:solidFill>
                <a:latin typeface="Arial" panose="020B0604020202020204" pitchFamily="34" charset="0"/>
                <a:cs typeface="Arial" panose="020B0604020202020204" pitchFamily="34" charset="0"/>
              </a:rPr>
              <a:t>RONS-based therapies &amp; plasma cause similar effect as an innate immune system oxidative burst</a:t>
            </a:r>
          </a:p>
          <a:p>
            <a:pPr marL="214313" indent="-214313">
              <a:lnSpc>
                <a:spcPct val="150000"/>
              </a:lnSpc>
              <a:spcBef>
                <a:spcPts val="450"/>
              </a:spcBef>
              <a:buClr>
                <a:srgbClr val="BB261A"/>
              </a:buClr>
              <a:buFont typeface="Wingdings" panose="05000000000000000000" pitchFamily="2" charset="2"/>
              <a:buChar char="§"/>
            </a:pPr>
            <a:r>
              <a:rPr lang="en-US" sz="1350" b="0" dirty="0">
                <a:solidFill>
                  <a:schemeClr val="tx1"/>
                </a:solidFill>
                <a:latin typeface="Arial" panose="020B0604020202020204" pitchFamily="34" charset="0"/>
                <a:cs typeface="Arial" panose="020B0604020202020204" pitchFamily="34" charset="0"/>
              </a:rPr>
              <a:t>Plasma (at low doses) mimics an immune response to tissue damage, wounds or infection which could initiate a natural healing response</a:t>
            </a:r>
          </a:p>
          <a:p>
            <a:pPr marL="214313" indent="-214313">
              <a:lnSpc>
                <a:spcPct val="150000"/>
              </a:lnSpc>
              <a:spcBef>
                <a:spcPts val="450"/>
              </a:spcBef>
              <a:buClr>
                <a:srgbClr val="BB261A"/>
              </a:buClr>
              <a:buFont typeface="Wingdings" panose="05000000000000000000" pitchFamily="2" charset="2"/>
              <a:buChar char="§"/>
            </a:pPr>
            <a:r>
              <a:rPr lang="en-US" sz="1350" b="0" dirty="0">
                <a:solidFill>
                  <a:schemeClr val="tx1"/>
                </a:solidFill>
                <a:latin typeface="Arial" panose="020B0604020202020204" pitchFamily="34" charset="0"/>
                <a:cs typeface="Arial" panose="020B0604020202020204" pitchFamily="34" charset="0"/>
              </a:rPr>
              <a:t>Plasma &amp; Immune Response – Immunotherapy for Cancer Treatment? </a:t>
            </a:r>
            <a:endParaRPr lang="en-US" sz="1200" dirty="0">
              <a:solidFill>
                <a:schemeClr val="tx1"/>
              </a:solidFill>
              <a:latin typeface="Arial" panose="020B0604020202020204" pitchFamily="34" charset="0"/>
              <a:cs typeface="Arial" panose="020B0604020202020204" pitchFamily="34" charset="0"/>
            </a:endParaRPr>
          </a:p>
        </p:txBody>
      </p:sp>
      <p:sp>
        <p:nvSpPr>
          <p:cNvPr id="7" name="Rechteck 6">
            <a:extLst>
              <a:ext uri="{FF2B5EF4-FFF2-40B4-BE49-F238E27FC236}">
                <a16:creationId xmlns:a16="http://schemas.microsoft.com/office/drawing/2014/main" id="{710AFD25-6092-BB49-80A7-7F5ECECDE4A8}"/>
              </a:ext>
            </a:extLst>
          </p:cNvPr>
          <p:cNvSpPr/>
          <p:nvPr/>
        </p:nvSpPr>
        <p:spPr>
          <a:xfrm>
            <a:off x="338901" y="4881440"/>
            <a:ext cx="3095719" cy="230832"/>
          </a:xfrm>
          <a:prstGeom prst="rect">
            <a:avLst/>
          </a:prstGeom>
        </p:spPr>
        <p:txBody>
          <a:bodyPr wrap="none">
            <a:spAutoFit/>
          </a:bodyPr>
          <a:lstStyle/>
          <a:p>
            <a:r>
              <a:rPr lang="de-DE" sz="900" dirty="0" err="1">
                <a:latin typeface="Arial" panose="020B0604020202020204" pitchFamily="34" charset="0"/>
                <a:cs typeface="Arial" panose="020B0604020202020204" pitchFamily="34" charset="0"/>
              </a:rPr>
              <a:t>Comprehensive</a:t>
            </a:r>
            <a:r>
              <a:rPr lang="de-DE" sz="900" dirty="0">
                <a:latin typeface="Arial" panose="020B0604020202020204" pitchFamily="34" charset="0"/>
                <a:cs typeface="Arial" panose="020B0604020202020204" pitchFamily="34" charset="0"/>
              </a:rPr>
              <a:t> Clinical Plasma </a:t>
            </a:r>
            <a:r>
              <a:rPr lang="de-DE" sz="900" dirty="0" err="1">
                <a:latin typeface="Arial" panose="020B0604020202020204" pitchFamily="34" charset="0"/>
                <a:cs typeface="Arial" panose="020B0604020202020204" pitchFamily="34" charset="0"/>
              </a:rPr>
              <a:t>Medicine</a:t>
            </a:r>
            <a:r>
              <a:rPr lang="de-DE" sz="900" dirty="0">
                <a:latin typeface="Arial" panose="020B0604020202020204" pitchFamily="34" charset="0"/>
                <a:cs typeface="Arial" panose="020B0604020202020204" pitchFamily="34" charset="0"/>
              </a:rPr>
              <a:t>, Springer 2018</a:t>
            </a:r>
          </a:p>
        </p:txBody>
      </p:sp>
    </p:spTree>
    <p:extLst>
      <p:ext uri="{BB962C8B-B14F-4D97-AF65-F5344CB8AC3E}">
        <p14:creationId xmlns:p14="http://schemas.microsoft.com/office/powerpoint/2010/main" val="2332214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7FEB9-2C35-F348-8EE3-B618DC50FE46}"/>
              </a:ext>
            </a:extLst>
          </p:cNvPr>
          <p:cNvSpPr>
            <a:spLocks noGrp="1"/>
          </p:cNvSpPr>
          <p:nvPr>
            <p:ph type="title"/>
          </p:nvPr>
        </p:nvSpPr>
        <p:spPr>
          <a:xfrm>
            <a:off x="397042" y="474317"/>
            <a:ext cx="8746958" cy="801290"/>
          </a:xfrm>
        </p:spPr>
        <p:txBody>
          <a:bodyPr/>
          <a:lstStyle/>
          <a:p>
            <a:r>
              <a:rPr lang="en-US" dirty="0"/>
              <a:t>RONS and immunogenic cell death</a:t>
            </a:r>
          </a:p>
        </p:txBody>
      </p:sp>
      <p:sp>
        <p:nvSpPr>
          <p:cNvPr id="3" name="Content Placeholder 2">
            <a:extLst>
              <a:ext uri="{FF2B5EF4-FFF2-40B4-BE49-F238E27FC236}">
                <a16:creationId xmlns:a16="http://schemas.microsoft.com/office/drawing/2014/main" id="{14397EC4-C971-144B-B713-E0C4286FFEF8}"/>
              </a:ext>
            </a:extLst>
          </p:cNvPr>
          <p:cNvSpPr>
            <a:spLocks noGrp="1"/>
          </p:cNvSpPr>
          <p:nvPr>
            <p:ph idx="1"/>
          </p:nvPr>
        </p:nvSpPr>
        <p:spPr>
          <a:xfrm>
            <a:off x="493294" y="1460539"/>
            <a:ext cx="8494295" cy="3319016"/>
          </a:xfrm>
        </p:spPr>
        <p:txBody>
          <a:bodyPr/>
          <a:lstStyle/>
          <a:p>
            <a:pPr>
              <a:lnSpc>
                <a:spcPct val="150000"/>
              </a:lnSpc>
              <a:buClr>
                <a:srgbClr val="B72519"/>
              </a:buClr>
              <a:buFont typeface="Wingdings" pitchFamily="2" charset="2"/>
              <a:buChar char="§"/>
            </a:pPr>
            <a:r>
              <a:rPr lang="en-US" sz="1500" dirty="0"/>
              <a:t>Tumors employ </a:t>
            </a:r>
            <a:r>
              <a:rPr lang="en-US" sz="1500" b="1" dirty="0"/>
              <a:t>immunosuppressive strategies </a:t>
            </a:r>
            <a:r>
              <a:rPr lang="en-US" sz="1500" dirty="0"/>
              <a:t>to escape the body’s normal immune surveillance and elimination</a:t>
            </a:r>
          </a:p>
          <a:p>
            <a:pPr>
              <a:lnSpc>
                <a:spcPct val="150000"/>
              </a:lnSpc>
              <a:buClr>
                <a:srgbClr val="B72519"/>
              </a:buClr>
              <a:buFont typeface="Wingdings" pitchFamily="2" charset="2"/>
              <a:buChar char="§"/>
            </a:pPr>
            <a:r>
              <a:rPr lang="en-US" sz="1500" dirty="0"/>
              <a:t>Exposure of antigens on tumor cells via the </a:t>
            </a:r>
            <a:r>
              <a:rPr lang="en-US" sz="1500" b="1" dirty="0"/>
              <a:t>immunogenic cell death</a:t>
            </a:r>
          </a:p>
          <a:p>
            <a:pPr>
              <a:lnSpc>
                <a:spcPct val="150000"/>
              </a:lnSpc>
              <a:buClr>
                <a:srgbClr val="B72519"/>
              </a:buClr>
              <a:buFont typeface="Wingdings" pitchFamily="2" charset="2"/>
              <a:buChar char="§"/>
            </a:pPr>
            <a:r>
              <a:rPr lang="en-US" sz="1500" dirty="0"/>
              <a:t>Several steps in this pathway are </a:t>
            </a:r>
            <a:r>
              <a:rPr lang="en-US" sz="1500" b="1" dirty="0"/>
              <a:t>ROS dependent</a:t>
            </a:r>
          </a:p>
          <a:p>
            <a:pPr>
              <a:lnSpc>
                <a:spcPct val="150000"/>
              </a:lnSpc>
              <a:buClr>
                <a:srgbClr val="B72519"/>
              </a:buClr>
              <a:buFont typeface="Wingdings" pitchFamily="2" charset="2"/>
              <a:buChar char="§"/>
            </a:pPr>
            <a:r>
              <a:rPr lang="en-US" sz="1500" dirty="0"/>
              <a:t>High ROS amount leads to </a:t>
            </a:r>
            <a:r>
              <a:rPr lang="en-US" sz="1500" b="1" dirty="0"/>
              <a:t>cell death and debulking of tumor mass</a:t>
            </a:r>
            <a:r>
              <a:rPr lang="en-US" sz="1500" dirty="0"/>
              <a:t>, the smaller tumor may be more manageable by the compromised immune system</a:t>
            </a:r>
          </a:p>
          <a:p>
            <a:pPr>
              <a:lnSpc>
                <a:spcPct val="150000"/>
              </a:lnSpc>
              <a:buClr>
                <a:srgbClr val="B72519"/>
              </a:buClr>
              <a:buFont typeface="Wingdings" pitchFamily="2" charset="2"/>
              <a:buChar char="§"/>
            </a:pPr>
            <a:r>
              <a:rPr lang="en-US" sz="1500" dirty="0"/>
              <a:t>Removal of immunosuppressive cells by plasma can be an additional beneficial outcome</a:t>
            </a:r>
          </a:p>
          <a:p>
            <a:pPr>
              <a:lnSpc>
                <a:spcPct val="150000"/>
              </a:lnSpc>
              <a:buClr>
                <a:srgbClr val="B72519"/>
              </a:buClr>
              <a:buFont typeface="Wingdings" pitchFamily="2" charset="2"/>
              <a:buChar char="§"/>
            </a:pPr>
            <a:endParaRPr lang="en-US" sz="1500" dirty="0"/>
          </a:p>
        </p:txBody>
      </p:sp>
      <p:sp>
        <p:nvSpPr>
          <p:cNvPr id="4" name="Slide Number Placeholder 3">
            <a:extLst>
              <a:ext uri="{FF2B5EF4-FFF2-40B4-BE49-F238E27FC236}">
                <a16:creationId xmlns:a16="http://schemas.microsoft.com/office/drawing/2014/main" id="{FCB451EB-D873-7441-B9E5-0E8F8A160A6B}"/>
              </a:ext>
            </a:extLst>
          </p:cNvPr>
          <p:cNvSpPr>
            <a:spLocks noGrp="1"/>
          </p:cNvSpPr>
          <p:nvPr>
            <p:ph type="sldNum" sz="quarter" idx="12"/>
          </p:nvPr>
        </p:nvSpPr>
        <p:spPr/>
        <p:txBody>
          <a:bodyPr/>
          <a:lstStyle/>
          <a:p>
            <a:pPr>
              <a:defRPr/>
            </a:pPr>
            <a:fld id="{3FF2C605-4958-CF43-AA48-80339EFDB0AF}" type="slidenum">
              <a:rPr lang="en-US" smtClean="0"/>
              <a:pPr>
                <a:defRPr/>
              </a:pPr>
              <a:t>8</a:t>
            </a:fld>
            <a:endParaRPr lang="en-US"/>
          </a:p>
        </p:txBody>
      </p:sp>
    </p:spTree>
    <p:extLst>
      <p:ext uri="{BB962C8B-B14F-4D97-AF65-F5344CB8AC3E}">
        <p14:creationId xmlns:p14="http://schemas.microsoft.com/office/powerpoint/2010/main" val="81635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B6D57-342D-514D-AC07-8E43AA5FA19F}"/>
              </a:ext>
            </a:extLst>
          </p:cNvPr>
          <p:cNvSpPr>
            <a:spLocks noGrp="1"/>
          </p:cNvSpPr>
          <p:nvPr>
            <p:ph type="title"/>
          </p:nvPr>
        </p:nvSpPr>
        <p:spPr>
          <a:xfrm>
            <a:off x="0" y="547109"/>
            <a:ext cx="9144000" cy="621069"/>
          </a:xfrm>
        </p:spPr>
        <p:txBody>
          <a:bodyPr/>
          <a:lstStyle/>
          <a:p>
            <a:r>
              <a:rPr lang="en-US" sz="3000" dirty="0"/>
              <a:t>Conceptual Hypothesis</a:t>
            </a:r>
          </a:p>
        </p:txBody>
      </p:sp>
      <p:sp>
        <p:nvSpPr>
          <p:cNvPr id="3" name="Content Placeholder 2">
            <a:extLst>
              <a:ext uri="{FF2B5EF4-FFF2-40B4-BE49-F238E27FC236}">
                <a16:creationId xmlns:a16="http://schemas.microsoft.com/office/drawing/2014/main" id="{0D236857-9095-134B-8E9F-6078C2B247DF}"/>
              </a:ext>
            </a:extLst>
          </p:cNvPr>
          <p:cNvSpPr>
            <a:spLocks noGrp="1"/>
          </p:cNvSpPr>
          <p:nvPr>
            <p:ph idx="1"/>
          </p:nvPr>
        </p:nvSpPr>
        <p:spPr>
          <a:xfrm>
            <a:off x="216568" y="3974569"/>
            <a:ext cx="8927432" cy="1323147"/>
          </a:xfrm>
        </p:spPr>
        <p:txBody>
          <a:bodyPr/>
          <a:lstStyle/>
          <a:p>
            <a:pPr marL="0" indent="0">
              <a:buClr>
                <a:srgbClr val="B72519"/>
              </a:buClr>
              <a:buNone/>
            </a:pPr>
            <a:r>
              <a:rPr lang="en-US" sz="1500" dirty="0"/>
              <a:t>Exposure of tumor cells to NTP-produced RONS (A) leads to RONS-induced immunogenic cell death (ICD) (B) followed by emission of ICD-related markers and the release of key pro-inflammatory cytokines (C) that enhance migration and maturation of antigen presenting cells (D). These in turn stimulate the proliferation and activation of tumor-specific T-cells (E).</a:t>
            </a:r>
          </a:p>
          <a:p>
            <a:pPr marL="0" indent="0">
              <a:buClr>
                <a:srgbClr val="B72519"/>
              </a:buClr>
              <a:buNone/>
            </a:pPr>
            <a:endParaRPr lang="en-US" sz="1500" dirty="0"/>
          </a:p>
        </p:txBody>
      </p:sp>
      <p:sp>
        <p:nvSpPr>
          <p:cNvPr id="4" name="Slide Number Placeholder 3">
            <a:extLst>
              <a:ext uri="{FF2B5EF4-FFF2-40B4-BE49-F238E27FC236}">
                <a16:creationId xmlns:a16="http://schemas.microsoft.com/office/drawing/2014/main" id="{A940BB47-EDE0-D74B-A32D-6B0ED69A8ADF}"/>
              </a:ext>
            </a:extLst>
          </p:cNvPr>
          <p:cNvSpPr>
            <a:spLocks noGrp="1"/>
          </p:cNvSpPr>
          <p:nvPr>
            <p:ph type="sldNum" sz="quarter" idx="12"/>
          </p:nvPr>
        </p:nvSpPr>
        <p:spPr/>
        <p:txBody>
          <a:bodyPr/>
          <a:lstStyle/>
          <a:p>
            <a:pPr>
              <a:defRPr/>
            </a:pPr>
            <a:fld id="{3FF2C605-4958-CF43-AA48-80339EFDB0AF}" type="slidenum">
              <a:rPr lang="en-US" smtClean="0"/>
              <a:pPr>
                <a:defRPr/>
              </a:pPr>
              <a:t>9</a:t>
            </a:fld>
            <a:endParaRPr lang="en-US"/>
          </a:p>
        </p:txBody>
      </p:sp>
      <p:pic>
        <p:nvPicPr>
          <p:cNvPr id="12" name="image1.png">
            <a:extLst>
              <a:ext uri="{FF2B5EF4-FFF2-40B4-BE49-F238E27FC236}">
                <a16:creationId xmlns:a16="http://schemas.microsoft.com/office/drawing/2014/main" id="{1DDC00A5-9233-0B45-90CD-D54E2C7BFA51}"/>
              </a:ext>
            </a:extLst>
          </p:cNvPr>
          <p:cNvPicPr/>
          <p:nvPr/>
        </p:nvPicPr>
        <p:blipFill>
          <a:blip r:embed="rId2" cstate="email">
            <a:extLst>
              <a:ext uri="{28A0092B-C50C-407E-A947-70E740481C1C}">
                <a14:useLocalDpi xmlns:a14="http://schemas.microsoft.com/office/drawing/2010/main"/>
              </a:ext>
            </a:extLst>
          </a:blip>
          <a:srcRect/>
          <a:stretch>
            <a:fillRect/>
          </a:stretch>
        </p:blipFill>
        <p:spPr>
          <a:xfrm>
            <a:off x="1685084" y="1419730"/>
            <a:ext cx="5697633" cy="2451662"/>
          </a:xfrm>
          <a:prstGeom prst="rect">
            <a:avLst/>
          </a:prstGeom>
          <a:ln/>
        </p:spPr>
      </p:pic>
    </p:spTree>
    <p:extLst>
      <p:ext uri="{BB962C8B-B14F-4D97-AF65-F5344CB8AC3E}">
        <p14:creationId xmlns:p14="http://schemas.microsoft.com/office/powerpoint/2010/main" val="3328250174"/>
      </p:ext>
    </p:extLst>
  </p:cSld>
  <p:clrMapOvr>
    <a:masterClrMapping/>
  </p:clrMapOvr>
</p:sld>
</file>

<file path=ppt/theme/theme1.xml><?xml version="1.0" encoding="utf-8"?>
<a:theme xmlns:a="http://schemas.openxmlformats.org/drawingml/2006/main" name="NCStateU-horizontal-left-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CState_16_9" id="{399B0972-137A-AE40-A049-89F4FC4D13CD}" vid="{E6942039-5AB8-8241-9A89-D9830C4AA4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13680</TotalTime>
  <Words>2147</Words>
  <Application>Microsoft Macintosh PowerPoint</Application>
  <PresentationFormat>On-screen Show (16:9)</PresentationFormat>
  <Paragraphs>331</Paragraphs>
  <Slides>38</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Cambria Math</vt:lpstr>
      <vt:lpstr>Wingdings</vt:lpstr>
      <vt:lpstr>NCStateU-horizontal-left-logo</vt:lpstr>
      <vt:lpstr>A cocktail of active ingredients – benefits and challenges for plasma medicine</vt:lpstr>
      <vt:lpstr>Overview</vt:lpstr>
      <vt:lpstr>Plasma – a cocktail of active ingredients</vt:lpstr>
      <vt:lpstr>Key Roles of Reactive Oxygen and Nitrogen Species</vt:lpstr>
      <vt:lpstr>RONS &amp; Redox</vt:lpstr>
      <vt:lpstr>Redox Biology – NO and O2−</vt:lpstr>
      <vt:lpstr>Redox Biology</vt:lpstr>
      <vt:lpstr>RONS and immunogenic cell death</vt:lpstr>
      <vt:lpstr>Conceptual Hypothesis</vt:lpstr>
      <vt:lpstr>Comparison of Two Cell Populations</vt:lpstr>
      <vt:lpstr>Cell viability and Mitochondrial Superoxide</vt:lpstr>
      <vt:lpstr>Pro-phagocytic DAMPs</vt:lpstr>
      <vt:lpstr>Pro-phagocytic DAMPs</vt:lpstr>
      <vt:lpstr>Phagocytosis</vt:lpstr>
      <vt:lpstr>Stimulation of Monocyte Migration</vt:lpstr>
      <vt:lpstr>Summary of the Observations</vt:lpstr>
      <vt:lpstr>Plasma-Liquid Chemistry with Cells</vt:lpstr>
      <vt:lpstr>Plasma-Liquid Chemistry in the Presence of Organic Matter </vt:lpstr>
      <vt:lpstr>COST Reference Microplasma Jet</vt:lpstr>
      <vt:lpstr>Experimental Conditions</vt:lpstr>
      <vt:lpstr>PowerPoint Presentation</vt:lpstr>
      <vt:lpstr>O and OH  in He/O2 and He/H2O</vt:lpstr>
      <vt:lpstr>Start simple: H2O2 formation in DI water</vt:lpstr>
      <vt:lpstr>Isolating H2O2 origins using OH scavenger</vt:lpstr>
      <vt:lpstr>Isolating H2O2 origins using OH scavenger</vt:lpstr>
      <vt:lpstr>Isolating H2O2 origins using OH scavenger</vt:lpstr>
      <vt:lpstr>Comparison DMPO, TA, Phenol</vt:lpstr>
      <vt:lpstr>From Ring Structures to Cysteine</vt:lpstr>
      <vt:lpstr>Cysteine Modifications</vt:lpstr>
      <vt:lpstr>Cysteine Modifications – Origin of Species</vt:lpstr>
      <vt:lpstr>Conclusions</vt:lpstr>
      <vt:lpstr>Challenges and Opportunities</vt:lpstr>
      <vt:lpstr>Outlook – ongoing research</vt:lpstr>
      <vt:lpstr>Generation &amp; Transport of Reactive Species - from the gas phase to the liquid to biological samples</vt:lpstr>
      <vt:lpstr>Plasma Breakdown and instabilities in the multiphase plasma-gas bubble-liquid system</vt:lpstr>
      <vt:lpstr>Plasma Agriculture I</vt:lpstr>
      <vt:lpstr>Plasma Agriculture II</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Katharina Stapelmann</dc:creator>
  <cp:keywords/>
  <dc:description/>
  <cp:lastModifiedBy>Katharina Stapelmann</cp:lastModifiedBy>
  <cp:revision>65</cp:revision>
  <dcterms:created xsi:type="dcterms:W3CDTF">2020-10-02T18:25:59Z</dcterms:created>
  <dcterms:modified xsi:type="dcterms:W3CDTF">2022-01-25T19:48:44Z</dcterms:modified>
  <cp:category/>
</cp:coreProperties>
</file>