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handoutMasterIdLst>
    <p:handoutMasterId r:id="rId52"/>
  </p:handoutMasterIdLst>
  <p:sldIdLst>
    <p:sldId id="829" r:id="rId2"/>
    <p:sldId id="1037" r:id="rId3"/>
    <p:sldId id="1081" r:id="rId4"/>
    <p:sldId id="1015" r:id="rId5"/>
    <p:sldId id="1082" r:id="rId6"/>
    <p:sldId id="1086" r:id="rId7"/>
    <p:sldId id="1090" r:id="rId8"/>
    <p:sldId id="1068" r:id="rId9"/>
    <p:sldId id="1089" r:id="rId10"/>
    <p:sldId id="1055" r:id="rId11"/>
    <p:sldId id="1040" r:id="rId12"/>
    <p:sldId id="1087" r:id="rId13"/>
    <p:sldId id="1041" r:id="rId14"/>
    <p:sldId id="1091" r:id="rId15"/>
    <p:sldId id="1042" r:id="rId16"/>
    <p:sldId id="1043" r:id="rId17"/>
    <p:sldId id="1067" r:id="rId18"/>
    <p:sldId id="1046" r:id="rId19"/>
    <p:sldId id="1058" r:id="rId20"/>
    <p:sldId id="1045" r:id="rId21"/>
    <p:sldId id="1072" r:id="rId22"/>
    <p:sldId id="1071" r:id="rId23"/>
    <p:sldId id="1073" r:id="rId24"/>
    <p:sldId id="1074" r:id="rId25"/>
    <p:sldId id="1059" r:id="rId26"/>
    <p:sldId id="1070" r:id="rId27"/>
    <p:sldId id="1095" r:id="rId28"/>
    <p:sldId id="1094" r:id="rId29"/>
    <p:sldId id="1096" r:id="rId30"/>
    <p:sldId id="1097" r:id="rId31"/>
    <p:sldId id="1098" r:id="rId32"/>
    <p:sldId id="1083" r:id="rId33"/>
    <p:sldId id="1077" r:id="rId34"/>
    <p:sldId id="1063" r:id="rId35"/>
    <p:sldId id="1069" r:id="rId36"/>
    <p:sldId id="1093" r:id="rId37"/>
    <p:sldId id="1032" r:id="rId38"/>
    <p:sldId id="1078" r:id="rId39"/>
    <p:sldId id="1076" r:id="rId40"/>
    <p:sldId id="1064" r:id="rId41"/>
    <p:sldId id="1084" r:id="rId42"/>
    <p:sldId id="1053" r:id="rId43"/>
    <p:sldId id="968" r:id="rId44"/>
    <p:sldId id="1061" r:id="rId45"/>
    <p:sldId id="1018" r:id="rId46"/>
    <p:sldId id="997" r:id="rId47"/>
    <p:sldId id="1092" r:id="rId48"/>
    <p:sldId id="1080" r:id="rId49"/>
    <p:sldId id="1085" r:id="rId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ek" initials="tjv" lastIdx="10" clrIdx="0"/>
  <p:cmAuthor id="1" name="Department of Energy" initials="m" lastIdx="1" clrIdx="1"/>
  <p:cmAuthor id="2" name="Finnegan" initials="SMF"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6076B4"/>
    <a:srgbClr val="FFFF66"/>
    <a:srgbClr val="F4F6FA"/>
    <a:srgbClr val="007E06"/>
    <a:srgbClr val="007005"/>
    <a:srgbClr val="1F497D"/>
    <a:srgbClr val="BC4808"/>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69" autoAdjust="0"/>
    <p:restoredTop sz="96834" autoAdjust="0"/>
  </p:normalViewPr>
  <p:slideViewPr>
    <p:cSldViewPr>
      <p:cViewPr varScale="1">
        <p:scale>
          <a:sx n="69" d="100"/>
          <a:sy n="69" d="100"/>
        </p:scale>
        <p:origin x="-1020" y="-96"/>
      </p:cViewPr>
      <p:guideLst>
        <p:guide orient="horz" pos="3072"/>
        <p:guide pos="2880"/>
      </p:guideLst>
    </p:cSldViewPr>
  </p:slideViewPr>
  <p:notesTextViewPr>
    <p:cViewPr>
      <p:scale>
        <a:sx n="100" d="100"/>
        <a:sy n="100" d="100"/>
      </p:scale>
      <p:origin x="0" y="0"/>
    </p:cViewPr>
  </p:notesTextViewPr>
  <p:sorterViewPr>
    <p:cViewPr>
      <p:scale>
        <a:sx n="120" d="100"/>
        <a:sy n="120" d="100"/>
      </p:scale>
      <p:origin x="0" y="0"/>
    </p:cViewPr>
  </p:sorterViewPr>
  <p:notesViewPr>
    <p:cSldViewPr>
      <p:cViewPr varScale="1">
        <p:scale>
          <a:sx n="80" d="100"/>
          <a:sy n="80" d="100"/>
        </p:scale>
        <p:origin x="-275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0" cy="480060"/>
          </a:xfrm>
          <a:prstGeom prst="rect">
            <a:avLst/>
          </a:prstGeom>
        </p:spPr>
        <p:txBody>
          <a:bodyPr vert="horz" lIns="96633" tIns="48317" rIns="96633" bIns="48317" rtlCol="0"/>
          <a:lstStyle>
            <a:lvl1pPr algn="l">
              <a:defRPr sz="1300"/>
            </a:lvl1pPr>
          </a:lstStyle>
          <a:p>
            <a:endParaRPr lang="en-US"/>
          </a:p>
        </p:txBody>
      </p:sp>
      <p:sp>
        <p:nvSpPr>
          <p:cNvPr id="3" name="Date Placeholder 2"/>
          <p:cNvSpPr>
            <a:spLocks noGrp="1"/>
          </p:cNvSpPr>
          <p:nvPr>
            <p:ph type="dt" sz="quarter" idx="1"/>
          </p:nvPr>
        </p:nvSpPr>
        <p:spPr>
          <a:xfrm>
            <a:off x="4143590" y="1"/>
            <a:ext cx="3169920" cy="480060"/>
          </a:xfrm>
          <a:prstGeom prst="rect">
            <a:avLst/>
          </a:prstGeom>
        </p:spPr>
        <p:txBody>
          <a:bodyPr vert="horz" lIns="96633" tIns="48317" rIns="96633" bIns="48317" rtlCol="0"/>
          <a:lstStyle>
            <a:lvl1pPr algn="r">
              <a:defRPr sz="1300"/>
            </a:lvl1pPr>
          </a:lstStyle>
          <a:p>
            <a:fld id="{729E668E-787D-48EA-9E9E-9A16E2304B92}" type="datetimeFigureOut">
              <a:rPr lang="en-US" smtClean="0"/>
              <a:pPr/>
              <a:t>10/12/2015</a:t>
            </a:fld>
            <a:endParaRPr lang="en-US"/>
          </a:p>
        </p:txBody>
      </p:sp>
      <p:sp>
        <p:nvSpPr>
          <p:cNvPr id="4" name="Footer Placeholder 3"/>
          <p:cNvSpPr>
            <a:spLocks noGrp="1"/>
          </p:cNvSpPr>
          <p:nvPr>
            <p:ph type="ftr" sz="quarter" idx="2"/>
          </p:nvPr>
        </p:nvSpPr>
        <p:spPr>
          <a:xfrm>
            <a:off x="3" y="9119474"/>
            <a:ext cx="3169920" cy="480060"/>
          </a:xfrm>
          <a:prstGeom prst="rect">
            <a:avLst/>
          </a:prstGeom>
        </p:spPr>
        <p:txBody>
          <a:bodyPr vert="horz" lIns="96633" tIns="48317" rIns="96633" bIns="48317" rtlCol="0" anchor="b"/>
          <a:lstStyle>
            <a:lvl1pPr algn="l">
              <a:defRPr sz="1300"/>
            </a:lvl1pPr>
          </a:lstStyle>
          <a:p>
            <a:endParaRPr lang="en-US"/>
          </a:p>
        </p:txBody>
      </p:sp>
      <p:sp>
        <p:nvSpPr>
          <p:cNvPr id="5" name="Slide Number Placeholder 4"/>
          <p:cNvSpPr>
            <a:spLocks noGrp="1"/>
          </p:cNvSpPr>
          <p:nvPr>
            <p:ph type="sldNum" sz="quarter" idx="3"/>
          </p:nvPr>
        </p:nvSpPr>
        <p:spPr>
          <a:xfrm>
            <a:off x="4143590" y="9119474"/>
            <a:ext cx="3169920" cy="480060"/>
          </a:xfrm>
          <a:prstGeom prst="rect">
            <a:avLst/>
          </a:prstGeom>
        </p:spPr>
        <p:txBody>
          <a:bodyPr vert="horz" lIns="96633" tIns="48317" rIns="96633" bIns="48317" rtlCol="0" anchor="b"/>
          <a:lstStyle>
            <a:lvl1pPr algn="r">
              <a:defRPr sz="1300"/>
            </a:lvl1pPr>
          </a:lstStyle>
          <a:p>
            <a:fld id="{1CE533FA-F37C-4162-A416-C6222908D3AB}" type="slidenum">
              <a:rPr lang="en-US" smtClean="0"/>
              <a:pPr/>
              <a:t>‹#›</a:t>
            </a:fld>
            <a:endParaRPr lang="en-US"/>
          </a:p>
        </p:txBody>
      </p:sp>
    </p:spTree>
    <p:extLst>
      <p:ext uri="{BB962C8B-B14F-4D97-AF65-F5344CB8AC3E}">
        <p14:creationId xmlns:p14="http://schemas.microsoft.com/office/powerpoint/2010/main" val="1778656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0" cy="480060"/>
          </a:xfrm>
          <a:prstGeom prst="rect">
            <a:avLst/>
          </a:prstGeom>
        </p:spPr>
        <p:txBody>
          <a:bodyPr vert="horz" lIns="96633" tIns="48317" rIns="96633" bIns="48317" rtlCol="0"/>
          <a:lstStyle>
            <a:lvl1pPr algn="l">
              <a:defRPr sz="1300"/>
            </a:lvl1pPr>
          </a:lstStyle>
          <a:p>
            <a:endParaRPr lang="en-US"/>
          </a:p>
        </p:txBody>
      </p:sp>
      <p:sp>
        <p:nvSpPr>
          <p:cNvPr id="3" name="Date Placeholder 2"/>
          <p:cNvSpPr>
            <a:spLocks noGrp="1"/>
          </p:cNvSpPr>
          <p:nvPr>
            <p:ph type="dt" idx="1"/>
          </p:nvPr>
        </p:nvSpPr>
        <p:spPr>
          <a:xfrm>
            <a:off x="4143590" y="1"/>
            <a:ext cx="3169920" cy="480060"/>
          </a:xfrm>
          <a:prstGeom prst="rect">
            <a:avLst/>
          </a:prstGeom>
        </p:spPr>
        <p:txBody>
          <a:bodyPr vert="horz" lIns="96633" tIns="48317" rIns="96633" bIns="48317" rtlCol="0"/>
          <a:lstStyle>
            <a:lvl1pPr algn="r">
              <a:defRPr sz="1300"/>
            </a:lvl1pPr>
          </a:lstStyle>
          <a:p>
            <a:fld id="{E16A126F-90B0-4449-A216-B7A281001699}" type="datetimeFigureOut">
              <a:rPr lang="en-US" smtClean="0"/>
              <a:pPr/>
              <a:t>10/12/2015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33" tIns="48317" rIns="96633" bIns="48317"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33" tIns="48317" rIns="96633" bIns="483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119474"/>
            <a:ext cx="3169920" cy="480060"/>
          </a:xfrm>
          <a:prstGeom prst="rect">
            <a:avLst/>
          </a:prstGeom>
        </p:spPr>
        <p:txBody>
          <a:bodyPr vert="horz" lIns="96633" tIns="48317" rIns="96633"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4143590" y="9119474"/>
            <a:ext cx="3169920" cy="480060"/>
          </a:xfrm>
          <a:prstGeom prst="rect">
            <a:avLst/>
          </a:prstGeom>
        </p:spPr>
        <p:txBody>
          <a:bodyPr vert="horz" lIns="96633" tIns="48317" rIns="96633" bIns="48317" rtlCol="0" anchor="b"/>
          <a:lstStyle>
            <a:lvl1pPr algn="r">
              <a:defRPr sz="1300"/>
            </a:lvl1pPr>
          </a:lstStyle>
          <a:p>
            <a:fld id="{921207F7-8D28-45C8-9171-1C01DBE26F75}" type="slidenum">
              <a:rPr lang="en-US" smtClean="0"/>
              <a:pPr/>
              <a:t>‹#›</a:t>
            </a:fld>
            <a:endParaRPr lang="en-US"/>
          </a:p>
        </p:txBody>
      </p:sp>
    </p:spTree>
    <p:extLst>
      <p:ext uri="{BB962C8B-B14F-4D97-AF65-F5344CB8AC3E}">
        <p14:creationId xmlns:p14="http://schemas.microsoft.com/office/powerpoint/2010/main" val="256186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34" charset="0"/>
              </a:defRPr>
            </a:lvl1pPr>
            <a:lvl2pPr marL="772435" indent="-297090">
              <a:defRPr sz="1200">
                <a:solidFill>
                  <a:schemeClr val="tx1"/>
                </a:solidFill>
                <a:latin typeface="Helvetica" pitchFamily="34" charset="0"/>
              </a:defRPr>
            </a:lvl2pPr>
            <a:lvl3pPr marL="1188361" indent="-237672">
              <a:defRPr sz="1200">
                <a:solidFill>
                  <a:schemeClr val="tx1"/>
                </a:solidFill>
                <a:latin typeface="Helvetica" pitchFamily="34" charset="0"/>
              </a:defRPr>
            </a:lvl3pPr>
            <a:lvl4pPr marL="1663705" indent="-237672">
              <a:defRPr sz="1200">
                <a:solidFill>
                  <a:schemeClr val="tx1"/>
                </a:solidFill>
                <a:latin typeface="Helvetica" pitchFamily="34" charset="0"/>
              </a:defRPr>
            </a:lvl4pPr>
            <a:lvl5pPr marL="2139050" indent="-237672">
              <a:defRPr sz="1200">
                <a:solidFill>
                  <a:schemeClr val="tx1"/>
                </a:solidFill>
                <a:latin typeface="Helvetica" pitchFamily="34" charset="0"/>
              </a:defRPr>
            </a:lvl5pPr>
            <a:lvl6pPr marL="2614394" indent="-237672" eaLnBrk="0" fontAlgn="base" hangingPunct="0">
              <a:spcBef>
                <a:spcPct val="0"/>
              </a:spcBef>
              <a:spcAft>
                <a:spcPct val="0"/>
              </a:spcAft>
              <a:defRPr sz="1200">
                <a:solidFill>
                  <a:schemeClr val="tx1"/>
                </a:solidFill>
                <a:latin typeface="Helvetica" pitchFamily="34" charset="0"/>
              </a:defRPr>
            </a:lvl6pPr>
            <a:lvl7pPr marL="3089738" indent="-237672" eaLnBrk="0" fontAlgn="base" hangingPunct="0">
              <a:spcBef>
                <a:spcPct val="0"/>
              </a:spcBef>
              <a:spcAft>
                <a:spcPct val="0"/>
              </a:spcAft>
              <a:defRPr sz="1200">
                <a:solidFill>
                  <a:schemeClr val="tx1"/>
                </a:solidFill>
                <a:latin typeface="Helvetica" pitchFamily="34" charset="0"/>
              </a:defRPr>
            </a:lvl7pPr>
            <a:lvl8pPr marL="3565083" indent="-237672" eaLnBrk="0" fontAlgn="base" hangingPunct="0">
              <a:spcBef>
                <a:spcPct val="0"/>
              </a:spcBef>
              <a:spcAft>
                <a:spcPct val="0"/>
              </a:spcAft>
              <a:defRPr sz="1200">
                <a:solidFill>
                  <a:schemeClr val="tx1"/>
                </a:solidFill>
                <a:latin typeface="Helvetica" pitchFamily="34" charset="0"/>
              </a:defRPr>
            </a:lvl8pPr>
            <a:lvl9pPr marL="4040427" indent="-237672" eaLnBrk="0" fontAlgn="base" hangingPunct="0">
              <a:spcBef>
                <a:spcPct val="0"/>
              </a:spcBef>
              <a:spcAft>
                <a:spcPct val="0"/>
              </a:spcAft>
              <a:defRPr sz="1200">
                <a:solidFill>
                  <a:schemeClr val="tx1"/>
                </a:solidFill>
                <a:latin typeface="Helvetica" pitchFamily="34" charset="0"/>
              </a:defRPr>
            </a:lvl9pPr>
          </a:lstStyle>
          <a:p>
            <a:fld id="{AA99A522-F26A-4BCA-AE6E-D90EC795466A}" type="slidenum">
              <a:rPr lang="en-US" altLang="en-US" smtClean="0">
                <a:latin typeface="Times" pitchFamily="18" charset="0"/>
              </a:rPr>
              <a:pPr/>
              <a:t>21</a:t>
            </a:fld>
            <a:endParaRPr lang="en-US" altLang="en-US" smtClean="0">
              <a:latin typeface="Times"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left: Particle</a:t>
            </a:r>
            <a:r>
              <a:rPr lang="en-US" baseline="0" dirty="0" smtClean="0"/>
              <a:t> Imaging Velocimetry – Dusty Plasma</a:t>
            </a:r>
          </a:p>
          <a:p>
            <a:r>
              <a:rPr lang="en-US" baseline="0" dirty="0" smtClean="0"/>
              <a:t>Upper middle: X-ray Thompson scattering</a:t>
            </a:r>
          </a:p>
          <a:p>
            <a:r>
              <a:rPr lang="en-US" baseline="0" dirty="0" smtClean="0"/>
              <a:t>Upper right: Thompson scatter on MST</a:t>
            </a:r>
          </a:p>
          <a:p>
            <a:r>
              <a:rPr lang="en-US" baseline="0" dirty="0" smtClean="0"/>
              <a:t>Lower Left: Laser Induced </a:t>
            </a:r>
            <a:r>
              <a:rPr lang="en-US" baseline="0" dirty="0" err="1" smtClean="0"/>
              <a:t>Fluoresence</a:t>
            </a:r>
            <a:r>
              <a:rPr lang="en-US" baseline="0" dirty="0" smtClean="0"/>
              <a:t> </a:t>
            </a:r>
            <a:r>
              <a:rPr lang="en-US" baseline="0" dirty="0" err="1" smtClean="0"/>
              <a:t>measureing</a:t>
            </a:r>
            <a:r>
              <a:rPr lang="en-US" baseline="0" dirty="0" smtClean="0"/>
              <a:t> neutral D in Tokamak</a:t>
            </a:r>
          </a:p>
          <a:p>
            <a:r>
              <a:rPr lang="en-US" baseline="0" dirty="0" smtClean="0"/>
              <a:t>Lower middle: X-ray backlighting on NIF</a:t>
            </a:r>
          </a:p>
          <a:p>
            <a:r>
              <a:rPr lang="en-US" baseline="0" dirty="0" smtClean="0"/>
              <a:t>Lower right: Proton </a:t>
            </a:r>
            <a:r>
              <a:rPr lang="en-US" baseline="0" dirty="0" err="1" smtClean="0"/>
              <a:t>Deflectometry</a:t>
            </a:r>
            <a:r>
              <a:rPr lang="en-US" baseline="0" dirty="0" smtClean="0"/>
              <a:t> (imaging magnetic field structure in HED plasma –MIT)</a:t>
            </a:r>
          </a:p>
        </p:txBody>
      </p:sp>
      <p:sp>
        <p:nvSpPr>
          <p:cNvPr id="4" name="Slide Number Placeholder 3"/>
          <p:cNvSpPr>
            <a:spLocks noGrp="1"/>
          </p:cNvSpPr>
          <p:nvPr>
            <p:ph type="sldNum" sz="quarter" idx="10"/>
          </p:nvPr>
        </p:nvSpPr>
        <p:spPr/>
        <p:txBody>
          <a:bodyPr/>
          <a:lstStyle/>
          <a:p>
            <a:fld id="{B91702E3-2C31-4BD6-81F6-9328CED3B775}" type="slidenum">
              <a:rPr lang="en-US" smtClean="0"/>
              <a:t>31</a:t>
            </a:fld>
            <a:endParaRPr lang="en-US"/>
          </a:p>
        </p:txBody>
      </p:sp>
    </p:spTree>
    <p:extLst>
      <p:ext uri="{BB962C8B-B14F-4D97-AF65-F5344CB8AC3E}">
        <p14:creationId xmlns:p14="http://schemas.microsoft.com/office/powerpoint/2010/main" val="369846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65526"/>
            <a:fld id="{168D4F51-57B7-4D49-A361-51B4B6A040E1}" type="slidenum">
              <a:rPr lang="en-US" smtClean="0"/>
              <a:pPr defTabSz="965526"/>
              <a:t>32</a:t>
            </a:fld>
            <a:endParaRPr 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65526"/>
            <a:fld id="{168D4F51-57B7-4D49-A361-51B4B6A040E1}" type="slidenum">
              <a:rPr lang="en-US" smtClean="0"/>
              <a:pPr defTabSz="965526"/>
              <a:t>33</a:t>
            </a:fld>
            <a:endParaRPr 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689">
              <a:defRPr/>
            </a:pPr>
            <a:r>
              <a:rPr lang="en-US" dirty="0" smtClean="0"/>
              <a:t>Boeing: HPC modeling exercise allowed Boeing to reduce the number of wing designs for the new 787 Dreamliner to 7.  A ten-fold reduction from the number tested in designing the 767.</a:t>
            </a:r>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35</a:t>
            </a:fld>
            <a:endParaRPr lang="en-US"/>
          </a:p>
        </p:txBody>
      </p:sp>
    </p:spTree>
    <p:extLst>
      <p:ext uri="{BB962C8B-B14F-4D97-AF65-F5344CB8AC3E}">
        <p14:creationId xmlns:p14="http://schemas.microsoft.com/office/powerpoint/2010/main" val="62479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41</a:t>
            </a:fld>
            <a:endParaRPr lang="en-US"/>
          </a:p>
        </p:txBody>
      </p:sp>
    </p:spTree>
    <p:extLst>
      <p:ext uri="{BB962C8B-B14F-4D97-AF65-F5344CB8AC3E}">
        <p14:creationId xmlns:p14="http://schemas.microsoft.com/office/powerpoint/2010/main" val="2444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65526"/>
            <a:fld id="{168D4F51-57B7-4D49-A361-51B4B6A040E1}" type="slidenum">
              <a:rPr lang="en-US" smtClean="0"/>
              <a:pPr defTabSz="965526"/>
              <a:t>47</a:t>
            </a:fld>
            <a:endParaRPr 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48</a:t>
            </a:fld>
            <a:endParaRPr lang="en-US"/>
          </a:p>
        </p:txBody>
      </p:sp>
    </p:spTree>
    <p:extLst>
      <p:ext uri="{BB962C8B-B14F-4D97-AF65-F5344CB8AC3E}">
        <p14:creationId xmlns:p14="http://schemas.microsoft.com/office/powerpoint/2010/main" val="2682637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3E443C8-2389-423F-8FB8-5CCE7360E548}" type="slidenum">
              <a:rPr lang="en-US" smtClean="0"/>
              <a:pPr/>
              <a:t>22</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34" charset="0"/>
              </a:defRPr>
            </a:lvl1pPr>
            <a:lvl2pPr marL="772435" indent="-297090">
              <a:defRPr sz="1200">
                <a:solidFill>
                  <a:schemeClr val="tx1"/>
                </a:solidFill>
                <a:latin typeface="Helvetica" pitchFamily="34" charset="0"/>
              </a:defRPr>
            </a:lvl2pPr>
            <a:lvl3pPr marL="1188361" indent="-237672">
              <a:defRPr sz="1200">
                <a:solidFill>
                  <a:schemeClr val="tx1"/>
                </a:solidFill>
                <a:latin typeface="Helvetica" pitchFamily="34" charset="0"/>
              </a:defRPr>
            </a:lvl3pPr>
            <a:lvl4pPr marL="1663705" indent="-237672">
              <a:defRPr sz="1200">
                <a:solidFill>
                  <a:schemeClr val="tx1"/>
                </a:solidFill>
                <a:latin typeface="Helvetica" pitchFamily="34" charset="0"/>
              </a:defRPr>
            </a:lvl4pPr>
            <a:lvl5pPr marL="2139050" indent="-237672">
              <a:defRPr sz="1200">
                <a:solidFill>
                  <a:schemeClr val="tx1"/>
                </a:solidFill>
                <a:latin typeface="Helvetica" pitchFamily="34" charset="0"/>
              </a:defRPr>
            </a:lvl5pPr>
            <a:lvl6pPr marL="2614394" indent="-237672" eaLnBrk="0" fontAlgn="base" hangingPunct="0">
              <a:spcBef>
                <a:spcPct val="0"/>
              </a:spcBef>
              <a:spcAft>
                <a:spcPct val="0"/>
              </a:spcAft>
              <a:defRPr sz="1200">
                <a:solidFill>
                  <a:schemeClr val="tx1"/>
                </a:solidFill>
                <a:latin typeface="Helvetica" pitchFamily="34" charset="0"/>
              </a:defRPr>
            </a:lvl6pPr>
            <a:lvl7pPr marL="3089738" indent="-237672" eaLnBrk="0" fontAlgn="base" hangingPunct="0">
              <a:spcBef>
                <a:spcPct val="0"/>
              </a:spcBef>
              <a:spcAft>
                <a:spcPct val="0"/>
              </a:spcAft>
              <a:defRPr sz="1200">
                <a:solidFill>
                  <a:schemeClr val="tx1"/>
                </a:solidFill>
                <a:latin typeface="Helvetica" pitchFamily="34" charset="0"/>
              </a:defRPr>
            </a:lvl7pPr>
            <a:lvl8pPr marL="3565083" indent="-237672" eaLnBrk="0" fontAlgn="base" hangingPunct="0">
              <a:spcBef>
                <a:spcPct val="0"/>
              </a:spcBef>
              <a:spcAft>
                <a:spcPct val="0"/>
              </a:spcAft>
              <a:defRPr sz="1200">
                <a:solidFill>
                  <a:schemeClr val="tx1"/>
                </a:solidFill>
                <a:latin typeface="Helvetica" pitchFamily="34" charset="0"/>
              </a:defRPr>
            </a:lvl8pPr>
            <a:lvl9pPr marL="4040427" indent="-237672" eaLnBrk="0" fontAlgn="base" hangingPunct="0">
              <a:spcBef>
                <a:spcPct val="0"/>
              </a:spcBef>
              <a:spcAft>
                <a:spcPct val="0"/>
              </a:spcAft>
              <a:defRPr sz="1200">
                <a:solidFill>
                  <a:schemeClr val="tx1"/>
                </a:solidFill>
                <a:latin typeface="Helvetica" pitchFamily="34" charset="0"/>
              </a:defRPr>
            </a:lvl9pPr>
          </a:lstStyle>
          <a:p>
            <a:fld id="{00907F2E-9FCF-4904-8A2F-4AB6CE57A5F7}" type="slidenum">
              <a:rPr lang="en-US" altLang="en-US" smtClean="0">
                <a:latin typeface="Times" pitchFamily="18" charset="0"/>
              </a:rPr>
              <a:pPr/>
              <a:t>23</a:t>
            </a:fld>
            <a:endParaRPr lang="en-US" altLang="en-US" smtClean="0">
              <a:latin typeface="Times"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34" charset="0"/>
              </a:defRPr>
            </a:lvl1pPr>
            <a:lvl2pPr marL="772435" indent="-297090">
              <a:defRPr sz="1200">
                <a:solidFill>
                  <a:schemeClr val="tx1"/>
                </a:solidFill>
                <a:latin typeface="Helvetica" pitchFamily="34" charset="0"/>
              </a:defRPr>
            </a:lvl2pPr>
            <a:lvl3pPr marL="1188361" indent="-237672">
              <a:defRPr sz="1200">
                <a:solidFill>
                  <a:schemeClr val="tx1"/>
                </a:solidFill>
                <a:latin typeface="Helvetica" pitchFamily="34" charset="0"/>
              </a:defRPr>
            </a:lvl3pPr>
            <a:lvl4pPr marL="1663705" indent="-237672">
              <a:defRPr sz="1200">
                <a:solidFill>
                  <a:schemeClr val="tx1"/>
                </a:solidFill>
                <a:latin typeface="Helvetica" pitchFamily="34" charset="0"/>
              </a:defRPr>
            </a:lvl4pPr>
            <a:lvl5pPr marL="2139050" indent="-237672">
              <a:defRPr sz="1200">
                <a:solidFill>
                  <a:schemeClr val="tx1"/>
                </a:solidFill>
                <a:latin typeface="Helvetica" pitchFamily="34" charset="0"/>
              </a:defRPr>
            </a:lvl5pPr>
            <a:lvl6pPr marL="2614394" indent="-237672" eaLnBrk="0" fontAlgn="base" hangingPunct="0">
              <a:spcBef>
                <a:spcPct val="0"/>
              </a:spcBef>
              <a:spcAft>
                <a:spcPct val="0"/>
              </a:spcAft>
              <a:defRPr sz="1200">
                <a:solidFill>
                  <a:schemeClr val="tx1"/>
                </a:solidFill>
                <a:latin typeface="Helvetica" pitchFamily="34" charset="0"/>
              </a:defRPr>
            </a:lvl6pPr>
            <a:lvl7pPr marL="3089738" indent="-237672" eaLnBrk="0" fontAlgn="base" hangingPunct="0">
              <a:spcBef>
                <a:spcPct val="0"/>
              </a:spcBef>
              <a:spcAft>
                <a:spcPct val="0"/>
              </a:spcAft>
              <a:defRPr sz="1200">
                <a:solidFill>
                  <a:schemeClr val="tx1"/>
                </a:solidFill>
                <a:latin typeface="Helvetica" pitchFamily="34" charset="0"/>
              </a:defRPr>
            </a:lvl7pPr>
            <a:lvl8pPr marL="3565083" indent="-237672" eaLnBrk="0" fontAlgn="base" hangingPunct="0">
              <a:spcBef>
                <a:spcPct val="0"/>
              </a:spcBef>
              <a:spcAft>
                <a:spcPct val="0"/>
              </a:spcAft>
              <a:defRPr sz="1200">
                <a:solidFill>
                  <a:schemeClr val="tx1"/>
                </a:solidFill>
                <a:latin typeface="Helvetica" pitchFamily="34" charset="0"/>
              </a:defRPr>
            </a:lvl8pPr>
            <a:lvl9pPr marL="4040427" indent="-237672" eaLnBrk="0" fontAlgn="base" hangingPunct="0">
              <a:spcBef>
                <a:spcPct val="0"/>
              </a:spcBef>
              <a:spcAft>
                <a:spcPct val="0"/>
              </a:spcAft>
              <a:defRPr sz="1200">
                <a:solidFill>
                  <a:schemeClr val="tx1"/>
                </a:solidFill>
                <a:latin typeface="Helvetica" pitchFamily="34" charset="0"/>
              </a:defRPr>
            </a:lvl9pPr>
          </a:lstStyle>
          <a:p>
            <a:fld id="{00907F2E-9FCF-4904-8A2F-4AB6CE57A5F7}" type="slidenum">
              <a:rPr lang="en-US" altLang="en-US" smtClean="0">
                <a:latin typeface="Times" pitchFamily="18" charset="0"/>
              </a:rPr>
              <a:pPr/>
              <a:t>24</a:t>
            </a:fld>
            <a:endParaRPr lang="en-US" altLang="en-US" smtClean="0">
              <a:latin typeface="Times"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65526"/>
            <a:fld id="{168D4F51-57B7-4D49-A361-51B4B6A040E1}" type="slidenum">
              <a:rPr lang="en-US" smtClean="0"/>
              <a:pPr defTabSz="965526"/>
              <a:t>26</a:t>
            </a:fld>
            <a:endParaRPr lang="en-US" dirty="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B1B983-6B1B-4A43-B9EE-5B736DBEDD97}" type="slidenum">
              <a:rPr lang="en-US" smtClean="0"/>
              <a:pPr>
                <a:defRPr/>
              </a:pPr>
              <a:t>27</a:t>
            </a:fld>
            <a:endParaRPr lang="en-US"/>
          </a:p>
        </p:txBody>
      </p:sp>
    </p:spTree>
    <p:extLst>
      <p:ext uri="{BB962C8B-B14F-4D97-AF65-F5344CB8AC3E}">
        <p14:creationId xmlns:p14="http://schemas.microsoft.com/office/powerpoint/2010/main" val="1047910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Trident @ LANL</a:t>
            </a:r>
            <a:endParaRPr lang="en-US" dirty="0"/>
          </a:p>
        </p:txBody>
      </p:sp>
      <p:sp>
        <p:nvSpPr>
          <p:cNvPr id="4" name="Slide Number Placeholder 3"/>
          <p:cNvSpPr>
            <a:spLocks noGrp="1"/>
          </p:cNvSpPr>
          <p:nvPr>
            <p:ph type="sldNum" sz="quarter" idx="10"/>
          </p:nvPr>
        </p:nvSpPr>
        <p:spPr/>
        <p:txBody>
          <a:bodyPr/>
          <a:lstStyle/>
          <a:p>
            <a:fld id="{B91702E3-2C31-4BD6-81F6-9328CED3B775}" type="slidenum">
              <a:rPr lang="en-US" smtClean="0"/>
              <a:t>29</a:t>
            </a:fld>
            <a:endParaRPr lang="en-US"/>
          </a:p>
        </p:txBody>
      </p:sp>
    </p:spTree>
    <p:extLst>
      <p:ext uri="{BB962C8B-B14F-4D97-AF65-F5344CB8AC3E}">
        <p14:creationId xmlns:p14="http://schemas.microsoft.com/office/powerpoint/2010/main" val="18807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left: </a:t>
            </a:r>
            <a:r>
              <a:rPr lang="en-US" dirty="0" err="1" smtClean="0"/>
              <a:t>Nif</a:t>
            </a:r>
            <a:r>
              <a:rPr lang="en-US" dirty="0" smtClean="0"/>
              <a:t> </a:t>
            </a:r>
            <a:r>
              <a:rPr lang="en-US" dirty="0" err="1" smtClean="0"/>
              <a:t>Hohlraum</a:t>
            </a:r>
            <a:r>
              <a:rPr lang="en-US" baseline="0" dirty="0" smtClean="0"/>
              <a:t> – Laser fusion</a:t>
            </a:r>
          </a:p>
          <a:p>
            <a:r>
              <a:rPr lang="en-US" baseline="0" dirty="0" smtClean="0"/>
              <a:t>Upper right: Stimulated Raman Amplification</a:t>
            </a:r>
          </a:p>
          <a:p>
            <a:r>
              <a:rPr lang="en-US" baseline="0" dirty="0" smtClean="0"/>
              <a:t>Lower left: Target Normal Sheath Acceleration – Ion/proton beams from laser-matter interaction</a:t>
            </a:r>
          </a:p>
          <a:p>
            <a:r>
              <a:rPr lang="en-US" baseline="0" dirty="0" smtClean="0"/>
              <a:t>Lower middle: table top HEDLP systems produced by arrays of </a:t>
            </a:r>
            <a:r>
              <a:rPr lang="en-US" baseline="0" dirty="0" err="1" smtClean="0"/>
              <a:t>nano</a:t>
            </a:r>
            <a:r>
              <a:rPr lang="en-US" baseline="0" dirty="0" smtClean="0"/>
              <a:t> wires</a:t>
            </a:r>
          </a:p>
          <a:p>
            <a:r>
              <a:rPr lang="en-US" baseline="0" dirty="0" smtClean="0"/>
              <a:t>Lower right: laser </a:t>
            </a:r>
            <a:r>
              <a:rPr lang="en-US" baseline="0" dirty="0" err="1" smtClean="0"/>
              <a:t>wakefield</a:t>
            </a:r>
            <a:r>
              <a:rPr lang="en-US" baseline="0" dirty="0" smtClean="0"/>
              <a:t> acceleration on HERCULES (u </a:t>
            </a:r>
            <a:r>
              <a:rPr lang="en-US" baseline="0" dirty="0" err="1" smtClean="0"/>
              <a:t>michigan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91702E3-2C31-4BD6-81F6-9328CED3B775}" type="slidenum">
              <a:rPr lang="en-US" smtClean="0"/>
              <a:t>30</a:t>
            </a:fld>
            <a:endParaRPr lang="en-US"/>
          </a:p>
        </p:txBody>
      </p:sp>
    </p:spTree>
    <p:extLst>
      <p:ext uri="{BB962C8B-B14F-4D97-AF65-F5344CB8AC3E}">
        <p14:creationId xmlns:p14="http://schemas.microsoft.com/office/powerpoint/2010/main" val="3698460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11" descr="Sun_flare2.tif"/>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14417" t="6666" b="5095"/>
          <a:stretch/>
        </p:blipFill>
        <p:spPr bwMode="auto">
          <a:xfrm>
            <a:off x="0" y="2232"/>
            <a:ext cx="9144000" cy="6855768"/>
          </a:xfrm>
          <a:prstGeom prst="rect">
            <a:avLst/>
          </a:prstGeom>
          <a:noFill/>
          <a:ln w="9525">
            <a:noFill/>
            <a:miter lim="800000"/>
            <a:headEnd/>
            <a:tailEnd/>
          </a:ln>
        </p:spPr>
      </p:pic>
      <p:sp>
        <p:nvSpPr>
          <p:cNvPr id="4" name="Date Placeholder 3"/>
          <p:cNvSpPr>
            <a:spLocks noGrp="1"/>
          </p:cNvSpPr>
          <p:nvPr>
            <p:ph type="dt" sz="half" idx="10"/>
          </p:nvPr>
        </p:nvSpPr>
        <p:spPr>
          <a:xfrm>
            <a:off x="6934200" y="6477000"/>
            <a:ext cx="21336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97CE4CC0-3FB4-43C8-A22C-1218390BC2A1}" type="datetime1">
              <a:rPr lang="en-US" smtClean="0"/>
              <a:t>10/12/2015</a:t>
            </a:fld>
            <a:endParaRPr lang="en-US" dirty="0"/>
          </a:p>
        </p:txBody>
      </p:sp>
      <p:sp>
        <p:nvSpPr>
          <p:cNvPr id="16" name="Footer Placeholder 4"/>
          <p:cNvSpPr>
            <a:spLocks noGrp="1"/>
          </p:cNvSpPr>
          <p:nvPr>
            <p:ph type="ftr" sz="quarter" idx="11"/>
          </p:nvPr>
        </p:nvSpPr>
        <p:spPr>
          <a:xfrm>
            <a:off x="3124200" y="6477000"/>
            <a:ext cx="2895600" cy="381000"/>
          </a:xfrm>
        </p:spPr>
        <p:txBody>
          <a:bodyPr anchor="ctr"/>
          <a:lstStyle>
            <a:lvl1pPr>
              <a:defRPr sz="1200" b="0">
                <a:solidFill>
                  <a:schemeClr val="bg1"/>
                </a:solidFill>
                <a:latin typeface="Arial" panose="020B0604020202020204" pitchFamily="34" charset="0"/>
                <a:cs typeface="Arial" pitchFamily="34" charset="0"/>
              </a:defRPr>
            </a:lvl1pPr>
          </a:lstStyle>
          <a:p>
            <a:r>
              <a:rPr lang="en-US" smtClean="0"/>
              <a:t>http://science.energy.gov/fes</a:t>
            </a:r>
            <a:endParaRPr lang="en-US" dirty="0"/>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2900" y="5486400"/>
            <a:ext cx="3124200" cy="1011460"/>
          </a:xfrm>
          <a:prstGeom prst="rect">
            <a:avLst/>
          </a:prstGeom>
        </p:spPr>
      </p:pic>
    </p:spTree>
    <p:extLst>
      <p:ext uri="{BB962C8B-B14F-4D97-AF65-F5344CB8AC3E}">
        <p14:creationId xmlns:p14="http://schemas.microsoft.com/office/powerpoint/2010/main" val="409747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0D3ED-120C-424E-B4DA-5A14458B32D0}" type="datetime1">
              <a:rPr lang="en-US" smtClean="0"/>
              <a:t>10/12/2015</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F68D-4E51-4405-A7E0-8A2B1233547A}" type="datetime1">
              <a:rPr lang="en-US" smtClean="0"/>
              <a:t>10/12/2015</a:t>
            </a:fld>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32ABF-E119-4420-B37F-83261FFB9A5B}" type="datetime1">
              <a:rPr lang="en-US" smtClean="0"/>
              <a:t>10/12/2015</a:t>
            </a:fld>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14600" y="137160"/>
            <a:ext cx="6553200" cy="838200"/>
          </a:xfrm>
          <a:prstGeom prst="rect">
            <a:avLst/>
          </a:prstGeom>
        </p:spPr>
        <p:txBody>
          <a:bodyPr anchor="ctr">
            <a:normAutofit/>
          </a:bodyPr>
          <a:lstStyle>
            <a:lvl1pPr algn="r">
              <a:defRPr sz="2800" i="1">
                <a:solidFill>
                  <a:schemeClr val="bg1">
                    <a:lumMod val="9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a:xfrm>
            <a:off x="0" y="6475557"/>
            <a:ext cx="2133600" cy="365125"/>
          </a:xfrm>
        </p:spPr>
        <p:txBody>
          <a:bodyPr anchor="b"/>
          <a:lstStyle>
            <a:lvl1pPr algn="l">
              <a:defRPr/>
            </a:lvl1pPr>
          </a:lstStyle>
          <a:p>
            <a:fld id="{4D209A34-5889-4E16-8BD0-8C9F0C75090B}"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12" name="Straight Connector 11"/>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F2EA92-F449-43D9-AE9C-E752BD387105}" type="datetime1">
              <a:rPr lang="en-US" smtClean="0"/>
              <a:t>10/12/2015</a:t>
            </a:fld>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p:txBody>
          <a:bodyPr/>
          <a:lstStyle/>
          <a:p>
            <a:fld id="{4D209A34-5889-4E16-8BD0-8C9F0C75090B}" type="slidenum">
              <a:rPr lang="en-US" smtClean="0"/>
              <a:pPr/>
              <a:t>‹#›</a:t>
            </a:fld>
            <a:endParaRPr lang="en-US"/>
          </a:p>
        </p:txBody>
      </p:sp>
      <p:sp>
        <p:nvSpPr>
          <p:cNvPr id="7" name="Rectangle 6"/>
          <p:cNvSpPr/>
          <p:nvPr userDrawn="1"/>
        </p:nvSpPr>
        <p:spPr>
          <a:xfrm>
            <a:off x="0" y="0"/>
            <a:ext cx="9144000" cy="6858000"/>
          </a:xfrm>
          <a:prstGeom prst="rect">
            <a:avLst/>
          </a:prstGeom>
          <a:gradFill flip="none" rotWithShape="1">
            <a:gsLst>
              <a:gs pos="0">
                <a:schemeClr val="bg1">
                  <a:lumMod val="95000"/>
                </a:schemeClr>
              </a:gs>
              <a:gs pos="59000">
                <a:schemeClr val="tx2"/>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8" name="Straight Connector 7"/>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318931-521F-4FA7-84E3-4C89E1B9D016}" type="datetime1">
              <a:rPr lang="en-US" smtClean="0"/>
              <a:t>10/12/2015</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1504E-36FA-4B55-9149-D8C894755D3F}" type="datetime1">
              <a:rPr lang="en-US" smtClean="0"/>
              <a:t>10/12/2015</a:t>
            </a:fld>
            <a:endParaRPr lang="en-US"/>
          </a:p>
        </p:txBody>
      </p:sp>
      <p:sp>
        <p:nvSpPr>
          <p:cNvPr id="8" name="Footer Placeholder 7"/>
          <p:cNvSpPr>
            <a:spLocks noGrp="1"/>
          </p:cNvSpPr>
          <p:nvPr>
            <p:ph type="ftr" sz="quarter" idx="11"/>
          </p:nvPr>
        </p:nvSpPr>
        <p:spPr/>
        <p:txBody>
          <a:bodyPr/>
          <a:lstStyle/>
          <a:p>
            <a:r>
              <a:rPr lang="en-US" smtClean="0"/>
              <a:t>http://science.energy.gov/fes</a:t>
            </a:r>
            <a:endParaRPr lang="en-US"/>
          </a:p>
        </p:txBody>
      </p:sp>
      <p:sp>
        <p:nvSpPr>
          <p:cNvPr id="9" name="Slide Number Placeholder 8"/>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575B433-B879-48C9-996D-07E01E37960D}" type="datetime1">
              <a:rPr lang="en-US" smtClean="0"/>
              <a:t>10/12/2015</a:t>
            </a:fld>
            <a:endParaRPr lang="en-US"/>
          </a:p>
        </p:txBody>
      </p:sp>
      <p:sp>
        <p:nvSpPr>
          <p:cNvPr id="4" name="Footer Placeholder 3"/>
          <p:cNvSpPr>
            <a:spLocks noGrp="1"/>
          </p:cNvSpPr>
          <p:nvPr>
            <p:ph type="ftr" sz="quarter" idx="11"/>
          </p:nvPr>
        </p:nvSpPr>
        <p:spPr/>
        <p:txBody>
          <a:bodyPr/>
          <a:lstStyle/>
          <a:p>
            <a:r>
              <a:rPr lang="en-US" smtClean="0"/>
              <a:t>http://science.energy.gov/fes</a:t>
            </a:r>
            <a:endParaRPr lang="en-US"/>
          </a:p>
        </p:txBody>
      </p:sp>
      <p:sp>
        <p:nvSpPr>
          <p:cNvPr id="5" name="Slide Number Placeholder 4"/>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60C2C-559C-4962-AEE5-99A892415640}" type="datetime1">
              <a:rPr lang="en-US" smtClean="0"/>
              <a:t>10/12/2015</a:t>
            </a:fld>
            <a:endParaRPr lang="en-US"/>
          </a:p>
        </p:txBody>
      </p:sp>
      <p:sp>
        <p:nvSpPr>
          <p:cNvPr id="3" name="Footer Placeholder 2"/>
          <p:cNvSpPr>
            <a:spLocks noGrp="1"/>
          </p:cNvSpPr>
          <p:nvPr>
            <p:ph type="ftr" sz="quarter" idx="11"/>
          </p:nvPr>
        </p:nvSpPr>
        <p:spPr/>
        <p:txBody>
          <a:bodyPr/>
          <a:lstStyle/>
          <a:p>
            <a:r>
              <a:rPr lang="en-US" smtClean="0"/>
              <a:t>http://science.energy.gov/fes</a:t>
            </a:r>
            <a:endParaRPr lang="en-US"/>
          </a:p>
        </p:txBody>
      </p:sp>
      <p:sp>
        <p:nvSpPr>
          <p:cNvPr id="4" name="Slide Number Placeholder 3"/>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B10BD-D9A2-42C6-97A0-6FFAF339CDB1}" type="datetime1">
              <a:rPr lang="en-US" smtClean="0"/>
              <a:t>10/12/2015</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10" name="Straight Connector 9"/>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B63E8-A81D-442C-BA99-5BC3DB356E03}" type="datetime1">
              <a:rPr lang="en-US" smtClean="0"/>
              <a:t>10/12/2015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http://science.energy.gov/fes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09A34-5889-4E16-8BD0-8C9F0C7509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49"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wmf"/></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hyperlink" Target="https://www.nasa.gov/topics/universe/features/radio-particle-jets.html" TargetMode="Externa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87.wmf"/><Relationship Id="rId1" Type="http://schemas.openxmlformats.org/officeDocument/2006/relationships/slideLayout" Target="../slideLayouts/slideLayout2.xml"/><Relationship Id="rId6" Type="http://schemas.openxmlformats.org/officeDocument/2006/relationships/image" Target="../media/image91.wmf"/><Relationship Id="rId5" Type="http://schemas.openxmlformats.org/officeDocument/2006/relationships/image" Target="../media/image90.jpe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www.google.com/url?sa=i&amp;rct=j&amp;q=&amp;esrc=s&amp;frm=1&amp;source=images&amp;cd=&amp;cad=rja&amp;uact=8&amp;ved=0CAcQjRw&amp;url=http://m.iopscience.iop.org/0029-5515/55/2/023009/article&amp;ei=HFA6VcTPIIGoNraigKgH&amp;psig=AFQjCNHth9fPMFm8Cy7hiob4El94HE9LpQ&amp;ust=142997135377257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0" Type="http://schemas.openxmlformats.org/officeDocument/2006/relationships/image" Target="../media/image115.jpg"/><Relationship Id="rId4" Type="http://schemas.openxmlformats.org/officeDocument/2006/relationships/image" Target="../media/image109.jpeg"/><Relationship Id="rId9"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p:blipFill>
        <p:spPr>
          <a:xfrm rot="5400000">
            <a:off x="1142999" y="-1143003"/>
            <a:ext cx="6858003" cy="9144002"/>
          </a:xfrm>
          <a:prstGeom prst="rect">
            <a:avLst/>
          </a:prstGeom>
        </p:spPr>
      </p:pic>
      <p:sp>
        <p:nvSpPr>
          <p:cNvPr id="4" name="TextBox 3"/>
          <p:cNvSpPr txBox="1"/>
          <p:nvPr/>
        </p:nvSpPr>
        <p:spPr>
          <a:xfrm>
            <a:off x="381000" y="3838257"/>
            <a:ext cx="5486400" cy="1384995"/>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rPr>
              <a:t>Edmund Synakowski</a:t>
            </a:r>
          </a:p>
          <a:p>
            <a:r>
              <a:rPr lang="en-US" sz="2800" dirty="0" smtClean="0">
                <a:solidFill>
                  <a:schemeClr val="bg1"/>
                </a:solidFill>
                <a:effectLst>
                  <a:outerShdw blurRad="38100" dist="38100" dir="2700000" algn="tl">
                    <a:srgbClr val="000000">
                      <a:alpha val="43137"/>
                    </a:srgbClr>
                  </a:outerShdw>
                </a:effectLst>
              </a:rPr>
              <a:t>Associate Director, Office of Science</a:t>
            </a:r>
          </a:p>
          <a:p>
            <a:r>
              <a:rPr lang="en-US" sz="2800" dirty="0" smtClean="0">
                <a:solidFill>
                  <a:schemeClr val="bg1"/>
                </a:solidFill>
                <a:effectLst>
                  <a:outerShdw blurRad="38100" dist="38100" dir="2700000" algn="tl">
                    <a:srgbClr val="000000">
                      <a:alpha val="43137"/>
                    </a:srgbClr>
                  </a:outerShdw>
                </a:effectLst>
              </a:rPr>
              <a:t>Fusion Energy Sciences</a:t>
            </a:r>
          </a:p>
        </p:txBody>
      </p:sp>
      <p:sp>
        <p:nvSpPr>
          <p:cNvPr id="6" name="Rectangle 5"/>
          <p:cNvSpPr/>
          <p:nvPr/>
        </p:nvSpPr>
        <p:spPr>
          <a:xfrm>
            <a:off x="1447800" y="685800"/>
            <a:ext cx="7467600" cy="3416320"/>
          </a:xfrm>
          <a:prstGeom prst="rect">
            <a:avLst/>
          </a:prstGeom>
          <a:noFill/>
        </p:spPr>
        <p:txBody>
          <a:bodyPr wrap="square" lIns="91440" tIns="45720" rIns="91440" bIns="45720">
            <a:spAutoFit/>
          </a:bodyPr>
          <a:lstStyle/>
          <a:p>
            <a:pPr algn="r"/>
            <a:r>
              <a:rPr lang="en-US" sz="5400" dirty="0" smtClean="0">
                <a:ln w="12700">
                  <a:noFill/>
                  <a:prstDash val="solid"/>
                </a:ln>
                <a:solidFill>
                  <a:schemeClr val="bg1"/>
                </a:solidFill>
                <a:effectLst>
                  <a:outerShdw blurRad="38100" dist="38100" dir="2700000" algn="tl">
                    <a:srgbClr val="000000">
                      <a:alpha val="43137"/>
                    </a:srgbClr>
                  </a:outerShdw>
                </a:effectLst>
              </a:rPr>
              <a:t>Transformational </a:t>
            </a:r>
            <a:r>
              <a:rPr lang="en-US" sz="5400" dirty="0">
                <a:ln w="12700">
                  <a:noFill/>
                  <a:prstDash val="solid"/>
                </a:ln>
                <a:solidFill>
                  <a:schemeClr val="bg1"/>
                </a:solidFill>
                <a:effectLst>
                  <a:outerShdw blurRad="38100" dist="38100" dir="2700000" algn="tl">
                    <a:srgbClr val="000000">
                      <a:alpha val="43137"/>
                    </a:srgbClr>
                  </a:outerShdw>
                </a:effectLst>
              </a:rPr>
              <a:t>events </a:t>
            </a:r>
            <a:r>
              <a:rPr lang="en-US" sz="5400" dirty="0" smtClean="0">
                <a:ln w="12700">
                  <a:noFill/>
                  <a:prstDash val="solid"/>
                </a:ln>
                <a:solidFill>
                  <a:schemeClr val="bg1"/>
                </a:solidFill>
                <a:effectLst>
                  <a:outerShdw blurRad="38100" dist="38100" dir="2700000" algn="tl">
                    <a:srgbClr val="000000">
                      <a:alpha val="43137"/>
                    </a:srgbClr>
                  </a:outerShdw>
                </a:effectLst>
              </a:rPr>
              <a:t>and leading challenges in the fusion and plasma sciences</a:t>
            </a:r>
            <a:endParaRPr lang="en-US" sz="4000" dirty="0">
              <a:ln w="12700">
                <a:noFill/>
                <a:prstDash val="solid"/>
              </a:ln>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800" y="5617940"/>
            <a:ext cx="3124200" cy="1011460"/>
          </a:xfrm>
          <a:prstGeom prst="rect">
            <a:avLst/>
          </a:prstGeom>
        </p:spPr>
      </p:pic>
      <p:sp>
        <p:nvSpPr>
          <p:cNvPr id="8" name="TextBox 7"/>
          <p:cNvSpPr txBox="1"/>
          <p:nvPr/>
        </p:nvSpPr>
        <p:spPr>
          <a:xfrm>
            <a:off x="4876800" y="5613737"/>
            <a:ext cx="4114800" cy="1015663"/>
          </a:xfrm>
          <a:prstGeom prst="rect">
            <a:avLst/>
          </a:prstGeom>
          <a:solidFill>
            <a:schemeClr val="accent3"/>
          </a:solidFill>
        </p:spPr>
        <p:txBody>
          <a:bodyPr wrap="square" rtlCol="0">
            <a:spAutoFit/>
          </a:bodyPr>
          <a:lstStyle/>
          <a:p>
            <a:pPr algn="r"/>
            <a:r>
              <a:rPr lang="en-US" sz="2000" dirty="0" smtClean="0">
                <a:solidFill>
                  <a:schemeClr val="bg1"/>
                </a:solidFill>
                <a:effectLst>
                  <a:outerShdw blurRad="38100" dist="38100" dir="2700000" algn="tl">
                    <a:srgbClr val="000000">
                      <a:alpha val="43137"/>
                    </a:srgbClr>
                  </a:outerShdw>
                </a:effectLst>
              </a:rPr>
              <a:t>Michigan Institute </a:t>
            </a:r>
          </a:p>
          <a:p>
            <a:pPr algn="r"/>
            <a:r>
              <a:rPr lang="en-US" sz="2000" dirty="0" smtClean="0">
                <a:solidFill>
                  <a:schemeClr val="bg1"/>
                </a:solidFill>
                <a:effectLst>
                  <a:outerShdw blurRad="38100" dist="38100" dir="2700000" algn="tl">
                    <a:srgbClr val="000000">
                      <a:alpha val="43137"/>
                    </a:srgbClr>
                  </a:outerShdw>
                </a:effectLst>
              </a:rPr>
              <a:t>for Plasma Science and Engineering</a:t>
            </a:r>
          </a:p>
          <a:p>
            <a:pPr algn="r"/>
            <a:r>
              <a:rPr lang="en-US" sz="2000" dirty="0" smtClean="0">
                <a:solidFill>
                  <a:schemeClr val="bg1"/>
                </a:solidFill>
                <a:effectLst>
                  <a:outerShdw blurRad="38100" dist="38100" dir="2700000" algn="tl">
                    <a:srgbClr val="000000">
                      <a:alpha val="43137"/>
                    </a:srgbClr>
                  </a:outerShdw>
                </a:effectLst>
              </a:rPr>
              <a:t>October 7, 2015</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680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7160"/>
            <a:ext cx="6858000" cy="838200"/>
          </a:xfrm>
        </p:spPr>
        <p:txBody>
          <a:bodyPr>
            <a:noAutofit/>
          </a:bodyPr>
          <a:lstStyle/>
          <a:p>
            <a:r>
              <a:rPr lang="en-US" dirty="0" smtClean="0"/>
              <a:t>But progress was slow, and many were pessimistic about magnetic confinement</a:t>
            </a:r>
            <a:endParaRPr lang="en-US" dirty="0"/>
          </a:p>
        </p:txBody>
      </p:sp>
      <p:sp>
        <p:nvSpPr>
          <p:cNvPr id="3" name="Content Placeholder 2"/>
          <p:cNvSpPr>
            <a:spLocks noGrp="1"/>
          </p:cNvSpPr>
          <p:nvPr>
            <p:ph idx="1"/>
          </p:nvPr>
        </p:nvSpPr>
        <p:spPr>
          <a:xfrm>
            <a:off x="457200" y="914400"/>
            <a:ext cx="8229600" cy="5562600"/>
          </a:xfrm>
        </p:spPr>
        <p:txBody>
          <a:bodyPr>
            <a:noAutofit/>
          </a:bodyPr>
          <a:lstStyle/>
          <a:p>
            <a:pPr marL="0" indent="0">
              <a:buNone/>
            </a:pPr>
            <a:endParaRPr lang="en-US" sz="2400" dirty="0"/>
          </a:p>
          <a:p>
            <a:r>
              <a:rPr lang="en-US" sz="2400" dirty="0" smtClean="0"/>
              <a:t>1950’s: Spitzer conjecture that Bohm diffusion dominated </a:t>
            </a:r>
            <a:r>
              <a:rPr lang="en-US" sz="2400" dirty="0" err="1" smtClean="0"/>
              <a:t>stellarators</a:t>
            </a:r>
            <a:r>
              <a:rPr lang="en-US" sz="2400" dirty="0" smtClean="0"/>
              <a:t> (D ~ </a:t>
            </a:r>
            <a:r>
              <a:rPr lang="en-US" sz="2400" dirty="0" err="1" smtClean="0"/>
              <a:t>kT</a:t>
            </a:r>
            <a:r>
              <a:rPr lang="en-US" sz="2400" dirty="0" smtClean="0"/>
              <a:t>/16eB). </a:t>
            </a:r>
            <a:r>
              <a:rPr lang="en-US" sz="2400" u="sng" dirty="0" smtClean="0"/>
              <a:t>Rapid losses established a mindset about confinement</a:t>
            </a:r>
            <a:r>
              <a:rPr lang="en-US" sz="2400" dirty="0" smtClean="0"/>
              <a:t>, that it might always be poor and scale unfavorably with temperature </a:t>
            </a:r>
          </a:p>
          <a:p>
            <a:endParaRPr lang="en-US" sz="2400" dirty="0"/>
          </a:p>
          <a:p>
            <a:r>
              <a:rPr lang="en-US" sz="2400" dirty="0" err="1"/>
              <a:t>Stellarators</a:t>
            </a:r>
            <a:r>
              <a:rPr lang="en-US" sz="2400" dirty="0"/>
              <a:t> were </a:t>
            </a:r>
            <a:r>
              <a:rPr lang="en-US" sz="2400" dirty="0" smtClean="0"/>
              <a:t>seen as the only option by some, since a path to steady-state could be envisioned. But they were cold </a:t>
            </a:r>
            <a:r>
              <a:rPr lang="en-US" sz="2400" dirty="0"/>
              <a:t>– </a:t>
            </a:r>
            <a:r>
              <a:rPr lang="en-US" sz="2400" dirty="0" smtClean="0"/>
              <a:t>zero current meant </a:t>
            </a:r>
            <a:r>
              <a:rPr lang="en-US" sz="2400" dirty="0"/>
              <a:t>no significant heating. </a:t>
            </a:r>
            <a:r>
              <a:rPr lang="en-US" sz="2400" u="sng" dirty="0"/>
              <a:t>Reliance on wave heating demanded low </a:t>
            </a:r>
            <a:r>
              <a:rPr lang="en-US" sz="2400" u="sng" dirty="0" smtClean="0"/>
              <a:t>density</a:t>
            </a:r>
            <a:r>
              <a:rPr lang="en-US" sz="2400" dirty="0" smtClean="0"/>
              <a:t>, as understood at the time. </a:t>
            </a:r>
          </a:p>
          <a:p>
            <a:endParaRPr lang="en-US" sz="2400" dirty="0"/>
          </a:p>
          <a:p>
            <a:r>
              <a:rPr lang="en-US" sz="2400" dirty="0" smtClean="0"/>
              <a:t>Pinches benefitted from heating by passing a current through the plasma, but </a:t>
            </a:r>
            <a:r>
              <a:rPr lang="en-US" sz="2400" u="sng" dirty="0" smtClean="0"/>
              <a:t>were rife with instabilities</a:t>
            </a:r>
          </a:p>
          <a:p>
            <a:endParaRPr lang="en-US" sz="2400" dirty="0"/>
          </a:p>
        </p:txBody>
      </p:sp>
    </p:spTree>
    <p:extLst>
      <p:ext uri="{BB962C8B-B14F-4D97-AF65-F5344CB8AC3E}">
        <p14:creationId xmlns:p14="http://schemas.microsoft.com/office/powerpoint/2010/main" val="193074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835" y="137160"/>
            <a:ext cx="5051965" cy="838200"/>
          </a:xfrm>
        </p:spPr>
        <p:txBody>
          <a:bodyPr>
            <a:normAutofit fontScale="90000"/>
          </a:bodyPr>
          <a:lstStyle/>
          <a:p>
            <a:r>
              <a:rPr lang="en-US" dirty="0" smtClean="0"/>
              <a:t>Transformation in the 1960’s– striking results from the </a:t>
            </a:r>
            <a:r>
              <a:rPr lang="en-US" dirty="0"/>
              <a:t>t</a:t>
            </a:r>
            <a:r>
              <a:rPr lang="en-US" dirty="0" smtClean="0"/>
              <a:t>okamak</a:t>
            </a:r>
            <a:endParaRPr lang="en-US" dirty="0"/>
          </a:p>
        </p:txBody>
      </p:sp>
      <p:sp>
        <p:nvSpPr>
          <p:cNvPr id="5" name="Content Placeholder 2"/>
          <p:cNvSpPr txBox="1">
            <a:spLocks/>
          </p:cNvSpPr>
          <p:nvPr/>
        </p:nvSpPr>
        <p:spPr>
          <a:xfrm>
            <a:off x="124969" y="5041392"/>
            <a:ext cx="5745479" cy="1725168"/>
          </a:xfrm>
          <a:prstGeom prst="rect">
            <a:avLst/>
          </a:prstGeom>
          <a:solidFill>
            <a:srgbClr val="FFFF99"/>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700" dirty="0" smtClean="0">
                <a:sym typeface="Wingdings"/>
              </a:rPr>
              <a:t>This was a transformative event revealing that confinement can be dramatically better than Bohm. Also, recognized was the high value of passing a current through a toroidal plasma to both heat and contribute to the confining magnetic field</a:t>
            </a:r>
          </a:p>
          <a:p>
            <a:pPr marL="0" indent="0">
              <a:buNone/>
            </a:pPr>
            <a:r>
              <a:rPr lang="en-US" sz="1700" dirty="0">
                <a:sym typeface="Wingdings"/>
              </a:rPr>
              <a:t>L</a:t>
            </a:r>
            <a:r>
              <a:rPr lang="en-US" sz="1700" dirty="0" smtClean="0">
                <a:sym typeface="Wingdings"/>
              </a:rPr>
              <a:t>esson: </a:t>
            </a:r>
            <a:r>
              <a:rPr lang="en-US" sz="1700" i="1" dirty="0" smtClean="0">
                <a:sym typeface="Wingdings"/>
              </a:rPr>
              <a:t>This dramatic cold war event revealed that there is great power in the openness of our scientific practice. </a:t>
            </a:r>
            <a:endParaRPr lang="en-US" sz="17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219200"/>
            <a:ext cx="5105399" cy="3470199"/>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1000"/>
            <a:ext cx="2959312" cy="2362200"/>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172" y="2643657"/>
            <a:ext cx="1871663" cy="2233143"/>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Content Placeholder 2"/>
          <p:cNvSpPr txBox="1">
            <a:spLocks/>
          </p:cNvSpPr>
          <p:nvPr/>
        </p:nvSpPr>
        <p:spPr>
          <a:xfrm>
            <a:off x="13643" y="1222248"/>
            <a:ext cx="2144149" cy="3962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dirty="0" smtClean="0"/>
          </a:p>
          <a:p>
            <a:pPr marL="0" indent="0">
              <a:spcAft>
                <a:spcPts val="400"/>
              </a:spcAft>
              <a:buNone/>
            </a:pPr>
            <a:endParaRPr lang="en-US" sz="1800" dirty="0" smtClean="0"/>
          </a:p>
          <a:p>
            <a:r>
              <a:rPr lang="en-US" sz="1800" dirty="0" smtClean="0"/>
              <a:t>2-for-1 insight: </a:t>
            </a:r>
          </a:p>
          <a:p>
            <a:pPr lvl="1">
              <a:spcAft>
                <a:spcPts val="400"/>
              </a:spcAft>
            </a:pPr>
            <a:r>
              <a:rPr lang="en-US" sz="1400" dirty="0" smtClean="0"/>
              <a:t>A torus, with potential of a </a:t>
            </a:r>
            <a:r>
              <a:rPr lang="en-US" sz="1400" dirty="0" err="1" smtClean="0"/>
              <a:t>stellarator</a:t>
            </a:r>
            <a:r>
              <a:rPr lang="en-US" sz="1400" dirty="0" smtClean="0"/>
              <a:t>, plus passing a current enables heating simplification over the </a:t>
            </a:r>
            <a:r>
              <a:rPr lang="en-US" sz="1400" dirty="0" err="1" smtClean="0"/>
              <a:t>stellarator</a:t>
            </a:r>
            <a:r>
              <a:rPr lang="en-US" sz="1400" dirty="0" smtClean="0"/>
              <a:t> coils</a:t>
            </a:r>
          </a:p>
          <a:p>
            <a:r>
              <a:rPr lang="en-US" sz="1800" dirty="0" smtClean="0"/>
              <a:t>Tokamaks did better than Bohm diffusion –</a:t>
            </a:r>
            <a:r>
              <a:rPr lang="en-US" sz="1800" i="1" dirty="0" smtClean="0"/>
              <a:t>This fundamentally changed mindsets</a:t>
            </a:r>
          </a:p>
        </p:txBody>
      </p:sp>
      <p:sp>
        <p:nvSpPr>
          <p:cNvPr id="10" name="Content Placeholder 2"/>
          <p:cNvSpPr txBox="1">
            <a:spLocks/>
          </p:cNvSpPr>
          <p:nvPr/>
        </p:nvSpPr>
        <p:spPr>
          <a:xfrm>
            <a:off x="23" y="829056"/>
            <a:ext cx="3657577" cy="3962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dirty="0" smtClean="0"/>
          </a:p>
          <a:p>
            <a:r>
              <a:rPr lang="en-US" sz="1800" dirty="0" smtClean="0"/>
              <a:t>Soviet 1 </a:t>
            </a:r>
            <a:r>
              <a:rPr lang="en-US" sz="1800" dirty="0" err="1" smtClean="0"/>
              <a:t>keV</a:t>
            </a:r>
            <a:r>
              <a:rPr lang="en-US" sz="1800" dirty="0" smtClean="0"/>
              <a:t> </a:t>
            </a:r>
            <a:r>
              <a:rPr lang="en-US" sz="1800" dirty="0" err="1" smtClean="0"/>
              <a:t>Te</a:t>
            </a:r>
            <a:r>
              <a:rPr lang="en-US" sz="1800" dirty="0" smtClean="0"/>
              <a:t> verified by </a:t>
            </a:r>
            <a:r>
              <a:rPr lang="en-US" sz="1800" dirty="0" err="1" smtClean="0"/>
              <a:t>Culham</a:t>
            </a:r>
            <a:r>
              <a:rPr lang="en-US" sz="1800" dirty="0" smtClean="0"/>
              <a:t> researchers in the 1960’s</a:t>
            </a:r>
          </a:p>
        </p:txBody>
      </p:sp>
    </p:spTree>
    <p:extLst>
      <p:ext uri="{BB962C8B-B14F-4D97-AF65-F5344CB8AC3E}">
        <p14:creationId xmlns:p14="http://schemas.microsoft.com/office/powerpoint/2010/main" val="288000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37160"/>
            <a:ext cx="5410200" cy="838200"/>
          </a:xfrm>
        </p:spPr>
        <p:txBody>
          <a:bodyPr>
            <a:normAutofit fontScale="90000"/>
          </a:bodyPr>
          <a:lstStyle/>
          <a:p>
            <a:r>
              <a:rPr lang="en-US" dirty="0" smtClean="0"/>
              <a:t>But pessimism still abounded regarding what was ultimately achievable</a:t>
            </a:r>
            <a:endParaRPr lang="en-US" dirty="0"/>
          </a:p>
        </p:txBody>
      </p:sp>
      <p:sp>
        <p:nvSpPr>
          <p:cNvPr id="10" name="Content Placeholder 2"/>
          <p:cNvSpPr txBox="1">
            <a:spLocks/>
          </p:cNvSpPr>
          <p:nvPr/>
        </p:nvSpPr>
        <p:spPr>
          <a:xfrm>
            <a:off x="42992" y="1981201"/>
            <a:ext cx="3657577" cy="3276599"/>
          </a:xfrm>
          <a:prstGeom prst="rect">
            <a:avLst/>
          </a:prstGeom>
          <a:solidFill>
            <a:srgbClr val="FFFF99"/>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FF0000"/>
                </a:solidFill>
              </a:rPr>
              <a:t>Known in the field as the “Universal instability”</a:t>
            </a:r>
          </a:p>
          <a:p>
            <a:endParaRPr lang="en-US" sz="2400" dirty="0">
              <a:solidFill>
                <a:srgbClr val="FF0000"/>
              </a:solidFill>
            </a:endParaRPr>
          </a:p>
          <a:p>
            <a:r>
              <a:rPr lang="en-US" sz="2400" dirty="0" smtClean="0">
                <a:solidFill>
                  <a:srgbClr val="FF0000"/>
                </a:solidFill>
              </a:rPr>
              <a:t>Give credit to theorists for being bold: theory reveals that, assuming reasonable density and temperature gradients, a broad class of instabilities will be active in an upcoming line of tokamaks, and a reactor</a:t>
            </a:r>
            <a:endParaRPr lang="en-US" sz="2400" dirty="0">
              <a:solidFill>
                <a:srgbClr val="FF0000"/>
              </a:solidFill>
            </a:endParaRPr>
          </a:p>
          <a:p>
            <a:pPr marL="0" indent="0">
              <a:buNone/>
            </a:pPr>
            <a:endParaRPr lang="en-US" sz="2400" dirty="0" smtClean="0">
              <a:solidFill>
                <a:srgbClr val="FF0000"/>
              </a:solidFill>
            </a:endParaRPr>
          </a:p>
          <a:p>
            <a:endParaRPr lang="en-US" sz="2400" dirty="0" smtClean="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04" y="1219200"/>
            <a:ext cx="5218113" cy="21399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083" y="3609770"/>
            <a:ext cx="3352800" cy="219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9900" y="3609770"/>
            <a:ext cx="1539481" cy="195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0" y="3331365"/>
            <a:ext cx="2277675" cy="338554"/>
          </a:xfrm>
          <a:prstGeom prst="rect">
            <a:avLst/>
          </a:prstGeom>
          <a:noFill/>
        </p:spPr>
        <p:txBody>
          <a:bodyPr wrap="none" rtlCol="0">
            <a:spAutoFit/>
          </a:bodyPr>
          <a:lstStyle/>
          <a:p>
            <a:r>
              <a:rPr lang="en-US" sz="1600" i="1" dirty="0" smtClean="0"/>
              <a:t>NF Journal, January 1972</a:t>
            </a:r>
            <a:endParaRPr lang="en-US" sz="1600" i="1" dirty="0"/>
          </a:p>
        </p:txBody>
      </p:sp>
      <p:sp>
        <p:nvSpPr>
          <p:cNvPr id="8" name="Rectangle 7"/>
          <p:cNvSpPr/>
          <p:nvPr/>
        </p:nvSpPr>
        <p:spPr>
          <a:xfrm>
            <a:off x="5105400" y="5562600"/>
            <a:ext cx="3903951" cy="35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2992" y="5769689"/>
            <a:ext cx="9016236" cy="859711"/>
            <a:chOff x="106363" y="4953000"/>
            <a:chExt cx="9016236" cy="859711"/>
          </a:xfrm>
        </p:grpSpPr>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4953000"/>
              <a:ext cx="8656637" cy="793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39775" y="5489546"/>
              <a:ext cx="482824" cy="323165"/>
            </a:xfrm>
            <a:prstGeom prst="rect">
              <a:avLst/>
            </a:prstGeom>
            <a:noFill/>
          </p:spPr>
          <p:txBody>
            <a:bodyPr wrap="none" rtlCol="0">
              <a:spAutoFit/>
            </a:bodyPr>
            <a:lstStyle/>
            <a:p>
              <a:r>
                <a:rPr lang="en-US" sz="1500" dirty="0" err="1" smtClean="0">
                  <a:latin typeface="Times New Roman" panose="02020603050405020304" pitchFamily="18" charset="0"/>
                  <a:cs typeface="Times New Roman" panose="02020603050405020304" pitchFamily="18" charset="0"/>
                </a:rPr>
                <a:t>tion</a:t>
              </a:r>
              <a:endParaRPr lang="en-US" sz="1500" dirty="0">
                <a:latin typeface="Times New Roman" panose="02020603050405020304" pitchFamily="18" charset="0"/>
                <a:cs typeface="Times New Roman" panose="02020603050405020304" pitchFamily="18" charset="0"/>
              </a:endParaRPr>
            </a:p>
          </p:txBody>
        </p:sp>
      </p:grpSp>
      <p:sp>
        <p:nvSpPr>
          <p:cNvPr id="6" name="TextBox 5"/>
          <p:cNvSpPr txBox="1"/>
          <p:nvPr/>
        </p:nvSpPr>
        <p:spPr>
          <a:xfrm>
            <a:off x="42992" y="5715000"/>
            <a:ext cx="280846" cy="369332"/>
          </a:xfrm>
          <a:prstGeom prst="rect">
            <a:avLst/>
          </a:prstGeom>
          <a:noFill/>
        </p:spPr>
        <p:txBody>
          <a:bodyPr wrap="none" rtlCol="0">
            <a:spAutoFit/>
          </a:bodyPr>
          <a:lstStyle/>
          <a:p>
            <a:r>
              <a:rPr lang="en-US" dirty="0" smtClean="0"/>
              <a:t>“</a:t>
            </a:r>
            <a:endParaRPr lang="en-US" dirty="0"/>
          </a:p>
        </p:txBody>
      </p:sp>
      <p:sp>
        <p:nvSpPr>
          <p:cNvPr id="13" name="TextBox 12"/>
          <p:cNvSpPr txBox="1"/>
          <p:nvPr/>
        </p:nvSpPr>
        <p:spPr>
          <a:xfrm>
            <a:off x="8868928" y="6260068"/>
            <a:ext cx="280846"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30757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2193925"/>
            <a:ext cx="79375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00400" y="109728"/>
            <a:ext cx="5867400" cy="838200"/>
          </a:xfrm>
        </p:spPr>
        <p:txBody>
          <a:bodyPr>
            <a:noAutofit/>
          </a:bodyPr>
          <a:lstStyle/>
          <a:p>
            <a:r>
              <a:rPr lang="en-US" sz="2300" dirty="0" smtClean="0"/>
              <a:t>Transformation: ion temperatures approach reactor-relevance with neutral beam heating. And, no sign of the universal instability</a:t>
            </a:r>
            <a:endParaRPr lang="en-US" sz="2300" dirty="0"/>
          </a:p>
        </p:txBody>
      </p:sp>
      <p:sp>
        <p:nvSpPr>
          <p:cNvPr id="3" name="Content Placeholder 2"/>
          <p:cNvSpPr>
            <a:spLocks noGrp="1"/>
          </p:cNvSpPr>
          <p:nvPr>
            <p:ph idx="1"/>
          </p:nvPr>
        </p:nvSpPr>
        <p:spPr>
          <a:xfrm>
            <a:off x="65646" y="1143000"/>
            <a:ext cx="2067954" cy="1775619"/>
          </a:xfrm>
          <a:solidFill>
            <a:srgbClr val="FFFF99"/>
          </a:solidFill>
        </p:spPr>
        <p:txBody>
          <a:bodyPr>
            <a:noAutofit/>
          </a:bodyPr>
          <a:lstStyle/>
          <a:p>
            <a:pPr marL="0" indent="0">
              <a:buNone/>
            </a:pPr>
            <a:r>
              <a:rPr lang="en-US" sz="1600" b="1" dirty="0" smtClean="0">
                <a:sym typeface="Wingdings"/>
              </a:rPr>
              <a:t>Transformative event: </a:t>
            </a:r>
            <a:r>
              <a:rPr lang="en-US" sz="1600" dirty="0" smtClean="0">
                <a:sym typeface="Wingdings"/>
              </a:rPr>
              <a:t>Generating fusion-relevant ion temperatures changed the thinking of many regarding fusion’s potential</a:t>
            </a:r>
            <a:endParaRPr lang="en-US" sz="1400" dirty="0">
              <a:sym typeface="Wingdings"/>
            </a:endParaRPr>
          </a:p>
          <a:p>
            <a:pPr marL="685800" lvl="1">
              <a:buFont typeface="Arial" panose="020B0604020202020204" pitchFamily="34" charset="0"/>
              <a:buChar char="•"/>
            </a:pPr>
            <a:r>
              <a:rPr lang="en-US" sz="1400" dirty="0" smtClean="0">
                <a:sym typeface="Wingdings"/>
              </a:rPr>
              <a:t>First reported by Eubank, IAEA 1978, and PRL 43 (270) 1979</a:t>
            </a:r>
          </a:p>
          <a:p>
            <a:pPr marL="0" indent="0">
              <a:buNone/>
            </a:pPr>
            <a:endParaRPr lang="en-US" sz="1600" i="1" dirty="0">
              <a:sym typeface="Wingdings"/>
            </a:endParaRPr>
          </a:p>
        </p:txBody>
      </p:sp>
      <p:sp>
        <p:nvSpPr>
          <p:cNvPr id="7" name="Content Placeholder 2"/>
          <p:cNvSpPr txBox="1">
            <a:spLocks/>
          </p:cNvSpPr>
          <p:nvPr/>
        </p:nvSpPr>
        <p:spPr>
          <a:xfrm>
            <a:off x="3733800" y="960437"/>
            <a:ext cx="569595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smtClean="0"/>
          </a:p>
          <a:p>
            <a:pPr marL="0" indent="0">
              <a:buFont typeface="Arial" pitchFamily="34" charset="0"/>
              <a:buNone/>
            </a:pPr>
            <a:r>
              <a:rPr lang="en-US" sz="1600" dirty="0" smtClean="0"/>
              <a:t>Neutral beam heating’s success was spectacularly demonstrated  on PLT at PPPL (figures from Grisham, 1980, </a:t>
            </a:r>
            <a:r>
              <a:rPr lang="en-US" sz="1600" i="1" dirty="0" smtClean="0"/>
              <a:t>Science</a:t>
            </a:r>
            <a:r>
              <a:rPr lang="en-US" sz="1600" dirty="0" smtClean="0"/>
              <a:t>)</a:t>
            </a:r>
            <a:endParaRPr lang="en-US" sz="1600" dirty="0" smtClean="0">
              <a:sym typeface="Wingdings"/>
            </a:endParaRPr>
          </a:p>
          <a:p>
            <a:pPr>
              <a:buFont typeface="Wingdings" charset="0"/>
              <a:buChar char="è"/>
            </a:pPr>
            <a:endParaRPr lang="en-US" sz="1600" dirty="0" smtClean="0">
              <a:sym typeface="Wingdings"/>
            </a:endParaRPr>
          </a:p>
        </p:txBody>
      </p:sp>
      <p:sp>
        <p:nvSpPr>
          <p:cNvPr id="8" name="Content Placeholder 2"/>
          <p:cNvSpPr txBox="1">
            <a:spLocks/>
          </p:cNvSpPr>
          <p:nvPr/>
        </p:nvSpPr>
        <p:spPr>
          <a:xfrm>
            <a:off x="27705" y="3782290"/>
            <a:ext cx="3352800" cy="1295400"/>
          </a:xfrm>
          <a:prstGeom prst="rect">
            <a:avLst/>
          </a:prstGeom>
          <a:solidFill>
            <a:srgbClr val="FFFF99"/>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i="1" dirty="0" smtClean="0">
                <a:sym typeface="Wingdings"/>
              </a:rPr>
              <a:t>Also, a new scientific platform is born: separating the heating and current drive set the stage for understanding bootstrap current and current drive in general in tokamaks. </a:t>
            </a:r>
            <a:endParaRPr lang="en-US" sz="16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652" y="1752600"/>
            <a:ext cx="462873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3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37160"/>
            <a:ext cx="5410200" cy="838200"/>
          </a:xfrm>
        </p:spPr>
        <p:txBody>
          <a:bodyPr>
            <a:normAutofit/>
          </a:bodyPr>
          <a:lstStyle/>
          <a:p>
            <a:r>
              <a:rPr lang="en-US" dirty="0" smtClean="0"/>
              <a:t>Theory responds to the PLT results</a:t>
            </a:r>
            <a:endParaRPr lang="en-US" dirty="0"/>
          </a:p>
        </p:txBody>
      </p:sp>
      <p:sp>
        <p:nvSpPr>
          <p:cNvPr id="10" name="Content Placeholder 2"/>
          <p:cNvSpPr txBox="1">
            <a:spLocks/>
          </p:cNvSpPr>
          <p:nvPr/>
        </p:nvSpPr>
        <p:spPr>
          <a:xfrm>
            <a:off x="23" y="838200"/>
            <a:ext cx="2819377" cy="54193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smtClean="0"/>
          </a:p>
          <a:p>
            <a:endParaRPr lang="en-US" sz="2000" dirty="0"/>
          </a:p>
          <a:p>
            <a:r>
              <a:rPr lang="en-US" sz="2000" dirty="0" smtClean="0"/>
              <a:t>Computing and theory join to reveal that these drift instabilities may not be so universal after all </a:t>
            </a:r>
          </a:p>
          <a:p>
            <a:pPr marL="0" indent="0">
              <a:buNone/>
            </a:pPr>
            <a:endParaRPr lang="en-US" sz="2000" dirty="0" smtClean="0"/>
          </a:p>
          <a:p>
            <a:pPr lvl="1"/>
            <a:r>
              <a:rPr lang="en-US" sz="1600" dirty="0" smtClean="0"/>
              <a:t>Ross and Mahajan; Tsang and </a:t>
            </a:r>
            <a:r>
              <a:rPr lang="en-US" sz="1600" dirty="0" err="1" smtClean="0"/>
              <a:t>Catto</a:t>
            </a:r>
            <a:r>
              <a:rPr lang="en-US" sz="1600" dirty="0" smtClean="0"/>
              <a:t>, PRL’s</a:t>
            </a:r>
            <a:r>
              <a:rPr lang="en-US" sz="1600" dirty="0"/>
              <a:t> </a:t>
            </a:r>
            <a:r>
              <a:rPr lang="en-US" sz="1600" dirty="0" smtClean="0"/>
              <a:t>adjacent in one issue (1978)</a:t>
            </a:r>
          </a:p>
          <a:p>
            <a:pPr lvl="1"/>
            <a:endParaRPr lang="en-US" sz="1600" dirty="0"/>
          </a:p>
          <a:p>
            <a:r>
              <a:rPr lang="en-US" sz="2400" dirty="0" smtClean="0"/>
              <a:t>Theory shed light on what to look for, but experiment was critical in forcing a reexamination of the theory</a:t>
            </a:r>
          </a:p>
          <a:p>
            <a:endParaRPr lang="en-US" sz="2000" dirty="0"/>
          </a:p>
          <a:p>
            <a:pPr marL="0" indent="0">
              <a:buNone/>
            </a:pPr>
            <a:endParaRPr lang="en-US" sz="2000" dirty="0" smtClean="0"/>
          </a:p>
          <a:p>
            <a:endParaRPr lang="en-US" sz="20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038600"/>
            <a:ext cx="5999163" cy="16637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752600"/>
            <a:ext cx="5651500" cy="18049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7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37160"/>
            <a:ext cx="4572000" cy="838200"/>
          </a:xfrm>
        </p:spPr>
        <p:txBody>
          <a:bodyPr>
            <a:normAutofit fontScale="90000"/>
          </a:bodyPr>
          <a:lstStyle/>
          <a:p>
            <a:r>
              <a:rPr lang="en-US" dirty="0" smtClean="0"/>
              <a:t>The discovery of the H mode expands our thinking: </a:t>
            </a:r>
            <a:br>
              <a:rPr lang="en-US" dirty="0" smtClean="0"/>
            </a:br>
            <a:r>
              <a:rPr lang="en-US" dirty="0" smtClean="0"/>
              <a:t>confinement can be manipulated</a:t>
            </a:r>
            <a:endParaRPr lang="en-US" dirty="0"/>
          </a:p>
        </p:txBody>
      </p:sp>
      <p:sp>
        <p:nvSpPr>
          <p:cNvPr id="3" name="Content Placeholder 2"/>
          <p:cNvSpPr>
            <a:spLocks noGrp="1"/>
          </p:cNvSpPr>
          <p:nvPr>
            <p:ph idx="1"/>
          </p:nvPr>
        </p:nvSpPr>
        <p:spPr>
          <a:xfrm>
            <a:off x="1" y="1143000"/>
            <a:ext cx="4190999" cy="4525963"/>
          </a:xfrm>
        </p:spPr>
        <p:txBody>
          <a:bodyPr>
            <a:noAutofit/>
          </a:bodyPr>
          <a:lstStyle/>
          <a:p>
            <a:r>
              <a:rPr lang="en-US" sz="1800" dirty="0" smtClean="0"/>
              <a:t>Wagner and the ASDEX H mode (1982) brought about at least two important changes</a:t>
            </a:r>
          </a:p>
          <a:p>
            <a:pPr lvl="1"/>
            <a:r>
              <a:rPr lang="en-US" sz="1600" b="1" dirty="0" smtClean="0"/>
              <a:t>Mindset shift – </a:t>
            </a:r>
            <a:r>
              <a:rPr lang="en-US" sz="1600" b="1" i="1" dirty="0" smtClean="0"/>
              <a:t>we can control the confinement state</a:t>
            </a:r>
          </a:p>
          <a:p>
            <a:pPr lvl="1"/>
            <a:r>
              <a:rPr lang="en-US" sz="1600" b="1" dirty="0" smtClean="0"/>
              <a:t>Impact</a:t>
            </a:r>
            <a:r>
              <a:rPr lang="en-US" sz="1600" dirty="0" smtClean="0"/>
              <a:t> - Visions of a more compact and affordable tokamak-based reactor suddenly seemed viable</a:t>
            </a:r>
          </a:p>
          <a:p>
            <a:pPr lvl="1"/>
            <a:endParaRPr lang="en-US" sz="1050" dirty="0"/>
          </a:p>
          <a:p>
            <a:r>
              <a:rPr lang="en-US" sz="1800" dirty="0" smtClean="0"/>
              <a:t>The concept that there was more than one “mode” for tokamak confinement was expanded with this result, giving rise to the H mode and </a:t>
            </a:r>
            <a:r>
              <a:rPr lang="en-US" sz="1800" dirty="0"/>
              <a:t>L </a:t>
            </a:r>
            <a:r>
              <a:rPr lang="en-US" sz="1800" dirty="0" smtClean="0"/>
              <a:t>mode</a:t>
            </a:r>
            <a:endParaRPr lang="en-US" sz="2000" dirty="0"/>
          </a:p>
          <a:p>
            <a:endParaRPr lang="en-US" sz="1800" dirty="0"/>
          </a:p>
          <a:p>
            <a:endParaRPr lang="en-US" sz="1800" dirty="0"/>
          </a:p>
          <a:p>
            <a:pPr marL="0" indent="0">
              <a:buNone/>
            </a:pPr>
            <a:endParaRPr lang="en-US" sz="1800" dirty="0" smtClean="0"/>
          </a:p>
        </p:txBody>
      </p:sp>
      <p:sp>
        <p:nvSpPr>
          <p:cNvPr id="6" name="Content Placeholder 2"/>
          <p:cNvSpPr txBox="1">
            <a:spLocks/>
          </p:cNvSpPr>
          <p:nvPr/>
        </p:nvSpPr>
        <p:spPr>
          <a:xfrm>
            <a:off x="152400" y="5029200"/>
            <a:ext cx="5867400" cy="1524000"/>
          </a:xfrm>
          <a:prstGeom prst="rect">
            <a:avLst/>
          </a:prstGeom>
          <a:solidFill>
            <a:srgbClr val="FFFF99"/>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i="1" dirty="0" smtClean="0">
                <a:solidFill>
                  <a:schemeClr val="tx2"/>
                </a:solidFill>
              </a:rPr>
              <a:t>Origin of the improvement came to be understood to be the edge, but details of the physics remained unknown</a:t>
            </a:r>
          </a:p>
          <a:p>
            <a:pPr lvl="1"/>
            <a:r>
              <a:rPr lang="en-US" sz="1800" i="1" dirty="0" smtClean="0">
                <a:solidFill>
                  <a:schemeClr val="tx2"/>
                </a:solidFill>
              </a:rPr>
              <a:t>Unexpected impact of shaping on confinement revealed but not understood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263" y="1219200"/>
            <a:ext cx="5011737" cy="555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38600" y="3124200"/>
            <a:ext cx="2119811" cy="276999"/>
          </a:xfrm>
          <a:prstGeom prst="rect">
            <a:avLst/>
          </a:prstGeom>
          <a:noFill/>
        </p:spPr>
        <p:txBody>
          <a:bodyPr wrap="none" rtlCol="0">
            <a:spAutoFit/>
          </a:bodyPr>
          <a:lstStyle/>
          <a:p>
            <a:r>
              <a:rPr lang="en-US" sz="1200" i="1" dirty="0" smtClean="0"/>
              <a:t>F. Wagner, PRL</a:t>
            </a:r>
            <a:r>
              <a:rPr lang="en-US" sz="1200" b="1" i="1" dirty="0" smtClean="0"/>
              <a:t> 49</a:t>
            </a:r>
            <a:r>
              <a:rPr lang="en-US" sz="1200" i="1" dirty="0" smtClean="0"/>
              <a:t>, 1408 (1982)</a:t>
            </a:r>
            <a:endParaRPr lang="en-US" sz="1200" i="1" dirty="0"/>
          </a:p>
        </p:txBody>
      </p:sp>
    </p:spTree>
    <p:extLst>
      <p:ext uri="{BB962C8B-B14F-4D97-AF65-F5344CB8AC3E}">
        <p14:creationId xmlns:p14="http://schemas.microsoft.com/office/powerpoint/2010/main" val="54960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37160"/>
            <a:ext cx="5943600" cy="838200"/>
          </a:xfrm>
        </p:spPr>
        <p:txBody>
          <a:bodyPr>
            <a:normAutofit fontScale="90000"/>
          </a:bodyPr>
          <a:lstStyle/>
          <a:p>
            <a:r>
              <a:rPr lang="en-US" dirty="0" smtClean="0"/>
              <a:t>Transformation: Stability limits for a wide range of devices have common physics</a:t>
            </a:r>
            <a:endParaRPr lang="en-US" dirty="0"/>
          </a:p>
        </p:txBody>
      </p:sp>
      <p:sp>
        <p:nvSpPr>
          <p:cNvPr id="3" name="Content Placeholder 2"/>
          <p:cNvSpPr>
            <a:spLocks noGrp="1"/>
          </p:cNvSpPr>
          <p:nvPr>
            <p:ph idx="1"/>
          </p:nvPr>
        </p:nvSpPr>
        <p:spPr>
          <a:xfrm>
            <a:off x="76200" y="1143000"/>
            <a:ext cx="3962400" cy="5715000"/>
          </a:xfrm>
          <a:solidFill>
            <a:srgbClr val="FFFF99"/>
          </a:solidFill>
        </p:spPr>
        <p:txBody>
          <a:bodyPr>
            <a:noAutofit/>
          </a:bodyPr>
          <a:lstStyle/>
          <a:p>
            <a:r>
              <a:rPr lang="en-US" sz="1600" dirty="0"/>
              <a:t>Troyon </a:t>
            </a:r>
            <a:r>
              <a:rPr lang="en-US" sz="1600" dirty="0" smtClean="0"/>
              <a:t>carried a </a:t>
            </a:r>
            <a:r>
              <a:rPr lang="en-US" sz="1600" dirty="0"/>
              <a:t>conviction that there is a set of simple, </a:t>
            </a:r>
            <a:r>
              <a:rPr lang="en-US" sz="1600" dirty="0" smtClean="0"/>
              <a:t>common  physics </a:t>
            </a:r>
            <a:r>
              <a:rPr lang="en-US" sz="1600" dirty="0"/>
              <a:t>in these disparate experiments that limits the plasma pressure</a:t>
            </a:r>
          </a:p>
          <a:p>
            <a:endParaRPr lang="en-US" sz="1200" dirty="0" smtClean="0"/>
          </a:p>
          <a:p>
            <a:r>
              <a:rPr lang="en-US" sz="1600" dirty="0" smtClean="0"/>
              <a:t>Troyon beta limit was established by comparing results from numerical studies over a wide range of  experiments from tokamaks with widely varying shapes</a:t>
            </a:r>
          </a:p>
          <a:p>
            <a:endParaRPr lang="en-US" sz="1200" dirty="0"/>
          </a:p>
          <a:p>
            <a:r>
              <a:rPr lang="en-US" sz="1600" dirty="0" smtClean="0"/>
              <a:t>The simplicity of the expression that describes the beta limit is striking</a:t>
            </a:r>
          </a:p>
          <a:p>
            <a:endParaRPr lang="en-US" sz="1600" dirty="0"/>
          </a:p>
          <a:p>
            <a:pPr marL="0" indent="0">
              <a:buNone/>
            </a:pPr>
            <a:r>
              <a:rPr lang="en-US" sz="1600" dirty="0" smtClean="0"/>
              <a:t>Lessons – </a:t>
            </a:r>
          </a:p>
          <a:p>
            <a:pPr marL="514350" indent="-514350">
              <a:buAutoNum type="arabicParenBoth"/>
            </a:pPr>
            <a:r>
              <a:rPr lang="en-US" sz="1600" dirty="0"/>
              <a:t>C</a:t>
            </a:r>
            <a:r>
              <a:rPr lang="en-US" sz="1600" dirty="0" smtClean="0"/>
              <a:t>ommon pressure-limiting physics presides across many devices</a:t>
            </a:r>
          </a:p>
          <a:p>
            <a:pPr marL="514350" indent="-514350">
              <a:buAutoNum type="arabicParenBoth"/>
            </a:pPr>
            <a:r>
              <a:rPr lang="en-US" sz="1600" dirty="0" smtClean="0"/>
              <a:t>But as Troyon says, this stability limit “may be difficult to cross”</a:t>
            </a:r>
          </a:p>
          <a:p>
            <a:pPr marL="0" indent="0">
              <a:buNone/>
            </a:pPr>
            <a:r>
              <a:rPr lang="en-US" sz="1600" dirty="0" smtClean="0">
                <a:sym typeface="Wingdings" panose="05000000000000000000" pitchFamily="2" charset="2"/>
              </a:rPr>
              <a:t> Identification of common physics of no-wall beta limit increased attention on  finding </a:t>
            </a:r>
            <a:r>
              <a:rPr lang="en-US" sz="1600" smtClean="0">
                <a:sym typeface="Wingdings" panose="05000000000000000000" pitchFamily="2" charset="2"/>
              </a:rPr>
              <a:t>ways  to </a:t>
            </a:r>
            <a:r>
              <a:rPr lang="en-US" sz="1600" dirty="0" smtClean="0">
                <a:sym typeface="Wingdings" panose="05000000000000000000" pitchFamily="2" charset="2"/>
              </a:rPr>
              <a:t>exceed it</a:t>
            </a:r>
            <a:endParaRPr lang="en-US" sz="16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30999"/>
            <a:ext cx="5029200" cy="574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46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91440"/>
            <a:ext cx="6096000" cy="838200"/>
          </a:xfrm>
        </p:spPr>
        <p:txBody>
          <a:bodyPr>
            <a:normAutofit fontScale="90000"/>
          </a:bodyPr>
          <a:lstStyle/>
          <a:p>
            <a:r>
              <a:rPr lang="en-US" dirty="0" smtClean="0"/>
              <a:t>Transformation: </a:t>
            </a:r>
            <a:br>
              <a:rPr lang="en-US" dirty="0" smtClean="0"/>
            </a:br>
            <a:r>
              <a:rPr lang="en-US" dirty="0" smtClean="0"/>
              <a:t>wave physics can be used to drive current, potentially overcoming limits of the tokamak</a:t>
            </a:r>
            <a:endParaRPr lang="en-US" dirty="0"/>
          </a:p>
        </p:txBody>
      </p:sp>
      <p:sp>
        <p:nvSpPr>
          <p:cNvPr id="3" name="Content Placeholder 2"/>
          <p:cNvSpPr>
            <a:spLocks noGrp="1"/>
          </p:cNvSpPr>
          <p:nvPr>
            <p:ph idx="1"/>
          </p:nvPr>
        </p:nvSpPr>
        <p:spPr>
          <a:xfrm>
            <a:off x="152400" y="1143000"/>
            <a:ext cx="3581400" cy="5486400"/>
          </a:xfrm>
          <a:solidFill>
            <a:srgbClr val="FFFF99"/>
          </a:solidFill>
        </p:spPr>
        <p:txBody>
          <a:bodyPr>
            <a:noAutofit/>
          </a:bodyPr>
          <a:lstStyle/>
          <a:p>
            <a:pPr marL="0" indent="0">
              <a:buNone/>
            </a:pPr>
            <a:r>
              <a:rPr lang="en-US" sz="1600" dirty="0" smtClean="0"/>
              <a:t>Theory predicts efficacy of lower hybrid current drive</a:t>
            </a:r>
          </a:p>
          <a:p>
            <a:pPr marL="0" indent="0">
              <a:buNone/>
            </a:pPr>
            <a:r>
              <a:rPr lang="en-US" sz="1600" dirty="0"/>
              <a:t>(</a:t>
            </a:r>
            <a:r>
              <a:rPr lang="en-US" sz="1600" dirty="0" err="1"/>
              <a:t>Fisch</a:t>
            </a:r>
            <a:r>
              <a:rPr lang="en-US" sz="1600" dirty="0"/>
              <a:t>, PRL  41 873 (1978)</a:t>
            </a:r>
          </a:p>
          <a:p>
            <a:pPr marL="0" indent="0">
              <a:buNone/>
            </a:pPr>
            <a:endParaRPr lang="en-US" sz="1600" dirty="0"/>
          </a:p>
          <a:p>
            <a:pPr marL="0" indent="0">
              <a:buNone/>
            </a:pPr>
            <a:r>
              <a:rPr lang="en-US" sz="1600" dirty="0" smtClean="0"/>
              <a:t>Eye-opening demonstration that current drive is viable for a </a:t>
            </a:r>
            <a:r>
              <a:rPr lang="en-US" sz="1600" dirty="0" err="1" smtClean="0"/>
              <a:t>tokamak</a:t>
            </a:r>
            <a:r>
              <a:rPr lang="en-US" sz="1600" dirty="0" smtClean="0"/>
              <a:t> on PLT (</a:t>
            </a:r>
            <a:r>
              <a:rPr lang="en-US" sz="1600" dirty="0" err="1" smtClean="0"/>
              <a:t>Bernebai</a:t>
            </a:r>
            <a:r>
              <a:rPr lang="en-US" sz="1600" dirty="0" smtClean="0"/>
              <a:t>, 1982)</a:t>
            </a:r>
          </a:p>
          <a:p>
            <a:pPr marL="0" indent="0">
              <a:buNone/>
            </a:pPr>
            <a:endParaRPr lang="en-US" sz="1600" dirty="0"/>
          </a:p>
          <a:p>
            <a:pPr marL="0" indent="0">
              <a:buNone/>
            </a:pPr>
            <a:r>
              <a:rPr lang="en-US" sz="1600" dirty="0" smtClean="0">
                <a:sym typeface="Wingdings" panose="05000000000000000000" pitchFamily="2" charset="2"/>
              </a:rPr>
              <a:t> </a:t>
            </a:r>
            <a:r>
              <a:rPr lang="en-US" sz="1600" dirty="0" smtClean="0"/>
              <a:t>An astonishing demonstration of the power of theory of wave-particle interactions</a:t>
            </a:r>
          </a:p>
          <a:p>
            <a:pPr marL="0" indent="0">
              <a:buNone/>
            </a:pPr>
            <a:endParaRPr lang="en-US" sz="1600" dirty="0"/>
          </a:p>
          <a:p>
            <a:pPr marL="0" indent="0">
              <a:buNone/>
            </a:pPr>
            <a:r>
              <a:rPr lang="en-US" sz="1600" i="1" u="sng" dirty="0" smtClean="0"/>
              <a:t>Transformations</a:t>
            </a:r>
            <a:r>
              <a:rPr lang="en-US" sz="1600" i="1" dirty="0" smtClean="0"/>
              <a:t>:</a:t>
            </a:r>
          </a:p>
          <a:p>
            <a:pPr marL="0" indent="0">
              <a:buNone/>
            </a:pPr>
            <a:r>
              <a:rPr lang="en-US" sz="1600" i="1" dirty="0" smtClean="0"/>
              <a:t>The </a:t>
            </a:r>
            <a:r>
              <a:rPr lang="en-US" sz="1600" i="1" dirty="0" err="1" smtClean="0"/>
              <a:t>tokamak</a:t>
            </a:r>
            <a:r>
              <a:rPr lang="en-US" sz="1600" i="1" dirty="0" smtClean="0"/>
              <a:t> could be seen as more attractive than before. Current drive can now be considered to be a viable tool for fusion plasma sustainment</a:t>
            </a:r>
            <a:endParaRPr lang="en-US" sz="1600" i="1" dirty="0"/>
          </a:p>
          <a:p>
            <a:pPr marL="0" indent="0">
              <a:buNone/>
            </a:pPr>
            <a:endParaRPr lang="en-US" sz="1600" i="1" dirty="0" smtClean="0"/>
          </a:p>
          <a:p>
            <a:pPr marL="0" indent="0">
              <a:buNone/>
            </a:pPr>
            <a:r>
              <a:rPr lang="en-US" sz="1600" i="1" dirty="0" smtClean="0"/>
              <a:t>Also, theory anticipated this result, rather than reacted to it</a:t>
            </a:r>
            <a:endParaRPr lang="en-US" sz="16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968" y="1504950"/>
            <a:ext cx="5602287"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7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Parallel processes are well described by neoclassical theory (1)</a:t>
            </a:r>
            <a:endParaRPr lang="en-US" dirty="0"/>
          </a:p>
        </p:txBody>
      </p:sp>
      <p:sp>
        <p:nvSpPr>
          <p:cNvPr id="3" name="Content Placeholder 2"/>
          <p:cNvSpPr>
            <a:spLocks noGrp="1"/>
          </p:cNvSpPr>
          <p:nvPr>
            <p:ph idx="1"/>
          </p:nvPr>
        </p:nvSpPr>
        <p:spPr>
          <a:xfrm>
            <a:off x="457200" y="1279087"/>
            <a:ext cx="8229600" cy="4525963"/>
          </a:xfrm>
        </p:spPr>
        <p:txBody>
          <a:bodyPr>
            <a:normAutofit/>
          </a:bodyPr>
          <a:lstStyle/>
          <a:p>
            <a:r>
              <a:rPr lang="en-US" sz="2800" dirty="0" smtClean="0"/>
              <a:t>Clearest demonstration up to that time of the validity of neoclassical theory of parallel processes: </a:t>
            </a:r>
            <a:r>
              <a:rPr lang="en-US" sz="2800" dirty="0" err="1" smtClean="0"/>
              <a:t>Octupole</a:t>
            </a:r>
            <a:r>
              <a:rPr lang="en-US" sz="2800" dirty="0" smtClean="0"/>
              <a:t> (1984, </a:t>
            </a:r>
            <a:r>
              <a:rPr lang="en-US" sz="2800" dirty="0" err="1" smtClean="0"/>
              <a:t>Zarnstorff</a:t>
            </a:r>
            <a:r>
              <a:rPr lang="en-US" sz="2800" dirty="0" smtClean="0"/>
              <a:t> and Prager, U. of Wisconsin</a:t>
            </a:r>
            <a:r>
              <a:rPr lang="en-US" sz="2800" dirty="0"/>
              <a:t>)</a:t>
            </a:r>
            <a:endParaRPr lang="en-US" sz="2800" dirty="0" smtClean="0"/>
          </a:p>
          <a:p>
            <a:endParaRPr lang="en-US" dirty="0" smtClean="0"/>
          </a:p>
        </p:txBody>
      </p:sp>
      <p:sp>
        <p:nvSpPr>
          <p:cNvPr id="6" name="Content Placeholder 2"/>
          <p:cNvSpPr txBox="1">
            <a:spLocks/>
          </p:cNvSpPr>
          <p:nvPr/>
        </p:nvSpPr>
        <p:spPr>
          <a:xfrm>
            <a:off x="61084" y="5562600"/>
            <a:ext cx="9047290" cy="1143000"/>
          </a:xfrm>
          <a:prstGeom prst="rect">
            <a:avLst/>
          </a:prstGeom>
          <a:solidFill>
            <a:srgbClr val="FFFF99"/>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     Strong confirmation that parallel processes are reasonably captured by neoclassical theory</a:t>
            </a:r>
          </a:p>
          <a:p>
            <a:pPr>
              <a:buFontTx/>
              <a:buChar char="-"/>
            </a:pPr>
            <a:r>
              <a:rPr lang="en-US" sz="1800" dirty="0" smtClean="0"/>
              <a:t>Points to the potential of relaxing the current drive requirements on a </a:t>
            </a:r>
            <a:r>
              <a:rPr lang="en-US" sz="1800" dirty="0" err="1" smtClean="0"/>
              <a:t>tokamak</a:t>
            </a:r>
            <a:endParaRPr lang="en-US" sz="1800" dirty="0" smtClean="0"/>
          </a:p>
          <a:p>
            <a:pPr>
              <a:buFontTx/>
              <a:buChar char="-"/>
            </a:pPr>
            <a:r>
              <a:rPr lang="en-US" sz="1800" dirty="0" smtClean="0"/>
              <a:t>University-based research has direct impact on transformative physics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237" y="2605087"/>
            <a:ext cx="2163763"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4" y="2766715"/>
            <a:ext cx="6873116" cy="262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21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Parallel processes are well described by neoclassical theory (2)</a:t>
            </a:r>
            <a:endParaRPr lang="en-US" dirty="0"/>
          </a:p>
        </p:txBody>
      </p:sp>
      <p:sp>
        <p:nvSpPr>
          <p:cNvPr id="3" name="Content Placeholder 2"/>
          <p:cNvSpPr>
            <a:spLocks noGrp="1"/>
          </p:cNvSpPr>
          <p:nvPr>
            <p:ph idx="1"/>
          </p:nvPr>
        </p:nvSpPr>
        <p:spPr>
          <a:xfrm>
            <a:off x="457200" y="1417637"/>
            <a:ext cx="5486400" cy="1477963"/>
          </a:xfrm>
        </p:spPr>
        <p:txBody>
          <a:bodyPr>
            <a:normAutofit/>
          </a:bodyPr>
          <a:lstStyle/>
          <a:p>
            <a:pPr marL="0" indent="0">
              <a:buNone/>
            </a:pPr>
            <a:r>
              <a:rPr lang="en-US" sz="2800" dirty="0" smtClean="0"/>
              <a:t>… followed by definitive study of bootstrap current on TFTR (1988)</a:t>
            </a:r>
          </a:p>
          <a:p>
            <a:endParaRPr lang="en-US" sz="2800" dirty="0" smtClean="0"/>
          </a:p>
        </p:txBody>
      </p:sp>
      <p:sp>
        <p:nvSpPr>
          <p:cNvPr id="8" name="Content Placeholder 2"/>
          <p:cNvSpPr txBox="1">
            <a:spLocks/>
          </p:cNvSpPr>
          <p:nvPr/>
        </p:nvSpPr>
        <p:spPr>
          <a:xfrm>
            <a:off x="61084" y="4800600"/>
            <a:ext cx="9047290" cy="1902728"/>
          </a:xfrm>
          <a:prstGeom prst="rect">
            <a:avLst/>
          </a:prstGeom>
          <a:solidFill>
            <a:srgbClr val="FFFF99"/>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Transformations include:</a:t>
            </a:r>
          </a:p>
          <a:p>
            <a:pPr>
              <a:buFontTx/>
              <a:buChar char="-"/>
            </a:pPr>
            <a:r>
              <a:rPr lang="en-US" sz="1800" dirty="0" smtClean="0"/>
              <a:t>The plasma can help itself through bootstrap current and relax the current drive requirements on a tokamak.  This put emphasis on understanding profiles</a:t>
            </a:r>
          </a:p>
          <a:p>
            <a:pPr>
              <a:buFontTx/>
              <a:buChar char="-"/>
            </a:pPr>
            <a:r>
              <a:rPr lang="en-US" sz="1800" dirty="0" smtClean="0"/>
              <a:t>University-based research has direct impact on transformative physics</a:t>
            </a:r>
          </a:p>
          <a:p>
            <a:pPr>
              <a:buFontTx/>
              <a:buChar char="-"/>
            </a:pPr>
            <a:r>
              <a:rPr lang="en-US" sz="1800" dirty="0"/>
              <a:t>With Troyon’s and Wagner’s work, and the bases of current drive being </a:t>
            </a:r>
            <a:r>
              <a:rPr lang="en-US" sz="1800" dirty="0" smtClean="0"/>
              <a:t>established</a:t>
            </a:r>
            <a:r>
              <a:rPr lang="en-US" sz="1800" dirty="0"/>
              <a:t>, major elements of the basis of the </a:t>
            </a:r>
            <a:r>
              <a:rPr lang="en-US" sz="1800" b="1" dirty="0"/>
              <a:t>advanced tokamak </a:t>
            </a:r>
            <a:r>
              <a:rPr lang="en-US" sz="1800" dirty="0"/>
              <a:t>were </a:t>
            </a:r>
            <a:r>
              <a:rPr lang="en-US" sz="1800" dirty="0" smtClean="0"/>
              <a:t>now coming together. </a:t>
            </a:r>
          </a:p>
          <a:p>
            <a:pPr>
              <a:buFontTx/>
              <a:buChar char="-"/>
            </a:pPr>
            <a:endParaRPr lang="en-US" sz="18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011" y="1447800"/>
            <a:ext cx="3267075"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4" y="2362200"/>
            <a:ext cx="5921762" cy="223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3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137160"/>
            <a:ext cx="4876800" cy="838200"/>
          </a:xfrm>
        </p:spPr>
        <p:txBody>
          <a:bodyPr>
            <a:noAutofit/>
          </a:bodyPr>
          <a:lstStyle/>
          <a:p>
            <a:r>
              <a:rPr lang="en-US" sz="2400" dirty="0" smtClean="0"/>
              <a:t>Discovery that yields transformation of mindsets is a hallmark of the fusion energy sciences</a:t>
            </a:r>
            <a:endParaRPr lang="en-US" sz="2400" dirty="0"/>
          </a:p>
        </p:txBody>
      </p:sp>
      <p:sp>
        <p:nvSpPr>
          <p:cNvPr id="3" name="Content Placeholder 2"/>
          <p:cNvSpPr>
            <a:spLocks noGrp="1"/>
          </p:cNvSpPr>
          <p:nvPr>
            <p:ph idx="1"/>
          </p:nvPr>
        </p:nvSpPr>
        <p:spPr>
          <a:xfrm>
            <a:off x="457200" y="1524000"/>
            <a:ext cx="8229600" cy="4953000"/>
          </a:xfrm>
        </p:spPr>
        <p:txBody>
          <a:bodyPr>
            <a:normAutofit fontScale="92500" lnSpcReduction="20000"/>
          </a:bodyPr>
          <a:lstStyle/>
          <a:p>
            <a:r>
              <a:rPr lang="en-US" dirty="0" smtClean="0"/>
              <a:t>The fusion energy and plasma sciences have undergone remarkable transformations over the years </a:t>
            </a:r>
          </a:p>
          <a:p>
            <a:endParaRPr lang="en-US" dirty="0"/>
          </a:p>
          <a:p>
            <a:r>
              <a:rPr lang="en-US" dirty="0" smtClean="0"/>
              <a:t>Here, my interest is in research that fundamentally changes the outlook on what is possible in a field</a:t>
            </a:r>
          </a:p>
          <a:p>
            <a:endParaRPr lang="en-US" dirty="0"/>
          </a:p>
          <a:p>
            <a:r>
              <a:rPr lang="en-US" dirty="0" smtClean="0"/>
              <a:t>The community has identified challenges and opportunities in fusion and plasma science where transformation is again required; we can respond to the times</a:t>
            </a:r>
          </a:p>
          <a:p>
            <a:endParaRPr lang="en-US" dirty="0"/>
          </a:p>
          <a:p>
            <a:endParaRPr lang="en-US" dirty="0"/>
          </a:p>
        </p:txBody>
      </p:sp>
    </p:spTree>
    <p:extLst>
      <p:ext uri="{BB962C8B-B14F-4D97-AF65-F5344CB8AC3E}">
        <p14:creationId xmlns:p14="http://schemas.microsoft.com/office/powerpoint/2010/main" val="380644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Transformation in understanding transport: in the 80’s and 90’s: realization that transport processes can be understood</a:t>
            </a:r>
            <a:endParaRPr lang="en-US" dirty="0"/>
          </a:p>
        </p:txBody>
      </p:sp>
      <p:sp>
        <p:nvSpPr>
          <p:cNvPr id="3" name="Content Placeholder 2"/>
          <p:cNvSpPr>
            <a:spLocks noGrp="1"/>
          </p:cNvSpPr>
          <p:nvPr>
            <p:ph idx="1"/>
          </p:nvPr>
        </p:nvSpPr>
        <p:spPr>
          <a:xfrm>
            <a:off x="-1" y="1189037"/>
            <a:ext cx="4370221" cy="4525963"/>
          </a:xfrm>
        </p:spPr>
        <p:txBody>
          <a:bodyPr>
            <a:noAutofit/>
          </a:bodyPr>
          <a:lstStyle/>
          <a:p>
            <a:r>
              <a:rPr lang="en-US" sz="1800" dirty="0" smtClean="0"/>
              <a:t>The 1980’s – major explosion in detailed measurements of profiles and turbulence, and linkages to theory</a:t>
            </a:r>
          </a:p>
          <a:p>
            <a:endParaRPr lang="en-US" sz="1800" dirty="0"/>
          </a:p>
          <a:p>
            <a:r>
              <a:rPr lang="en-US" sz="1800" dirty="0" smtClean="0"/>
              <a:t>A picture develops. TEXT </a:t>
            </a:r>
            <a:r>
              <a:rPr lang="en-US" sz="1800" dirty="0" err="1" smtClean="0"/>
              <a:t>tokamak</a:t>
            </a:r>
            <a:r>
              <a:rPr lang="en-US" sz="1800" dirty="0" smtClean="0"/>
              <a:t> was a central player</a:t>
            </a:r>
            <a:endParaRPr lang="en-US" sz="1800" dirty="0"/>
          </a:p>
          <a:p>
            <a:pPr lvl="1"/>
            <a:r>
              <a:rPr lang="en-US" sz="1400" dirty="0"/>
              <a:t>Turbulent structures observed at boundary – velocity shear layer connected with confinement </a:t>
            </a:r>
            <a:r>
              <a:rPr lang="en-US" sz="1400" dirty="0" smtClean="0"/>
              <a:t>(Ritz, </a:t>
            </a:r>
            <a:r>
              <a:rPr lang="en-US" sz="1400" dirty="0" err="1" smtClean="0"/>
              <a:t>Bengtson</a:t>
            </a:r>
            <a:r>
              <a:rPr lang="en-US" sz="1400" dirty="0" smtClean="0"/>
              <a:t>, Levinson, Powers, </a:t>
            </a:r>
            <a:r>
              <a:rPr lang="en-US" sz="1400" dirty="0" err="1" smtClean="0"/>
              <a:t>Phys</a:t>
            </a:r>
            <a:r>
              <a:rPr lang="en-US" sz="1400" dirty="0" smtClean="0"/>
              <a:t> Fluids 27 (1984) 2956</a:t>
            </a:r>
            <a:endParaRPr lang="en-US" sz="1400" dirty="0"/>
          </a:p>
          <a:p>
            <a:pPr lvl="1"/>
            <a:r>
              <a:rPr lang="en-US" sz="1400" dirty="0"/>
              <a:t>P</a:t>
            </a:r>
            <a:r>
              <a:rPr lang="en-US" sz="1400" dirty="0" smtClean="0"/>
              <a:t>article fluxes measured spectroscopically  and can be explained by electrostatic turbulence (Rowan, </a:t>
            </a:r>
            <a:r>
              <a:rPr lang="en-US" sz="1400" dirty="0" err="1" smtClean="0"/>
              <a:t>Klepper</a:t>
            </a:r>
            <a:r>
              <a:rPr lang="en-US" sz="1400" dirty="0" smtClean="0"/>
              <a:t>, Ritz, NF 1987)</a:t>
            </a:r>
            <a:endParaRPr lang="en-US" sz="1400" dirty="0"/>
          </a:p>
          <a:p>
            <a:pPr lvl="1"/>
            <a:r>
              <a:rPr lang="en-US" sz="1400" dirty="0" err="1" smtClean="0"/>
              <a:t>Biglari</a:t>
            </a:r>
            <a:r>
              <a:rPr lang="en-US" sz="1400" dirty="0" smtClean="0"/>
              <a:t>-Diamond-Terry describe theory of shear effects on  turbulence</a:t>
            </a:r>
          </a:p>
          <a:p>
            <a:pPr lvl="1"/>
            <a:endParaRPr lang="en-US" sz="1400" dirty="0"/>
          </a:p>
          <a:p>
            <a:r>
              <a:rPr lang="en-US" sz="1800" dirty="0" smtClean="0"/>
              <a:t>Transport Task Force in late 1980’s further advanced this class of work nationally and then internationally</a:t>
            </a:r>
          </a:p>
          <a:p>
            <a:pPr marL="0" indent="0">
              <a:buNone/>
            </a:pPr>
            <a:endParaRPr lang="en-US" sz="1800" i="1"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349714"/>
            <a:ext cx="1676400"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669" y="1349714"/>
            <a:ext cx="323056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846513"/>
            <a:ext cx="245745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370513"/>
            <a:ext cx="3852863"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6400800"/>
            <a:ext cx="3877215" cy="369332"/>
          </a:xfrm>
          <a:prstGeom prst="rect">
            <a:avLst/>
          </a:prstGeom>
          <a:solidFill>
            <a:srgbClr val="FFFF99"/>
          </a:solidFill>
        </p:spPr>
        <p:txBody>
          <a:bodyPr wrap="none">
            <a:spAutoFit/>
          </a:bodyPr>
          <a:lstStyle/>
          <a:p>
            <a:r>
              <a:rPr lang="en-US" i="1" dirty="0">
                <a:solidFill>
                  <a:schemeClr val="tx2"/>
                </a:solidFill>
              </a:rPr>
              <a:t>Perspective shift: </a:t>
            </a:r>
            <a:r>
              <a:rPr lang="en-US" i="1" dirty="0">
                <a:solidFill>
                  <a:schemeClr val="tx2"/>
                </a:solidFill>
                <a:sym typeface="Wingdings"/>
              </a:rPr>
              <a:t>Transport is knowable</a:t>
            </a:r>
            <a:endParaRPr lang="en-US" i="1" dirty="0">
              <a:solidFill>
                <a:schemeClr val="tx2"/>
              </a:solidFill>
            </a:endParaRPr>
          </a:p>
        </p:txBody>
      </p:sp>
    </p:spTree>
    <p:extLst>
      <p:ext uri="{BB962C8B-B14F-4D97-AF65-F5344CB8AC3E}">
        <p14:creationId xmlns:p14="http://schemas.microsoft.com/office/powerpoint/2010/main" val="68065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xfrm>
            <a:off x="6315075" y="6629400"/>
            <a:ext cx="19050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fld id="{F17289F5-86CE-4019-A9E7-647E5B9083EF}" type="slidenum">
              <a:rPr lang="en-US" altLang="en-US" sz="800" smtClean="0">
                <a:latin typeface="Times" pitchFamily="18" charset="0"/>
              </a:rPr>
              <a:pPr/>
              <a:t>21</a:t>
            </a:fld>
            <a:endParaRPr lang="en-US" altLang="en-US" smtClean="0">
              <a:latin typeface="Times" pitchFamily="18" charset="0"/>
            </a:endParaRPr>
          </a:p>
        </p:txBody>
      </p:sp>
      <p:sp>
        <p:nvSpPr>
          <p:cNvPr id="17411" name="Rectangle 2"/>
          <p:cNvSpPr>
            <a:spLocks noGrp="1" noChangeArrowheads="1"/>
          </p:cNvSpPr>
          <p:nvPr>
            <p:ph type="title"/>
          </p:nvPr>
        </p:nvSpPr>
        <p:spPr>
          <a:xfrm>
            <a:off x="2524125" y="82550"/>
            <a:ext cx="6619875" cy="838200"/>
          </a:xfrm>
        </p:spPr>
        <p:txBody>
          <a:bodyPr>
            <a:normAutofit fontScale="90000"/>
          </a:bodyPr>
          <a:lstStyle/>
          <a:p>
            <a:pPr eaLnBrk="1" hangingPunct="1"/>
            <a:r>
              <a:rPr lang="en-US" altLang="en-US" dirty="0" smtClean="0"/>
              <a:t>A personal view of the evolution of a slice of our science…</a:t>
            </a:r>
          </a:p>
        </p:txBody>
      </p:sp>
      <p:pic>
        <p:nvPicPr>
          <p:cNvPr id="783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3771900"/>
            <a:ext cx="43338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3368" name="Text Box 8"/>
          <p:cNvSpPr txBox="1">
            <a:spLocks noChangeArrowheads="1"/>
          </p:cNvSpPr>
          <p:nvPr/>
        </p:nvSpPr>
        <p:spPr bwMode="auto">
          <a:xfrm>
            <a:off x="3940175" y="3524250"/>
            <a:ext cx="3289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r>
              <a:rPr lang="en-US" altLang="en-US" sz="1600" i="1"/>
              <a:t>Scott et al., Phys. Fluids B 1990</a:t>
            </a:r>
          </a:p>
        </p:txBody>
      </p:sp>
      <p:grpSp>
        <p:nvGrpSpPr>
          <p:cNvPr id="2" name="Group 9"/>
          <p:cNvGrpSpPr>
            <a:grpSpLocks/>
          </p:cNvGrpSpPr>
          <p:nvPr/>
        </p:nvGrpSpPr>
        <p:grpSpPr bwMode="auto">
          <a:xfrm>
            <a:off x="1633538" y="3422650"/>
            <a:ext cx="3959225" cy="2619375"/>
            <a:chOff x="2740" y="1200"/>
            <a:chExt cx="2494" cy="1650"/>
          </a:xfrm>
        </p:grpSpPr>
        <p:sp>
          <p:nvSpPr>
            <p:cNvPr id="17433" name="Text Box 10"/>
            <p:cNvSpPr txBox="1">
              <a:spLocks noChangeArrowheads="1"/>
            </p:cNvSpPr>
            <p:nvPr/>
          </p:nvSpPr>
          <p:spPr bwMode="auto">
            <a:xfrm>
              <a:off x="2740" y="1200"/>
              <a:ext cx="11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pPr algn="ctr"/>
              <a:r>
                <a:rPr lang="en-US" altLang="en-US" sz="1600" i="1">
                  <a:solidFill>
                    <a:srgbClr val="FF0E02"/>
                  </a:solidFill>
                </a:rPr>
                <a:t>Experimental </a:t>
              </a:r>
              <a:r>
                <a:rPr lang="en-US" altLang="en-US" sz="1600" i="1">
                  <a:solidFill>
                    <a:srgbClr val="FF0E02"/>
                  </a:solidFill>
                  <a:latin typeface="Symbol" pitchFamily="18" charset="2"/>
                </a:rPr>
                <a:t>c</a:t>
              </a:r>
              <a:r>
                <a:rPr lang="en-US" altLang="en-US" sz="1600" i="1" baseline="-25000">
                  <a:solidFill>
                    <a:srgbClr val="FF0E02"/>
                  </a:solidFill>
                </a:rPr>
                <a:t>i</a:t>
              </a:r>
              <a:r>
                <a:rPr lang="en-US" altLang="en-US" sz="1600" i="1">
                  <a:solidFill>
                    <a:srgbClr val="FF0E02"/>
                  </a:solidFill>
                </a:rPr>
                <a:t>, </a:t>
              </a:r>
              <a:r>
                <a:rPr lang="en-US" altLang="en-US" sz="1600" i="1">
                  <a:solidFill>
                    <a:srgbClr val="FF0E02"/>
                  </a:solidFill>
                  <a:latin typeface="Symbol" pitchFamily="18" charset="2"/>
                </a:rPr>
                <a:t>c</a:t>
              </a:r>
              <a:r>
                <a:rPr lang="en-US" altLang="en-US" sz="1600" i="1" baseline="-25000">
                  <a:solidFill>
                    <a:srgbClr val="FF0E02"/>
                  </a:solidFill>
                  <a:latin typeface="Symbol" pitchFamily="18" charset="2"/>
                </a:rPr>
                <a:t>f</a:t>
              </a:r>
              <a:endParaRPr lang="en-US" altLang="en-US" sz="1600" i="1">
                <a:solidFill>
                  <a:srgbClr val="FF0E02"/>
                </a:solidFill>
              </a:endParaRPr>
            </a:p>
          </p:txBody>
        </p:sp>
        <p:sp>
          <p:nvSpPr>
            <p:cNvPr id="17434" name="Freeform 11"/>
            <p:cNvSpPr>
              <a:spLocks/>
            </p:cNvSpPr>
            <p:nvPr/>
          </p:nvSpPr>
          <p:spPr bwMode="auto">
            <a:xfrm>
              <a:off x="3128" y="1478"/>
              <a:ext cx="2106" cy="1372"/>
            </a:xfrm>
            <a:custGeom>
              <a:avLst/>
              <a:gdLst>
                <a:gd name="T0" fmla="*/ 3 w 2106"/>
                <a:gd name="T1" fmla="*/ 1303 h 1372"/>
                <a:gd name="T2" fmla="*/ 133 w 2106"/>
                <a:gd name="T3" fmla="*/ 914 h 1372"/>
                <a:gd name="T4" fmla="*/ 575 w 2106"/>
                <a:gd name="T5" fmla="*/ 427 h 1372"/>
                <a:gd name="T6" fmla="*/ 1192 w 2106"/>
                <a:gd name="T7" fmla="*/ 175 h 1372"/>
                <a:gd name="T8" fmla="*/ 1779 w 2106"/>
                <a:gd name="T9" fmla="*/ 0 h 1372"/>
                <a:gd name="T10" fmla="*/ 2106 w 2106"/>
                <a:gd name="T11" fmla="*/ 15 h 1372"/>
                <a:gd name="T12" fmla="*/ 2007 w 2106"/>
                <a:gd name="T13" fmla="*/ 130 h 1372"/>
                <a:gd name="T14" fmla="*/ 1436 w 2106"/>
                <a:gd name="T15" fmla="*/ 236 h 1372"/>
                <a:gd name="T16" fmla="*/ 781 w 2106"/>
                <a:gd name="T17" fmla="*/ 564 h 1372"/>
                <a:gd name="T18" fmla="*/ 377 w 2106"/>
                <a:gd name="T19" fmla="*/ 937 h 1372"/>
                <a:gd name="T20" fmla="*/ 156 w 2106"/>
                <a:gd name="T21" fmla="*/ 1265 h 1372"/>
                <a:gd name="T22" fmla="*/ 95 w 2106"/>
                <a:gd name="T23" fmla="*/ 1372 h 1372"/>
                <a:gd name="T24" fmla="*/ 3 w 2106"/>
                <a:gd name="T25" fmla="*/ 1303 h 13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6"/>
                <a:gd name="T40" fmla="*/ 0 h 1372"/>
                <a:gd name="T41" fmla="*/ 2106 w 2106"/>
                <a:gd name="T42" fmla="*/ 1372 h 13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6" h="1372">
                  <a:moveTo>
                    <a:pt x="3" y="1303"/>
                  </a:moveTo>
                  <a:cubicBezTo>
                    <a:pt x="119" y="916"/>
                    <a:pt x="0" y="984"/>
                    <a:pt x="133" y="914"/>
                  </a:cubicBezTo>
                  <a:lnTo>
                    <a:pt x="575" y="427"/>
                  </a:lnTo>
                  <a:lnTo>
                    <a:pt x="1192" y="175"/>
                  </a:lnTo>
                  <a:lnTo>
                    <a:pt x="1779" y="0"/>
                  </a:lnTo>
                  <a:lnTo>
                    <a:pt x="2106" y="15"/>
                  </a:lnTo>
                  <a:lnTo>
                    <a:pt x="2007" y="130"/>
                  </a:lnTo>
                  <a:cubicBezTo>
                    <a:pt x="1451" y="237"/>
                    <a:pt x="1645" y="236"/>
                    <a:pt x="1436" y="236"/>
                  </a:cubicBezTo>
                  <a:lnTo>
                    <a:pt x="781" y="564"/>
                  </a:lnTo>
                  <a:lnTo>
                    <a:pt x="377" y="937"/>
                  </a:lnTo>
                  <a:cubicBezTo>
                    <a:pt x="154" y="1259"/>
                    <a:pt x="156" y="1127"/>
                    <a:pt x="156" y="1265"/>
                  </a:cubicBezTo>
                  <a:lnTo>
                    <a:pt x="95" y="1372"/>
                  </a:lnTo>
                  <a:lnTo>
                    <a:pt x="3" y="1303"/>
                  </a:lnTo>
                  <a:close/>
                </a:path>
              </a:pathLst>
            </a:custGeom>
            <a:solidFill>
              <a:srgbClr val="FF0E02">
                <a:alpha val="4196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17435" name="Line 12"/>
            <p:cNvSpPr>
              <a:spLocks noChangeShapeType="1"/>
            </p:cNvSpPr>
            <p:nvPr/>
          </p:nvSpPr>
          <p:spPr bwMode="auto">
            <a:xfrm>
              <a:off x="3459" y="1371"/>
              <a:ext cx="198" cy="648"/>
            </a:xfrm>
            <a:prstGeom prst="line">
              <a:avLst/>
            </a:prstGeom>
            <a:noFill/>
            <a:ln w="9525">
              <a:solidFill>
                <a:srgbClr val="FF0E02"/>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3" name="Group 13"/>
          <p:cNvGrpSpPr>
            <a:grpSpLocks/>
          </p:cNvGrpSpPr>
          <p:nvPr/>
        </p:nvGrpSpPr>
        <p:grpSpPr bwMode="auto">
          <a:xfrm>
            <a:off x="2728913" y="3875088"/>
            <a:ext cx="2978150" cy="2921000"/>
            <a:chOff x="3430" y="1485"/>
            <a:chExt cx="1876" cy="1840"/>
          </a:xfrm>
        </p:grpSpPr>
        <p:grpSp>
          <p:nvGrpSpPr>
            <p:cNvPr id="17423" name="Group 14"/>
            <p:cNvGrpSpPr>
              <a:grpSpLocks/>
            </p:cNvGrpSpPr>
            <p:nvPr/>
          </p:nvGrpSpPr>
          <p:grpSpPr bwMode="auto">
            <a:xfrm>
              <a:off x="3430" y="1485"/>
              <a:ext cx="1876" cy="1529"/>
              <a:chOff x="3430" y="1485"/>
              <a:chExt cx="1876" cy="1529"/>
            </a:xfrm>
          </p:grpSpPr>
          <p:grpSp>
            <p:nvGrpSpPr>
              <p:cNvPr id="17427" name="Group 15"/>
              <p:cNvGrpSpPr>
                <a:grpSpLocks/>
              </p:cNvGrpSpPr>
              <p:nvPr/>
            </p:nvGrpSpPr>
            <p:grpSpPr bwMode="auto">
              <a:xfrm>
                <a:off x="3661" y="2624"/>
                <a:ext cx="1638" cy="390"/>
                <a:chOff x="3661" y="2624"/>
                <a:chExt cx="1638" cy="390"/>
              </a:xfrm>
            </p:grpSpPr>
            <p:sp>
              <p:nvSpPr>
                <p:cNvPr id="17431" name="Freeform 16"/>
                <p:cNvSpPr>
                  <a:spLocks/>
                </p:cNvSpPr>
                <p:nvPr/>
              </p:nvSpPr>
              <p:spPr bwMode="auto">
                <a:xfrm>
                  <a:off x="3661" y="2624"/>
                  <a:ext cx="499" cy="390"/>
                </a:xfrm>
                <a:custGeom>
                  <a:avLst/>
                  <a:gdLst>
                    <a:gd name="T0" fmla="*/ 0 w 499"/>
                    <a:gd name="T1" fmla="*/ 0 h 390"/>
                    <a:gd name="T2" fmla="*/ 237 w 499"/>
                    <a:gd name="T3" fmla="*/ 134 h 390"/>
                    <a:gd name="T4" fmla="*/ 390 w 499"/>
                    <a:gd name="T5" fmla="*/ 288 h 390"/>
                    <a:gd name="T6" fmla="*/ 499 w 499"/>
                    <a:gd name="T7" fmla="*/ 390 h 390"/>
                    <a:gd name="T8" fmla="*/ 0 60000 65536"/>
                    <a:gd name="T9" fmla="*/ 0 60000 65536"/>
                    <a:gd name="T10" fmla="*/ 0 60000 65536"/>
                    <a:gd name="T11" fmla="*/ 0 60000 65536"/>
                    <a:gd name="T12" fmla="*/ 0 w 499"/>
                    <a:gd name="T13" fmla="*/ 0 h 390"/>
                    <a:gd name="T14" fmla="*/ 499 w 499"/>
                    <a:gd name="T15" fmla="*/ 390 h 390"/>
                  </a:gdLst>
                  <a:ahLst/>
                  <a:cxnLst>
                    <a:cxn ang="T8">
                      <a:pos x="T0" y="T1"/>
                    </a:cxn>
                    <a:cxn ang="T9">
                      <a:pos x="T2" y="T3"/>
                    </a:cxn>
                    <a:cxn ang="T10">
                      <a:pos x="T4" y="T5"/>
                    </a:cxn>
                    <a:cxn ang="T11">
                      <a:pos x="T6" y="T7"/>
                    </a:cxn>
                  </a:cxnLst>
                  <a:rect l="T12" t="T13" r="T14" b="T15"/>
                  <a:pathLst>
                    <a:path w="499" h="390">
                      <a:moveTo>
                        <a:pt x="0" y="0"/>
                      </a:moveTo>
                      <a:cubicBezTo>
                        <a:pt x="86" y="43"/>
                        <a:pt x="172" y="86"/>
                        <a:pt x="237" y="134"/>
                      </a:cubicBezTo>
                      <a:cubicBezTo>
                        <a:pt x="302" y="182"/>
                        <a:pt x="347" y="246"/>
                        <a:pt x="390" y="288"/>
                      </a:cubicBezTo>
                      <a:cubicBezTo>
                        <a:pt x="433" y="330"/>
                        <a:pt x="466" y="360"/>
                        <a:pt x="499" y="390"/>
                      </a:cubicBezTo>
                    </a:path>
                  </a:pathLst>
                </a:custGeom>
                <a:noFill/>
                <a:ln w="28575">
                  <a:solidFill>
                    <a:srgbClr val="1505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432" name="Freeform 17"/>
                <p:cNvSpPr>
                  <a:spLocks/>
                </p:cNvSpPr>
                <p:nvPr/>
              </p:nvSpPr>
              <p:spPr bwMode="auto">
                <a:xfrm>
                  <a:off x="4454" y="2638"/>
                  <a:ext cx="845" cy="364"/>
                </a:xfrm>
                <a:custGeom>
                  <a:avLst/>
                  <a:gdLst>
                    <a:gd name="T0" fmla="*/ 0 w 845"/>
                    <a:gd name="T1" fmla="*/ 364 h 364"/>
                    <a:gd name="T2" fmla="*/ 256 w 845"/>
                    <a:gd name="T3" fmla="*/ 197 h 364"/>
                    <a:gd name="T4" fmla="*/ 352 w 845"/>
                    <a:gd name="T5" fmla="*/ 140 h 364"/>
                    <a:gd name="T6" fmla="*/ 500 w 845"/>
                    <a:gd name="T7" fmla="*/ 108 h 364"/>
                    <a:gd name="T8" fmla="*/ 602 w 845"/>
                    <a:gd name="T9" fmla="*/ 95 h 364"/>
                    <a:gd name="T10" fmla="*/ 679 w 845"/>
                    <a:gd name="T11" fmla="*/ 18 h 364"/>
                    <a:gd name="T12" fmla="*/ 730 w 845"/>
                    <a:gd name="T13" fmla="*/ 5 h 364"/>
                    <a:gd name="T14" fmla="*/ 800 w 845"/>
                    <a:gd name="T15" fmla="*/ 50 h 364"/>
                    <a:gd name="T16" fmla="*/ 845 w 845"/>
                    <a:gd name="T17" fmla="*/ 88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5"/>
                    <a:gd name="T28" fmla="*/ 0 h 364"/>
                    <a:gd name="T29" fmla="*/ 845 w 845"/>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5" h="364">
                      <a:moveTo>
                        <a:pt x="0" y="364"/>
                      </a:moveTo>
                      <a:cubicBezTo>
                        <a:pt x="98" y="299"/>
                        <a:pt x="197" y="234"/>
                        <a:pt x="256" y="197"/>
                      </a:cubicBezTo>
                      <a:cubicBezTo>
                        <a:pt x="315" y="160"/>
                        <a:pt x="311" y="155"/>
                        <a:pt x="352" y="140"/>
                      </a:cubicBezTo>
                      <a:cubicBezTo>
                        <a:pt x="393" y="125"/>
                        <a:pt x="458" y="116"/>
                        <a:pt x="500" y="108"/>
                      </a:cubicBezTo>
                      <a:cubicBezTo>
                        <a:pt x="542" y="100"/>
                        <a:pt x="572" y="110"/>
                        <a:pt x="602" y="95"/>
                      </a:cubicBezTo>
                      <a:cubicBezTo>
                        <a:pt x="632" y="80"/>
                        <a:pt x="658" y="33"/>
                        <a:pt x="679" y="18"/>
                      </a:cubicBezTo>
                      <a:cubicBezTo>
                        <a:pt x="700" y="3"/>
                        <a:pt x="710" y="0"/>
                        <a:pt x="730" y="5"/>
                      </a:cubicBezTo>
                      <a:cubicBezTo>
                        <a:pt x="750" y="10"/>
                        <a:pt x="781" y="36"/>
                        <a:pt x="800" y="50"/>
                      </a:cubicBezTo>
                      <a:cubicBezTo>
                        <a:pt x="819" y="64"/>
                        <a:pt x="832" y="76"/>
                        <a:pt x="845" y="88"/>
                      </a:cubicBezTo>
                    </a:path>
                  </a:pathLst>
                </a:custGeom>
                <a:noFill/>
                <a:ln w="28575">
                  <a:solidFill>
                    <a:srgbClr val="1505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7428" name="Freeform 18"/>
              <p:cNvSpPr>
                <a:spLocks/>
              </p:cNvSpPr>
              <p:nvPr/>
            </p:nvSpPr>
            <p:spPr bwMode="auto">
              <a:xfrm>
                <a:off x="3514" y="1485"/>
                <a:ext cx="1612" cy="1510"/>
              </a:xfrm>
              <a:custGeom>
                <a:avLst/>
                <a:gdLst>
                  <a:gd name="T0" fmla="*/ 0 w 1612"/>
                  <a:gd name="T1" fmla="*/ 0 h 1510"/>
                  <a:gd name="T2" fmla="*/ 160 w 1612"/>
                  <a:gd name="T3" fmla="*/ 96 h 1510"/>
                  <a:gd name="T4" fmla="*/ 371 w 1612"/>
                  <a:gd name="T5" fmla="*/ 147 h 1510"/>
                  <a:gd name="T6" fmla="*/ 550 w 1612"/>
                  <a:gd name="T7" fmla="*/ 109 h 1510"/>
                  <a:gd name="T8" fmla="*/ 723 w 1612"/>
                  <a:gd name="T9" fmla="*/ 102 h 1510"/>
                  <a:gd name="T10" fmla="*/ 774 w 1612"/>
                  <a:gd name="T11" fmla="*/ 115 h 1510"/>
                  <a:gd name="T12" fmla="*/ 972 w 1612"/>
                  <a:gd name="T13" fmla="*/ 409 h 1510"/>
                  <a:gd name="T14" fmla="*/ 1075 w 1612"/>
                  <a:gd name="T15" fmla="*/ 518 h 1510"/>
                  <a:gd name="T16" fmla="*/ 1427 w 1612"/>
                  <a:gd name="T17" fmla="*/ 902 h 1510"/>
                  <a:gd name="T18" fmla="*/ 1529 w 1612"/>
                  <a:gd name="T19" fmla="*/ 973 h 1510"/>
                  <a:gd name="T20" fmla="*/ 1612 w 1612"/>
                  <a:gd name="T21" fmla="*/ 1510 h 15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2"/>
                  <a:gd name="T34" fmla="*/ 0 h 1510"/>
                  <a:gd name="T35" fmla="*/ 1612 w 1612"/>
                  <a:gd name="T36" fmla="*/ 1510 h 15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2" h="1510">
                    <a:moveTo>
                      <a:pt x="0" y="0"/>
                    </a:moveTo>
                    <a:cubicBezTo>
                      <a:pt x="49" y="36"/>
                      <a:pt x="98" y="72"/>
                      <a:pt x="160" y="96"/>
                    </a:cubicBezTo>
                    <a:cubicBezTo>
                      <a:pt x="222" y="120"/>
                      <a:pt x="306" y="145"/>
                      <a:pt x="371" y="147"/>
                    </a:cubicBezTo>
                    <a:cubicBezTo>
                      <a:pt x="436" y="149"/>
                      <a:pt x="491" y="116"/>
                      <a:pt x="550" y="109"/>
                    </a:cubicBezTo>
                    <a:cubicBezTo>
                      <a:pt x="609" y="102"/>
                      <a:pt x="686" y="101"/>
                      <a:pt x="723" y="102"/>
                    </a:cubicBezTo>
                    <a:cubicBezTo>
                      <a:pt x="760" y="103"/>
                      <a:pt x="733" y="64"/>
                      <a:pt x="774" y="115"/>
                    </a:cubicBezTo>
                    <a:cubicBezTo>
                      <a:pt x="815" y="166"/>
                      <a:pt x="922" y="342"/>
                      <a:pt x="972" y="409"/>
                    </a:cubicBezTo>
                    <a:cubicBezTo>
                      <a:pt x="1022" y="476"/>
                      <a:pt x="999" y="436"/>
                      <a:pt x="1075" y="518"/>
                    </a:cubicBezTo>
                    <a:cubicBezTo>
                      <a:pt x="1151" y="600"/>
                      <a:pt x="1351" y="826"/>
                      <a:pt x="1427" y="902"/>
                    </a:cubicBezTo>
                    <a:cubicBezTo>
                      <a:pt x="1503" y="978"/>
                      <a:pt x="1498" y="872"/>
                      <a:pt x="1529" y="973"/>
                    </a:cubicBezTo>
                    <a:cubicBezTo>
                      <a:pt x="1560" y="1074"/>
                      <a:pt x="1586" y="1292"/>
                      <a:pt x="1612" y="1510"/>
                    </a:cubicBezTo>
                  </a:path>
                </a:pathLst>
              </a:custGeom>
              <a:noFill/>
              <a:ln w="28575">
                <a:solidFill>
                  <a:srgbClr val="1505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429" name="Freeform 19"/>
              <p:cNvSpPr>
                <a:spLocks/>
              </p:cNvSpPr>
              <p:nvPr/>
            </p:nvSpPr>
            <p:spPr bwMode="auto">
              <a:xfrm>
                <a:off x="3430" y="1549"/>
                <a:ext cx="1869" cy="672"/>
              </a:xfrm>
              <a:custGeom>
                <a:avLst/>
                <a:gdLst>
                  <a:gd name="T0" fmla="*/ 0 w 1869"/>
                  <a:gd name="T1" fmla="*/ 0 h 672"/>
                  <a:gd name="T2" fmla="*/ 314 w 1869"/>
                  <a:gd name="T3" fmla="*/ 198 h 672"/>
                  <a:gd name="T4" fmla="*/ 730 w 1869"/>
                  <a:gd name="T5" fmla="*/ 397 h 672"/>
                  <a:gd name="T6" fmla="*/ 1063 w 1869"/>
                  <a:gd name="T7" fmla="*/ 525 h 672"/>
                  <a:gd name="T8" fmla="*/ 1146 w 1869"/>
                  <a:gd name="T9" fmla="*/ 550 h 672"/>
                  <a:gd name="T10" fmla="*/ 1357 w 1869"/>
                  <a:gd name="T11" fmla="*/ 576 h 672"/>
                  <a:gd name="T12" fmla="*/ 1620 w 1869"/>
                  <a:gd name="T13" fmla="*/ 640 h 672"/>
                  <a:gd name="T14" fmla="*/ 1728 w 1869"/>
                  <a:gd name="T15" fmla="*/ 595 h 672"/>
                  <a:gd name="T16" fmla="*/ 1805 w 1869"/>
                  <a:gd name="T17" fmla="*/ 627 h 672"/>
                  <a:gd name="T18" fmla="*/ 1869 w 1869"/>
                  <a:gd name="T19" fmla="*/ 672 h 6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69"/>
                  <a:gd name="T31" fmla="*/ 0 h 672"/>
                  <a:gd name="T32" fmla="*/ 1869 w 1869"/>
                  <a:gd name="T33" fmla="*/ 672 h 6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69" h="672">
                    <a:moveTo>
                      <a:pt x="0" y="0"/>
                    </a:moveTo>
                    <a:cubicBezTo>
                      <a:pt x="96" y="66"/>
                      <a:pt x="192" y="132"/>
                      <a:pt x="314" y="198"/>
                    </a:cubicBezTo>
                    <a:cubicBezTo>
                      <a:pt x="436" y="264"/>
                      <a:pt x="605" y="343"/>
                      <a:pt x="730" y="397"/>
                    </a:cubicBezTo>
                    <a:cubicBezTo>
                      <a:pt x="855" y="451"/>
                      <a:pt x="994" y="499"/>
                      <a:pt x="1063" y="525"/>
                    </a:cubicBezTo>
                    <a:cubicBezTo>
                      <a:pt x="1132" y="551"/>
                      <a:pt x="1097" y="541"/>
                      <a:pt x="1146" y="550"/>
                    </a:cubicBezTo>
                    <a:cubicBezTo>
                      <a:pt x="1195" y="559"/>
                      <a:pt x="1278" y="561"/>
                      <a:pt x="1357" y="576"/>
                    </a:cubicBezTo>
                    <a:cubicBezTo>
                      <a:pt x="1436" y="591"/>
                      <a:pt x="1558" y="637"/>
                      <a:pt x="1620" y="640"/>
                    </a:cubicBezTo>
                    <a:cubicBezTo>
                      <a:pt x="1682" y="643"/>
                      <a:pt x="1697" y="597"/>
                      <a:pt x="1728" y="595"/>
                    </a:cubicBezTo>
                    <a:cubicBezTo>
                      <a:pt x="1759" y="593"/>
                      <a:pt x="1782" y="614"/>
                      <a:pt x="1805" y="627"/>
                    </a:cubicBezTo>
                    <a:cubicBezTo>
                      <a:pt x="1828" y="640"/>
                      <a:pt x="1848" y="656"/>
                      <a:pt x="1869" y="672"/>
                    </a:cubicBezTo>
                  </a:path>
                </a:pathLst>
              </a:custGeom>
              <a:noFill/>
              <a:ln w="28575">
                <a:solidFill>
                  <a:srgbClr val="1505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7430" name="Freeform 20"/>
              <p:cNvSpPr>
                <a:spLocks/>
              </p:cNvSpPr>
              <p:nvPr/>
            </p:nvSpPr>
            <p:spPr bwMode="auto">
              <a:xfrm>
                <a:off x="3450" y="1773"/>
                <a:ext cx="1856" cy="486"/>
              </a:xfrm>
              <a:custGeom>
                <a:avLst/>
                <a:gdLst>
                  <a:gd name="T0" fmla="*/ 0 w 1856"/>
                  <a:gd name="T1" fmla="*/ 0 h 486"/>
                  <a:gd name="T2" fmla="*/ 384 w 1856"/>
                  <a:gd name="T3" fmla="*/ 109 h 486"/>
                  <a:gd name="T4" fmla="*/ 748 w 1856"/>
                  <a:gd name="T5" fmla="*/ 173 h 486"/>
                  <a:gd name="T6" fmla="*/ 844 w 1856"/>
                  <a:gd name="T7" fmla="*/ 173 h 486"/>
                  <a:gd name="T8" fmla="*/ 1081 w 1856"/>
                  <a:gd name="T9" fmla="*/ 237 h 486"/>
                  <a:gd name="T10" fmla="*/ 1651 w 1856"/>
                  <a:gd name="T11" fmla="*/ 256 h 486"/>
                  <a:gd name="T12" fmla="*/ 1715 w 1856"/>
                  <a:gd name="T13" fmla="*/ 275 h 486"/>
                  <a:gd name="T14" fmla="*/ 1856 w 1856"/>
                  <a:gd name="T15" fmla="*/ 486 h 486"/>
                  <a:gd name="T16" fmla="*/ 0 60000 65536"/>
                  <a:gd name="T17" fmla="*/ 0 60000 65536"/>
                  <a:gd name="T18" fmla="*/ 0 60000 65536"/>
                  <a:gd name="T19" fmla="*/ 0 60000 65536"/>
                  <a:gd name="T20" fmla="*/ 0 60000 65536"/>
                  <a:gd name="T21" fmla="*/ 0 60000 65536"/>
                  <a:gd name="T22" fmla="*/ 0 60000 65536"/>
                  <a:gd name="T23" fmla="*/ 0 60000 65536"/>
                  <a:gd name="T24" fmla="*/ 0 w 1856"/>
                  <a:gd name="T25" fmla="*/ 0 h 486"/>
                  <a:gd name="T26" fmla="*/ 1856 w 1856"/>
                  <a:gd name="T27" fmla="*/ 486 h 4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6" h="486">
                    <a:moveTo>
                      <a:pt x="0" y="0"/>
                    </a:moveTo>
                    <a:cubicBezTo>
                      <a:pt x="129" y="40"/>
                      <a:pt x="259" y="80"/>
                      <a:pt x="384" y="109"/>
                    </a:cubicBezTo>
                    <a:cubicBezTo>
                      <a:pt x="509" y="138"/>
                      <a:pt x="671" y="162"/>
                      <a:pt x="748" y="173"/>
                    </a:cubicBezTo>
                    <a:cubicBezTo>
                      <a:pt x="825" y="184"/>
                      <a:pt x="789" y="162"/>
                      <a:pt x="844" y="173"/>
                    </a:cubicBezTo>
                    <a:cubicBezTo>
                      <a:pt x="899" y="184"/>
                      <a:pt x="947" y="223"/>
                      <a:pt x="1081" y="237"/>
                    </a:cubicBezTo>
                    <a:cubicBezTo>
                      <a:pt x="1215" y="251"/>
                      <a:pt x="1545" y="250"/>
                      <a:pt x="1651" y="256"/>
                    </a:cubicBezTo>
                    <a:cubicBezTo>
                      <a:pt x="1757" y="262"/>
                      <a:pt x="1681" y="237"/>
                      <a:pt x="1715" y="275"/>
                    </a:cubicBezTo>
                    <a:cubicBezTo>
                      <a:pt x="1749" y="313"/>
                      <a:pt x="1833" y="451"/>
                      <a:pt x="1856" y="486"/>
                    </a:cubicBezTo>
                  </a:path>
                </a:pathLst>
              </a:custGeom>
              <a:noFill/>
              <a:ln w="28575">
                <a:solidFill>
                  <a:srgbClr val="1505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17424" name="Rectangle 21"/>
            <p:cNvSpPr>
              <a:spLocks noChangeArrowheads="1"/>
            </p:cNvSpPr>
            <p:nvPr/>
          </p:nvSpPr>
          <p:spPr bwMode="auto">
            <a:xfrm>
              <a:off x="4765" y="3113"/>
              <a:ext cx="51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pPr algn="ctr"/>
              <a:r>
                <a:rPr lang="en-US" altLang="en-US" sz="1600" i="1">
                  <a:solidFill>
                    <a:srgbClr val="1505FF"/>
                  </a:solidFill>
                </a:rPr>
                <a:t>Theory</a:t>
              </a:r>
            </a:p>
          </p:txBody>
        </p:sp>
        <p:sp>
          <p:nvSpPr>
            <p:cNvPr id="17425" name="Line 22"/>
            <p:cNvSpPr>
              <a:spLocks noChangeShapeType="1"/>
            </p:cNvSpPr>
            <p:nvPr/>
          </p:nvSpPr>
          <p:spPr bwMode="auto">
            <a:xfrm flipH="1" flipV="1">
              <a:off x="4716" y="2834"/>
              <a:ext cx="214" cy="252"/>
            </a:xfrm>
            <a:prstGeom prst="line">
              <a:avLst/>
            </a:prstGeom>
            <a:noFill/>
            <a:ln w="9525">
              <a:solidFill>
                <a:srgbClr val="1505FF"/>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7426" name="Line 23"/>
            <p:cNvSpPr>
              <a:spLocks noChangeShapeType="1"/>
            </p:cNvSpPr>
            <p:nvPr/>
          </p:nvSpPr>
          <p:spPr bwMode="auto">
            <a:xfrm flipH="1" flipV="1">
              <a:off x="4758" y="2191"/>
              <a:ext cx="259" cy="968"/>
            </a:xfrm>
            <a:prstGeom prst="line">
              <a:avLst/>
            </a:prstGeom>
            <a:noFill/>
            <a:ln w="9525">
              <a:solidFill>
                <a:srgbClr val="1505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7416" name="Text Box 24"/>
          <p:cNvSpPr>
            <a:spLocks noGrp="1" noChangeArrowheads="1"/>
          </p:cNvSpPr>
          <p:nvPr>
            <p:ph type="body" idx="1"/>
          </p:nvPr>
        </p:nvSpPr>
        <p:spPr>
          <a:xfrm>
            <a:off x="406400" y="1244600"/>
            <a:ext cx="4102100" cy="4114800"/>
          </a:xfrm>
          <a:noFill/>
        </p:spPr>
        <p:txBody>
          <a:bodyPr/>
          <a:lstStyle/>
          <a:p>
            <a:pPr algn="ctr">
              <a:spcBef>
                <a:spcPct val="0"/>
              </a:spcBef>
              <a:buFontTx/>
              <a:buNone/>
            </a:pPr>
            <a:r>
              <a:rPr lang="en-US" altLang="en-US" sz="1600" i="1" smtClean="0">
                <a:solidFill>
                  <a:srgbClr val="0600FF"/>
                </a:solidFill>
              </a:rPr>
              <a:t>TFTR (‘82 - ‘97)</a:t>
            </a:r>
          </a:p>
        </p:txBody>
      </p:sp>
      <p:grpSp>
        <p:nvGrpSpPr>
          <p:cNvPr id="17417" name="Group 53"/>
          <p:cNvGrpSpPr>
            <a:grpSpLocks/>
          </p:cNvGrpSpPr>
          <p:nvPr/>
        </p:nvGrpSpPr>
        <p:grpSpPr bwMode="auto">
          <a:xfrm>
            <a:off x="0" y="1230313"/>
            <a:ext cx="8961438" cy="5221287"/>
            <a:chOff x="0" y="775"/>
            <a:chExt cx="5645" cy="3289"/>
          </a:xfrm>
        </p:grpSpPr>
        <p:grpSp>
          <p:nvGrpSpPr>
            <p:cNvPr id="17419" name="Group 52"/>
            <p:cNvGrpSpPr>
              <a:grpSpLocks/>
            </p:cNvGrpSpPr>
            <p:nvPr/>
          </p:nvGrpSpPr>
          <p:grpSpPr bwMode="auto">
            <a:xfrm>
              <a:off x="626" y="775"/>
              <a:ext cx="5019" cy="1385"/>
              <a:chOff x="626" y="775"/>
              <a:chExt cx="5019" cy="1385"/>
            </a:xfrm>
          </p:grpSpPr>
          <p:pic>
            <p:nvPicPr>
              <p:cNvPr id="17421" name="Picture 4"/>
              <p:cNvPicPr>
                <a:picLocks noChangeAspect="1" noChangeArrowheads="1"/>
              </p:cNvPicPr>
              <p:nvPr/>
            </p:nvPicPr>
            <p:blipFill>
              <a:blip r:embed="rId4">
                <a:extLst>
                  <a:ext uri="{28A0092B-C50C-407E-A947-70E740481C1C}">
                    <a14:useLocalDpi xmlns:a14="http://schemas.microsoft.com/office/drawing/2010/main" val="0"/>
                  </a:ext>
                </a:extLst>
              </a:blip>
              <a:srcRect t="6644"/>
              <a:stretch>
                <a:fillRect/>
              </a:stretch>
            </p:blipFill>
            <p:spPr bwMode="auto">
              <a:xfrm>
                <a:off x="3094" y="775"/>
                <a:ext cx="2551" cy="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 y="975"/>
                <a:ext cx="1574"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20" name="Rectangle 49"/>
            <p:cNvSpPr>
              <a:spLocks noChangeArrowheads="1"/>
            </p:cNvSpPr>
            <p:nvPr/>
          </p:nvSpPr>
          <p:spPr bwMode="auto">
            <a:xfrm>
              <a:off x="0" y="2472"/>
              <a:ext cx="1488" cy="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pPr eaLnBrk="1" hangingPunct="1">
                <a:spcBef>
                  <a:spcPct val="20000"/>
                </a:spcBef>
                <a:buFontTx/>
                <a:buChar char="•"/>
              </a:pPr>
              <a:endParaRPr lang="en-US" altLang="en-US" sz="2000"/>
            </a:p>
          </p:txBody>
        </p:sp>
      </p:grpSp>
      <p:sp>
        <p:nvSpPr>
          <p:cNvPr id="783410" name="Rectangle 50"/>
          <p:cNvSpPr>
            <a:spLocks noChangeArrowheads="1"/>
          </p:cNvSpPr>
          <p:nvPr/>
        </p:nvSpPr>
        <p:spPr bwMode="auto">
          <a:xfrm>
            <a:off x="5934075" y="4330700"/>
            <a:ext cx="2362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pPr marL="0" indent="0" eaLnBrk="1" hangingPunct="1">
              <a:spcBef>
                <a:spcPct val="20000"/>
              </a:spcBef>
            </a:pPr>
            <a:r>
              <a:rPr lang="en-US" altLang="en-US" sz="2000" dirty="0"/>
              <a:t>… a taste of the early theory-experiment comparisons in thermal conduction</a:t>
            </a:r>
          </a:p>
        </p:txBody>
      </p:sp>
      <p:sp>
        <p:nvSpPr>
          <p:cNvPr id="4" name="TextBox 3"/>
          <p:cNvSpPr txBox="1"/>
          <p:nvPr/>
        </p:nvSpPr>
        <p:spPr>
          <a:xfrm>
            <a:off x="3810000" y="1630740"/>
            <a:ext cx="1604961" cy="1569660"/>
          </a:xfrm>
          <a:prstGeom prst="rect">
            <a:avLst/>
          </a:prstGeom>
          <a:noFill/>
        </p:spPr>
        <p:txBody>
          <a:bodyPr wrap="square" rtlCol="0">
            <a:spAutoFit/>
          </a:bodyPr>
          <a:lstStyle/>
          <a:p>
            <a:pPr algn="r"/>
            <a:r>
              <a:rPr lang="en-US" sz="1600" dirty="0" smtClean="0"/>
              <a:t>Extraordinary dependence of confinement on boundary conditions (Li on carbon walls)</a:t>
            </a:r>
            <a:endParaRPr lang="en-US" sz="1600" dirty="0"/>
          </a:p>
        </p:txBody>
      </p:sp>
    </p:spTree>
    <p:extLst>
      <p:ext uri="{BB962C8B-B14F-4D97-AF65-F5344CB8AC3E}">
        <p14:creationId xmlns:p14="http://schemas.microsoft.com/office/powerpoint/2010/main" val="758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3367"/>
                                        </p:tgtEl>
                                        <p:attrNameLst>
                                          <p:attrName>style.visibility</p:attrName>
                                        </p:attrNameLst>
                                      </p:cBhvr>
                                      <p:to>
                                        <p:strVal val="visible"/>
                                      </p:to>
                                    </p:set>
                                    <p:animEffect transition="in" filter="dissolve">
                                      <p:cBhvr>
                                        <p:cTn id="7" dur="500"/>
                                        <p:tgtEl>
                                          <p:spTgt spid="78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8336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7834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8" grpId="0"/>
      <p:bldP spid="78341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3276600" y="253931"/>
            <a:ext cx="5867400" cy="838200"/>
          </a:xfrm>
        </p:spPr>
        <p:txBody>
          <a:bodyPr>
            <a:normAutofit fontScale="90000"/>
          </a:bodyPr>
          <a:lstStyle/>
          <a:p>
            <a:pPr eaLnBrk="1" hangingPunct="1"/>
            <a:r>
              <a:rPr lang="en-US" sz="2400" dirty="0" smtClean="0"/>
              <a:t>Mid-90’s</a:t>
            </a:r>
            <a:r>
              <a:rPr lang="en-US" sz="2400" dirty="0" smtClean="0">
                <a:solidFill>
                  <a:schemeClr val="bg1"/>
                </a:solidFill>
              </a:rPr>
              <a:t>:</a:t>
            </a:r>
            <a:r>
              <a:rPr lang="en-US" sz="2400" dirty="0" smtClean="0">
                <a:solidFill>
                  <a:schemeClr val="accent2"/>
                </a:solidFill>
              </a:rPr>
              <a:t> </a:t>
            </a:r>
            <a:r>
              <a:rPr lang="en-US" sz="2400" dirty="0" smtClean="0">
                <a:solidFill>
                  <a:schemeClr val="bg1"/>
                </a:solidFill>
              </a:rPr>
              <a:t>turbulence theory-based models fundamentally transform our understanding of what our scientific expectations must be</a:t>
            </a:r>
            <a:r>
              <a:rPr lang="en-US" sz="2400" dirty="0" smtClean="0">
                <a:solidFill>
                  <a:schemeClr val="accent2"/>
                </a:solidFill>
              </a:rPr>
              <a:t/>
            </a:r>
            <a:br>
              <a:rPr lang="en-US" sz="2400" dirty="0" smtClean="0">
                <a:solidFill>
                  <a:schemeClr val="accent2"/>
                </a:solidFill>
              </a:rPr>
            </a:br>
            <a:endParaRPr lang="en-US" sz="2400" dirty="0" smtClean="0"/>
          </a:p>
        </p:txBody>
      </p:sp>
      <p:grpSp>
        <p:nvGrpSpPr>
          <p:cNvPr id="2" name="Group 16"/>
          <p:cNvGrpSpPr>
            <a:grpSpLocks/>
          </p:cNvGrpSpPr>
          <p:nvPr/>
        </p:nvGrpSpPr>
        <p:grpSpPr bwMode="auto">
          <a:xfrm>
            <a:off x="4321175" y="1851025"/>
            <a:ext cx="4821238" cy="4911725"/>
            <a:chOff x="2722" y="1180"/>
            <a:chExt cx="3037" cy="3094"/>
          </a:xfrm>
        </p:grpSpPr>
        <p:pic>
          <p:nvPicPr>
            <p:cNvPr id="18439" name="Picture 8"/>
            <p:cNvPicPr>
              <a:picLocks noChangeAspect="1" noChangeArrowheads="1"/>
            </p:cNvPicPr>
            <p:nvPr/>
          </p:nvPicPr>
          <p:blipFill>
            <a:blip r:embed="rId3" cstate="print"/>
            <a:srcRect/>
            <a:stretch>
              <a:fillRect/>
            </a:stretch>
          </p:blipFill>
          <p:spPr bwMode="auto">
            <a:xfrm>
              <a:off x="2722" y="1180"/>
              <a:ext cx="2968" cy="2720"/>
            </a:xfrm>
            <a:prstGeom prst="rect">
              <a:avLst/>
            </a:prstGeom>
            <a:noFill/>
            <a:ln w="9525">
              <a:noFill/>
              <a:miter lim="800000"/>
              <a:headEnd/>
              <a:tailEnd/>
            </a:ln>
          </p:spPr>
        </p:pic>
        <p:sp>
          <p:nvSpPr>
            <p:cNvPr id="18440" name="Text Box 9"/>
            <p:cNvSpPr txBox="1">
              <a:spLocks noChangeArrowheads="1"/>
            </p:cNvSpPr>
            <p:nvPr/>
          </p:nvSpPr>
          <p:spPr bwMode="auto">
            <a:xfrm>
              <a:off x="3148" y="3908"/>
              <a:ext cx="2611" cy="366"/>
            </a:xfrm>
            <a:prstGeom prst="rect">
              <a:avLst/>
            </a:prstGeom>
            <a:noFill/>
            <a:ln w="9525">
              <a:noFill/>
              <a:miter lim="800000"/>
              <a:headEnd/>
              <a:tailEnd/>
            </a:ln>
          </p:spPr>
          <p:txBody>
            <a:bodyPr>
              <a:spAutoFit/>
            </a:bodyPr>
            <a:lstStyle/>
            <a:p>
              <a:r>
                <a:rPr lang="en-US" sz="1600" i="1"/>
                <a:t>Kotschenreuther, Dorland, Hammett, Phys. Plasmas 2 (1995)</a:t>
              </a:r>
            </a:p>
          </p:txBody>
        </p:sp>
        <p:grpSp>
          <p:nvGrpSpPr>
            <p:cNvPr id="3" name="Group 10"/>
            <p:cNvGrpSpPr>
              <a:grpSpLocks/>
            </p:cNvGrpSpPr>
            <p:nvPr/>
          </p:nvGrpSpPr>
          <p:grpSpPr bwMode="auto">
            <a:xfrm>
              <a:off x="3282" y="2320"/>
              <a:ext cx="864" cy="858"/>
              <a:chOff x="3288" y="2392"/>
              <a:chExt cx="864" cy="858"/>
            </a:xfrm>
          </p:grpSpPr>
          <p:sp>
            <p:nvSpPr>
              <p:cNvPr id="18445" name="Text Box 11"/>
              <p:cNvSpPr txBox="1">
                <a:spLocks noChangeArrowheads="1"/>
              </p:cNvSpPr>
              <p:nvPr/>
            </p:nvSpPr>
            <p:spPr bwMode="auto">
              <a:xfrm>
                <a:off x="3288" y="2513"/>
                <a:ext cx="814" cy="737"/>
              </a:xfrm>
              <a:prstGeom prst="rect">
                <a:avLst/>
              </a:prstGeom>
              <a:noFill/>
              <a:ln w="9525">
                <a:noFill/>
                <a:miter lim="800000"/>
                <a:headEnd/>
                <a:tailEnd/>
              </a:ln>
            </p:spPr>
            <p:txBody>
              <a:bodyPr wrap="square">
                <a:spAutoFit/>
              </a:bodyPr>
              <a:lstStyle/>
              <a:p>
                <a:pPr algn="ctr"/>
                <a:r>
                  <a:rPr lang="en-US" sz="1400" i="1" dirty="0"/>
                  <a:t>Stabilization of ITG/TEM modes via density peaking </a:t>
                </a:r>
              </a:p>
            </p:txBody>
          </p:sp>
          <p:sp>
            <p:nvSpPr>
              <p:cNvPr id="18446" name="Line 12"/>
              <p:cNvSpPr>
                <a:spLocks noChangeShapeType="1"/>
              </p:cNvSpPr>
              <p:nvPr/>
            </p:nvSpPr>
            <p:spPr bwMode="auto">
              <a:xfrm flipV="1">
                <a:off x="3960" y="2392"/>
                <a:ext cx="192" cy="176"/>
              </a:xfrm>
              <a:prstGeom prst="line">
                <a:avLst/>
              </a:prstGeom>
              <a:noFill/>
              <a:ln w="9525">
                <a:solidFill>
                  <a:schemeClr val="tx1"/>
                </a:solidFill>
                <a:round/>
                <a:headEnd/>
                <a:tailEnd type="triangle" w="med" len="med"/>
              </a:ln>
            </p:spPr>
            <p:txBody>
              <a:bodyPr wrap="none" anchor="ctr">
                <a:spAutoFit/>
              </a:bodyPr>
              <a:lstStyle/>
              <a:p>
                <a:endParaRPr lang="en-US"/>
              </a:p>
            </p:txBody>
          </p:sp>
        </p:grpSp>
        <p:grpSp>
          <p:nvGrpSpPr>
            <p:cNvPr id="4" name="Group 13"/>
            <p:cNvGrpSpPr>
              <a:grpSpLocks/>
            </p:cNvGrpSpPr>
            <p:nvPr/>
          </p:nvGrpSpPr>
          <p:grpSpPr bwMode="auto">
            <a:xfrm>
              <a:off x="4102" y="1296"/>
              <a:ext cx="1267" cy="664"/>
              <a:chOff x="4108" y="1296"/>
              <a:chExt cx="1267" cy="664"/>
            </a:xfrm>
          </p:grpSpPr>
          <p:sp>
            <p:nvSpPr>
              <p:cNvPr id="18443" name="Text Box 14"/>
              <p:cNvSpPr txBox="1">
                <a:spLocks noChangeArrowheads="1"/>
              </p:cNvSpPr>
              <p:nvPr/>
            </p:nvSpPr>
            <p:spPr bwMode="auto">
              <a:xfrm>
                <a:off x="4108" y="1296"/>
                <a:ext cx="1267" cy="460"/>
              </a:xfrm>
              <a:prstGeom prst="rect">
                <a:avLst/>
              </a:prstGeom>
              <a:noFill/>
              <a:ln w="9525">
                <a:noFill/>
                <a:miter lim="800000"/>
                <a:headEnd/>
                <a:tailEnd/>
              </a:ln>
            </p:spPr>
            <p:txBody>
              <a:bodyPr>
                <a:spAutoFit/>
              </a:bodyPr>
              <a:lstStyle/>
              <a:p>
                <a:pPr algn="ctr"/>
                <a:r>
                  <a:rPr lang="en-US" sz="1400" i="1"/>
                  <a:t>Later improvement: add further stabilization </a:t>
                </a:r>
                <a:r>
                  <a:rPr lang="en-US" sz="1400" b="1" i="1"/>
                  <a:t>ExB</a:t>
                </a:r>
                <a:r>
                  <a:rPr lang="en-US" sz="1400" i="1"/>
                  <a:t> shear</a:t>
                </a:r>
              </a:p>
            </p:txBody>
          </p:sp>
          <p:sp>
            <p:nvSpPr>
              <p:cNvPr id="18444" name="Line 15"/>
              <p:cNvSpPr>
                <a:spLocks noChangeShapeType="1"/>
              </p:cNvSpPr>
              <p:nvPr/>
            </p:nvSpPr>
            <p:spPr bwMode="auto">
              <a:xfrm flipH="1">
                <a:off x="4160" y="1752"/>
                <a:ext cx="399" cy="208"/>
              </a:xfrm>
              <a:prstGeom prst="line">
                <a:avLst/>
              </a:prstGeom>
              <a:noFill/>
              <a:ln w="9525">
                <a:solidFill>
                  <a:schemeClr val="tx1"/>
                </a:solidFill>
                <a:round/>
                <a:headEnd/>
                <a:tailEnd type="triangle" w="med" len="med"/>
              </a:ln>
            </p:spPr>
            <p:txBody>
              <a:bodyPr anchor="ctr">
                <a:spAutoFit/>
              </a:bodyPr>
              <a:lstStyle/>
              <a:p>
                <a:endParaRPr lang="en-US"/>
              </a:p>
            </p:txBody>
          </p:sp>
        </p:grpSp>
      </p:grpSp>
      <p:sp>
        <p:nvSpPr>
          <p:cNvPr id="18436" name="Rectangle 6"/>
          <p:cNvSpPr>
            <a:spLocks noGrp="1" noChangeArrowheads="1"/>
          </p:cNvSpPr>
          <p:nvPr>
            <p:ph type="body" idx="1"/>
          </p:nvPr>
        </p:nvSpPr>
        <p:spPr>
          <a:xfrm>
            <a:off x="-50800" y="1295400"/>
            <a:ext cx="4508500" cy="5494338"/>
          </a:xfrm>
          <a:noFill/>
        </p:spPr>
        <p:txBody>
          <a:bodyPr>
            <a:noAutofit/>
          </a:bodyPr>
          <a:lstStyle/>
          <a:p>
            <a:pPr eaLnBrk="1" hangingPunct="1"/>
            <a:r>
              <a:rPr lang="en-US" sz="2000" dirty="0" smtClean="0"/>
              <a:t>Mid 90’s: </a:t>
            </a:r>
            <a:r>
              <a:rPr lang="en-US" sz="2000" i="1" dirty="0" smtClean="0"/>
              <a:t>IFS-PPPL model gets T</a:t>
            </a:r>
            <a:r>
              <a:rPr lang="en-US" sz="2000" i="1" baseline="-25000" dirty="0" smtClean="0"/>
              <a:t>i</a:t>
            </a:r>
            <a:r>
              <a:rPr lang="en-US" sz="2000" i="1" dirty="0" smtClean="0"/>
              <a:t>(r) in very different confinement regimes about right</a:t>
            </a:r>
          </a:p>
          <a:p>
            <a:pPr lvl="1" eaLnBrk="1" hangingPunct="1"/>
            <a:r>
              <a:rPr lang="en-US" sz="1800" dirty="0" smtClean="0"/>
              <a:t>Linear </a:t>
            </a:r>
            <a:r>
              <a:rPr lang="en-US" sz="1800" dirty="0" err="1" smtClean="0"/>
              <a:t>gyrokinetics</a:t>
            </a:r>
            <a:r>
              <a:rPr lang="en-US" sz="1800" dirty="0" smtClean="0"/>
              <a:t> identify critical gradients. </a:t>
            </a:r>
          </a:p>
          <a:p>
            <a:pPr lvl="1" eaLnBrk="1" hangingPunct="1"/>
            <a:r>
              <a:rPr lang="en-US" sz="1800" dirty="0" smtClean="0"/>
              <a:t>Nonlinear </a:t>
            </a:r>
            <a:r>
              <a:rPr lang="en-US" sz="1800" dirty="0" err="1" smtClean="0"/>
              <a:t>gyrofluids</a:t>
            </a:r>
            <a:r>
              <a:rPr lang="en-US" sz="1800" dirty="0" smtClean="0"/>
              <a:t> map out parametric shape of </a:t>
            </a:r>
            <a:r>
              <a:rPr lang="en-US" sz="1800" dirty="0" err="1" smtClean="0">
                <a:latin typeface="Symbol" pitchFamily="18" charset="2"/>
              </a:rPr>
              <a:t>c</a:t>
            </a:r>
            <a:r>
              <a:rPr lang="en-US" sz="1800" baseline="-25000" dirty="0" err="1" smtClean="0"/>
              <a:t>i</a:t>
            </a:r>
            <a:r>
              <a:rPr lang="en-US" sz="1800" dirty="0" smtClean="0"/>
              <a:t>.  </a:t>
            </a:r>
          </a:p>
          <a:p>
            <a:pPr eaLnBrk="1" hangingPunct="1"/>
            <a:endParaRPr lang="en-US" sz="600" dirty="0" smtClean="0"/>
          </a:p>
          <a:p>
            <a:pPr eaLnBrk="1" hangingPunct="1"/>
            <a:r>
              <a:rPr lang="en-US" sz="2000" dirty="0" smtClean="0"/>
              <a:t>I (</a:t>
            </a:r>
            <a:r>
              <a:rPr lang="en-US" sz="2000" dirty="0" err="1" smtClean="0"/>
              <a:t>spectroscopist</a:t>
            </a:r>
            <a:r>
              <a:rPr lang="en-US" sz="2000" dirty="0" smtClean="0"/>
              <a:t>) hear for first time from theorists: </a:t>
            </a:r>
            <a:r>
              <a:rPr lang="en-US" sz="2000" dirty="0" smtClean="0">
                <a:solidFill>
                  <a:srgbClr val="1505FF"/>
                </a:solidFill>
              </a:rPr>
              <a:t>“We think your T</a:t>
            </a:r>
            <a:r>
              <a:rPr lang="en-US" sz="2000" baseline="-25000" dirty="0" smtClean="0">
                <a:solidFill>
                  <a:srgbClr val="1505FF"/>
                </a:solidFill>
              </a:rPr>
              <a:t>i</a:t>
            </a:r>
            <a:r>
              <a:rPr lang="en-US" sz="2000" dirty="0" smtClean="0">
                <a:solidFill>
                  <a:srgbClr val="1505FF"/>
                </a:solidFill>
              </a:rPr>
              <a:t> data are incorrect in some cases - can you reanalyze these shots?”</a:t>
            </a:r>
            <a:endParaRPr lang="en-US" sz="2000" dirty="0" smtClean="0"/>
          </a:p>
          <a:p>
            <a:pPr lvl="1" eaLnBrk="1" hangingPunct="1"/>
            <a:r>
              <a:rPr lang="en-US" sz="1800" dirty="0" smtClean="0">
                <a:sym typeface="Wingdings" pitchFamily="2" charset="2"/>
              </a:rPr>
              <a:t> T</a:t>
            </a:r>
            <a:r>
              <a:rPr lang="en-US" sz="1800" dirty="0" smtClean="0"/>
              <a:t>heorists were </a:t>
            </a:r>
            <a:r>
              <a:rPr lang="en-US" sz="1800" i="1" dirty="0" smtClean="0"/>
              <a:t>right</a:t>
            </a:r>
            <a:r>
              <a:rPr lang="en-US" sz="1800" dirty="0" smtClean="0"/>
              <a:t>: the measurement was </a:t>
            </a:r>
            <a:r>
              <a:rPr lang="en-US" sz="1800" i="1" dirty="0" smtClean="0"/>
              <a:t>wrong</a:t>
            </a:r>
            <a:endParaRPr lang="en-US" sz="1800" dirty="0" smtClean="0"/>
          </a:p>
          <a:p>
            <a:pPr eaLnBrk="1" hangingPunct="1"/>
            <a:endParaRPr lang="en-US" sz="600" dirty="0" smtClean="0"/>
          </a:p>
          <a:p>
            <a:pPr eaLnBrk="1" hangingPunct="1">
              <a:buNone/>
            </a:pPr>
            <a:r>
              <a:rPr lang="en-US" sz="2000" dirty="0" smtClean="0">
                <a:sym typeface="Wingdings" pitchFamily="2" charset="2"/>
              </a:rPr>
              <a:t>realization that </a:t>
            </a:r>
            <a:r>
              <a:rPr lang="en-US" sz="2000" dirty="0" smtClean="0"/>
              <a:t>simulation at the level of the turbulence had to be part of future predictions</a:t>
            </a:r>
          </a:p>
          <a:p>
            <a:pPr eaLnBrk="1" hangingPunct="1"/>
            <a:endParaRPr lang="en-US" sz="600" b="1" dirty="0" smtClean="0"/>
          </a:p>
          <a:p>
            <a:pPr eaLnBrk="1" hangingPunct="1">
              <a:buNone/>
            </a:pPr>
            <a:r>
              <a:rPr lang="en-US" sz="2000" b="1" dirty="0" smtClean="0">
                <a:sym typeface="Wingdings" pitchFamily="2" charset="2"/>
              </a:rPr>
              <a:t>	</a:t>
            </a:r>
            <a:endParaRPr lang="en-US" sz="2000" i="1" dirty="0" smtClean="0"/>
          </a:p>
        </p:txBody>
      </p:sp>
    </p:spTree>
    <p:extLst>
      <p:ext uri="{BB962C8B-B14F-4D97-AF65-F5344CB8AC3E}">
        <p14:creationId xmlns:p14="http://schemas.microsoft.com/office/powerpoint/2010/main" val="55641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fld id="{155E5768-1F15-4C86-92B3-8F36D3FC5C4F}" type="slidenum">
              <a:rPr lang="en-US" altLang="en-US" sz="800" smtClean="0">
                <a:latin typeface="Times" pitchFamily="18" charset="0"/>
              </a:rPr>
              <a:pPr/>
              <a:t>23</a:t>
            </a:fld>
            <a:endParaRPr lang="en-US" altLang="en-US" smtClean="0">
              <a:latin typeface="Times" pitchFamily="18" charset="0"/>
            </a:endParaRPr>
          </a:p>
        </p:txBody>
      </p:sp>
      <p:sp>
        <p:nvSpPr>
          <p:cNvPr id="19459" name="Rectangle 2"/>
          <p:cNvSpPr>
            <a:spLocks noGrp="1" noChangeArrowheads="1"/>
          </p:cNvSpPr>
          <p:nvPr>
            <p:ph type="title"/>
          </p:nvPr>
        </p:nvSpPr>
        <p:spPr>
          <a:xfrm>
            <a:off x="2809875" y="57150"/>
            <a:ext cx="6334125" cy="838200"/>
          </a:xfrm>
        </p:spPr>
        <p:txBody>
          <a:bodyPr>
            <a:normAutofit fontScale="90000"/>
          </a:bodyPr>
          <a:lstStyle/>
          <a:p>
            <a:pPr eaLnBrk="1" hangingPunct="1"/>
            <a:r>
              <a:rPr lang="en-US" altLang="en-US" sz="2400" dirty="0" smtClean="0"/>
              <a:t>Core transport barrier studies: exciting dynamics in the plasma drive important dynamics in the community</a:t>
            </a:r>
          </a:p>
        </p:txBody>
      </p:sp>
      <p:sp>
        <p:nvSpPr>
          <p:cNvPr id="691203" name="Rectangle 3"/>
          <p:cNvSpPr>
            <a:spLocks noGrp="1" noChangeArrowheads="1"/>
          </p:cNvSpPr>
          <p:nvPr>
            <p:ph type="body" idx="1"/>
          </p:nvPr>
        </p:nvSpPr>
        <p:spPr>
          <a:xfrm>
            <a:off x="-76199" y="1638300"/>
            <a:ext cx="4191000" cy="5524500"/>
          </a:xfrm>
        </p:spPr>
        <p:txBody>
          <a:bodyPr/>
          <a:lstStyle/>
          <a:p>
            <a:pPr eaLnBrk="1" hangingPunct="1">
              <a:lnSpc>
                <a:spcPct val="80000"/>
              </a:lnSpc>
            </a:pPr>
            <a:r>
              <a:rPr lang="en-US" altLang="en-US" sz="2400" dirty="0" smtClean="0"/>
              <a:t>An exciting period scientifically and with respect to the community. The theoretical minimum in core transport can be realized </a:t>
            </a:r>
          </a:p>
          <a:p>
            <a:pPr lvl="1" eaLnBrk="1" hangingPunct="1">
              <a:lnSpc>
                <a:spcPct val="80000"/>
              </a:lnSpc>
              <a:buFontTx/>
              <a:buNone/>
            </a:pPr>
            <a:endParaRPr lang="en-US" altLang="en-US" sz="2000" dirty="0" smtClean="0"/>
          </a:p>
          <a:p>
            <a:pPr lvl="1" eaLnBrk="1" hangingPunct="1">
              <a:lnSpc>
                <a:spcPct val="80000"/>
              </a:lnSpc>
            </a:pPr>
            <a:r>
              <a:rPr lang="en-US" altLang="en-US" sz="2000" dirty="0" smtClean="0">
                <a:solidFill>
                  <a:schemeClr val="accent2"/>
                </a:solidFill>
              </a:rPr>
              <a:t>Scientific cross-connects</a:t>
            </a:r>
            <a:r>
              <a:rPr lang="en-US" altLang="en-US" sz="2000" dirty="0" smtClean="0"/>
              <a:t>: core and edge physics. </a:t>
            </a:r>
            <a:r>
              <a:rPr lang="en-US" altLang="en-US" sz="2000" dirty="0" err="1" smtClean="0"/>
              <a:t>ExB</a:t>
            </a:r>
            <a:r>
              <a:rPr lang="en-US" altLang="en-US" sz="2000" dirty="0" smtClean="0"/>
              <a:t> shear, a bifurcating core joins the bifurcating edge, the language of phase transitions enters the lexicon…</a:t>
            </a:r>
          </a:p>
          <a:p>
            <a:pPr lvl="1" eaLnBrk="1" hangingPunct="1">
              <a:lnSpc>
                <a:spcPct val="80000"/>
              </a:lnSpc>
            </a:pPr>
            <a:endParaRPr lang="en-US" altLang="en-US" sz="2000" dirty="0" smtClean="0"/>
          </a:p>
          <a:p>
            <a:pPr lvl="1" eaLnBrk="1" hangingPunct="1">
              <a:lnSpc>
                <a:spcPct val="80000"/>
              </a:lnSpc>
            </a:pPr>
            <a:r>
              <a:rPr lang="en-US" altLang="en-US" sz="2000" dirty="0" smtClean="0">
                <a:solidFill>
                  <a:schemeClr val="accent2"/>
                </a:solidFill>
              </a:rPr>
              <a:t>Institutional cross talk/stimulation/competition was vibrant</a:t>
            </a:r>
            <a:endParaRPr lang="en-US" altLang="en-US" sz="2000" dirty="0" smtClean="0"/>
          </a:p>
        </p:txBody>
      </p:sp>
      <p:grpSp>
        <p:nvGrpSpPr>
          <p:cNvPr id="19461" name="Group 19"/>
          <p:cNvGrpSpPr>
            <a:grpSpLocks/>
          </p:cNvGrpSpPr>
          <p:nvPr/>
        </p:nvGrpSpPr>
        <p:grpSpPr bwMode="auto">
          <a:xfrm>
            <a:off x="4145280" y="1285875"/>
            <a:ext cx="4876800" cy="5572125"/>
            <a:chOff x="2584" y="810"/>
            <a:chExt cx="3072" cy="3510"/>
          </a:xfrm>
        </p:grpSpPr>
        <p:grpSp>
          <p:nvGrpSpPr>
            <p:cNvPr id="19462" name="Group 13"/>
            <p:cNvGrpSpPr>
              <a:grpSpLocks/>
            </p:cNvGrpSpPr>
            <p:nvPr/>
          </p:nvGrpSpPr>
          <p:grpSpPr bwMode="auto">
            <a:xfrm>
              <a:off x="2888" y="810"/>
              <a:ext cx="2744" cy="1606"/>
              <a:chOff x="2888" y="874"/>
              <a:chExt cx="2744" cy="1606"/>
            </a:xfrm>
          </p:grpSpPr>
          <p:pic>
            <p:nvPicPr>
              <p:cNvPr id="194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 y="874"/>
                <a:ext cx="2744" cy="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9"/>
              <p:cNvSpPr txBox="1">
                <a:spLocks noChangeArrowheads="1"/>
              </p:cNvSpPr>
              <p:nvPr/>
            </p:nvSpPr>
            <p:spPr bwMode="auto">
              <a:xfrm>
                <a:off x="3542" y="2268"/>
                <a:ext cx="20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r>
                  <a:rPr lang="en-US" altLang="en-US" sz="1600" i="1"/>
                  <a:t>Density turbulence &amp; confinement</a:t>
                </a:r>
              </a:p>
            </p:txBody>
          </p:sp>
        </p:grpSp>
        <p:pic>
          <p:nvPicPr>
            <p:cNvPr id="19463" name="Picture 18" descr="Expt_theory_bur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 y="2408"/>
              <a:ext cx="307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738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69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69120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691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3"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34" charset="0"/>
              </a:defRPr>
            </a:lvl1pPr>
            <a:lvl2pPr marL="742950" indent="-285750">
              <a:defRPr sz="1200">
                <a:solidFill>
                  <a:schemeClr val="tx1"/>
                </a:solidFill>
                <a:latin typeface="Helvetica" pitchFamily="34" charset="0"/>
              </a:defRPr>
            </a:lvl2pPr>
            <a:lvl3pPr marL="1143000" indent="-228600">
              <a:defRPr sz="1200">
                <a:solidFill>
                  <a:schemeClr val="tx1"/>
                </a:solidFill>
                <a:latin typeface="Helvetica" pitchFamily="34" charset="0"/>
              </a:defRPr>
            </a:lvl3pPr>
            <a:lvl4pPr marL="1600200" indent="-228600">
              <a:defRPr sz="1200">
                <a:solidFill>
                  <a:schemeClr val="tx1"/>
                </a:solidFill>
                <a:latin typeface="Helvetica" pitchFamily="34" charset="0"/>
              </a:defRPr>
            </a:lvl4pPr>
            <a:lvl5pPr marL="2057400" indent="-228600">
              <a:defRPr sz="1200">
                <a:solidFill>
                  <a:schemeClr val="tx1"/>
                </a:solidFill>
                <a:latin typeface="Helvetica" pitchFamily="34" charset="0"/>
              </a:defRPr>
            </a:lvl5pPr>
            <a:lvl6pPr marL="2514600" indent="-228600" eaLnBrk="0" fontAlgn="base" hangingPunct="0">
              <a:spcBef>
                <a:spcPct val="0"/>
              </a:spcBef>
              <a:spcAft>
                <a:spcPct val="0"/>
              </a:spcAft>
              <a:defRPr sz="1200">
                <a:solidFill>
                  <a:schemeClr val="tx1"/>
                </a:solidFill>
                <a:latin typeface="Helvetica" pitchFamily="34" charset="0"/>
              </a:defRPr>
            </a:lvl6pPr>
            <a:lvl7pPr marL="2971800" indent="-228600" eaLnBrk="0" fontAlgn="base" hangingPunct="0">
              <a:spcBef>
                <a:spcPct val="0"/>
              </a:spcBef>
              <a:spcAft>
                <a:spcPct val="0"/>
              </a:spcAft>
              <a:defRPr sz="1200">
                <a:solidFill>
                  <a:schemeClr val="tx1"/>
                </a:solidFill>
                <a:latin typeface="Helvetica" pitchFamily="34" charset="0"/>
              </a:defRPr>
            </a:lvl7pPr>
            <a:lvl8pPr marL="3429000" indent="-228600" eaLnBrk="0" fontAlgn="base" hangingPunct="0">
              <a:spcBef>
                <a:spcPct val="0"/>
              </a:spcBef>
              <a:spcAft>
                <a:spcPct val="0"/>
              </a:spcAft>
              <a:defRPr sz="1200">
                <a:solidFill>
                  <a:schemeClr val="tx1"/>
                </a:solidFill>
                <a:latin typeface="Helvetica" pitchFamily="34" charset="0"/>
              </a:defRPr>
            </a:lvl8pPr>
            <a:lvl9pPr marL="3886200" indent="-228600" eaLnBrk="0" fontAlgn="base" hangingPunct="0">
              <a:spcBef>
                <a:spcPct val="0"/>
              </a:spcBef>
              <a:spcAft>
                <a:spcPct val="0"/>
              </a:spcAft>
              <a:defRPr sz="1200">
                <a:solidFill>
                  <a:schemeClr val="tx1"/>
                </a:solidFill>
                <a:latin typeface="Helvetica" pitchFamily="34" charset="0"/>
              </a:defRPr>
            </a:lvl9pPr>
          </a:lstStyle>
          <a:p>
            <a:fld id="{155E5768-1F15-4C86-92B3-8F36D3FC5C4F}" type="slidenum">
              <a:rPr lang="en-US" altLang="en-US" sz="800" smtClean="0">
                <a:latin typeface="Times" pitchFamily="18" charset="0"/>
              </a:rPr>
              <a:pPr/>
              <a:t>24</a:t>
            </a:fld>
            <a:endParaRPr lang="en-US" altLang="en-US" smtClean="0">
              <a:latin typeface="Times" pitchFamily="18" charset="0"/>
            </a:endParaRPr>
          </a:p>
        </p:txBody>
      </p:sp>
      <p:sp>
        <p:nvSpPr>
          <p:cNvPr id="19459" name="Rectangle 2"/>
          <p:cNvSpPr>
            <a:spLocks noGrp="1" noChangeArrowheads="1"/>
          </p:cNvSpPr>
          <p:nvPr>
            <p:ph type="title"/>
          </p:nvPr>
        </p:nvSpPr>
        <p:spPr>
          <a:xfrm>
            <a:off x="3657600" y="57150"/>
            <a:ext cx="5486400" cy="838200"/>
          </a:xfrm>
        </p:spPr>
        <p:txBody>
          <a:bodyPr>
            <a:noAutofit/>
          </a:bodyPr>
          <a:lstStyle/>
          <a:p>
            <a:pPr eaLnBrk="1" hangingPunct="1"/>
            <a:r>
              <a:rPr lang="en-US" altLang="en-US" sz="2400" dirty="0" smtClean="0"/>
              <a:t>Transport barrier studies: exciting dynamics in the plasma drive important dynamics in the community</a:t>
            </a:r>
          </a:p>
        </p:txBody>
      </p:sp>
      <p:sp>
        <p:nvSpPr>
          <p:cNvPr id="691203" name="Rectangle 3"/>
          <p:cNvSpPr>
            <a:spLocks noGrp="1" noChangeArrowheads="1"/>
          </p:cNvSpPr>
          <p:nvPr>
            <p:ph type="body" idx="1"/>
          </p:nvPr>
        </p:nvSpPr>
        <p:spPr>
          <a:xfrm>
            <a:off x="-76199" y="1866900"/>
            <a:ext cx="2514599" cy="5524500"/>
          </a:xfrm>
        </p:spPr>
        <p:txBody>
          <a:bodyPr>
            <a:normAutofit/>
          </a:bodyPr>
          <a:lstStyle/>
          <a:p>
            <a:pPr eaLnBrk="1" hangingPunct="1">
              <a:lnSpc>
                <a:spcPct val="80000"/>
              </a:lnSpc>
            </a:pPr>
            <a:r>
              <a:rPr lang="en-US" altLang="en-US" sz="2800" dirty="0" smtClean="0"/>
              <a:t>Physics commonality between</a:t>
            </a:r>
          </a:p>
          <a:p>
            <a:pPr marL="0" indent="0" eaLnBrk="1" hangingPunct="1">
              <a:lnSpc>
                <a:spcPct val="80000"/>
              </a:lnSpc>
              <a:buNone/>
            </a:pPr>
            <a:r>
              <a:rPr lang="en-US" altLang="en-US" sz="2800" dirty="0" smtClean="0"/>
              <a:t> </a:t>
            </a:r>
          </a:p>
          <a:p>
            <a:pPr lvl="1">
              <a:lnSpc>
                <a:spcPct val="80000"/>
              </a:lnSpc>
            </a:pPr>
            <a:r>
              <a:rPr lang="en-US" altLang="en-US" sz="2400" dirty="0" smtClean="0"/>
              <a:t>the core and the edge</a:t>
            </a:r>
          </a:p>
          <a:p>
            <a:pPr lvl="1">
              <a:lnSpc>
                <a:spcPct val="80000"/>
              </a:lnSpc>
            </a:pPr>
            <a:r>
              <a:rPr lang="en-US" altLang="en-US" sz="2400" dirty="0"/>
              <a:t>the east coast and west </a:t>
            </a:r>
            <a:r>
              <a:rPr lang="en-US" altLang="en-US" sz="2400" dirty="0" smtClean="0"/>
              <a:t>coast</a:t>
            </a:r>
          </a:p>
          <a:p>
            <a:pPr eaLnBrk="1" hangingPunct="1">
              <a:lnSpc>
                <a:spcPct val="80000"/>
              </a:lnSpc>
            </a:pPr>
            <a:endParaRPr lang="en-US" altLang="en-US" sz="2800" dirty="0"/>
          </a:p>
          <a:p>
            <a:pPr lvl="1" eaLnBrk="1" hangingPunct="1">
              <a:lnSpc>
                <a:spcPct val="80000"/>
              </a:lnSpc>
            </a:pPr>
            <a:endParaRPr lang="en-US" altLang="en-US" sz="2400"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1600200"/>
            <a:ext cx="592455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181600"/>
            <a:ext cx="576262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899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12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3"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37160"/>
            <a:ext cx="4953000" cy="838200"/>
          </a:xfrm>
        </p:spPr>
        <p:txBody>
          <a:bodyPr>
            <a:noAutofit/>
          </a:bodyPr>
          <a:lstStyle/>
          <a:p>
            <a:r>
              <a:rPr lang="en-US" sz="2400" dirty="0" smtClean="0"/>
              <a:t> Going beyond the no-wall limit: active feedback can suppress the development of instabilities</a:t>
            </a:r>
            <a:endParaRPr lang="en-US" sz="2400"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25</a:t>
            </a:fld>
            <a:endParaRPr lang="en-US"/>
          </a:p>
        </p:txBody>
      </p:sp>
      <p:sp>
        <p:nvSpPr>
          <p:cNvPr id="12" name="Content Placeholder 2"/>
          <p:cNvSpPr>
            <a:spLocks noGrp="1"/>
          </p:cNvSpPr>
          <p:nvPr>
            <p:ph idx="1"/>
          </p:nvPr>
        </p:nvSpPr>
        <p:spPr>
          <a:xfrm>
            <a:off x="76200" y="1616833"/>
            <a:ext cx="4191000" cy="5012971"/>
          </a:xfrm>
        </p:spPr>
        <p:txBody>
          <a:bodyPr>
            <a:normAutofit fontScale="92500" lnSpcReduction="20000"/>
          </a:bodyPr>
          <a:lstStyle/>
          <a:p>
            <a:r>
              <a:rPr lang="en-US" sz="2000" dirty="0" smtClean="0"/>
              <a:t>Stabilization of the resistive wall mode (RWM) is critical for operation at high </a:t>
            </a:r>
            <a:r>
              <a:rPr lang="el-GR" sz="2000" dirty="0" smtClean="0">
                <a:latin typeface="Times New Roman"/>
                <a:cs typeface="Times New Roman"/>
              </a:rPr>
              <a:t>β</a:t>
            </a:r>
            <a:r>
              <a:rPr lang="en-US" sz="2000" dirty="0" smtClean="0">
                <a:latin typeface="Times New Roman"/>
                <a:cs typeface="Times New Roman"/>
              </a:rPr>
              <a:t>.</a:t>
            </a:r>
          </a:p>
          <a:p>
            <a:endParaRPr lang="en-US" sz="2000" dirty="0" smtClean="0">
              <a:latin typeface="Times New Roman"/>
              <a:cs typeface="Times New Roman"/>
            </a:endParaRPr>
          </a:p>
          <a:p>
            <a:r>
              <a:rPr lang="en-US" sz="2000" dirty="0" smtClean="0"/>
              <a:t>Active feedback coils on the HBT have stabilized actively growing RWMs.</a:t>
            </a:r>
          </a:p>
          <a:p>
            <a:endParaRPr lang="en-US" sz="2000" dirty="0"/>
          </a:p>
          <a:p>
            <a:pPr marL="0" indent="0">
              <a:buNone/>
            </a:pPr>
            <a:r>
              <a:rPr lang="en-US" sz="2000" dirty="0" smtClean="0">
                <a:sym typeface="Wingdings" panose="05000000000000000000" pitchFamily="2" charset="2"/>
              </a:rPr>
              <a:t> </a:t>
            </a:r>
            <a:r>
              <a:rPr lang="en-US" sz="2000" dirty="0" smtClean="0"/>
              <a:t>University partnership had large impact on DIII-D and thus the world program</a:t>
            </a:r>
          </a:p>
          <a:p>
            <a:pPr marL="0" indent="0">
              <a:buNone/>
            </a:pPr>
            <a:endParaRPr lang="en-US" sz="2000" dirty="0" smtClean="0"/>
          </a:p>
          <a:p>
            <a:pPr marL="0" indent="0">
              <a:buNone/>
            </a:pPr>
            <a:endParaRPr lang="en-US" sz="2000" dirty="0"/>
          </a:p>
          <a:p>
            <a:r>
              <a:rPr lang="en-US" sz="2000" dirty="0" smtClean="0"/>
              <a:t>Neoclassical tearing modes (NTMs) may lead to loss of confinement and perhaps disruption.</a:t>
            </a:r>
          </a:p>
          <a:p>
            <a:r>
              <a:rPr lang="en-US" sz="2000" dirty="0" smtClean="0"/>
              <a:t>Can be controlled with precise targeting of ECCD.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837" y="1120775"/>
            <a:ext cx="5999163" cy="573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14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3429000" y="91875"/>
            <a:ext cx="5719940" cy="838200"/>
          </a:xfrm>
        </p:spPr>
        <p:txBody>
          <a:bodyPr>
            <a:noAutofit/>
          </a:bodyPr>
          <a:lstStyle/>
          <a:p>
            <a:pPr eaLnBrk="1" hangingPunct="1">
              <a:defRPr/>
            </a:pPr>
            <a:r>
              <a:rPr lang="en-US" sz="2400" dirty="0" smtClean="0"/>
              <a:t>The intellectual framework that is grounded in the relatedness of physics across concepts has had profound policy implications</a:t>
            </a:r>
            <a:endParaRPr lang="en-US" sz="2400" i="1" dirty="0" smtClean="0"/>
          </a:p>
        </p:txBody>
      </p:sp>
      <p:pic>
        <p:nvPicPr>
          <p:cNvPr id="41985" name="Picture 1"/>
          <p:cNvPicPr>
            <a:picLocks noChangeAspect="1" noChangeArrowheads="1"/>
          </p:cNvPicPr>
          <p:nvPr/>
        </p:nvPicPr>
        <p:blipFill>
          <a:blip r:embed="rId3" cstate="print"/>
          <a:srcRect/>
          <a:stretch>
            <a:fillRect/>
          </a:stretch>
        </p:blipFill>
        <p:spPr bwMode="auto">
          <a:xfrm>
            <a:off x="1784970" y="1248705"/>
            <a:ext cx="6864177" cy="4628517"/>
          </a:xfrm>
          <a:prstGeom prst="rect">
            <a:avLst/>
          </a:prstGeom>
          <a:noFill/>
          <a:ln w="9525">
            <a:noFill/>
            <a:miter lim="800000"/>
            <a:headEnd/>
            <a:tailEnd/>
          </a:ln>
        </p:spPr>
      </p:pic>
      <p:sp>
        <p:nvSpPr>
          <p:cNvPr id="8" name="Rectangle 7"/>
          <p:cNvSpPr/>
          <p:nvPr/>
        </p:nvSpPr>
        <p:spPr>
          <a:xfrm>
            <a:off x="457200" y="6019800"/>
            <a:ext cx="8393987" cy="830997"/>
          </a:xfrm>
          <a:prstGeom prst="rect">
            <a:avLst/>
          </a:prstGeom>
        </p:spPr>
        <p:txBody>
          <a:bodyPr wrap="square">
            <a:spAutoFit/>
          </a:bodyPr>
          <a:lstStyle/>
          <a:p>
            <a:r>
              <a:rPr lang="en-US" sz="2400" b="1" i="1" dirty="0" smtClean="0"/>
              <a:t>This potential connectivity serves to help underpin the decision to move forward with a </a:t>
            </a:r>
            <a:r>
              <a:rPr lang="en-US" sz="2400" b="1" i="1" dirty="0" err="1" smtClean="0"/>
              <a:t>tokamak</a:t>
            </a:r>
            <a:r>
              <a:rPr lang="en-US" sz="2400" b="1" i="1" dirty="0" smtClean="0"/>
              <a:t> burning plasma experiment</a:t>
            </a:r>
            <a:endParaRPr lang="en-US" sz="2400" b="1" i="1" dirty="0"/>
          </a:p>
        </p:txBody>
      </p:sp>
      <p:sp>
        <p:nvSpPr>
          <p:cNvPr id="10" name="TextBox 9"/>
          <p:cNvSpPr txBox="1"/>
          <p:nvPr/>
        </p:nvSpPr>
        <p:spPr>
          <a:xfrm>
            <a:off x="7314942" y="4752092"/>
            <a:ext cx="1953802" cy="1384995"/>
          </a:xfrm>
          <a:prstGeom prst="rect">
            <a:avLst/>
          </a:prstGeom>
          <a:noFill/>
        </p:spPr>
        <p:txBody>
          <a:bodyPr wrap="square" rtlCol="0">
            <a:spAutoFit/>
          </a:bodyPr>
          <a:lstStyle/>
          <a:p>
            <a:r>
              <a:rPr lang="en-US" sz="1400" b="0" i="1" dirty="0" smtClean="0"/>
              <a:t>HSX (UW)</a:t>
            </a:r>
          </a:p>
          <a:p>
            <a:r>
              <a:rPr lang="en-US" sz="1400" b="0" i="1" dirty="0" smtClean="0"/>
              <a:t>CAT (Auburn) </a:t>
            </a:r>
          </a:p>
          <a:p>
            <a:r>
              <a:rPr lang="en-US" sz="1400" b="0" i="1" dirty="0" smtClean="0"/>
              <a:t>LHD (Japan)</a:t>
            </a:r>
          </a:p>
          <a:p>
            <a:r>
              <a:rPr lang="en-US" sz="1400" b="0" i="1" dirty="0" smtClean="0"/>
              <a:t>Partner with W7-X (IPP, Germany)</a:t>
            </a:r>
          </a:p>
          <a:p>
            <a:endParaRPr lang="en-US" sz="1400" b="0" i="1" dirty="0"/>
          </a:p>
        </p:txBody>
      </p:sp>
      <p:sp>
        <p:nvSpPr>
          <p:cNvPr id="11" name="TextBox 10"/>
          <p:cNvSpPr txBox="1"/>
          <p:nvPr/>
        </p:nvSpPr>
        <p:spPr>
          <a:xfrm>
            <a:off x="7416231" y="2567910"/>
            <a:ext cx="1539204" cy="523220"/>
          </a:xfrm>
          <a:prstGeom prst="rect">
            <a:avLst/>
          </a:prstGeom>
          <a:noFill/>
        </p:spPr>
        <p:txBody>
          <a:bodyPr wrap="none" rtlCol="0">
            <a:spAutoFit/>
          </a:bodyPr>
          <a:lstStyle/>
          <a:p>
            <a:r>
              <a:rPr lang="en-US" sz="1400" b="0" i="1" dirty="0" smtClean="0"/>
              <a:t>RFP: MST (UW);</a:t>
            </a:r>
          </a:p>
          <a:p>
            <a:r>
              <a:rPr lang="en-US" sz="1400" b="0" i="1" dirty="0" err="1" smtClean="0"/>
              <a:t>Spheromaks</a:t>
            </a:r>
            <a:r>
              <a:rPr lang="en-US" sz="1400" b="0" i="1" dirty="0" smtClean="0"/>
              <a:t> (4)</a:t>
            </a:r>
            <a:endParaRPr lang="en-US" sz="1400" b="0" i="1" dirty="0"/>
          </a:p>
        </p:txBody>
      </p:sp>
      <p:sp>
        <p:nvSpPr>
          <p:cNvPr id="12" name="TextBox 11"/>
          <p:cNvSpPr txBox="1"/>
          <p:nvPr/>
        </p:nvSpPr>
        <p:spPr>
          <a:xfrm>
            <a:off x="2731552" y="1826337"/>
            <a:ext cx="1953802" cy="738664"/>
          </a:xfrm>
          <a:prstGeom prst="rect">
            <a:avLst/>
          </a:prstGeom>
          <a:noFill/>
        </p:spPr>
        <p:txBody>
          <a:bodyPr wrap="square" rtlCol="0">
            <a:spAutoFit/>
          </a:bodyPr>
          <a:lstStyle/>
          <a:p>
            <a:r>
              <a:rPr lang="en-US" sz="1400" b="0" i="1" dirty="0" smtClean="0"/>
              <a:t>NSTX (PPPL)</a:t>
            </a:r>
          </a:p>
          <a:p>
            <a:r>
              <a:rPr lang="en-US" sz="1400" b="0" i="1" dirty="0" smtClean="0"/>
              <a:t>Pegasus (UW)</a:t>
            </a:r>
          </a:p>
          <a:p>
            <a:endParaRPr lang="en-US" sz="1400" b="0" i="1" dirty="0"/>
          </a:p>
        </p:txBody>
      </p:sp>
      <p:sp>
        <p:nvSpPr>
          <p:cNvPr id="7" name="Content Placeholder 1"/>
          <p:cNvSpPr txBox="1">
            <a:spLocks/>
          </p:cNvSpPr>
          <p:nvPr/>
        </p:nvSpPr>
        <p:spPr bwMode="auto">
          <a:xfrm>
            <a:off x="-204149" y="1447800"/>
            <a:ext cx="2490150" cy="3651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indent="-228600" eaLnBrk="0" hangingPunct="0">
              <a:spcBef>
                <a:spcPct val="20000"/>
              </a:spcBef>
              <a:buFont typeface="Wingdings" pitchFamily="2" charset="2"/>
              <a:buChar char="§"/>
            </a:pPr>
            <a:r>
              <a:rPr lang="en-US" b="0" i="1" kern="0" dirty="0" smtClean="0">
                <a:solidFill>
                  <a:schemeClr val="accent2">
                    <a:lumMod val="75000"/>
                  </a:schemeClr>
                </a:solidFill>
                <a:latin typeface="+mn-lt"/>
              </a:rPr>
              <a:t>The intellectual enterprise had broadened and deepened </a:t>
            </a:r>
            <a:r>
              <a:rPr lang="en-US" i="1" kern="0" dirty="0" smtClean="0">
                <a:solidFill>
                  <a:schemeClr val="accent2">
                    <a:lumMod val="75000"/>
                  </a:schemeClr>
                </a:solidFill>
              </a:rPr>
              <a:t>since the 1950’s to the point that a community view emerged: </a:t>
            </a:r>
            <a:r>
              <a:rPr lang="en-US" b="0" i="1" kern="0" dirty="0" smtClean="0">
                <a:solidFill>
                  <a:schemeClr val="accent2">
                    <a:lumMod val="75000"/>
                  </a:schemeClr>
                </a:solidFill>
                <a:latin typeface="+mn-lt"/>
              </a:rPr>
              <a:t>the intellectual connections between configurations can be made, and therefore</a:t>
            </a:r>
            <a:r>
              <a:rPr lang="en-US" i="1" kern="0" dirty="0">
                <a:solidFill>
                  <a:schemeClr val="accent2">
                    <a:lumMod val="75000"/>
                  </a:schemeClr>
                </a:solidFill>
              </a:rPr>
              <a:t> </a:t>
            </a:r>
            <a:r>
              <a:rPr lang="en-US" b="0" i="1" kern="0" dirty="0" smtClean="0">
                <a:solidFill>
                  <a:schemeClr val="accent2">
                    <a:lumMod val="75000"/>
                  </a:schemeClr>
                </a:solidFill>
                <a:latin typeface="+mn-lt"/>
                <a:sym typeface="Wingdings" pitchFamily="2" charset="2"/>
              </a:rPr>
              <a:t>alpha particle physics studied on ITER can be bridged to alternate configurations</a:t>
            </a:r>
            <a:endParaRPr kumimoji="0" lang="en-US" b="0" i="0" u="none" strike="noStrike" kern="0" cap="none" spc="0" normalizeH="0" baseline="0" noProof="0" dirty="0" smtClean="0">
              <a:ln>
                <a:noFill/>
              </a:ln>
              <a:solidFill>
                <a:srgbClr val="002060"/>
              </a:solidFill>
              <a:effectLst/>
              <a:uLnTx/>
              <a:uFillTx/>
              <a:latin typeface="+mn-lt"/>
              <a:ea typeface="+mn-ea"/>
              <a:cs typeface="+mn-cs"/>
            </a:endParaRPr>
          </a:p>
        </p:txBody>
      </p:sp>
      <p:sp>
        <p:nvSpPr>
          <p:cNvPr id="2" name="TextBox 1"/>
          <p:cNvSpPr txBox="1"/>
          <p:nvPr/>
        </p:nvSpPr>
        <p:spPr>
          <a:xfrm>
            <a:off x="2819400" y="4724400"/>
            <a:ext cx="1600200" cy="923330"/>
          </a:xfrm>
          <a:prstGeom prst="rect">
            <a:avLst/>
          </a:prstGeom>
          <a:noFill/>
        </p:spPr>
        <p:txBody>
          <a:bodyPr wrap="square" rtlCol="0">
            <a:spAutoFit/>
          </a:bodyPr>
          <a:lstStyle/>
          <a:p>
            <a:r>
              <a:rPr lang="en-US" i="1" dirty="0" smtClean="0">
                <a:solidFill>
                  <a:schemeClr val="tx2"/>
                </a:solidFill>
              </a:rPr>
              <a:t>From </a:t>
            </a:r>
            <a:r>
              <a:rPr lang="en-US" i="1" dirty="0" err="1" smtClean="0">
                <a:solidFill>
                  <a:schemeClr val="tx2"/>
                </a:solidFill>
              </a:rPr>
              <a:t>EPAct</a:t>
            </a:r>
            <a:r>
              <a:rPr lang="en-US" i="1" dirty="0" smtClean="0">
                <a:solidFill>
                  <a:schemeClr val="tx2"/>
                </a:solidFill>
              </a:rPr>
              <a:t> ITER research plan</a:t>
            </a:r>
            <a:endParaRPr lang="en-US" i="1" dirty="0">
              <a:solidFill>
                <a:schemeClr val="tx2"/>
              </a:solidFill>
            </a:endParaRPr>
          </a:p>
        </p:txBody>
      </p:sp>
    </p:spTree>
    <p:extLst>
      <p:ext uri="{BB962C8B-B14F-4D97-AF65-F5344CB8AC3E}">
        <p14:creationId xmlns:p14="http://schemas.microsoft.com/office/powerpoint/2010/main" val="416519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3733800" y="84611"/>
            <a:ext cx="5334000" cy="917864"/>
          </a:xfrm>
        </p:spPr>
        <p:txBody>
          <a:bodyPr>
            <a:noAutofit/>
          </a:bodyPr>
          <a:lstStyle/>
          <a:p>
            <a:pPr eaLnBrk="1" hangingPunct="1"/>
            <a:r>
              <a:rPr lang="en-US" sz="2400" b="1" dirty="0" smtClean="0">
                <a:cs typeface="Arial" panose="020B0604020202020204" pitchFamily="34" charset="0"/>
              </a:rPr>
              <a:t>The science of ITER: a fusion science wind tunnel experiment, at scale</a:t>
            </a:r>
          </a:p>
        </p:txBody>
      </p:sp>
      <p:sp>
        <p:nvSpPr>
          <p:cNvPr id="13" name="TextBox 9"/>
          <p:cNvSpPr txBox="1">
            <a:spLocks noChangeArrowheads="1"/>
          </p:cNvSpPr>
          <p:nvPr/>
        </p:nvSpPr>
        <p:spPr bwMode="auto">
          <a:xfrm>
            <a:off x="1180017" y="2623142"/>
            <a:ext cx="4436418" cy="5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48" charset="-128"/>
              </a:defRPr>
            </a:lvl1pPr>
            <a:lvl2pPr marL="742950" indent="-285750">
              <a:defRPr sz="2400">
                <a:solidFill>
                  <a:schemeClr val="tx1"/>
                </a:solidFill>
                <a:latin typeface="Arial" pitchFamily="34" charset="0"/>
                <a:ea typeface="ヒラギノ角ゴ Pro W3" pitchFamily="48" charset="-128"/>
              </a:defRPr>
            </a:lvl2pPr>
            <a:lvl3pPr marL="1143000" indent="-228600">
              <a:defRPr sz="2400">
                <a:solidFill>
                  <a:schemeClr val="tx1"/>
                </a:solidFill>
                <a:latin typeface="Arial" pitchFamily="34" charset="0"/>
                <a:ea typeface="ヒラギノ角ゴ Pro W3" pitchFamily="48" charset="-128"/>
              </a:defRPr>
            </a:lvl3pPr>
            <a:lvl4pPr marL="1600200" indent="-228600">
              <a:defRPr sz="2400">
                <a:solidFill>
                  <a:schemeClr val="tx1"/>
                </a:solidFill>
                <a:latin typeface="Arial" pitchFamily="34" charset="0"/>
                <a:ea typeface="ヒラギノ角ゴ Pro W3" pitchFamily="48" charset="-128"/>
              </a:defRPr>
            </a:lvl4pPr>
            <a:lvl5pPr marL="2057400" indent="-228600">
              <a:defRPr sz="2400">
                <a:solidFill>
                  <a:schemeClr val="tx1"/>
                </a:solidFill>
                <a:latin typeface="Arial"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9pPr>
          </a:lstStyle>
          <a:p>
            <a:pPr>
              <a:lnSpc>
                <a:spcPct val="95000"/>
              </a:lnSpc>
            </a:pPr>
            <a:r>
              <a:rPr lang="en-US" sz="1400" i="1" dirty="0" smtClean="0">
                <a:cs typeface="Arial" pitchFamily="34" charset="0"/>
              </a:rPr>
              <a:t>DIII-D</a:t>
            </a:r>
          </a:p>
          <a:p>
            <a:pPr>
              <a:lnSpc>
                <a:spcPct val="95000"/>
              </a:lnSpc>
            </a:pPr>
            <a:r>
              <a:rPr lang="en-US" sz="1400" i="1" dirty="0" smtClean="0">
                <a:cs typeface="Arial" pitchFamily="34" charset="0"/>
              </a:rPr>
              <a:t>General Atomics</a:t>
            </a:r>
            <a:endParaRPr lang="en-US" sz="1400" dirty="0">
              <a:cs typeface="Arial" pitchFamily="34" charset="0"/>
            </a:endParaRPr>
          </a:p>
        </p:txBody>
      </p:sp>
      <p:sp>
        <p:nvSpPr>
          <p:cNvPr id="7" name="Slide Number Placeholder 6"/>
          <p:cNvSpPr>
            <a:spLocks noGrp="1"/>
          </p:cNvSpPr>
          <p:nvPr>
            <p:ph type="sldNum" sz="quarter" idx="12"/>
          </p:nvPr>
        </p:nvSpPr>
        <p:spPr/>
        <p:txBody>
          <a:bodyPr/>
          <a:lstStyle/>
          <a:p>
            <a:fld id="{4D209A34-5889-4E16-8BD0-8C9F0C75090B}" type="slidenum">
              <a:rPr lang="en-US" smtClean="0"/>
              <a:pPr/>
              <a:t>27</a:t>
            </a:fld>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24200"/>
            <a:ext cx="1906124" cy="190129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905" y="1143000"/>
            <a:ext cx="2872543" cy="570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7248" y="3340706"/>
            <a:ext cx="1734487" cy="195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9"/>
          <p:cNvSpPr txBox="1">
            <a:spLocks noChangeArrowheads="1"/>
          </p:cNvSpPr>
          <p:nvPr/>
        </p:nvSpPr>
        <p:spPr bwMode="auto">
          <a:xfrm>
            <a:off x="5105400" y="1455596"/>
            <a:ext cx="4436418" cy="2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48" charset="-128"/>
              </a:defRPr>
            </a:lvl1pPr>
            <a:lvl2pPr marL="742950" indent="-285750">
              <a:defRPr sz="2400">
                <a:solidFill>
                  <a:schemeClr val="tx1"/>
                </a:solidFill>
                <a:latin typeface="Arial" pitchFamily="34" charset="0"/>
                <a:ea typeface="ヒラギノ角ゴ Pro W3" pitchFamily="48" charset="-128"/>
              </a:defRPr>
            </a:lvl2pPr>
            <a:lvl3pPr marL="1143000" indent="-228600">
              <a:defRPr sz="2400">
                <a:solidFill>
                  <a:schemeClr val="tx1"/>
                </a:solidFill>
                <a:latin typeface="Arial" pitchFamily="34" charset="0"/>
                <a:ea typeface="ヒラギノ角ゴ Pro W3" pitchFamily="48" charset="-128"/>
              </a:defRPr>
            </a:lvl3pPr>
            <a:lvl4pPr marL="1600200" indent="-228600">
              <a:defRPr sz="2400">
                <a:solidFill>
                  <a:schemeClr val="tx1"/>
                </a:solidFill>
                <a:latin typeface="Arial" pitchFamily="34" charset="0"/>
                <a:ea typeface="ヒラギノ角ゴ Pro W3" pitchFamily="48" charset="-128"/>
              </a:defRPr>
            </a:lvl4pPr>
            <a:lvl5pPr marL="2057400" indent="-228600">
              <a:defRPr sz="2400">
                <a:solidFill>
                  <a:schemeClr val="tx1"/>
                </a:solidFill>
                <a:latin typeface="Arial"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9pPr>
          </a:lstStyle>
          <a:p>
            <a:pPr>
              <a:lnSpc>
                <a:spcPct val="95000"/>
              </a:lnSpc>
            </a:pPr>
            <a:r>
              <a:rPr lang="en-US" sz="1400" i="1" dirty="0" smtClean="0">
                <a:cs typeface="Arial" pitchFamily="34" charset="0"/>
              </a:rPr>
              <a:t>ITER</a:t>
            </a:r>
            <a:endParaRPr lang="en-US" sz="1400" dirty="0">
              <a:cs typeface="Arial" pitchFamily="34" charset="0"/>
            </a:endParaRPr>
          </a:p>
        </p:txBody>
      </p:sp>
      <p:sp>
        <p:nvSpPr>
          <p:cNvPr id="9" name="Rectangle 8"/>
          <p:cNvSpPr/>
          <p:nvPr/>
        </p:nvSpPr>
        <p:spPr>
          <a:xfrm>
            <a:off x="495862" y="5782270"/>
            <a:ext cx="4152338" cy="923330"/>
          </a:xfrm>
          <a:prstGeom prst="rect">
            <a:avLst/>
          </a:prstGeom>
        </p:spPr>
        <p:txBody>
          <a:bodyPr wrap="square">
            <a:spAutoFit/>
          </a:bodyPr>
          <a:lstStyle/>
          <a:p>
            <a:pPr>
              <a:spcAft>
                <a:spcPts val="1200"/>
              </a:spcAft>
            </a:pPr>
            <a:r>
              <a:rPr lang="en-US" i="1" dirty="0" smtClean="0"/>
              <a:t>The science of the self-heated burning plasma state will no doubt yield transformational insights</a:t>
            </a:r>
            <a:endParaRPr lang="en-US" sz="1600" i="1" dirty="0"/>
          </a:p>
        </p:txBody>
      </p:sp>
    </p:spTree>
    <p:extLst>
      <p:ext uri="{BB962C8B-B14F-4D97-AF65-F5344CB8AC3E}">
        <p14:creationId xmlns:p14="http://schemas.microsoft.com/office/powerpoint/2010/main" val="17844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1" y="4616769"/>
            <a:ext cx="1471337" cy="15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Round Same Side Corner Rectangle 98"/>
          <p:cNvSpPr/>
          <p:nvPr/>
        </p:nvSpPr>
        <p:spPr>
          <a:xfrm rot="5400000" flipV="1">
            <a:off x="5997582" y="3635381"/>
            <a:ext cx="1797036" cy="4495800"/>
          </a:xfrm>
          <a:prstGeom prst="round2Same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 Same Side Corner Rectangle 99"/>
          <p:cNvSpPr/>
          <p:nvPr/>
        </p:nvSpPr>
        <p:spPr>
          <a:xfrm rot="5400000" flipV="1">
            <a:off x="5997583" y="-174619"/>
            <a:ext cx="1797036" cy="4495800"/>
          </a:xfrm>
          <a:prstGeom prst="round2Same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Same Side Corner Rectangle 96"/>
          <p:cNvSpPr/>
          <p:nvPr/>
        </p:nvSpPr>
        <p:spPr>
          <a:xfrm rot="5400000" flipV="1">
            <a:off x="5997583" y="1730381"/>
            <a:ext cx="1797036" cy="4495800"/>
          </a:xfrm>
          <a:prstGeom prst="round2Same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sz="3200" i="1" dirty="0" smtClean="0"/>
              <a:t>Discovery plasma science is full of possibilities for transformational science</a:t>
            </a:r>
            <a:endParaRPr lang="en-US" sz="3200" i="1" dirty="0"/>
          </a:p>
        </p:txBody>
      </p:sp>
      <p:sp>
        <p:nvSpPr>
          <p:cNvPr id="2050" name="AutoShape 2" descr="data:image/jpeg;base64,/9j/4AAQSkZJRgABAQAAAQABAAD/2wCEAAkGBhAQERUUEhQWFRUUGBgVFRgVFxQVFhUXFxwVHBUcHB4YHCYfIB8jGhgUIjEgIycpLS0sGiAxNTArNSYrLCkBCQoKDgwOGg8PGi8lHCAsLC4qKSwpNSwtKi0qNSowLSovKSwvNS0sLCotMjQsLCwsLC4pLSksLCk1KSwpKSwsLP/AABEIAKsAuAMBIgACEQEDEQH/xAAbAAEAAwEBAQEAAAAAAAAAAAAABAUGAQMCB//EAEgQAAIBAwIDBQMJBQQHCQAAAAECAwAEERIhBTFBBhMiUWEycYEUIzNCUmKRobFDcoKiwQcVFiQ0NVOS4fDxJVVzhJOywtHS/8QAGAEBAQEBAQAAAAAAAAAAAAAAAAECAwT/xAAxEQACAQEFBgYCAQUBAAAAAAAAAQIRAxIhMVFBcZGx0fAiYYGhweETMvEjM0JSYgT/2gAMAwEAAhEDEQA/AP3GlKUApSlAKUpQClKUApSuZoDtK5mmaA7SuZpmgO0pSgFKUoBSlKAUpSgFKUoBSlKAUpSgFKVw0B2vl5AASTgDck7ACqjj3aaK10rhpJn2jhj3dz/Qepqqj7N3N6dfEHwnMW0RIjHl3jDdz6cqtDlK0xuxVXy3kq57cwajHbI91INiIBlF/ec+EfnXkP74n/2Fop99xIPfyX9K97vtFZWOIEAL8lgt01P/ALq8vjUVOI8UuSe6ihtlHMzN3so2BGUTYc+RocXKro5NvRdfs9R2Snf6W/uWPXu+7iX8ApI/Gvr/AALD1uLw/wDmZf8A7qDNwi4M0cM99clpVdh3SxxINGnUMjLfWGPdXOLdm0t0VvlN62qSOIAXLDeRgueXTOapMMXdy1f8k7/BrL9He3iehlEg/nU18Hh3Fofo7mKcfZni7s/70Z3P4Uk7ISRgtHf3SY3Ot1lGB++KjWE/Fe6SWKSK6jddSiVDbylTyO2RuOXvFA0lg4tbn8fRJ/xm8G19bSQD/aJ89D05su6/EfGtBZcRimQPE6up6qQRVBB23iDd3dxvaudvnQDG3ukHhPxxS87HR6u+spPk0p3zHvFJ+8nskeoqG4zl/i7y4PvgailZnhvap0kFvfIIZjsjDeGb9xuh+6a0oqHaM1JVR2lKUNilKUApSlAKUpQClKUBw1n+0faJomWC3XvLqUeBfqovV38lH51L7R8dFpCXxqdiEiTrJI3sgf19BULgPChZxSXFy4M0g7y4kPJcb6R91eXr+FVHGcm3dj6vT7O8L4NDYI888gaVhqnnk5n0HkvQKKgLcXfE/oi1raH9pjE84+7n2FPnz99LC0fiji4uFK2qnNvC23eY5SyDr6L/AMmwS6uLRsTkSwbkT+FGiAGcSjYEdAy78gRVOSxS2R57/Ltnj2Xht7d3txCsMy5bnrM0ZO0gcgFvIg8j8DXeKXMVldidpI445k0zhmAYsn0TqvNjuynHTHlVNxDjkt985BotreLOLyYDVvs3dA8sjbP6cqg8L4ekh1Wdqblj7V1fE6G9VU7n4ClDn+TBRh6P6We/BFne9sLe4lhe3iupjA7HMMRKnUrKVJYjbcH4Cva+41dz6P8As64wjpIPnIlJKHIBBztUuPs1fSfT37r923RI1HxIJ/SvQdhY+tzeE+fymT+lMDSjauvnuXUq+NdqmkheKW1u7cOMO4iEqhCRqGVbquRnpmpq9roJ4hHYyR962mNQ50d0p21aWxq0gbKM5OOma+27JTRjMN/cpjfEhWZfjqGcfGqS94bNcO0VxHZz+DvDdLqjMS7gM+nmdmwob6pycCmBmTtYvHb3msuBP4woVF4bagSSuCZGkGsRK27yvn67Ekj1+FaTgXBY7SBIY86VHM7knqfiegrPdhzaW1shaVO9lw0jM41kn2A2TtgaRg8jWw1VGd7FJ+N504LQicW4TFdRmOZAynz5g9CD0I86zvD+IzcPlW2umLwudNvcNz9I5D5+Tdf019Q+K8LiuYmilXUjjB8x5EeRB3BobnCvijn3gyWK7WY7McRkikayuTqliGqJz+3h6H95eR/61p6hqEryqKUpQ2KUpQClKUArma7VH2y4m1vaSFPpHxFFjnrkOlceoyT8KGZSUU29hW8JX5devcneG2LQ246M/wC1k/8AiP8AhXzxQHiN38mH+jW5D3OOUknNIvcOZFTZmThfDtsHuY8D70h2Hvy5rw4JwK8toEEckQdgZJxLGzl5nOWOpXHLYcunrWjy0f6vfLp3sRKure7ty0kc6NEMsyXC6Qi7k6XjGQAOhU8qyvE+Ji9/zNzqWxRtNvAMh7uToSPLPT/jU3jtxPdSJYytGoUGa8eIsEEK7quX3BPM+W25qX2YsRdyC8ddMSAx2UeMCOMbd5j7TY28gPdQxJucrkcvPvJabWenC+zD3JWa/A8P0NsPoYB0yBszYx6CtYqAbDbpXcV2pU9kIKGQqNfX6QrqflkAAAlmY8lUDck+Qrz4rxHuVBCl3YhI0GxdzyGeg2JJ6AGsseOOJXaYLJPATDBHFnEk0mosQGJIwgjBY8gX88UoZnaKOB73nHI7hHkl1JbwbPGdmknyR3bYJyFIHhB3J6gVQW0dyluFltnWB2LSBXjjknZj81EASCEAwukYJxjAGc+zcAuYCrG4XvyWeKARrMe+fGp8kqAcjdyuFBOD53lwjJIkaEz3pUEvIS0duDs0mnYKCc6VA1NyzjNU8lJTxlhwxr3kV/GYJWxbRCOOQ6XWGBVZUAIIe4dlxoGPZA8RGxPT7j4E1rdWrNNI80sj99K7ERsNDfNBeQJbSVH3T7q1PCeEJbIQMszHVJI27yN1Zj+g5AbCqvj/AGi4boaKeZN+inUwIOxGnJDAgEHmCKVOkrOKV6Tx3mkpVR2X4ibi1jkL686hqxpLBWYKSOhIAJHnVvWT1xd5JozvbLhbvGs8P+kWx72I/aA9tD6Moq14RxRLmCOZPZkUMPTzB9QciphrK9mf8td3NpyTIuIR5JJ7aj3P+tU5PwzrsfPv4NXSlKh2FKUoBSlKAVluPjvuIWcP1U7y5YeegBU/BjmtTWXs/Hxec8+7t4kHoWZmNVHG1xSWrXU+O1r97cWluAWGt7h1HNhAuUXfbdyOflU5eM3XtPad3GN3Z5o8qvMnC5yQOmarpL2NOKyySuqJBbIhZyFAaRyw3PUjNefavtOkthc9yshXu8CRkZI21lVwpbBOzHcDG1U5OSV6Ve0Z+2V54BzEvFrg6jyZLZDk/wAu38Vfp1vAqIqqMKoCqByAAwB+FY3glqBfxIB4bWyQD0eQjV+Kj8q2oqMv/njRNvd196nahcWv+5iLAamyFRftOxwg+JI+GakyzKoyxwKwfGrho0t7x8s7uJWTVpAhA1RoM7Aqe73P1nbzojrazuo9Li+ltrsCRmuJdI7peSieUMCoPJU0LnqQATzNfB4FEGUvK015hvDbN3WS5JbWy7hdWfExGwwB0PtHawSqTMTeSyMZDFDh4VYgKF1AaRpUAanboTjfFXNhEnDrUlwB4i2iPca3OFjjG2d9KjzO9U80YXs8uX3yPBUFjFHFEqyXcwxnGNbADXJIeeheZ89gNzUZ+JJYfMRK11ey+OQLzZiPakPJF6AdBj31E4xxc2Cd7Ky/LbohRnxJbpnYDG+hM9PabJ9zgsrOrxcOKsNu/vZS2ppXyWIXGXYDcZIAyBSgvqt1Z6bV6avXYVcHHI7lX+XySPKJGjSzgLAErgAYTdsnO7Njap/AewMyxaJDDGsmTJ3cYacB+cfeNkAAbZAz+taSzsI7KNIoIi74xnGC3PLSSYwN9+p8hUey4rquRH8qEkm5kiiRWiQDnlgNSnOBlm3P1RnAV0EbJKn5MXl29veB69jFCW/cn24HeKTPMsDkN/EpVvjV/VRa6EvZVGQ0kUUmOjaTIjEeoHdg/wANW9Rnqs1SNNBWW7SDub2yuOhdrZz6SjKfzCtTWY/tEGLPvBzilhkX3h1H9TRGbb9G9MeBp6Vyu1DsKUpQClKUArMcI/1pffuW/wCjVp6y1udHGJQdu9to2X1KOQ35EVUcbXOL8/hjhsStxO9DAHwWxGQCBgP59c43qL/aJxKJrSaJWBdDEzqN9CmRcavL3Gvu9tieKMgkaMXFqPEmA2qOTcKSDvozv0zXp2p4HDFw2eKJVTKFhv4pGTx7k7s2FO5yau04Sq7OaX/XyffBSP7zvPWO2K+7S3L0rTk4rEcDvAb63k303dkAP34iC2fh+taLj5LCKEEjv5AjEc9AVncemVQrn1qM62U/C35v3xXMqOOKtyt1IWytrGe5xyEujvDJ6ndFHpq86q+GX9vJoa5m1OiCGKCNmDFFwCzqMEs5VSVOwAA9a8r1RbzTQa+6tGlV5GVZCU0JE3dgqpC6iV9wUgVawJbXymK2SMxZ+elYo7lWzkKGJfL4PibG2cZNU89XKWyumpYcE4WkLPOyR2+sBFjXSoRQc5cjYuT+AAHnXhPxONy93Kf8ta6u58pJBs8g88HwJ6lj1FR7e2F5PIWxoRpIkBVWEaRaU8KuCupnJJYg7KBtWd7TARRRd65+TyQyPHCq4Q3AGlMY9lSHEmnkCDgUpialO5Cqy7xfkTLi0DxPNcJ3t7fIVt4cZ7qMjwAfZCggs5xvtVt2Zs/k968KBQotYDOE9kTglQfQsgJ9cZqVaSwJaNdwuskiW+gy5JHzKnbB5eLcjbPWpHYvhvdWyu2TLOBNM53ZncZ39ADgDpSpYWfjTW+ve18j047we4uNknCR/WjKHD+YZlYNg+Qx768uDcClilDuYAqRmJEgjaMDUyMScsfsitBUTilyYonZcZA2zyySAM+m9Q9Ds41vFd2lzEI7lRvbtl8dYXwJh8Bpf+AVcxyBgCDkEZBHUHlUB+LQMWTIYAHvDjMajG4Z/ZBx0znzFePZVCtuFySqM6xE58UQY90d/u43686BPx4bS4rNf2i/6um/g/8AelaWsx/aCdVqsQ5zTQxD4uD/AEosyW/9uW40kXIe6vulKh2FKUoBSlKAVlu0vzN7ZXH1SzWz+WJRlP5hWpqn7V8IN1ayRj28aoz5OniT8xj41Uc7VNxwzz4Ff2x+ZktLrkIZdEh8opsKxPuOk/jUm04Q8srT3OMjUkMYOViQ5Bb1dxzPQHA6182EycT4eA/7ZCknmrjZtvMMM4qr4b2imFkYsE3kTi0wQT84do3P3dPiz10mhwbjevPJ4+veRRQK8ELxgZm4VOZUHV7Z86uf3TufQVb3kbNHFxCPLTNMCik7PExaOOP08JznGxZvOu8f4ObAQXUOZO4TurhScmaHcsTnmQSx9x8lqvbiUQNvZhibdm7+J4tTyNCMtHFpQFwwfIJ54Udc40eb9Kxl6fD+PTzJvDOKW0ZLyIZbtyXfWAqxM2PBltkCgAHbJx12rT8Lt+7V5pHUtLh3ZT82qgeFVP2VXr1JJ2zioJtTMvcwwmCEjTI7KEdk6qijxbjbU2MDOxNTOI290+IoNEMeMGXZnA+yiYwDjqxwPI1k9cE4+fXvaZXhnGR8skRGEfeuZrcPuHVwO8RxnKd4V1pnfrjfB2fC1RolxEYwM4R1wVIJzgHpnOCPhtWe7Q8AitrFliyGMsLNM3ik1mRB3hJ5kZ9B0rx4Xxq6hupxeurRoUi1oNCRkjUrsvRX1Y15wCuOW9V4mISdnK7L+K16FzddjLSSQuUYazqdVkdY5Dzy6A6W355G/WrtVxXQ1drJ6lGKyQrzmRSpDAFSCGBwQR1znpXpUW+shKuM774zkrn7ygjUPShWU/BGhknmUAMIzGYhpwiRlcL3YIwBqWTcc/PGK0Iqi7MxFjLcHA79hgAkjTHlFYZ3GoDOnkPxq+qsxZ/qKyvHj33EbODpHruX8vCNMefXUc1qGYDnWW7I5uJbi9PKVu6h/wDBiyAf4myaIzaY0jryRq6UpUOwpSlAKUpQCuYrtKAyMLfIL9kO1vetqQ9EuPrL6axv7/ca72kgeznF/ECVACXaL9aPo4Hmn6Vecc4NHdwNE+wbkRzRh7LL6g1V9m+Muxa0usC5iGDn2Z4+QkXzyOYqnlcaO76p6PTvZgfU9ylzd2wQh41ikuM8wwcCOP05PJVF2Q7I2txaySMmBPKzxlfC0SIzCLQeYI3NSyjcIkJALWLnJwMtasTk+pjJ/D9ZP9ntygge3DBjbyOgIIOqNiWibboVP61TCSlaJTWOPx7UJvB+JSpL8luTqkC64pAMCeMYBJHRxtkcuoq+xWF4px+3l4pbqJUVbUStI5YKuogDQCTg+telx2vZ2IW+sYVycYLTOV+qTkquSPT40objbxjVVrR0NF2ptO9s506mNiP3lGV/MCqq1mVrmFyBpvrXxqQCC8YVxnz8Esg+FVkt+9wpT+9rXQwKvoSNXCnY4Jk2PrUv5fbPdWFvbyK/ca2JVg2EWIoASNsnOcelKGXNSlXdtWvkyYUn4efm1aa1+wMtNb/udXj+7zXpkbVdcO4rFcIHhdXU9R0PkRzB9DUvFZ3tNwW3WOW5AaOVEZtcLGN2IHhB07Nk4HizUOzThistDRA1G4hxGOBDJKwVF5k/oPM+gqng4BdgAG/mOw1ZSAnON8HRkVKtOzMKuJHLzSL7LzNrKn7o2VfeBQt6byXH6HZS1eO0hV10tgsV+zrZmCn1AYD4VcVzFV3H+Nx2cJkkyeiKPakc+yq+pqGsIRxyRVdsr92CWcJxNc7Ej9nCPpHPwyB51f2FikMSRoMKihVHoKpOy/BpFL3Nzj5TP7Q6RJ9WNfdtnzNaMVWYs02772+yFKUqHYUpSgFKUoBSlKAGqbtD2eF0qsrGOeI6oZV5o3kfNT1FXNKGZRUlRmZ4P2i1t8lvFEdyBgqfo51+1HnYg/Z5/wBKy67Fy2k/f8P9lvDLAW0gq3PQ3THMA8iNvKtRxngMF2miZc43VgcOjeasNweVUK3V/wAP2lVru3HKRB8+g++v18eY3rSPNOGV/GmT2rvgUvC+zEVtexQ3UUTIYmET42ldWzl9W3eaem/Uio3yeL+7LY6FGu7UTNhcqDK2QTjlsBjy9K3NrxKy4jGQrRzL9ZGAJHvVtwfhVZfdgo2jeGKVoYJCC0QCuoYb5QtupOByNWpydhh/TSax96dD67X9mBNEjQQxtJDIsoTCqJFHtJnGNx57bVWWMcd3c2z2tsYEt5HaZyixgEAo0Yx7R1DBxsMVfR8GvQuj5Z4AukN3Kd75Z1Z05x10158P7LzwRiOO8cKMneKBiSxJYkldySTUqdJWdZVUd+Ww0Waou3RPyCcqMlVDY550spP5CuS8DvTyv3Huhg/oKjy8C4gVKm8SRWBVllt13U7EZRgeWah1nJyi1deO7qaO3mV1DKcqwDA+YO4/I16VQ8AgNhaKl1MhEeQHJ0qEz4R4vIVBl7VzXRKcOj1+dxKCsC+7q591KGvyJJXs9Npb8d7Qw2aapDlm2jjXd5G6BR/WqvgvAppphd3o+cH0EIOVt1P6uep/5EvgvZRIX76ZzPcHnK/1R5IOSj3b1egUIoubrPh1ArtKVDsKUpQClKUApSlAKUpQClKUArmK7SgKXivY+0uDrZNEnSSImOQfFefxzUAcD4lB9BeCRei3UeogdPGmCfjWppirU5Oyi3XJ+WBmBxbisft2cUnrDOAfwkA/Wvv/ABJe/wDd0v8A6sH/AOq0eK7iguS/2ft0MyeO8SbZLDT6yzxgfyajXwbTjE3tzQWynpEhlcfF9vyFanFKVH4285PlyM3a9hLfUHuGkupB9adtSj3J7I/OtEkYAwAAByA2Ar6pUNRhGOSFKUobFKUoBSlKAUpSgFKUoBSlKAUpSgFKUoBSlKAUpSgFKUoBSlKAUpSgFKUoBSlKAUpSgP/Z"/>
          <p:cNvSpPr>
            <a:spLocks noChangeAspect="1" noChangeArrowheads="1"/>
          </p:cNvSpPr>
          <p:nvPr/>
        </p:nvSpPr>
        <p:spPr bwMode="auto">
          <a:xfrm>
            <a:off x="0" y="-776288"/>
            <a:ext cx="1752600" cy="16287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4" name="AutoShape 6" descr="data:image/jpeg;base64,/9j/4AAQSkZJRgABAQAAAQABAAD/2wCEAAkGBhQSEBUUEBQVFRUUFxcXFRUWFRIXFBkUFBUVFBUUFRUXHCYeFxkkHBQUIC8gIycpLCwsFR4xNTAqNSYrLCkBCQoKDgwOGg8PGi8iHiQsLDU1MSkpKjUuNC4qLjQ0NC8tLSksLCosLDUpLDUsLCwqLCwtLCwpLCwsNC0pLCwsKf/AABEIAHgAeAMBIgACEQEDEQH/xAAbAAACAwEBAQAAAAAAAAAAAAAABAMFBgIBB//EADwQAAECAwQGCAUDAgcAAAAAAAEAAgMEEQUhMUEGElFhcYETIjKRobHB0SNCUmJysuHwM6IUFiRDU5LS/8QAGwEAAgMBAQEAAAAAAAAAAAAABAUCAwYAAQf/xAAuEQABAwIDBQgDAQEAAAAAAAABAAIDBBESITEFMkFRYRMicYGx0eHwkaHBI0L/2gAMAwEAAhEDEQA/APuKEIJXLkVXL4gAqSABiTcEjalrsgNq68nstGJ9hvWOn7WfGPXNBk0dke6Cqa1kOWpRtNRvmz0HNaSc0oY26GC87cG+5VVGt+K/5tXc27xxVQ0qVpSWSslk428E2ZRxR8L+KbMw53ac48ST6rtjks1yla5COJOqsLQNE3CjEYEjgSnoNqPGdeKrGFTNcoCSRm44jzQz42u1CvYFrNPau8k+1wIuWYaU1LTZZhhsyRsG2Xxm0wuOY1QElKP+Vf1QoJaaDxdjmFPVaSKVkrQ9huCgSCDYoQhCsXiCq+2LWECHrG8m5rdp9k7FiBrSTcAKk7hevnVrWkZiKXX0wY3OmXMoGtqewZlvHRG0VN27890aqKZm3RHl7zUnw2ADYmpCyYkXsNu+o3N70xKycGBR0ydZ+IhNvp+Z27kzF0wfhDY1oyrUn0CSMjYO9O7PkNfPknb5XkYYG5czp5c07K6ID/ceTuaKeJVjD0bgD5SeLis2NKY/1N/6hMy+lsQdoNd/afZHRz0Yyw/kX90BJBWHMu/Bt7K+Oj8H6KcCfdLxdG2fK5w40I913I6RQ4lxOo7YcORVqEe2KnmF2gHwS90k8Rs4keKzExY0Rl46w3Y9yVaVsaJGdsxsS/B20eoQFRswWvF+CiI606PVE0qVpXEWAWOo4X+e8IaVnJoyMijDYi4TEOIWmoV1KTAeK55hUTSp5WPqOrlnwUKCvdQzWduHXp19+iEmixi41V8hcsdUIX0AG4uEtWd0ytDUhCGMYhv/ABb7miyknGcD8MHXNwIFXCv079+Sb0pmteafsZRo5Cp8SVxZdnx4g+C0gG4vrQcNbGm4LMVEjpqg4b5ZC3RaimjbDTDFbPM36/CZgWI0XzMZsPa2oc/mMvFWkrISP/IHH7nEeygZoQ6lXxWjg0kd5ISM1YIb2Y0J+7XDT4mnirhG+EXMQ8zc+v8AFQZGTGwlPkLD0/q03+W5dw6rebXH3SE3ojS+E+v2u/8AQWflJ+LAd1HEbRi08sFtLGttsdux4xb6jaETC6mqe4W4XIaZtTTd8PxBZCPLOhu1Xgg/zBW1j26WUbENWbc2/stHOyDYrdV44HMHaCsZPSLoLy13I5EbVRLDJSOxsOX3VWxzMq24HjP7ot214IqMDgulndGbRr8Nxwvb6j1WhBTqCYTMDgk80RieWlLz0mIjaHHI7Cs85haSDiFqlU23K1GuMRceCXbTpRIztG6j0V9NLhOA6FVzSuwVC0qRpWNnjuEeQrezI9W0OXkhJ2fEpEG+5C1uw5zLShrtWm3t+svJK524XrP2LY/+JjPiP/p67ifuJJOqNy1Fp2iyWhVpuYwXV3DYN66sWTEOBDbnQE8XCp/m5YzSeeMSYd9LOqOXa8fJTcRRwYhvO+/pMWg1tRhO430+VBaFsRI5rEcaZNFzRySgXAK6CQue55u43KfNY1gs0WC7CakZx0J7XtxB7xmOaUBXYUmuLTcKLmhwsV9Nlo4ewObg4AjmkLekekhGg6zesOWIUeisWss2vykjxr6q3ota208IvxCyTrwSm3ArASswWPa4ZEH3W+Ya3jNYKdhakV7djjThl4La2W6sGGftHkEu2aS1z2FH7QALWvCaXEWEHAg5rtCcEXFilKyZFCQcjTuUjSurSbSM7v7womlYeojwPLeRKeg4mgpiE6hB2EIUbSvUNDPJBcM4ql8Ycc1paL5daA+NE/N/6ivqRWC0us4w4xiAdWJfXY7MeRWr2rGXRhw4H1XbKkDZS08R6KiXoK8XoWdWjK7C6C4Cbs2SMaI1jczedjRiVNgLiANVW8houdFtdFYWrLNr8xJ7z+yt1HAhBrQ0YNFBwC9ixg0EnACp4BbGJvZxhvILGyv7R5dzKw9tO/1ESn1egWys5mrCYNjW+QWKkIZjzA+52s7hWpW9aEu2e3E58nAlMK84Wsj5BeoQhNkrWatl3xjwHklmuRaMWsZ5307rlG0rHVPelcepT6NtowOibgirgNpCFLZcOsQbr0I3Z9EyVhc8cUDUSljrBaJLTsiyKwsiCoP8BByKZQtGQCLFAAkG4WBtLRKLDJMMdI3d2hxCqXSbwaFj6/i72X1Si8olMmyo3G7TZNo9qyNFnAH9L53I6OR4h7BaPqdcO7EraWPYzIDaNvce07M+wVhRBRNPRRwZjM8yhaitknyOQ5BCzmldq0b0Te07tUyGQ4n0U9p6Q0PRy46SIbrrwOO0qOxtHS13SxzrRCa0xAO07SvJ5DN/lF5ngPlewsbF/rL5DifhTaNWT0TNZ4678tg2cVdryi9RcUbYmhjULLIZHF7uKEvOzPRsc45DxyU5WY0jtLWd0bTc2935ZDkqqmYRRl3Hgp08RleGqtDlK0pZpT1nSpiPDcsXHYFlwwvcGjUp9IQ0XKvLDlqM1j82HAIVlDYAKDAIWrgiEUYYOCzsj8bi4rpCEK5QQhCFy5QxmOPZIHKp80lFscv/AKsSI4fSCGN5huPMqyqvVW6NrtVNr3N3UtKyLIYpDaGjcPPamQheVUwA0WCiSSbleryq4jR2tFXEAbSaBZq1dLPlgc3kfpHqqZqhkIu4q6GB8xswKwt23BCGqw1ef7d537lkg6uKh1yTU3k4nPmn7Osx8Y9UXZuPZHuVnppn1L8h4BPooWUzMz4lErAc9wa0VJ/lVsrNkBCbQYm9x2n2XNnWW2C2jbzm44n9k6nFJRiHvO3koqqrtThbohCEJggUIQhcuQhCFy5JR5d+MN9PteNZvhQhJxrSmWdqXDxthv8AQiqEKl0ZO64j71VjZQN5oP3pZIx9MXtxl3tP3awH6VWx9MozuyGs4Ak95QhIKmpnY7Dj9P4tDTU0D24sHr/VWxHxoxq7pH8nEcgBQJ2V0ajv+XVG1xp4Yr1CIp6FsrcbyShqiudE7AwAK+kNEobb4h1zswb3Zq8ZCAFAKAZDBCE3ihZELMFkolmfKbvN12hCFcqkIQhcuX//2Q=="/>
          <p:cNvSpPr>
            <a:spLocks noChangeAspect="1" noChangeArrowheads="1"/>
          </p:cNvSpPr>
          <p:nvPr/>
        </p:nvSpPr>
        <p:spPr bwMode="auto">
          <a:xfrm>
            <a:off x="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6" name="AutoShape 8" descr="data:image/jpeg;base64,/9j/4AAQSkZJRgABAQAAAQABAAD/2wCEAAkGBhQSEBUUEBQVFRUUFxcXFRUWFRIXFBkUFBUVFBUUFRUXHCYeFxkkHBQUIC8gIycpLCwsFR4xNTAqNSYrLCkBCQoKDgwOGg8PGi8iHiQsLDU1MSkpKjUuNC4qLjQ0NC8tLSksLCosLDUpLDUsLCwqLCwtLCwpLCwsNC0pLCwsKf/AABEIAHgAeAMBIgACEQEDEQH/xAAbAAACAwEBAQAAAAAAAAAAAAAABAMFBgIBB//EADwQAAECAwQGCAUDAgcAAAAAAAEAAgMEEQUhMUEGElFhcYETIjKRobHB0SNCUmJysuHwM6IUFiRDU5LS/8QAGwEAAgMBAQEAAAAAAAAAAAAABAUCAwYAAQf/xAAuEQABAwIDBQgDAQEAAAAAAAABAAIDBBESITEFMkFRYRMicYGx0eHwkaHBI0L/2gAMAwEAAhEDEQA/APuKEIJXLkVXL4gAqSABiTcEjalrsgNq68nstGJ9hvWOn7WfGPXNBk0dke6Cqa1kOWpRtNRvmz0HNaSc0oY26GC87cG+5VVGt+K/5tXc27xxVQ0qVpSWSslk428E2ZRxR8L+KbMw53ac48ST6rtjks1yla5COJOqsLQNE3CjEYEjgSnoNqPGdeKrGFTNcoCSRm44jzQz42u1CvYFrNPau8k+1wIuWYaU1LTZZhhsyRsG2Xxm0wuOY1QElKP+Vf1QoJaaDxdjmFPVaSKVkrQ9huCgSCDYoQhCsXiCq+2LWECHrG8m5rdp9k7FiBrSTcAKk7hevnVrWkZiKXX0wY3OmXMoGtqewZlvHRG0VN27890aqKZm3RHl7zUnw2ADYmpCyYkXsNu+o3N70xKycGBR0ydZ+IhNvp+Z27kzF0wfhDY1oyrUn0CSMjYO9O7PkNfPknb5XkYYG5czp5c07K6ID/ceTuaKeJVjD0bgD5SeLis2NKY/1N/6hMy+lsQdoNd/afZHRz0Yyw/kX90BJBWHMu/Bt7K+Oj8H6KcCfdLxdG2fK5w40I913I6RQ4lxOo7YcORVqEe2KnmF2gHwS90k8Rs4keKzExY0Rl46w3Y9yVaVsaJGdsxsS/B20eoQFRswWvF+CiI606PVE0qVpXEWAWOo4X+e8IaVnJoyMijDYi4TEOIWmoV1KTAeK55hUTSp5WPqOrlnwUKCvdQzWduHXp19+iEmixi41V8hcsdUIX0AG4uEtWd0ytDUhCGMYhv/ABb7miyknGcD8MHXNwIFXCv079+Sb0pmteafsZRo5Cp8SVxZdnx4g+C0gG4vrQcNbGm4LMVEjpqg4b5ZC3RaimjbDTDFbPM36/CZgWI0XzMZsPa2oc/mMvFWkrISP/IHH7nEeygZoQ6lXxWjg0kd5ISM1YIb2Y0J+7XDT4mnirhG+EXMQ8zc+v8AFQZGTGwlPkLD0/q03+W5dw6rebXH3SE3ojS+E+v2u/8AQWflJ+LAd1HEbRi08sFtLGttsdux4xb6jaETC6mqe4W4XIaZtTTd8PxBZCPLOhu1Xgg/zBW1j26WUbENWbc2/stHOyDYrdV44HMHaCsZPSLoLy13I5EbVRLDJSOxsOX3VWxzMq24HjP7ot214IqMDgulndGbRr8Nxwvb6j1WhBTqCYTMDgk80RieWlLz0mIjaHHI7Cs85haSDiFqlU23K1GuMRceCXbTpRIztG6j0V9NLhOA6FVzSuwVC0qRpWNnjuEeQrezI9W0OXkhJ2fEpEG+5C1uw5zLShrtWm3t+svJK524XrP2LY/+JjPiP/p67ifuJJOqNy1Fp2iyWhVpuYwXV3DYN66sWTEOBDbnQE8XCp/m5YzSeeMSYd9LOqOXa8fJTcRRwYhvO+/pMWg1tRhO430+VBaFsRI5rEcaZNFzRySgXAK6CQue55u43KfNY1gs0WC7CakZx0J7XtxB7xmOaUBXYUmuLTcKLmhwsV9Nlo4ewObg4AjmkLekekhGg6zesOWIUeisWss2vykjxr6q3ota208IvxCyTrwSm3ArASswWPa4ZEH3W+Ya3jNYKdhakV7djjThl4La2W6sGGftHkEu2aS1z2FH7QALWvCaXEWEHAg5rtCcEXFilKyZFCQcjTuUjSurSbSM7v7womlYeojwPLeRKeg4mgpiE6hB2EIUbSvUNDPJBcM4ql8Ycc1paL5daA+NE/N/6ivqRWC0us4w4xiAdWJfXY7MeRWr2rGXRhw4H1XbKkDZS08R6KiXoK8XoWdWjK7C6C4Cbs2SMaI1jczedjRiVNgLiANVW8houdFtdFYWrLNr8xJ7z+yt1HAhBrQ0YNFBwC9ixg0EnACp4BbGJvZxhvILGyv7R5dzKw9tO/1ESn1egWys5mrCYNjW+QWKkIZjzA+52s7hWpW9aEu2e3E58nAlMK84Wsj5BeoQhNkrWatl3xjwHklmuRaMWsZ5307rlG0rHVPelcepT6NtowOibgirgNpCFLZcOsQbr0I3Z9EyVhc8cUDUSljrBaJLTsiyKwsiCoP8BByKZQtGQCLFAAkG4WBtLRKLDJMMdI3d2hxCqXSbwaFj6/i72X1Si8olMmyo3G7TZNo9qyNFnAH9L53I6OR4h7BaPqdcO7EraWPYzIDaNvce07M+wVhRBRNPRRwZjM8yhaitknyOQ5BCzmldq0b0Te07tUyGQ4n0U9p6Q0PRy46SIbrrwOO0qOxtHS13SxzrRCa0xAO07SvJ5DN/lF5ngPlewsbF/rL5DifhTaNWT0TNZ4678tg2cVdryi9RcUbYmhjULLIZHF7uKEvOzPRsc45DxyU5WY0jtLWd0bTc2935ZDkqqmYRRl3Hgp08RleGqtDlK0pZpT1nSpiPDcsXHYFlwwvcGjUp9IQ0XKvLDlqM1j82HAIVlDYAKDAIWrgiEUYYOCzsj8bi4rpCEK5QQhCFy5QxmOPZIHKp80lFscv/AKsSI4fSCGN5huPMqyqvVW6NrtVNr3N3UtKyLIYpDaGjcPPamQheVUwA0WCiSSbleryq4jR2tFXEAbSaBZq1dLPlgc3kfpHqqZqhkIu4q6GB8xswKwt23BCGqw1ef7d537lkg6uKh1yTU3k4nPmn7Osx8Y9UXZuPZHuVnppn1L8h4BPooWUzMz4lErAc9wa0VJ/lVsrNkBCbQYm9x2n2XNnWW2C2jbzm44n9k6nFJRiHvO3koqqrtThbohCEJggUIQhcuQhCFy5JR5d+MN9PteNZvhQhJxrSmWdqXDxthv8AQiqEKl0ZO64j71VjZQN5oP3pZIx9MXtxl3tP3awH6VWx9MozuyGs4Ak95QhIKmpnY7Dj9P4tDTU0D24sHr/VWxHxoxq7pH8nEcgBQJ2V0ajv+XVG1xp4Yr1CIp6FsrcbyShqiudE7AwAK+kNEobb4h1zswb3Zq8ZCAFAKAZDBCE3ihZELMFkolmfKbvN12hCFcqkIQhcuX//2Q=="/>
          <p:cNvSpPr>
            <a:spLocks noChangeAspect="1" noChangeArrowheads="1"/>
          </p:cNvSpPr>
          <p:nvPr/>
        </p:nvSpPr>
        <p:spPr bwMode="auto">
          <a:xfrm>
            <a:off x="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 name="TextBox 51"/>
          <p:cNvSpPr txBox="1"/>
          <p:nvPr/>
        </p:nvSpPr>
        <p:spPr>
          <a:xfrm>
            <a:off x="5486400" y="1230868"/>
            <a:ext cx="2922814" cy="369332"/>
          </a:xfrm>
          <a:prstGeom prst="rect">
            <a:avLst/>
          </a:prstGeom>
          <a:noFill/>
        </p:spPr>
        <p:txBody>
          <a:bodyPr wrap="square" rtlCol="0">
            <a:spAutoFit/>
          </a:bodyPr>
          <a:lstStyle/>
          <a:p>
            <a:pPr algn="ctr"/>
            <a:r>
              <a:rPr lang="en-US" b="1" dirty="0" smtClean="0"/>
              <a:t>General Plasma Science</a:t>
            </a:r>
            <a:endParaRPr lang="en-US" b="1" dirty="0"/>
          </a:p>
        </p:txBody>
      </p:sp>
      <p:sp>
        <p:nvSpPr>
          <p:cNvPr id="81" name="TextBox 80"/>
          <p:cNvSpPr txBox="1"/>
          <p:nvPr/>
        </p:nvSpPr>
        <p:spPr>
          <a:xfrm>
            <a:off x="4950526" y="3135868"/>
            <a:ext cx="3964874" cy="369332"/>
          </a:xfrm>
          <a:prstGeom prst="rect">
            <a:avLst/>
          </a:prstGeom>
          <a:noFill/>
        </p:spPr>
        <p:txBody>
          <a:bodyPr wrap="square" rtlCol="0">
            <a:spAutoFit/>
          </a:bodyPr>
          <a:lstStyle/>
          <a:p>
            <a:pPr algn="ctr"/>
            <a:r>
              <a:rPr lang="en-US" b="1" dirty="0" smtClean="0"/>
              <a:t>High Energy Density Laboratory Plasma</a:t>
            </a:r>
            <a:endParaRPr lang="en-US" b="1" dirty="0"/>
          </a:p>
        </p:txBody>
      </p:sp>
      <p:sp>
        <p:nvSpPr>
          <p:cNvPr id="82" name="TextBox 81"/>
          <p:cNvSpPr txBox="1"/>
          <p:nvPr/>
        </p:nvSpPr>
        <p:spPr>
          <a:xfrm>
            <a:off x="4717535" y="3581400"/>
            <a:ext cx="4274065" cy="738664"/>
          </a:xfrm>
          <a:prstGeom prst="rect">
            <a:avLst/>
          </a:prstGeom>
          <a:noFill/>
        </p:spPr>
        <p:txBody>
          <a:bodyPr wrap="square" rtlCol="0">
            <a:spAutoFit/>
          </a:bodyPr>
          <a:lstStyle/>
          <a:p>
            <a:pPr>
              <a:spcAft>
                <a:spcPts val="600"/>
              </a:spcAft>
            </a:pPr>
            <a:r>
              <a:rPr lang="en-US" sz="1400" dirty="0"/>
              <a:t>High Energy Density (HED) physics is the study of ionized matter at extremely high density and temperature, </a:t>
            </a:r>
            <a:r>
              <a:rPr lang="en-US" sz="1400" dirty="0" smtClean="0"/>
              <a:t>approximately </a:t>
            </a:r>
            <a:r>
              <a:rPr lang="en-US" sz="1400" dirty="0"/>
              <a:t>100 billion Joules per cubic </a:t>
            </a:r>
            <a:r>
              <a:rPr lang="en-US" sz="1400" dirty="0" smtClean="0"/>
              <a:t>meter</a:t>
            </a:r>
          </a:p>
        </p:txBody>
      </p:sp>
      <p:sp>
        <p:nvSpPr>
          <p:cNvPr id="102" name="TextBox 101"/>
          <p:cNvSpPr txBox="1"/>
          <p:nvPr/>
        </p:nvSpPr>
        <p:spPr>
          <a:xfrm>
            <a:off x="5459186" y="5040868"/>
            <a:ext cx="2922814" cy="369332"/>
          </a:xfrm>
          <a:prstGeom prst="rect">
            <a:avLst/>
          </a:prstGeom>
          <a:noFill/>
        </p:spPr>
        <p:txBody>
          <a:bodyPr wrap="square" rtlCol="0">
            <a:spAutoFit/>
          </a:bodyPr>
          <a:lstStyle/>
          <a:p>
            <a:pPr algn="ctr"/>
            <a:r>
              <a:rPr lang="en-US" b="1" dirty="0" smtClean="0"/>
              <a:t>Self Organized Systems</a:t>
            </a:r>
            <a:endParaRPr lang="en-US" b="1" dirty="0"/>
          </a:p>
        </p:txBody>
      </p:sp>
      <p:pic>
        <p:nvPicPr>
          <p:cNvPr id="20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6814" y="1209554"/>
            <a:ext cx="1372163" cy="1108377"/>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7011" r="13825"/>
          <a:stretch/>
        </p:blipFill>
        <p:spPr bwMode="auto">
          <a:xfrm>
            <a:off x="3048000" y="1219200"/>
            <a:ext cx="1490379" cy="2809581"/>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pic>
      <p:pic>
        <p:nvPicPr>
          <p:cNvPr id="2049"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7788" t="13426" r="6657" b="9357"/>
          <a:stretch/>
        </p:blipFill>
        <p:spPr bwMode="auto">
          <a:xfrm>
            <a:off x="50872" y="2364384"/>
            <a:ext cx="2942675" cy="2248648"/>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9" y="1209554"/>
            <a:ext cx="1524000" cy="1103146"/>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pic>
      <p:pic>
        <p:nvPicPr>
          <p:cNvPr id="19" name="Picture 2" descr="http://plasma.physics.ucla.edu/images/lapd05bg.jpg"/>
          <p:cNvPicPr>
            <a:picLocks noChangeAspect="1" noChangeArrowheads="1"/>
          </p:cNvPicPr>
          <p:nvPr/>
        </p:nvPicPr>
        <p:blipFill rotWithShape="1">
          <a:blip r:embed="rId8" cstate="print"/>
          <a:srcRect t="9748" r="43635" b="19743"/>
          <a:stretch/>
        </p:blipFill>
        <p:spPr bwMode="auto">
          <a:xfrm>
            <a:off x="1600200" y="4666876"/>
            <a:ext cx="1378777" cy="1124324"/>
          </a:xfrm>
          <a:prstGeom prst="rect">
            <a:avLst/>
          </a:prstGeom>
          <a:noFill/>
          <a:ln w="12700" cap="flat" cmpd="sng" algn="ctr">
            <a:solidFill>
              <a:schemeClr val="tx1"/>
            </a:solidFill>
            <a:prstDash val="solid"/>
            <a:miter lim="800000"/>
            <a:headEnd type="none" w="med" len="med"/>
            <a:tailEnd type="none" w="med" len="med"/>
          </a:ln>
          <a:effectLst/>
        </p:spPr>
      </p:pic>
      <p:pic>
        <p:nvPicPr>
          <p:cNvPr id="2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6680" t="26053" r="49478" b="7959"/>
          <a:stretch/>
        </p:blipFill>
        <p:spPr bwMode="auto">
          <a:xfrm>
            <a:off x="3048000" y="4087091"/>
            <a:ext cx="1486920" cy="1676400"/>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4710793" y="1669883"/>
            <a:ext cx="4419600" cy="954107"/>
          </a:xfrm>
          <a:prstGeom prst="rect">
            <a:avLst/>
          </a:prstGeom>
          <a:noFill/>
        </p:spPr>
        <p:txBody>
          <a:bodyPr wrap="square" rtlCol="0">
            <a:spAutoFit/>
          </a:bodyPr>
          <a:lstStyle/>
          <a:p>
            <a:pPr>
              <a:spcAft>
                <a:spcPts val="600"/>
              </a:spcAft>
            </a:pPr>
            <a:r>
              <a:rPr lang="en-US" sz="1400" dirty="0" smtClean="0"/>
              <a:t>Addresses </a:t>
            </a:r>
            <a:r>
              <a:rPr lang="en-US" sz="1400" dirty="0"/>
              <a:t>outstanding questions related to fundamental plasma properties and processes through discovery-based investigations in basic and low-temperature plasma </a:t>
            </a:r>
            <a:r>
              <a:rPr lang="en-US" sz="1400" dirty="0" smtClean="0"/>
              <a:t>science</a:t>
            </a:r>
            <a:endParaRPr lang="en-US" sz="1400" dirty="0"/>
          </a:p>
        </p:txBody>
      </p:sp>
      <p:sp>
        <p:nvSpPr>
          <p:cNvPr id="22" name="TextBox 21"/>
          <p:cNvSpPr txBox="1"/>
          <p:nvPr/>
        </p:nvSpPr>
        <p:spPr>
          <a:xfrm>
            <a:off x="4724400" y="5334000"/>
            <a:ext cx="4267200" cy="1384995"/>
          </a:xfrm>
          <a:prstGeom prst="rect">
            <a:avLst/>
          </a:prstGeom>
          <a:noFill/>
        </p:spPr>
        <p:txBody>
          <a:bodyPr wrap="square" rtlCol="0">
            <a:spAutoFit/>
          </a:bodyPr>
          <a:lstStyle/>
          <a:p>
            <a:r>
              <a:rPr lang="en-US" sz="1400" dirty="0" smtClean="0"/>
              <a:t>The study of plasma systems which exhibit properties known as “self-organization” where the plasma spontaneously alters externally applied fields in a way that reduces the degrees of freedom.  Examples include the reversed field pinch, the </a:t>
            </a:r>
            <a:r>
              <a:rPr lang="en-US" sz="1400" dirty="0" err="1" smtClean="0"/>
              <a:t>spheromak</a:t>
            </a:r>
            <a:r>
              <a:rPr lang="en-US" sz="1400" dirty="0" smtClean="0"/>
              <a:t>, and the field-reversed configuration.</a:t>
            </a:r>
            <a:endParaRPr lang="en-US" sz="1400" dirty="0"/>
          </a:p>
        </p:txBody>
      </p:sp>
      <p:sp>
        <p:nvSpPr>
          <p:cNvPr id="3" name="Rectangle 2"/>
          <p:cNvSpPr/>
          <p:nvPr/>
        </p:nvSpPr>
        <p:spPr>
          <a:xfrm>
            <a:off x="10805" y="5799116"/>
            <a:ext cx="1547605" cy="119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t="19886" b="19374"/>
          <a:stretch/>
        </p:blipFill>
        <p:spPr bwMode="auto">
          <a:xfrm>
            <a:off x="50872" y="5848549"/>
            <a:ext cx="4484048" cy="898519"/>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171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142999" y="-1142998"/>
            <a:ext cx="6858001" cy="9144000"/>
          </a:xfrm>
          <a:prstGeom prst="rect">
            <a:avLst/>
          </a:prstGeom>
        </p:spPr>
      </p:pic>
    </p:spTree>
    <p:extLst>
      <p:ext uri="{BB962C8B-B14F-4D97-AF65-F5344CB8AC3E}">
        <p14:creationId xmlns:p14="http://schemas.microsoft.com/office/powerpoint/2010/main" val="28904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what follows…</a:t>
            </a:r>
            <a:endParaRPr lang="en-US" dirty="0"/>
          </a:p>
        </p:txBody>
      </p:sp>
      <p:sp>
        <p:nvSpPr>
          <p:cNvPr id="3" name="Content Placeholder 2"/>
          <p:cNvSpPr>
            <a:spLocks noGrp="1"/>
          </p:cNvSpPr>
          <p:nvPr>
            <p:ph idx="1"/>
          </p:nvPr>
        </p:nvSpPr>
        <p:spPr>
          <a:xfrm>
            <a:off x="173736" y="1127760"/>
            <a:ext cx="8763000" cy="4525963"/>
          </a:xfrm>
        </p:spPr>
        <p:txBody>
          <a:bodyPr>
            <a:noAutofit/>
          </a:bodyPr>
          <a:lstStyle/>
          <a:p>
            <a:r>
              <a:rPr lang="en-US" sz="2400" dirty="0" smtClean="0"/>
              <a:t>A high-level examination of research results, some individual, some collective, that changed perspectives on what is possible in fusion and plasma science. Also touched upon are some social factors that enabled these ideas to “take off”</a:t>
            </a:r>
          </a:p>
          <a:p>
            <a:endParaRPr lang="en-US" sz="2400" dirty="0"/>
          </a:p>
          <a:p>
            <a:r>
              <a:rPr lang="en-US" sz="2400" dirty="0" smtClean="0"/>
              <a:t>It is biased and imperfect, and topically incomplete. It is centered on transformational “events” at the expense of the all-important incremental progress that defines most research days </a:t>
            </a:r>
          </a:p>
          <a:p>
            <a:endParaRPr lang="en-US" sz="2400" dirty="0"/>
          </a:p>
          <a:p>
            <a:r>
              <a:rPr lang="en-US" sz="2400" dirty="0" smtClean="0"/>
              <a:t>But even as an imperfect history, the vignettes are signposts of an important and rich story of how research transforms perspectives</a:t>
            </a:r>
          </a:p>
          <a:p>
            <a:endParaRPr lang="en-US" sz="2400" dirty="0"/>
          </a:p>
          <a:p>
            <a:r>
              <a:rPr lang="en-US" sz="2400" dirty="0" smtClean="0"/>
              <a:t>Understanding our path to this day can inspire us</a:t>
            </a:r>
            <a:endParaRPr lang="en-US" sz="2400" dirty="0"/>
          </a:p>
        </p:txBody>
      </p:sp>
    </p:spTree>
    <p:extLst>
      <p:ext uri="{BB962C8B-B14F-4D97-AF65-F5344CB8AC3E}">
        <p14:creationId xmlns:p14="http://schemas.microsoft.com/office/powerpoint/2010/main" val="181871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83117" y="6532203"/>
            <a:ext cx="2133600" cy="365125"/>
          </a:xfrm>
        </p:spPr>
        <p:txBody>
          <a:bodyPr/>
          <a:lstStyle/>
          <a:p>
            <a:pPr>
              <a:defRPr/>
            </a:pPr>
            <a:fld id="{E1697873-7EB3-4FEA-81B1-8C643044C3B8}" type="slidenum">
              <a:rPr lang="en-US" smtClean="0">
                <a:solidFill>
                  <a:prstClr val="black">
                    <a:tint val="75000"/>
                  </a:prstClr>
                </a:solidFill>
              </a:rPr>
              <a:pPr>
                <a:defRPr/>
              </a:pPr>
              <a:t>30</a:t>
            </a:fld>
            <a:endParaRPr lang="en-US" dirty="0">
              <a:solidFill>
                <a:prstClr val="black">
                  <a:tint val="75000"/>
                </a:prstClr>
              </a:solidFill>
            </a:endParaRPr>
          </a:p>
        </p:txBody>
      </p:sp>
      <p:pic>
        <p:nvPicPr>
          <p:cNvPr id="5" name="Picture 2" descr="http://news.sciencemag.org/sites/default/files/nif%20sho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1" t="5698" r="5392" b="5700"/>
          <a:stretch/>
        </p:blipFill>
        <p:spPr bwMode="auto">
          <a:xfrm>
            <a:off x="128446" y="1229446"/>
            <a:ext cx="3300554" cy="2629302"/>
          </a:xfrm>
          <a:prstGeom prst="rect">
            <a:avLst/>
          </a:prstGeom>
          <a:noFill/>
          <a:ln w="19050">
            <a:solidFill>
              <a:schemeClr val="tx1">
                <a:lumMod val="50000"/>
                <a:lumOff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http://cuos.engin.umich.edu/wp-content/uploads/sites/49/2013/08/frequency_domain_holo-800x6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4613" y="4027902"/>
            <a:ext cx="3033186" cy="2650246"/>
          </a:xfrm>
          <a:prstGeom prst="rect">
            <a:avLst/>
          </a:prstGeom>
          <a:noFill/>
          <a:ln w="19050">
            <a:solidFill>
              <a:schemeClr val="tx1">
                <a:lumMod val="50000"/>
                <a:lumOff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http://www.nature.com/nphys/journal/v7/n1/images/nphys1897-f1.jpg"/>
          <p:cNvPicPr>
            <a:picLocks noChangeAspect="1" noChangeArrowheads="1"/>
          </p:cNvPicPr>
          <p:nvPr/>
        </p:nvPicPr>
        <p:blipFill rotWithShape="1">
          <a:blip r:embed="rId5">
            <a:extLst>
              <a:ext uri="{28A0092B-C50C-407E-A947-70E740481C1C}">
                <a14:useLocalDpi xmlns:a14="http://schemas.microsoft.com/office/drawing/2010/main" val="0"/>
              </a:ext>
            </a:extLst>
          </a:blip>
          <a:srcRect l="5204" r="1308"/>
          <a:stretch/>
        </p:blipFill>
        <p:spPr bwMode="auto">
          <a:xfrm>
            <a:off x="3622038" y="1229446"/>
            <a:ext cx="5445761" cy="2629302"/>
          </a:xfrm>
          <a:prstGeom prst="rect">
            <a:avLst/>
          </a:prstGeom>
          <a:noFill/>
          <a:ln w="19050">
            <a:solidFill>
              <a:schemeClr val="tx1">
                <a:lumMod val="50000"/>
                <a:lumOff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http://www.nature.com/nature/journal/v439/n7075/images/nature04492-f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939" y="4027903"/>
            <a:ext cx="3299060" cy="2650245"/>
          </a:xfrm>
          <a:prstGeom prst="rect">
            <a:avLst/>
          </a:prstGeom>
          <a:noFill/>
          <a:ln w="19050">
            <a:solidFill>
              <a:schemeClr val="tx1">
                <a:lumMod val="50000"/>
                <a:lumOff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C:\Jorge\Papers\NATURE_PHOTONICS\Nature Photonics Covers\new_perspective_blue_beam_fade_edge.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2039" y="4027902"/>
            <a:ext cx="2276356" cy="2663972"/>
          </a:xfrm>
          <a:prstGeom prst="rect">
            <a:avLst/>
          </a:prstGeom>
          <a:noFill/>
          <a:ln w="19050">
            <a:solidFill>
              <a:schemeClr val="tx1">
                <a:lumMod val="50000"/>
                <a:lumOff val="50000"/>
              </a:schemeClr>
            </a:solidFill>
          </a:ln>
          <a:effectLst>
            <a:outerShdw blurRad="50800" dist="38100" dir="8100000" algn="tr" rotWithShape="0">
              <a:prstClr val="black">
                <a:alpha val="40000"/>
              </a:prstClr>
            </a:outerShdw>
          </a:effectLst>
        </p:spPr>
      </p:pic>
      <p:sp>
        <p:nvSpPr>
          <p:cNvPr id="10" name="Title 1"/>
          <p:cNvSpPr>
            <a:spLocks noGrp="1"/>
          </p:cNvSpPr>
          <p:nvPr>
            <p:ph type="title"/>
          </p:nvPr>
        </p:nvSpPr>
        <p:spPr>
          <a:xfrm>
            <a:off x="2514600" y="137160"/>
            <a:ext cx="6553200" cy="838200"/>
          </a:xfrm>
        </p:spPr>
        <p:txBody>
          <a:bodyPr>
            <a:noAutofit/>
          </a:bodyPr>
          <a:lstStyle/>
          <a:p>
            <a:r>
              <a:rPr lang="en-US" dirty="0" smtClean="0">
                <a:cs typeface="Arial" panose="020B0604020202020204" pitchFamily="34" charset="0"/>
              </a:rPr>
              <a:t>Lasers are a critical tool for exploring the frontiers of plasma science</a:t>
            </a:r>
            <a:endParaRPr lang="en-US" dirty="0"/>
          </a:p>
        </p:txBody>
      </p:sp>
    </p:spTree>
    <p:extLst>
      <p:ext uri="{BB962C8B-B14F-4D97-AF65-F5344CB8AC3E}">
        <p14:creationId xmlns:p14="http://schemas.microsoft.com/office/powerpoint/2010/main" val="16542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83117" y="6532203"/>
            <a:ext cx="2133600" cy="365125"/>
          </a:xfrm>
        </p:spPr>
        <p:txBody>
          <a:bodyPr/>
          <a:lstStyle/>
          <a:p>
            <a:pPr>
              <a:defRPr/>
            </a:pPr>
            <a:fld id="{E1697873-7EB3-4FEA-81B1-8C643044C3B8}" type="slidenum">
              <a:rPr lang="en-US" smtClean="0">
                <a:solidFill>
                  <a:prstClr val="black">
                    <a:tint val="75000"/>
                  </a:prstClr>
                </a:solidFill>
              </a:rPr>
              <a:pPr>
                <a:defRPr/>
              </a:pPr>
              <a:t>31</a:t>
            </a:fld>
            <a:endParaRPr lang="en-US" dirty="0">
              <a:solidFill>
                <a:prstClr val="black">
                  <a:tint val="75000"/>
                </a:prstClr>
              </a:solidFill>
            </a:endParaRPr>
          </a:p>
        </p:txBody>
      </p:sp>
      <p:sp>
        <p:nvSpPr>
          <p:cNvPr id="10" name="Title 1"/>
          <p:cNvSpPr>
            <a:spLocks noGrp="1"/>
          </p:cNvSpPr>
          <p:nvPr>
            <p:ph type="title"/>
          </p:nvPr>
        </p:nvSpPr>
        <p:spPr>
          <a:xfrm>
            <a:off x="2514600" y="137160"/>
            <a:ext cx="6553200" cy="838200"/>
          </a:xfrm>
        </p:spPr>
        <p:txBody>
          <a:bodyPr>
            <a:noAutofit/>
          </a:bodyPr>
          <a:lstStyle/>
          <a:p>
            <a:r>
              <a:rPr lang="en-US" dirty="0" smtClean="0">
                <a:cs typeface="Arial" panose="020B0604020202020204" pitchFamily="34" charset="0"/>
              </a:rPr>
              <a:t>Passive diagnostic for unprecedented measurements of plasma properties</a:t>
            </a:r>
            <a:endParaRPr lang="en-US" dirty="0"/>
          </a:p>
        </p:txBody>
      </p:sp>
      <p:pic>
        <p:nvPicPr>
          <p:cNvPr id="3074" name="Picture 2" descr="http://www.nrl.navy.mil/content_images/EP3_fig9.jpg"/>
          <p:cNvPicPr>
            <a:picLocks noChangeAspect="1" noChangeArrowheads="1"/>
          </p:cNvPicPr>
          <p:nvPr/>
        </p:nvPicPr>
        <p:blipFill rotWithShape="1">
          <a:blip r:embed="rId3">
            <a:extLst>
              <a:ext uri="{28A0092B-C50C-407E-A947-70E740481C1C}">
                <a14:useLocalDpi xmlns:a14="http://schemas.microsoft.com/office/drawing/2010/main" val="0"/>
              </a:ext>
            </a:extLst>
          </a:blip>
          <a:srcRect l="5184" r="8161" b="3617"/>
          <a:stretch/>
        </p:blipFill>
        <p:spPr bwMode="auto">
          <a:xfrm>
            <a:off x="83127" y="1191679"/>
            <a:ext cx="3273137" cy="2744963"/>
          </a:xfrm>
          <a:prstGeom prst="rect">
            <a:avLst/>
          </a:prstGeom>
          <a:noFill/>
          <a:ln>
            <a:solidFill>
              <a:schemeClr val="tx1">
                <a:lumMod val="50000"/>
                <a:lumOff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899" r="34203"/>
          <a:stretch/>
        </p:blipFill>
        <p:spPr bwMode="auto">
          <a:xfrm>
            <a:off x="83127" y="4071126"/>
            <a:ext cx="2690276" cy="263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www.sciencemag.org/content/322/5898/69/F1.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3495" y="1191679"/>
            <a:ext cx="3045464" cy="2778986"/>
          </a:xfrm>
          <a:prstGeom prst="rect">
            <a:avLst/>
          </a:prstGeom>
          <a:noFill/>
          <a:ln>
            <a:solidFill>
              <a:schemeClr val="tx1">
                <a:lumMod val="50000"/>
                <a:lumOff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9" name="Picture 7" descr="http://nnsa.energy.gov/sites/default/files/nnsa/04-12-blog/nif%20xray.PNG"/>
          <p:cNvPicPr>
            <a:picLocks noChangeAspect="1" noChangeArrowheads="1"/>
          </p:cNvPicPr>
          <p:nvPr/>
        </p:nvPicPr>
        <p:blipFill rotWithShape="1">
          <a:blip r:embed="rId6">
            <a:extLst>
              <a:ext uri="{28A0092B-C50C-407E-A947-70E740481C1C}">
                <a14:useLocalDpi xmlns:a14="http://schemas.microsoft.com/office/drawing/2010/main" val="0"/>
              </a:ext>
            </a:extLst>
          </a:blip>
          <a:srcRect l="1895" t="5942" r="1895" b="832"/>
          <a:stretch/>
        </p:blipFill>
        <p:spPr bwMode="auto">
          <a:xfrm>
            <a:off x="2971800" y="4197517"/>
            <a:ext cx="3962400" cy="24928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859" y="1225703"/>
            <a:ext cx="2331841" cy="2744962"/>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82" name="Picture 10" descr="https://encrypted-tbn0.gstatic.com/images?q=tbn:ANd9GcR8lb8DpndSizovFUyCisJt_fuRX8n3PeEIGGolTqMGqAKNgZc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187126"/>
            <a:ext cx="2114550" cy="21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81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3581400" y="91875"/>
            <a:ext cx="5567540" cy="838200"/>
          </a:xfrm>
        </p:spPr>
        <p:txBody>
          <a:bodyPr>
            <a:noAutofit/>
          </a:bodyPr>
          <a:lstStyle/>
          <a:p>
            <a:pPr eaLnBrk="1" hangingPunct="1">
              <a:defRPr/>
            </a:pPr>
            <a:r>
              <a:rPr lang="en-US" sz="2400" dirty="0" smtClean="0"/>
              <a:t>Excimer laser development ushered in a society-altering age of plasma science</a:t>
            </a:r>
            <a:endParaRPr lang="en-US" sz="2400" i="1" dirty="0" smtClean="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921" y="1600200"/>
            <a:ext cx="36268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04639"/>
            <a:ext cx="7431087"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1219200"/>
            <a:ext cx="6172200" cy="3416320"/>
          </a:xfrm>
          <a:prstGeom prst="rect">
            <a:avLst/>
          </a:prstGeom>
        </p:spPr>
        <p:txBody>
          <a:bodyPr wrap="square">
            <a:spAutoFit/>
          </a:bodyPr>
          <a:lstStyle/>
          <a:p>
            <a:r>
              <a:rPr lang="en-US" dirty="0" smtClean="0"/>
              <a:t>1970: came the first report excimer lasing was in 1970 (Basov et al., </a:t>
            </a:r>
            <a:r>
              <a:rPr lang="pl-PL" dirty="0"/>
              <a:t>Zh. Eksp. Fiz. i Tekh. Pis’ma. Red. </a:t>
            </a:r>
            <a:r>
              <a:rPr lang="pl-PL" b="1" dirty="0"/>
              <a:t>12</a:t>
            </a:r>
            <a:r>
              <a:rPr lang="pl-PL" dirty="0"/>
              <a:t>, 473</a:t>
            </a:r>
            <a:r>
              <a:rPr lang="en-US" dirty="0" smtClean="0"/>
              <a:t>). Then a pause.</a:t>
            </a:r>
          </a:p>
          <a:p>
            <a:endParaRPr lang="en-US" dirty="0"/>
          </a:p>
          <a:p>
            <a:r>
              <a:rPr lang="en-US" dirty="0" smtClean="0"/>
              <a:t>1974-1975: when things really took off. </a:t>
            </a:r>
          </a:p>
          <a:p>
            <a:pPr lvl="1"/>
            <a:r>
              <a:rPr lang="en-US" dirty="0" smtClean="0"/>
              <a:t>From “</a:t>
            </a:r>
            <a:r>
              <a:rPr lang="en-US" dirty="0"/>
              <a:t>History and future prospects of excimer </a:t>
            </a:r>
            <a:r>
              <a:rPr lang="en-US" dirty="0" smtClean="0"/>
              <a:t>laser technology” (Basting et al., RIKEN Review No. 43 (2002): </a:t>
            </a:r>
          </a:p>
          <a:p>
            <a:pPr lvl="1"/>
            <a:endParaRPr lang="en-US" dirty="0"/>
          </a:p>
          <a:p>
            <a:pPr lvl="1"/>
            <a:r>
              <a:rPr lang="en-US" i="1" dirty="0" smtClean="0"/>
              <a:t>“Looking </a:t>
            </a:r>
            <a:r>
              <a:rPr lang="en-US" i="1" dirty="0"/>
              <a:t>back into the mid 70’s of the 20th century it is </a:t>
            </a:r>
            <a:r>
              <a:rPr lang="en-US" i="1" dirty="0" smtClean="0"/>
              <a:t>extremely interesting </a:t>
            </a:r>
            <a:r>
              <a:rPr lang="en-US" i="1" dirty="0"/>
              <a:t>to note that the (</a:t>
            </a:r>
            <a:r>
              <a:rPr lang="en-US" i="1" dirty="0" err="1"/>
              <a:t>exciplex</a:t>
            </a:r>
            <a:r>
              <a:rPr lang="en-US" i="1" dirty="0"/>
              <a:t>) excimer </a:t>
            </a:r>
            <a:r>
              <a:rPr lang="en-US" i="1" dirty="0" smtClean="0"/>
              <a:t>laser has </a:t>
            </a:r>
            <a:r>
              <a:rPr lang="en-US" i="1" dirty="0"/>
              <a:t>been discovered basically within the short time </a:t>
            </a:r>
            <a:r>
              <a:rPr lang="en-US" i="1" dirty="0" smtClean="0"/>
              <a:t>frame of </a:t>
            </a:r>
            <a:r>
              <a:rPr lang="en-US" i="1" dirty="0"/>
              <a:t>one year after investigation of fluorescence spectra of </a:t>
            </a:r>
            <a:r>
              <a:rPr lang="en-US" i="1" dirty="0" smtClean="0"/>
              <a:t>its active </a:t>
            </a:r>
            <a:r>
              <a:rPr lang="en-US" i="1" dirty="0"/>
              <a:t>molecules, the rare gas </a:t>
            </a:r>
            <a:r>
              <a:rPr lang="en-US" i="1" dirty="0" err="1"/>
              <a:t>monohalides</a:t>
            </a:r>
            <a:r>
              <a:rPr lang="en-US" i="1" dirty="0" smtClean="0"/>
              <a:t>.”</a:t>
            </a:r>
            <a:endParaRPr lang="en-US" i="1" dirty="0"/>
          </a:p>
        </p:txBody>
      </p:sp>
    </p:spTree>
    <p:extLst>
      <p:ext uri="{BB962C8B-B14F-4D97-AF65-F5344CB8AC3E}">
        <p14:creationId xmlns:p14="http://schemas.microsoft.com/office/powerpoint/2010/main" val="208258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391430" y="91875"/>
            <a:ext cx="4757509" cy="838200"/>
          </a:xfrm>
        </p:spPr>
        <p:txBody>
          <a:bodyPr>
            <a:noAutofit/>
          </a:bodyPr>
          <a:lstStyle/>
          <a:p>
            <a:pPr eaLnBrk="1" hangingPunct="1">
              <a:defRPr/>
            </a:pPr>
            <a:r>
              <a:rPr lang="en-US" sz="2400" dirty="0" smtClean="0"/>
              <a:t>Plasma science in the laboratory opens our thinking about connecting with the cosmos</a:t>
            </a:r>
            <a:endParaRPr lang="en-US" sz="2400" i="1" dirty="0" smtClean="0"/>
          </a:p>
        </p:txBody>
      </p:sp>
      <p:sp>
        <p:nvSpPr>
          <p:cNvPr id="8" name="Rectangle 7"/>
          <p:cNvSpPr/>
          <p:nvPr/>
        </p:nvSpPr>
        <p:spPr>
          <a:xfrm>
            <a:off x="431325" y="4611469"/>
            <a:ext cx="2692875" cy="646331"/>
          </a:xfrm>
          <a:prstGeom prst="rect">
            <a:avLst/>
          </a:prstGeom>
        </p:spPr>
        <p:txBody>
          <a:bodyPr wrap="square">
            <a:spAutoFit/>
          </a:bodyPr>
          <a:lstStyle/>
          <a:p>
            <a:r>
              <a:rPr lang="en-US" i="1" dirty="0" smtClean="0"/>
              <a:t>Magnetic reconnection and coronal heating</a:t>
            </a:r>
            <a:endParaRPr lang="en-US" i="1" dirty="0"/>
          </a:p>
        </p:txBody>
      </p:sp>
      <p:sp>
        <p:nvSpPr>
          <p:cNvPr id="7" name="Content Placeholder 1"/>
          <p:cNvSpPr txBox="1">
            <a:spLocks/>
          </p:cNvSpPr>
          <p:nvPr/>
        </p:nvSpPr>
        <p:spPr bwMode="auto">
          <a:xfrm>
            <a:off x="356611" y="5403092"/>
            <a:ext cx="8069641" cy="52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pPr>
            <a:r>
              <a:rPr lang="en-US" sz="2000" i="1" kern="0" noProof="0" dirty="0" smtClean="0">
                <a:solidFill>
                  <a:schemeClr val="accent2">
                    <a:lumMod val="75000"/>
                  </a:schemeClr>
                </a:solidFill>
              </a:rPr>
              <a:t>Laboratory plasma science has expanded our thinking – solar and even galactic scales can be understood with laboratory systems, appropriately scaled</a:t>
            </a:r>
            <a:endParaRPr kumimoji="0" lang="en-US" sz="2000" b="0" i="0" u="none" strike="noStrike" kern="0" cap="none" spc="0" normalizeH="0" baseline="0" noProof="0" dirty="0" smtClean="0">
              <a:ln>
                <a:noFill/>
              </a:ln>
              <a:solidFill>
                <a:srgbClr val="002060"/>
              </a:solidFill>
              <a:effectLst/>
              <a:uLnTx/>
              <a:uFillTx/>
            </a:endParaRPr>
          </a:p>
        </p:txBody>
      </p:sp>
      <p:pic>
        <p:nvPicPr>
          <p:cNvPr id="1026" name="Picture 2" descr="http://d22izw7byeupn1.cloudfront.net/journals/RMP/issue_covers/82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99" y="1676400"/>
            <a:ext cx="2368529" cy="23685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499239" y="4044929"/>
            <a:ext cx="2462789" cy="523220"/>
          </a:xfrm>
          <a:prstGeom prst="rect">
            <a:avLst/>
          </a:prstGeom>
        </p:spPr>
        <p:txBody>
          <a:bodyPr wrap="square">
            <a:spAutoFit/>
          </a:bodyPr>
          <a:lstStyle/>
          <a:p>
            <a:r>
              <a:rPr lang="en-US" sz="1400" i="1" dirty="0" smtClean="0"/>
              <a:t>Yamada, Reviews of Modern Physics 82 (1) 2010 (cover)</a:t>
            </a:r>
            <a:endParaRPr lang="en-US" sz="1400" i="1" dirty="0"/>
          </a:p>
        </p:txBody>
      </p:sp>
      <p:pic>
        <p:nvPicPr>
          <p:cNvPr id="20" name="Picture 6" descr="the MPDX cr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380" y="1921507"/>
            <a:ext cx="2816225" cy="18527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276391" y="3759833"/>
            <a:ext cx="3248609" cy="646331"/>
          </a:xfrm>
          <a:prstGeom prst="rect">
            <a:avLst/>
          </a:prstGeom>
        </p:spPr>
        <p:txBody>
          <a:bodyPr wrap="square">
            <a:spAutoFit/>
          </a:bodyPr>
          <a:lstStyle/>
          <a:p>
            <a:r>
              <a:rPr lang="en-US" i="1" dirty="0" smtClean="0"/>
              <a:t>Madison Plasma Dynamo Experiment</a:t>
            </a:r>
            <a:endParaRPr lang="en-US" i="1" dirty="0"/>
          </a:p>
        </p:txBody>
      </p:sp>
      <p:sp>
        <p:nvSpPr>
          <p:cNvPr id="22" name="Rectangle 21"/>
          <p:cNvSpPr/>
          <p:nvPr/>
        </p:nvSpPr>
        <p:spPr>
          <a:xfrm>
            <a:off x="3592255" y="3725162"/>
            <a:ext cx="2275145" cy="646331"/>
          </a:xfrm>
          <a:prstGeom prst="rect">
            <a:avLst/>
          </a:prstGeom>
        </p:spPr>
        <p:txBody>
          <a:bodyPr wrap="square">
            <a:spAutoFit/>
          </a:bodyPr>
          <a:lstStyle/>
          <a:p>
            <a:r>
              <a:rPr lang="en-US" i="1" dirty="0" err="1" smtClean="0"/>
              <a:t>Obsesrvation</a:t>
            </a:r>
            <a:r>
              <a:rPr lang="en-US" i="1" dirty="0" smtClean="0"/>
              <a:t>, visible and x-ray</a:t>
            </a:r>
            <a:endParaRPr lang="en-US" i="1" dirty="0"/>
          </a:p>
        </p:txBody>
      </p:sp>
      <p:pic>
        <p:nvPicPr>
          <p:cNvPr id="1037" name="Picture 13" descr="https://www.nasa.gov/images/content/550259main_arctAfull.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2255" y="1524000"/>
            <a:ext cx="2064244" cy="217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2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7162800" cy="838200"/>
          </a:xfrm>
        </p:spPr>
        <p:txBody>
          <a:bodyPr>
            <a:normAutofit fontScale="90000"/>
          </a:bodyPr>
          <a:lstStyle/>
          <a:p>
            <a:r>
              <a:rPr lang="en-US" dirty="0" smtClean="0"/>
              <a:t>The community has identified areas where further transformative research is required</a:t>
            </a:r>
            <a:endParaRPr lang="en-US" dirty="0"/>
          </a:p>
        </p:txBody>
      </p:sp>
      <p:sp>
        <p:nvSpPr>
          <p:cNvPr id="6" name="Content Placeholder 2"/>
          <p:cNvSpPr>
            <a:spLocks noGrp="1"/>
          </p:cNvSpPr>
          <p:nvPr>
            <p:ph idx="1"/>
          </p:nvPr>
        </p:nvSpPr>
        <p:spPr>
          <a:xfrm>
            <a:off x="304800" y="762000"/>
            <a:ext cx="8534400" cy="5257800"/>
          </a:xfrm>
        </p:spPr>
        <p:txBody>
          <a:bodyPr>
            <a:noAutofit/>
          </a:bodyPr>
          <a:lstStyle/>
          <a:p>
            <a:pPr marL="0" indent="0">
              <a:spcBef>
                <a:spcPts val="1200"/>
              </a:spcBef>
              <a:buNone/>
            </a:pPr>
            <a:endParaRPr lang="en-US" sz="2000" dirty="0"/>
          </a:p>
          <a:p>
            <a:pPr marL="0" lvl="0" indent="0">
              <a:spcBef>
                <a:spcPts val="1200"/>
              </a:spcBef>
              <a:buNone/>
            </a:pPr>
            <a:r>
              <a:rPr lang="en-US" sz="2000" dirty="0" smtClean="0"/>
              <a:t>These drive DOE priorities:</a:t>
            </a:r>
          </a:p>
          <a:p>
            <a:pPr lvl="0">
              <a:spcBef>
                <a:spcPts val="1200"/>
              </a:spcBef>
            </a:pPr>
            <a:r>
              <a:rPr lang="en-US" sz="2000" dirty="0" smtClean="0"/>
              <a:t>First</a:t>
            </a:r>
            <a:r>
              <a:rPr lang="en-US" sz="2000" dirty="0"/>
              <a:t>, massively parallel computing with the goal of validated whole-fusion-device modeling will enable a transformation in predictive power, which is required to minimize risk in future fusion energy development steps. </a:t>
            </a:r>
          </a:p>
          <a:p>
            <a:pPr lvl="0">
              <a:spcBef>
                <a:spcPts val="1200"/>
              </a:spcBef>
            </a:pPr>
            <a:r>
              <a:rPr lang="en-US" sz="2000" dirty="0"/>
              <a:t>Second, materials science as it relates to plasma and fusion sciences will provide the scientific foundations for greatly improved plasma confinement and heat </a:t>
            </a:r>
            <a:r>
              <a:rPr lang="en-US" sz="2000" dirty="0" smtClean="0"/>
              <a:t>exhaust for long pulse lengths. </a:t>
            </a:r>
            <a:endParaRPr lang="en-US" sz="2000" dirty="0"/>
          </a:p>
          <a:p>
            <a:pPr lvl="0">
              <a:spcBef>
                <a:spcPts val="1200"/>
              </a:spcBef>
            </a:pPr>
            <a:r>
              <a:rPr lang="en-US" sz="2000" dirty="0"/>
              <a:t>Third, research in the prediction and control of transient events that can be deleterious to </a:t>
            </a:r>
            <a:r>
              <a:rPr lang="en-US" sz="2000" dirty="0" err="1"/>
              <a:t>toroidal</a:t>
            </a:r>
            <a:r>
              <a:rPr lang="en-US" sz="2000" dirty="0"/>
              <a:t> fusion plasma confinement will provide greater confidence in machine designs with stable plasmas. </a:t>
            </a:r>
          </a:p>
          <a:p>
            <a:pPr lvl="0">
              <a:spcBef>
                <a:spcPts val="1200"/>
              </a:spcBef>
            </a:pPr>
            <a:r>
              <a:rPr lang="en-US" sz="2000" dirty="0"/>
              <a:t>Fourth, continued stewardship of discovery at the plasma science frontier that is not expressly driven by the energy goal will address frontier plasma science issues underpinning great mysteries of the visible </a:t>
            </a:r>
            <a:r>
              <a:rPr lang="en-US" sz="2000" dirty="0" smtClean="0"/>
              <a:t>universe.</a:t>
            </a:r>
            <a:endParaRPr lang="en-US" sz="2000" dirty="0"/>
          </a:p>
          <a:p>
            <a:pPr lvl="0">
              <a:spcBef>
                <a:spcPts val="1200"/>
              </a:spcBef>
            </a:pPr>
            <a:r>
              <a:rPr lang="en-US" sz="2000" dirty="0"/>
              <a:t>Fifth, FES facilities will be kept world-leading through robust operations and regular upgrades. </a:t>
            </a:r>
          </a:p>
          <a:p>
            <a:pPr marL="457200" lvl="1" indent="0">
              <a:spcBef>
                <a:spcPts val="1200"/>
              </a:spcBef>
              <a:buNone/>
            </a:pPr>
            <a:endParaRPr lang="en-US" sz="1600" dirty="0"/>
          </a:p>
          <a:p>
            <a:pPr marL="0" indent="0">
              <a:spcBef>
                <a:spcPts val="1200"/>
              </a:spcBef>
              <a:buNone/>
            </a:pPr>
            <a:endParaRPr lang="en-US" sz="2000" dirty="0" smtClean="0"/>
          </a:p>
          <a:p>
            <a:pPr marL="0" indent="0">
              <a:spcBef>
                <a:spcPts val="1200"/>
              </a:spcBef>
              <a:buNone/>
            </a:pPr>
            <a:endParaRPr lang="en-US" sz="2000" dirty="0"/>
          </a:p>
        </p:txBody>
      </p:sp>
    </p:spTree>
    <p:extLst>
      <p:ext uri="{BB962C8B-B14F-4D97-AF65-F5344CB8AC3E}">
        <p14:creationId xmlns:p14="http://schemas.microsoft.com/office/powerpoint/2010/main" val="89233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366057"/>
            <a:ext cx="2667000" cy="64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2400" dirty="0" smtClean="0">
                <a:solidFill>
                  <a:schemeClr val="bg1"/>
                </a:solidFill>
              </a:rPr>
              <a:t>This is an age of transformation: </a:t>
            </a:r>
            <a:r>
              <a:rPr lang="en-US" sz="2400" dirty="0">
                <a:solidFill>
                  <a:schemeClr val="bg1"/>
                </a:solidFill>
              </a:rPr>
              <a:t/>
            </a:r>
            <a:br>
              <a:rPr lang="en-US" sz="2400" dirty="0">
                <a:solidFill>
                  <a:schemeClr val="bg1"/>
                </a:solidFill>
              </a:rPr>
            </a:br>
            <a:r>
              <a:rPr lang="en-US" sz="2400" i="1" dirty="0" smtClean="0">
                <a:solidFill>
                  <a:schemeClr val="bg1"/>
                </a:solidFill>
              </a:rPr>
              <a:t>science reduces development costs</a:t>
            </a:r>
            <a:endParaRPr lang="en-US" sz="240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952030"/>
            <a:ext cx="2563638" cy="181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1447800"/>
            <a:ext cx="8358906" cy="523220"/>
          </a:xfrm>
          <a:prstGeom prst="rect">
            <a:avLst/>
          </a:prstGeom>
          <a:noFill/>
        </p:spPr>
        <p:txBody>
          <a:bodyPr wrap="square" rtlCol="0">
            <a:spAutoFit/>
          </a:bodyPr>
          <a:lstStyle/>
          <a:p>
            <a:pPr algn="r"/>
            <a:r>
              <a:rPr lang="en-US" sz="2800" dirty="0" smtClean="0"/>
              <a:t>10-fold reduction in prototyping of wing designs</a:t>
            </a:r>
          </a:p>
        </p:txBody>
      </p:sp>
      <p:pic>
        <p:nvPicPr>
          <p:cNvPr id="1034"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r="1128" b="2937"/>
          <a:stretch/>
        </p:blipFill>
        <p:spPr bwMode="auto">
          <a:xfrm>
            <a:off x="4784874" y="4860123"/>
            <a:ext cx="4359126" cy="199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7200" y="2209800"/>
            <a:ext cx="8229600" cy="1815882"/>
          </a:xfrm>
          <a:prstGeom prst="rect">
            <a:avLst/>
          </a:prstGeom>
        </p:spPr>
        <p:txBody>
          <a:bodyPr wrap="square">
            <a:spAutoFit/>
          </a:bodyPr>
          <a:lstStyle/>
          <a:p>
            <a:pPr>
              <a:spcAft>
                <a:spcPts val="1200"/>
              </a:spcAft>
            </a:pPr>
            <a:r>
              <a:rPr lang="en-US" dirty="0" smtClean="0"/>
              <a:t>“ By </a:t>
            </a:r>
            <a:r>
              <a:rPr lang="en-US" dirty="0"/>
              <a:t>using </a:t>
            </a:r>
            <a:r>
              <a:rPr lang="en-US" dirty="0" smtClean="0"/>
              <a:t>supercomputers to </a:t>
            </a:r>
            <a:r>
              <a:rPr lang="en-US" dirty="0"/>
              <a:t>simulate the properties of the wings </a:t>
            </a:r>
            <a:r>
              <a:rPr lang="en-US" dirty="0" smtClean="0"/>
              <a:t>on recent</a:t>
            </a:r>
            <a:r>
              <a:rPr lang="en-US" dirty="0"/>
              <a:t> </a:t>
            </a:r>
            <a:r>
              <a:rPr lang="en-US" dirty="0" smtClean="0"/>
              <a:t>models </a:t>
            </a:r>
            <a:r>
              <a:rPr lang="en-US" dirty="0"/>
              <a:t>such as the 787 and the 747-8, we only had </a:t>
            </a:r>
            <a:r>
              <a:rPr lang="en-US" dirty="0" smtClean="0"/>
              <a:t>to design </a:t>
            </a:r>
            <a:r>
              <a:rPr lang="en-US" dirty="0"/>
              <a:t>seven wings, </a:t>
            </a:r>
            <a:r>
              <a:rPr lang="en-US" sz="2400" b="1" i="1" dirty="0">
                <a:solidFill>
                  <a:schemeClr val="tx2"/>
                </a:solidFill>
              </a:rPr>
              <a:t>a </a:t>
            </a:r>
            <a:r>
              <a:rPr lang="en-US" sz="2400" b="1" i="1" dirty="0" smtClean="0">
                <a:solidFill>
                  <a:schemeClr val="tx2"/>
                </a:solidFill>
              </a:rPr>
              <a:t> tremendous </a:t>
            </a:r>
            <a:r>
              <a:rPr lang="en-US" sz="2400" b="1" i="1" dirty="0">
                <a:solidFill>
                  <a:schemeClr val="tx2"/>
                </a:solidFill>
              </a:rPr>
              <a:t>savings in time </a:t>
            </a:r>
            <a:r>
              <a:rPr lang="en-US" sz="2400" b="1" i="1" dirty="0" smtClean="0">
                <a:solidFill>
                  <a:schemeClr val="tx2"/>
                </a:solidFill>
              </a:rPr>
              <a:t>and cost</a:t>
            </a:r>
            <a:r>
              <a:rPr lang="en-US" dirty="0"/>
              <a:t>, especially since the price tag for wind tunnel </a:t>
            </a:r>
            <a:r>
              <a:rPr lang="en-US" dirty="0" smtClean="0"/>
              <a:t>testing has </a:t>
            </a:r>
            <a:r>
              <a:rPr lang="en-US" dirty="0"/>
              <a:t>skyrocketed over the past 25 years</a:t>
            </a:r>
            <a:r>
              <a:rPr lang="en-US" dirty="0" smtClean="0"/>
              <a:t>.”</a:t>
            </a:r>
          </a:p>
          <a:p>
            <a:pPr algn="r">
              <a:spcAft>
                <a:spcPts val="1200"/>
              </a:spcAft>
            </a:pPr>
            <a:r>
              <a:rPr lang="en-US" dirty="0" smtClean="0"/>
              <a:t>- </a:t>
            </a:r>
            <a:r>
              <a:rPr lang="en-US" sz="1600" dirty="0" smtClean="0"/>
              <a:t>Doug Ball, Boeing (chief </a:t>
            </a:r>
            <a:r>
              <a:rPr lang="en-US" sz="1600" dirty="0"/>
              <a:t>engineer for enabling </a:t>
            </a:r>
            <a:r>
              <a:rPr lang="en-US" sz="1600" dirty="0" smtClean="0"/>
              <a:t>technology and research)</a:t>
            </a:r>
            <a:endParaRPr lang="en-US" sz="1600" dirty="0"/>
          </a:p>
        </p:txBody>
      </p:sp>
    </p:spTree>
    <p:extLst>
      <p:ext uri="{BB962C8B-B14F-4D97-AF65-F5344CB8AC3E}">
        <p14:creationId xmlns:p14="http://schemas.microsoft.com/office/powerpoint/2010/main" val="38100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4844"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Supports: 22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a:t>
            </a:r>
            <a:endParaRPr lang="en-US" sz="1100" i="1" dirty="0"/>
          </a:p>
        </p:txBody>
      </p:sp>
      <p:sp>
        <p:nvSpPr>
          <p:cNvPr id="2" name="Title 1"/>
          <p:cNvSpPr>
            <a:spLocks noGrp="1"/>
          </p:cNvSpPr>
          <p:nvPr>
            <p:ph type="title"/>
          </p:nvPr>
        </p:nvSpPr>
        <p:spPr>
          <a:xfrm>
            <a:off x="3605427" y="91440"/>
            <a:ext cx="5462373" cy="929214"/>
          </a:xfrm>
        </p:spPr>
        <p:txBody>
          <a:bodyPr>
            <a:noAutofit/>
          </a:bodyPr>
          <a:lstStyle/>
          <a:p>
            <a:r>
              <a:rPr lang="en-US" i="1" dirty="0" smtClean="0">
                <a:cs typeface="Arial" panose="020B0604020202020204" pitchFamily="34" charset="0"/>
              </a:rPr>
              <a:t>The demands on fusion materials science are extraordinary</a:t>
            </a:r>
            <a:endParaRPr lang="en-US" i="1" dirty="0">
              <a:cs typeface="Arial" panose="020B0604020202020204" pitchFamily="34" charset="0"/>
            </a:endParaRPr>
          </a:p>
        </p:txBody>
      </p:sp>
      <p:sp>
        <p:nvSpPr>
          <p:cNvPr id="26" name="TextBox 25"/>
          <p:cNvSpPr txBox="1"/>
          <p:nvPr/>
        </p:nvSpPr>
        <p:spPr>
          <a:xfrm>
            <a:off x="10417629" y="5731329"/>
            <a:ext cx="184731" cy="369332"/>
          </a:xfrm>
          <a:prstGeom prst="rect">
            <a:avLst/>
          </a:prstGeom>
          <a:noFill/>
        </p:spPr>
        <p:txBody>
          <a:bodyPr wrap="none" rtlCol="0">
            <a:spAutoFit/>
          </a:bodyPr>
          <a:lstStyle/>
          <a:p>
            <a:endParaRPr lang="en-US" dirty="0"/>
          </a:p>
        </p:txBody>
      </p:sp>
      <p:sp>
        <p:nvSpPr>
          <p:cNvPr id="54" name="TextBox 53"/>
          <p:cNvSpPr txBox="1"/>
          <p:nvPr/>
        </p:nvSpPr>
        <p:spPr>
          <a:xfrm>
            <a:off x="304799" y="1371600"/>
            <a:ext cx="7198491" cy="1277273"/>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dirty="0" smtClean="0"/>
              <a:t>Materials </a:t>
            </a:r>
            <a:r>
              <a:rPr lang="en-US" dirty="0"/>
              <a:t>that can withstand this environment under the long-pulse or steady-state conditions anticipated in future fusion experiments are a prerequisite to the future of fusion research and development </a:t>
            </a:r>
            <a:r>
              <a:rPr lang="en-US" dirty="0" smtClean="0"/>
              <a:t>activities</a:t>
            </a:r>
          </a:p>
          <a:p>
            <a:pPr marL="274320" indent="-274320">
              <a:spcAft>
                <a:spcPts val="600"/>
              </a:spcAft>
              <a:buFont typeface="Arial" panose="020B0604020202020204" pitchFamily="34" charset="0"/>
              <a:buChar char="•"/>
            </a:pPr>
            <a:r>
              <a:rPr lang="en-US" dirty="0" smtClean="0"/>
              <a:t>A leading opportunity for partnership with computing  </a:t>
            </a:r>
            <a:endParaRPr lang="en-US" dirty="0">
              <a:cs typeface="Arial" panose="020B0604020202020204" pitchFamily="34" charset="0"/>
            </a:endParaRPr>
          </a:p>
        </p:txBody>
      </p:sp>
      <p:sp>
        <p:nvSpPr>
          <p:cNvPr id="7" name="Slide Number Placeholder 6"/>
          <p:cNvSpPr>
            <a:spLocks noGrp="1"/>
          </p:cNvSpPr>
          <p:nvPr>
            <p:ph type="sldNum" sz="quarter" idx="12"/>
          </p:nvPr>
        </p:nvSpPr>
        <p:spPr/>
        <p:txBody>
          <a:bodyPr/>
          <a:lstStyle/>
          <a:p>
            <a:fld id="{4D209A34-5889-4E16-8BD0-8C9F0C75090B}" type="slidenum">
              <a:rPr lang="en-US" smtClean="0"/>
              <a:pPr/>
              <a:t>36</a:t>
            </a:fld>
            <a:endParaRPr lang="en-US"/>
          </a:p>
        </p:txBody>
      </p:sp>
      <p:pic>
        <p:nvPicPr>
          <p:cNvPr id="17"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r="6617"/>
          <a:stretch>
            <a:fillRect/>
          </a:stretch>
        </p:blipFill>
        <p:spPr bwMode="auto">
          <a:xfrm rot="5400000">
            <a:off x="2339530" y="2872930"/>
            <a:ext cx="1075383" cy="2017956"/>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Lst>
        </p:spPr>
      </p:pic>
      <p:pic>
        <p:nvPicPr>
          <p:cNvPr id="18" name="Picture 17" descr="Nasa_rocket_nozzle.jpg"/>
          <p:cNvPicPr>
            <a:picLocks noChangeAspect="1"/>
          </p:cNvPicPr>
          <p:nvPr/>
        </p:nvPicPr>
        <p:blipFill rotWithShape="1">
          <a:blip r:embed="rId3" cstate="print">
            <a:extLst>
              <a:ext uri="{28A0092B-C50C-407E-A947-70E740481C1C}">
                <a14:useLocalDpi xmlns:a14="http://schemas.microsoft.com/office/drawing/2010/main" val="0"/>
              </a:ext>
            </a:extLst>
          </a:blip>
          <a:srcRect l="45007" r="-6"/>
          <a:stretch/>
        </p:blipFill>
        <p:spPr>
          <a:xfrm rot="16200000">
            <a:off x="4609427" y="2856866"/>
            <a:ext cx="1066838" cy="2058707"/>
          </a:xfrm>
          <a:prstGeom prst="rect">
            <a:avLst/>
          </a:prstGeom>
          <a:effectLst>
            <a:outerShdw blurRad="50800" dist="76200" dir="8100000" algn="tr" rotWithShape="0">
              <a:prstClr val="black">
                <a:alpha val="40000"/>
              </a:prstClr>
            </a:outerShdw>
          </a:effectLst>
        </p:spPr>
      </p:pic>
      <p:pic>
        <p:nvPicPr>
          <p:cNvPr id="1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876800"/>
            <a:ext cx="1331091" cy="1283242"/>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84C9"/>
                </a:solidFill>
                <a:miter lim="800000"/>
                <a:headEnd/>
                <a:tailEnd/>
              </a14:hiddenLine>
            </a:ext>
          </a:extLst>
        </p:spPr>
      </p:pic>
      <p:pic>
        <p:nvPicPr>
          <p:cNvPr id="21" name="Picture 17" descr="Cutaway_In-Vessel(A4)"/>
          <p:cNvPicPr>
            <a:picLocks noChangeAspect="1" noChangeArrowheads="1"/>
          </p:cNvPicPr>
          <p:nvPr/>
        </p:nvPicPr>
        <p:blipFill>
          <a:blip r:embed="rId5" cstate="print">
            <a:extLst>
              <a:ext uri="{28A0092B-C50C-407E-A947-70E740481C1C}">
                <a14:useLocalDpi xmlns:a14="http://schemas.microsoft.com/office/drawing/2010/main" val="0"/>
              </a:ext>
            </a:extLst>
          </a:blip>
          <a:srcRect t="63992" r="50130"/>
          <a:stretch>
            <a:fillRect/>
          </a:stretch>
        </p:blipFill>
        <p:spPr bwMode="auto">
          <a:xfrm>
            <a:off x="3605427" y="4876800"/>
            <a:ext cx="1241708" cy="1137270"/>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20767" y="3629143"/>
            <a:ext cx="847980" cy="970449"/>
          </a:xfrm>
          <a:prstGeom prst="rect">
            <a:avLst/>
          </a:prstGeom>
          <a:noFill/>
          <a:ln>
            <a:noFill/>
          </a:ln>
          <a:effectLst>
            <a:outerShdw blurRad="50800" dist="762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8000"/>
                </a:solidFill>
                <a:miter lim="800000"/>
                <a:headEnd/>
                <a:tailEnd/>
              </a14:hiddenLine>
            </a:ext>
          </a:extLst>
        </p:spPr>
      </p:pic>
      <p:sp>
        <p:nvSpPr>
          <p:cNvPr id="23" name="TextBox 22"/>
          <p:cNvSpPr txBox="1"/>
          <p:nvPr/>
        </p:nvSpPr>
        <p:spPr>
          <a:xfrm>
            <a:off x="3975485" y="3048000"/>
            <a:ext cx="2425315" cy="338554"/>
          </a:xfrm>
          <a:prstGeom prst="rect">
            <a:avLst/>
          </a:prstGeom>
          <a:noFill/>
        </p:spPr>
        <p:txBody>
          <a:bodyPr wrap="square" rtlCol="0">
            <a:spAutoFit/>
          </a:bodyPr>
          <a:lstStyle/>
          <a:p>
            <a:r>
              <a:rPr lang="en-US" sz="1600" dirty="0" smtClean="0"/>
              <a:t>Space shuttle rocket nozzle</a:t>
            </a:r>
            <a:endParaRPr lang="en-US" sz="1600" dirty="0"/>
          </a:p>
        </p:txBody>
      </p:sp>
      <p:sp>
        <p:nvSpPr>
          <p:cNvPr id="24" name="TextBox 23"/>
          <p:cNvSpPr txBox="1"/>
          <p:nvPr/>
        </p:nvSpPr>
        <p:spPr>
          <a:xfrm>
            <a:off x="1830587" y="3337176"/>
            <a:ext cx="1522213" cy="338554"/>
          </a:xfrm>
          <a:prstGeom prst="rect">
            <a:avLst/>
          </a:prstGeom>
          <a:noFill/>
        </p:spPr>
        <p:txBody>
          <a:bodyPr wrap="square" rtlCol="0">
            <a:spAutoFit/>
          </a:bodyPr>
          <a:lstStyle/>
          <a:p>
            <a:r>
              <a:rPr lang="en-US" sz="1600" dirty="0" smtClean="0">
                <a:solidFill>
                  <a:schemeClr val="bg1"/>
                </a:solidFill>
              </a:rPr>
              <a:t>Re-entry vehicle</a:t>
            </a:r>
            <a:endParaRPr lang="en-US" sz="1600" dirty="0">
              <a:solidFill>
                <a:schemeClr val="bg1"/>
              </a:solidFill>
            </a:endParaRPr>
          </a:p>
        </p:txBody>
      </p:sp>
      <p:sp>
        <p:nvSpPr>
          <p:cNvPr id="25" name="TextBox 24"/>
          <p:cNvSpPr txBox="1"/>
          <p:nvPr/>
        </p:nvSpPr>
        <p:spPr>
          <a:xfrm>
            <a:off x="0" y="4892194"/>
            <a:ext cx="719065" cy="369332"/>
          </a:xfrm>
          <a:prstGeom prst="rect">
            <a:avLst/>
          </a:prstGeom>
          <a:noFill/>
        </p:spPr>
        <p:txBody>
          <a:bodyPr wrap="square" rtlCol="0">
            <a:spAutoFit/>
          </a:bodyPr>
          <a:lstStyle/>
          <a:p>
            <a:r>
              <a:rPr lang="en-US" dirty="0" smtClean="0"/>
              <a:t>PWR</a:t>
            </a:r>
            <a:endParaRPr lang="en-US" dirty="0"/>
          </a:p>
        </p:txBody>
      </p:sp>
      <p:grpSp>
        <p:nvGrpSpPr>
          <p:cNvPr id="27" name="Group 5"/>
          <p:cNvGrpSpPr/>
          <p:nvPr/>
        </p:nvGrpSpPr>
        <p:grpSpPr>
          <a:xfrm>
            <a:off x="695267" y="4827423"/>
            <a:ext cx="1893911" cy="1204045"/>
            <a:chOff x="1065928" y="5627116"/>
            <a:chExt cx="1120563" cy="891583"/>
          </a:xfrm>
        </p:grpSpPr>
        <p:pic>
          <p:nvPicPr>
            <p:cNvPr id="28" name="Picture 27"/>
            <p:cNvPicPr>
              <a:picLocks noChangeAspect="1"/>
            </p:cNvPicPr>
            <p:nvPr/>
          </p:nvPicPr>
          <p:blipFill>
            <a:blip r:embed="rId7" cstate="print"/>
            <a:stretch>
              <a:fillRect/>
            </a:stretch>
          </p:blipFill>
          <p:spPr>
            <a:xfrm>
              <a:off x="1111835" y="5627116"/>
              <a:ext cx="1028750" cy="891583"/>
            </a:xfrm>
            <a:prstGeom prst="rect">
              <a:avLst/>
            </a:prstGeom>
            <a:effectLst>
              <a:outerShdw blurRad="50800" dist="76200" dir="8100000" algn="tr" rotWithShape="0">
                <a:prstClr val="black">
                  <a:alpha val="40000"/>
                </a:prstClr>
              </a:outerShdw>
            </a:effectLst>
          </p:spPr>
        </p:pic>
        <p:sp>
          <p:nvSpPr>
            <p:cNvPr id="29" name="TextBox 28"/>
            <p:cNvSpPr txBox="1"/>
            <p:nvPr/>
          </p:nvSpPr>
          <p:spPr>
            <a:xfrm>
              <a:off x="1065928" y="6226583"/>
              <a:ext cx="1120563" cy="227906"/>
            </a:xfrm>
            <a:prstGeom prst="rect">
              <a:avLst/>
            </a:prstGeom>
            <a:noFill/>
          </p:spPr>
          <p:txBody>
            <a:bodyPr wrap="square" rtlCol="0">
              <a:spAutoFit/>
            </a:bodyPr>
            <a:lstStyle/>
            <a:p>
              <a:r>
                <a:rPr lang="en-US" sz="1400" dirty="0" smtClean="0">
                  <a:solidFill>
                    <a:srgbClr val="FFFFFF"/>
                  </a:solidFill>
                </a:rPr>
                <a:t>GE90-115B</a:t>
              </a:r>
              <a:endParaRPr lang="en-US" sz="1400" dirty="0">
                <a:solidFill>
                  <a:srgbClr val="FFFFFF"/>
                </a:solidFill>
              </a:endParaRPr>
            </a:p>
          </p:txBody>
        </p:sp>
      </p:grpSp>
      <p:sp>
        <p:nvSpPr>
          <p:cNvPr id="30" name="TextBox 29"/>
          <p:cNvSpPr txBox="1"/>
          <p:nvPr/>
        </p:nvSpPr>
        <p:spPr>
          <a:xfrm>
            <a:off x="3345936" y="6107668"/>
            <a:ext cx="1760690" cy="369332"/>
          </a:xfrm>
          <a:prstGeom prst="rect">
            <a:avLst/>
          </a:prstGeom>
          <a:noFill/>
        </p:spPr>
        <p:txBody>
          <a:bodyPr wrap="square" rtlCol="0">
            <a:spAutoFit/>
          </a:bodyPr>
          <a:lstStyle/>
          <a:p>
            <a:r>
              <a:rPr lang="en-US" dirty="0" smtClean="0"/>
              <a:t>ITER steady state</a:t>
            </a:r>
            <a:endParaRPr lang="en-US" dirty="0"/>
          </a:p>
        </p:txBody>
      </p:sp>
      <p:sp>
        <p:nvSpPr>
          <p:cNvPr id="31" name="TextBox 30"/>
          <p:cNvSpPr txBox="1"/>
          <p:nvPr/>
        </p:nvSpPr>
        <p:spPr>
          <a:xfrm>
            <a:off x="7391400" y="5373469"/>
            <a:ext cx="1348855" cy="646331"/>
          </a:xfrm>
          <a:prstGeom prst="rect">
            <a:avLst/>
          </a:prstGeom>
          <a:noFill/>
        </p:spPr>
        <p:txBody>
          <a:bodyPr wrap="square" rtlCol="0">
            <a:spAutoFit/>
          </a:bodyPr>
          <a:lstStyle/>
          <a:p>
            <a:pPr algn="ctr"/>
            <a:r>
              <a:rPr lang="en-US" b="1" dirty="0" smtClean="0">
                <a:solidFill>
                  <a:schemeClr val="tx1">
                    <a:lumMod val="95000"/>
                    <a:lumOff val="5000"/>
                  </a:schemeClr>
                </a:solidFill>
              </a:rPr>
              <a:t>ITER </a:t>
            </a:r>
          </a:p>
          <a:p>
            <a:pPr algn="ctr"/>
            <a:r>
              <a:rPr lang="en-US" b="1" dirty="0" smtClean="0">
                <a:solidFill>
                  <a:schemeClr val="tx1">
                    <a:lumMod val="95000"/>
                    <a:lumOff val="5000"/>
                  </a:schemeClr>
                </a:solidFill>
              </a:rPr>
              <a:t>transients</a:t>
            </a:r>
            <a:endParaRPr lang="en-US" b="1" dirty="0">
              <a:solidFill>
                <a:schemeClr val="tx1">
                  <a:lumMod val="95000"/>
                  <a:lumOff val="5000"/>
                </a:schemeClr>
              </a:solidFill>
            </a:endParaRPr>
          </a:p>
        </p:txBody>
      </p:sp>
      <p:sp>
        <p:nvSpPr>
          <p:cNvPr id="16" name="AutoShape 11"/>
          <p:cNvSpPr>
            <a:spLocks noChangeArrowheads="1"/>
          </p:cNvSpPr>
          <p:nvPr/>
        </p:nvSpPr>
        <p:spPr bwMode="auto">
          <a:xfrm>
            <a:off x="232854" y="4253423"/>
            <a:ext cx="8453944" cy="866532"/>
          </a:xfrm>
          <a:custGeom>
            <a:avLst/>
            <a:gdLst>
              <a:gd name="G0" fmla="+- 19579 0 0"/>
              <a:gd name="G1" fmla="+- 6075 0 0"/>
              <a:gd name="G2" fmla="+- 21600 0 6075"/>
              <a:gd name="G3" fmla="+- 10800 0 6075"/>
              <a:gd name="G4" fmla="+- 21600 0 19579"/>
              <a:gd name="G5" fmla="*/ G4 G3 10800"/>
              <a:gd name="G6" fmla="+- 21600 0 G5"/>
              <a:gd name="T0" fmla="*/ 19579 w 21600"/>
              <a:gd name="T1" fmla="*/ 0 h 21600"/>
              <a:gd name="T2" fmla="*/ 0 w 21600"/>
              <a:gd name="T3" fmla="*/ 10800 h 21600"/>
              <a:gd name="T4" fmla="*/ 19579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9579" y="0"/>
                </a:moveTo>
                <a:lnTo>
                  <a:pt x="19579" y="6075"/>
                </a:lnTo>
                <a:lnTo>
                  <a:pt x="3375" y="6075"/>
                </a:lnTo>
                <a:lnTo>
                  <a:pt x="3375" y="15525"/>
                </a:lnTo>
                <a:lnTo>
                  <a:pt x="19579" y="15525"/>
                </a:lnTo>
                <a:lnTo>
                  <a:pt x="19579" y="21600"/>
                </a:lnTo>
                <a:lnTo>
                  <a:pt x="21600" y="10800"/>
                </a:lnTo>
                <a:close/>
              </a:path>
              <a:path w="21600" h="21600">
                <a:moveTo>
                  <a:pt x="1350" y="6075"/>
                </a:moveTo>
                <a:lnTo>
                  <a:pt x="1350" y="15525"/>
                </a:lnTo>
                <a:lnTo>
                  <a:pt x="2700" y="15525"/>
                </a:lnTo>
                <a:lnTo>
                  <a:pt x="2700" y="6075"/>
                </a:lnTo>
                <a:close/>
              </a:path>
              <a:path w="21600" h="21600">
                <a:moveTo>
                  <a:pt x="0" y="6075"/>
                </a:moveTo>
                <a:lnTo>
                  <a:pt x="0" y="15525"/>
                </a:lnTo>
                <a:lnTo>
                  <a:pt x="675" y="15525"/>
                </a:lnTo>
                <a:lnTo>
                  <a:pt x="675" y="6075"/>
                </a:lnTo>
                <a:close/>
              </a:path>
            </a:pathLst>
          </a:custGeom>
          <a:gradFill rotWithShape="1">
            <a:gsLst>
              <a:gs pos="6000">
                <a:schemeClr val="tx2"/>
              </a:gs>
              <a:gs pos="72000">
                <a:srgbClr val="F9000B"/>
              </a:gs>
              <a:gs pos="0">
                <a:schemeClr val="tx2"/>
              </a:gs>
              <a:gs pos="98000">
                <a:schemeClr val="accent6">
                  <a:lumMod val="75000"/>
                </a:schemeClr>
              </a:gs>
            </a:gsLst>
            <a:lin ang="0" scaled="1"/>
          </a:gradFill>
          <a:ln>
            <a:noFill/>
          </a:ln>
          <a:effectLst/>
          <a:extLst/>
        </p:spPr>
        <p:txBody>
          <a:bodyPr wrap="square" anchor="ctr">
            <a:spAutoFit/>
          </a:bodyPr>
          <a:lstStyle/>
          <a:p>
            <a:pPr marL="342900" indent="-342900" algn="ctr">
              <a:buFont typeface="Wingdings" charset="0"/>
              <a:buNone/>
              <a:defRPr/>
            </a:pPr>
            <a:endParaRPr lang="en-US" dirty="0">
              <a:solidFill>
                <a:srgbClr val="000000"/>
              </a:solidFill>
              <a:cs typeface="+mn-cs"/>
            </a:endParaRPr>
          </a:p>
        </p:txBody>
      </p:sp>
      <p:sp>
        <p:nvSpPr>
          <p:cNvPr id="32" name="Rectangle 31"/>
          <p:cNvSpPr/>
          <p:nvPr/>
        </p:nvSpPr>
        <p:spPr>
          <a:xfrm>
            <a:off x="2971800" y="4419600"/>
            <a:ext cx="3217944" cy="461665"/>
          </a:xfrm>
          <a:prstGeom prst="rect">
            <a:avLst/>
          </a:prstGeom>
          <a:noFill/>
        </p:spPr>
        <p:txBody>
          <a:bodyPr wrap="square" lIns="91440" tIns="45720" rIns="91440" bIns="45720">
            <a:spAutoFit/>
          </a:bodyPr>
          <a:lstStyle/>
          <a:p>
            <a:pPr algn="ctr"/>
            <a:r>
              <a:rPr lang="en-US"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Power Load [MW/m</a:t>
            </a:r>
            <a:r>
              <a:rPr lang="en-US" sz="2400"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en-US" sz="2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2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3" name="Rectangle 32"/>
          <p:cNvSpPr/>
          <p:nvPr/>
        </p:nvSpPr>
        <p:spPr>
          <a:xfrm>
            <a:off x="6705600" y="3962400"/>
            <a:ext cx="1219200" cy="584776"/>
          </a:xfrm>
          <a:prstGeom prst="rect">
            <a:avLst/>
          </a:prstGeom>
          <a:noFill/>
        </p:spPr>
        <p:txBody>
          <a:bodyPr wrap="square" lIns="91440" tIns="45720" rIns="91440" bIns="45720">
            <a:spAutoFit/>
          </a:bodyPr>
          <a:lstStyle/>
          <a:p>
            <a:pPr algn="ct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2000</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Rectangle 33"/>
          <p:cNvSpPr/>
          <p:nvPr/>
        </p:nvSpPr>
        <p:spPr>
          <a:xfrm>
            <a:off x="4953000" y="3987224"/>
            <a:ext cx="773399" cy="584776"/>
          </a:xfrm>
          <a:prstGeom prst="rect">
            <a:avLst/>
          </a:prstGeom>
          <a:noFill/>
        </p:spPr>
        <p:txBody>
          <a:bodyPr wrap="square" lIns="91440" tIns="45720" rIns="91440" bIns="45720">
            <a:spAutoFit/>
          </a:bodyPr>
          <a:lstStyle/>
          <a:p>
            <a:pPr algn="ctr"/>
            <a:r>
              <a:rPr lang="en-US" sz="3200" b="1" cap="none" spc="0" dirty="0" smtClean="0">
                <a:ln w="1905">
                  <a:solidFill>
                    <a:schemeClr val="accent2">
                      <a:lumMod val="75000"/>
                    </a:schemeClr>
                  </a:solidFill>
                </a:ln>
                <a:solidFill>
                  <a:schemeClr val="accent2"/>
                </a:solidFill>
                <a:effectLst>
                  <a:innerShdw blurRad="69850" dist="43180" dir="5400000">
                    <a:srgbClr val="000000">
                      <a:alpha val="65000"/>
                    </a:srgbClr>
                  </a:innerShdw>
                </a:effectLst>
              </a:rPr>
              <a:t>85</a:t>
            </a:r>
            <a:endParaRPr lang="en-US" sz="3200" b="1" cap="none" spc="0" dirty="0">
              <a:ln w="1905">
                <a:solidFill>
                  <a:schemeClr val="accent2">
                    <a:lumMod val="75000"/>
                  </a:schemeClr>
                </a:solidFill>
              </a:ln>
              <a:solidFill>
                <a:schemeClr val="accent2"/>
              </a:solidFill>
              <a:effectLst>
                <a:innerShdw blurRad="69850" dist="43180" dir="5400000">
                  <a:srgbClr val="000000">
                    <a:alpha val="65000"/>
                  </a:srgbClr>
                </a:innerShdw>
              </a:effectLst>
            </a:endParaRPr>
          </a:p>
        </p:txBody>
      </p:sp>
      <p:sp>
        <p:nvSpPr>
          <p:cNvPr id="35" name="Rectangle 34"/>
          <p:cNvSpPr/>
          <p:nvPr/>
        </p:nvSpPr>
        <p:spPr>
          <a:xfrm>
            <a:off x="3048000" y="3987224"/>
            <a:ext cx="914400" cy="584776"/>
          </a:xfrm>
          <a:prstGeom prst="rect">
            <a:avLst/>
          </a:prstGeom>
          <a:noFill/>
        </p:spPr>
        <p:txBody>
          <a:bodyPr wrap="square" lIns="91440" tIns="45720" rIns="91440" bIns="45720">
            <a:spAutoFit/>
          </a:bodyPr>
          <a:lstStyle/>
          <a:p>
            <a:pPr algn="ctr"/>
            <a:r>
              <a:rPr lang="en-US" sz="3200" b="1" cap="none" spc="0" dirty="0" smtClean="0">
                <a:ln w="1905">
                  <a:solidFill>
                    <a:schemeClr val="accent4"/>
                  </a:solidFill>
                </a:ln>
                <a:solidFill>
                  <a:srgbClr val="6C4E82"/>
                </a:solidFill>
                <a:effectLst>
                  <a:innerShdw blurRad="69850" dist="43180" dir="5400000">
                    <a:srgbClr val="000000">
                      <a:alpha val="65000"/>
                    </a:srgbClr>
                  </a:innerShdw>
                </a:effectLst>
              </a:rPr>
              <a:t>&lt;10</a:t>
            </a:r>
            <a:endParaRPr lang="en-US" sz="3200" b="1" cap="none" spc="0" dirty="0">
              <a:ln w="1905">
                <a:solidFill>
                  <a:schemeClr val="accent4"/>
                </a:solidFill>
              </a:ln>
              <a:solidFill>
                <a:srgbClr val="6C4E82"/>
              </a:solidFill>
              <a:effectLst>
                <a:innerShdw blurRad="69850" dist="43180" dir="5400000">
                  <a:srgbClr val="000000">
                    <a:alpha val="65000"/>
                  </a:srgbClr>
                </a:innerShdw>
              </a:effectLst>
            </a:endParaRPr>
          </a:p>
        </p:txBody>
      </p:sp>
      <p:sp>
        <p:nvSpPr>
          <p:cNvPr id="36" name="Rectangle 35"/>
          <p:cNvSpPr/>
          <p:nvPr/>
        </p:nvSpPr>
        <p:spPr>
          <a:xfrm>
            <a:off x="1219200" y="3962400"/>
            <a:ext cx="787163" cy="584776"/>
          </a:xfrm>
          <a:prstGeom prst="rect">
            <a:avLst/>
          </a:prstGeom>
          <a:noFill/>
        </p:spPr>
        <p:txBody>
          <a:bodyPr wrap="square" lIns="91440" tIns="45720" rIns="91440" bIns="45720">
            <a:spAutoFit/>
          </a:bodyPr>
          <a:lstStyle/>
          <a:p>
            <a:pPr algn="ctr"/>
            <a:r>
              <a:rPr lang="en-US" sz="3200" b="1" cap="none" spc="0" dirty="0" smtClean="0">
                <a:ln w="1905">
                  <a:solidFill>
                    <a:schemeClr val="tx2">
                      <a:lumMod val="50000"/>
                    </a:schemeClr>
                  </a:solidFill>
                </a:ln>
                <a:solidFill>
                  <a:schemeClr val="tx2">
                    <a:lumMod val="75000"/>
                  </a:schemeClr>
                </a:solidFill>
                <a:effectLst>
                  <a:innerShdw blurRad="69850" dist="43180" dir="5400000">
                    <a:srgbClr val="000000">
                      <a:alpha val="65000"/>
                    </a:srgbClr>
                  </a:innerShdw>
                </a:effectLst>
              </a:rPr>
              <a:t>~1</a:t>
            </a:r>
            <a:endParaRPr lang="en-US" sz="3200" b="1" cap="none" spc="0" dirty="0">
              <a:ln w="1905">
                <a:solidFill>
                  <a:schemeClr val="tx2">
                    <a:lumMod val="50000"/>
                  </a:schemeClr>
                </a:solidFill>
              </a:ln>
              <a:solidFill>
                <a:schemeClr val="tx2">
                  <a:lumMod val="75000"/>
                </a:schemeClr>
              </a:solidFill>
              <a:effectLst>
                <a:innerShdw blurRad="69850" dist="43180" dir="5400000">
                  <a:srgbClr val="000000">
                    <a:alpha val="65000"/>
                  </a:srgbClr>
                </a:innerShdw>
              </a:effectLst>
            </a:endParaRPr>
          </a:p>
        </p:txBody>
      </p:sp>
      <p:pic>
        <p:nvPicPr>
          <p:cNvPr id="3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8254"/>
          <a:stretch/>
        </p:blipFill>
        <p:spPr bwMode="auto">
          <a:xfrm>
            <a:off x="7648184" y="1295400"/>
            <a:ext cx="1495816"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1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152400"/>
            <a:ext cx="5029200" cy="838200"/>
          </a:xfrm>
        </p:spPr>
        <p:txBody>
          <a:bodyPr>
            <a:normAutofit fontScale="90000"/>
          </a:bodyPr>
          <a:lstStyle/>
          <a:p>
            <a:r>
              <a:rPr lang="en-US" dirty="0" smtClean="0"/>
              <a:t>Community engagement workshops have taken place to identify fusion and plasma science opportunities</a:t>
            </a:r>
            <a:endParaRPr lang="en-US" dirty="0"/>
          </a:p>
        </p:txBody>
      </p:sp>
      <p:sp>
        <p:nvSpPr>
          <p:cNvPr id="3" name="Content Placeholder 2"/>
          <p:cNvSpPr>
            <a:spLocks noGrp="1"/>
          </p:cNvSpPr>
          <p:nvPr>
            <p:ph idx="1"/>
          </p:nvPr>
        </p:nvSpPr>
        <p:spPr>
          <a:xfrm>
            <a:off x="266700" y="1371600"/>
            <a:ext cx="8610600" cy="1676400"/>
          </a:xfrm>
        </p:spPr>
        <p:txBody>
          <a:bodyPr>
            <a:normAutofit fontScale="62500" lnSpcReduction="20000"/>
          </a:bodyPr>
          <a:lstStyle/>
          <a:p>
            <a:r>
              <a:rPr lang="en-US" b="1" dirty="0" smtClean="0"/>
              <a:t>Following the </a:t>
            </a:r>
            <a:r>
              <a:rPr lang="en-US" b="1" dirty="0"/>
              <a:t>FESAC </a:t>
            </a:r>
            <a:r>
              <a:rPr lang="en-US" b="1" i="1" dirty="0" smtClean="0"/>
              <a:t>Strategic </a:t>
            </a:r>
            <a:r>
              <a:rPr lang="en-US" b="1" i="1" dirty="0"/>
              <a:t>P</a:t>
            </a:r>
            <a:r>
              <a:rPr lang="en-US" b="1" i="1" dirty="0" smtClean="0"/>
              <a:t>lanning </a:t>
            </a:r>
            <a:r>
              <a:rPr lang="en-US" b="1" i="1" dirty="0"/>
              <a:t>and </a:t>
            </a:r>
            <a:r>
              <a:rPr lang="en-US" b="1" i="1" dirty="0" smtClean="0"/>
              <a:t>Priorities </a:t>
            </a:r>
            <a:r>
              <a:rPr lang="en-US" b="1" i="1" dirty="0"/>
              <a:t>R</a:t>
            </a:r>
            <a:r>
              <a:rPr lang="en-US" b="1" i="1" dirty="0" smtClean="0"/>
              <a:t>eport</a:t>
            </a:r>
            <a:r>
              <a:rPr lang="en-US" b="1" dirty="0" smtClean="0"/>
              <a:t> </a:t>
            </a:r>
            <a:r>
              <a:rPr lang="en-US" b="1" dirty="0"/>
              <a:t>(2014), FES plans to seek further community engagement and input through a series of technical </a:t>
            </a:r>
            <a:r>
              <a:rPr lang="en-US" b="1" dirty="0" smtClean="0"/>
              <a:t>workshops in 2015</a:t>
            </a:r>
            <a:endParaRPr lang="en-US" dirty="0"/>
          </a:p>
          <a:p>
            <a:pPr lvl="1"/>
            <a:r>
              <a:rPr lang="en-US" dirty="0"/>
              <a:t>The deliverable from each workshop </a:t>
            </a:r>
            <a:r>
              <a:rPr lang="en-US" dirty="0" smtClean="0"/>
              <a:t>will be </a:t>
            </a:r>
            <a:r>
              <a:rPr lang="en-US" dirty="0"/>
              <a:t>a report, </a:t>
            </a:r>
            <a:r>
              <a:rPr lang="en-US" dirty="0" smtClean="0"/>
              <a:t>written </a:t>
            </a:r>
            <a:r>
              <a:rPr lang="en-US" dirty="0"/>
              <a:t>by </a:t>
            </a:r>
            <a:r>
              <a:rPr lang="en-US" dirty="0" smtClean="0"/>
              <a:t>a community </a:t>
            </a:r>
            <a:r>
              <a:rPr lang="en-US" dirty="0"/>
              <a:t>steering </a:t>
            </a:r>
            <a:r>
              <a:rPr lang="en-US" dirty="0" smtClean="0"/>
              <a:t>committee, about scientific challenges and opportunities</a:t>
            </a:r>
          </a:p>
        </p:txBody>
      </p:sp>
      <p:graphicFrame>
        <p:nvGraphicFramePr>
          <p:cNvPr id="4" name="Table 3"/>
          <p:cNvGraphicFramePr>
            <a:graphicFrameLocks noGrp="1"/>
          </p:cNvGraphicFramePr>
          <p:nvPr>
            <p:extLst>
              <p:ext uri="{D42A27DB-BD31-4B8C-83A1-F6EECF244321}">
                <p14:modId xmlns:p14="http://schemas.microsoft.com/office/powerpoint/2010/main" val="3474634426"/>
              </p:ext>
            </p:extLst>
          </p:nvPr>
        </p:nvGraphicFramePr>
        <p:xfrm>
          <a:off x="152400" y="3048000"/>
          <a:ext cx="8763001" cy="3444240"/>
        </p:xfrm>
        <a:graphic>
          <a:graphicData uri="http://schemas.openxmlformats.org/drawingml/2006/table">
            <a:tbl>
              <a:tblPr firstRow="1" bandRow="1">
                <a:tableStyleId>{5C22544A-7EE6-4342-B048-85BDC9FD1C3A}</a:tableStyleId>
              </a:tblPr>
              <a:tblGrid>
                <a:gridCol w="2362200"/>
                <a:gridCol w="1371600"/>
                <a:gridCol w="1219200"/>
                <a:gridCol w="2514600"/>
                <a:gridCol w="1295401"/>
              </a:tblGrid>
              <a:tr h="370840">
                <a:tc>
                  <a:txBody>
                    <a:bodyPr/>
                    <a:lstStyle/>
                    <a:p>
                      <a:r>
                        <a:rPr lang="en-US" dirty="0" smtClean="0"/>
                        <a:t>Workshop</a:t>
                      </a:r>
                      <a:endParaRPr lang="en-US" dirty="0"/>
                    </a:p>
                  </a:txBody>
                  <a:tcPr/>
                </a:tc>
                <a:tc>
                  <a:txBody>
                    <a:bodyPr/>
                    <a:lstStyle/>
                    <a:p>
                      <a:r>
                        <a:rPr lang="en-US" dirty="0" smtClean="0"/>
                        <a:t>Date</a:t>
                      </a:r>
                      <a:endParaRPr lang="en-US" dirty="0"/>
                    </a:p>
                  </a:txBody>
                  <a:tcPr/>
                </a:tc>
                <a:tc>
                  <a:txBody>
                    <a:bodyPr/>
                    <a:lstStyle/>
                    <a:p>
                      <a:r>
                        <a:rPr lang="en-US" dirty="0" smtClean="0"/>
                        <a:t>Location</a:t>
                      </a:r>
                      <a:endParaRPr lang="en-US" dirty="0"/>
                    </a:p>
                  </a:txBody>
                  <a:tcPr/>
                </a:tc>
                <a:tc>
                  <a:txBody>
                    <a:bodyPr/>
                    <a:lstStyle/>
                    <a:p>
                      <a:r>
                        <a:rPr lang="en-US" dirty="0" smtClean="0"/>
                        <a:t>Chair</a:t>
                      </a:r>
                      <a:r>
                        <a:rPr lang="en-US" baseline="0" dirty="0" smtClean="0"/>
                        <a:t> / </a:t>
                      </a:r>
                      <a:r>
                        <a:rPr lang="en-US" dirty="0" smtClean="0"/>
                        <a:t>Co-Chair</a:t>
                      </a:r>
                      <a:endParaRPr lang="en-US" dirty="0"/>
                    </a:p>
                  </a:txBody>
                  <a:tcPr/>
                </a:tc>
                <a:tc>
                  <a:txBody>
                    <a:bodyPr/>
                    <a:lstStyle/>
                    <a:p>
                      <a:r>
                        <a:rPr lang="en-US" dirty="0" smtClean="0"/>
                        <a:t>DOE Contact</a:t>
                      </a:r>
                      <a:endParaRPr lang="en-US" dirty="0"/>
                    </a:p>
                  </a:txBody>
                  <a:tcPr/>
                </a:tc>
              </a:tr>
              <a:tr h="370840">
                <a:tc>
                  <a:txBody>
                    <a:bodyPr/>
                    <a:lstStyle/>
                    <a:p>
                      <a:r>
                        <a:rPr lang="en-US" sz="1600" dirty="0" smtClean="0"/>
                        <a:t>Workshop</a:t>
                      </a:r>
                      <a:r>
                        <a:rPr lang="en-US" sz="1600" baseline="0" dirty="0" smtClean="0"/>
                        <a:t> </a:t>
                      </a:r>
                      <a:r>
                        <a:rPr lang="en-US" sz="1600" dirty="0" smtClean="0"/>
                        <a:t>on Integrated Simulations for Magnetic Fusion Energy Sciences</a:t>
                      </a:r>
                      <a:endParaRPr lang="en-US" sz="1600" dirty="0"/>
                    </a:p>
                  </a:txBody>
                  <a:tcPr/>
                </a:tc>
                <a:tc>
                  <a:txBody>
                    <a:bodyPr/>
                    <a:lstStyle/>
                    <a:p>
                      <a:r>
                        <a:rPr lang="en-US" sz="1600" dirty="0" smtClean="0"/>
                        <a:t>June 2-4</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Rockville, MD</a:t>
                      </a:r>
                    </a:p>
                    <a:p>
                      <a:endParaRPr lang="en-US" sz="1600" dirty="0"/>
                    </a:p>
                  </a:txBody>
                  <a:tcPr/>
                </a:tc>
                <a:tc>
                  <a:txBody>
                    <a:bodyPr/>
                    <a:lstStyle/>
                    <a:p>
                      <a:r>
                        <a:rPr lang="en-US" sz="1600" dirty="0" smtClean="0"/>
                        <a:t>Paul Bonoli</a:t>
                      </a:r>
                      <a:r>
                        <a:rPr lang="en-US" sz="1600" baseline="0" dirty="0" smtClean="0"/>
                        <a:t> (MIT) / Lois </a:t>
                      </a:r>
                      <a:r>
                        <a:rPr lang="en-US" sz="1600" baseline="0" dirty="0" err="1" smtClean="0"/>
                        <a:t>McInnes</a:t>
                      </a:r>
                      <a:r>
                        <a:rPr lang="en-US" sz="1600" baseline="0" dirty="0" smtClean="0"/>
                        <a:t> (ANL)</a:t>
                      </a:r>
                      <a:endParaRPr lang="en-US" sz="1600" dirty="0"/>
                    </a:p>
                  </a:txBody>
                  <a:tcPr/>
                </a:tc>
                <a:tc>
                  <a:txBody>
                    <a:bodyPr/>
                    <a:lstStyle/>
                    <a:p>
                      <a:r>
                        <a:rPr lang="en-US" sz="1600" dirty="0" smtClean="0"/>
                        <a:t>John Mandrekas</a:t>
                      </a:r>
                      <a:endParaRPr lang="en-US" sz="1600" dirty="0"/>
                    </a:p>
                  </a:txBody>
                  <a:tcPr/>
                </a:tc>
              </a:tr>
              <a:tr h="370840">
                <a:tc>
                  <a:txBody>
                    <a:bodyPr/>
                    <a:lstStyle/>
                    <a:p>
                      <a:r>
                        <a:rPr lang="en-US" sz="1600" dirty="0" smtClean="0"/>
                        <a:t>Workshop on Transients</a:t>
                      </a:r>
                      <a:endParaRPr lang="en-US" sz="1600" dirty="0"/>
                    </a:p>
                  </a:txBody>
                  <a:tcPr/>
                </a:tc>
                <a:tc>
                  <a:txBody>
                    <a:bodyPr/>
                    <a:lstStyle/>
                    <a:p>
                      <a:r>
                        <a:rPr lang="en-US" sz="1600" dirty="0" smtClean="0"/>
                        <a:t>June 8-12</a:t>
                      </a:r>
                      <a:endParaRPr lang="en-US" sz="1600" dirty="0"/>
                    </a:p>
                  </a:txBody>
                  <a:tcPr/>
                </a:tc>
                <a:tc>
                  <a:txBody>
                    <a:bodyPr/>
                    <a:lstStyle/>
                    <a:p>
                      <a:r>
                        <a:rPr lang="en-US" sz="1600" dirty="0" smtClean="0"/>
                        <a:t>General</a:t>
                      </a:r>
                      <a:r>
                        <a:rPr lang="en-US" sz="1600" baseline="0" dirty="0" smtClean="0"/>
                        <a:t> Atomics</a:t>
                      </a:r>
                      <a:endParaRPr lang="en-US" sz="1600" dirty="0"/>
                    </a:p>
                  </a:txBody>
                  <a:tcPr/>
                </a:tc>
                <a:tc>
                  <a:txBody>
                    <a:bodyPr/>
                    <a:lstStyle/>
                    <a:p>
                      <a:r>
                        <a:rPr lang="en-US" sz="1600" dirty="0" smtClean="0"/>
                        <a:t>Charles Greenfield (GA) / Raffi Nazikian (PPPL)</a:t>
                      </a:r>
                      <a:endParaRPr lang="en-US" sz="1600" dirty="0"/>
                    </a:p>
                  </a:txBody>
                  <a:tcPr/>
                </a:tc>
                <a:tc>
                  <a:txBody>
                    <a:bodyPr/>
                    <a:lstStyle/>
                    <a:p>
                      <a:r>
                        <a:rPr lang="en-US" sz="1600" dirty="0" smtClean="0"/>
                        <a:t>Mark Foster</a:t>
                      </a:r>
                      <a:endParaRPr lang="en-US" sz="1600" dirty="0"/>
                    </a:p>
                  </a:txBody>
                  <a:tcPr/>
                </a:tc>
              </a:tr>
              <a:tr h="370840">
                <a:tc>
                  <a:txBody>
                    <a:bodyPr/>
                    <a:lstStyle/>
                    <a:p>
                      <a:r>
                        <a:rPr lang="en-US" sz="1600" dirty="0" smtClean="0"/>
                        <a:t>Workshop on Plasma-Materials Interactions</a:t>
                      </a:r>
                      <a:endParaRPr lang="en-US" sz="1600" dirty="0"/>
                    </a:p>
                  </a:txBody>
                  <a:tcPr/>
                </a:tc>
                <a:tc>
                  <a:txBody>
                    <a:bodyPr/>
                    <a:lstStyle/>
                    <a:p>
                      <a:r>
                        <a:rPr lang="en-US" sz="1600" dirty="0" smtClean="0"/>
                        <a:t>May 4-7</a:t>
                      </a:r>
                      <a:endParaRPr lang="en-US" sz="1600" dirty="0"/>
                    </a:p>
                  </a:txBody>
                  <a:tcPr/>
                </a:tc>
                <a:tc>
                  <a:txBody>
                    <a:bodyPr/>
                    <a:lstStyle/>
                    <a:p>
                      <a:r>
                        <a:rPr lang="en-US" sz="1600" dirty="0" smtClean="0"/>
                        <a:t>PPPL</a:t>
                      </a:r>
                      <a:endParaRPr lang="en-US" sz="1600" dirty="0"/>
                    </a:p>
                  </a:txBody>
                  <a:tcPr/>
                </a:tc>
                <a:tc>
                  <a:txBody>
                    <a:bodyPr/>
                    <a:lstStyle/>
                    <a:p>
                      <a:r>
                        <a:rPr lang="en-US" sz="1600" dirty="0" smtClean="0"/>
                        <a:t>Rajesh Maingi (PPPL) / Steve Zinkle (Tennessee)</a:t>
                      </a:r>
                      <a:endParaRPr lang="en-US" sz="1600" dirty="0"/>
                    </a:p>
                  </a:txBody>
                  <a:tcPr/>
                </a:tc>
                <a:tc>
                  <a:txBody>
                    <a:bodyPr/>
                    <a:lstStyle/>
                    <a:p>
                      <a:r>
                        <a:rPr lang="en-US" sz="1600" dirty="0" smtClean="0"/>
                        <a:t>Pete Pappano</a:t>
                      </a:r>
                      <a:endParaRPr lang="en-US" sz="1600" dirty="0"/>
                    </a:p>
                  </a:txBody>
                  <a:tcPr/>
                </a:tc>
              </a:tr>
              <a:tr h="370840">
                <a:tc>
                  <a:txBody>
                    <a:bodyPr/>
                    <a:lstStyle/>
                    <a:p>
                      <a:r>
                        <a:rPr lang="en-US" sz="1600" dirty="0" smtClean="0"/>
                        <a:t>Workshops on Plasma Science Frontiers</a:t>
                      </a:r>
                      <a:endParaRPr lang="en-US" sz="1600" dirty="0"/>
                    </a:p>
                  </a:txBody>
                  <a:tcPr/>
                </a:tc>
                <a:tc>
                  <a:txBody>
                    <a:bodyPr/>
                    <a:lstStyle/>
                    <a:p>
                      <a:r>
                        <a:rPr lang="en-US" sz="1600" dirty="0" smtClean="0"/>
                        <a:t>June</a:t>
                      </a:r>
                      <a:r>
                        <a:rPr lang="en-US" sz="1600" baseline="0" dirty="0" smtClean="0"/>
                        <a:t> 30-July 1 </a:t>
                      </a:r>
                      <a:r>
                        <a:rPr lang="en-US" sz="1600" dirty="0" smtClean="0"/>
                        <a:t>(#1) &amp; October (#2)</a:t>
                      </a:r>
                      <a:endParaRPr lang="en-US" sz="1600" dirty="0"/>
                    </a:p>
                  </a:txBody>
                  <a:tcPr/>
                </a:tc>
                <a:tc>
                  <a:txBody>
                    <a:bodyPr/>
                    <a:lstStyle/>
                    <a:p>
                      <a:r>
                        <a:rPr lang="en-US" sz="1600" dirty="0" smtClean="0"/>
                        <a:t>Washington, DC area</a:t>
                      </a:r>
                      <a:endParaRPr lang="en-US" sz="1600" dirty="0"/>
                    </a:p>
                  </a:txBody>
                  <a:tcPr/>
                </a:tc>
                <a:tc>
                  <a:txBody>
                    <a:bodyPr/>
                    <a:lstStyle/>
                    <a:p>
                      <a:r>
                        <a:rPr lang="en-US" sz="1600" dirty="0" smtClean="0"/>
                        <a:t>Fred Skiff (Iowa) / Jonathan</a:t>
                      </a:r>
                      <a:r>
                        <a:rPr lang="en-US" sz="1600" baseline="0" dirty="0" smtClean="0"/>
                        <a:t> </a:t>
                      </a:r>
                      <a:r>
                        <a:rPr lang="en-US" sz="1600" baseline="0" dirty="0" err="1" smtClean="0"/>
                        <a:t>Wurtele</a:t>
                      </a:r>
                      <a:r>
                        <a:rPr lang="en-US" sz="1600" baseline="0" dirty="0" smtClean="0"/>
                        <a:t> (UC Berkeley)</a:t>
                      </a:r>
                      <a:endParaRPr lang="en-US" sz="1600" dirty="0"/>
                    </a:p>
                  </a:txBody>
                  <a:tcPr/>
                </a:tc>
                <a:tc>
                  <a:txBody>
                    <a:bodyPr/>
                    <a:lstStyle/>
                    <a:p>
                      <a:r>
                        <a:rPr lang="en-US" sz="1600" dirty="0" smtClean="0"/>
                        <a:t>Sean Finnegan</a:t>
                      </a:r>
                      <a:endParaRPr lang="en-US" sz="1600" dirty="0"/>
                    </a:p>
                  </a:txBody>
                  <a:tcPr/>
                </a:tc>
              </a:tr>
            </a:tbl>
          </a:graphicData>
        </a:graphic>
      </p:graphicFrame>
    </p:spTree>
    <p:extLst>
      <p:ext uri="{BB962C8B-B14F-4D97-AF65-F5344CB8AC3E}">
        <p14:creationId xmlns:p14="http://schemas.microsoft.com/office/powerpoint/2010/main" val="218526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3848" y="124968"/>
            <a:ext cx="6477000" cy="838200"/>
          </a:xfrm>
        </p:spPr>
        <p:txBody>
          <a:bodyPr>
            <a:normAutofit fontScale="90000"/>
          </a:bodyPr>
          <a:lstStyle/>
          <a:p>
            <a:r>
              <a:rPr lang="en-US" dirty="0" smtClean="0"/>
              <a:t>After 50 years of research:  we have the </a:t>
            </a:r>
            <a:r>
              <a:rPr lang="en-US" dirty="0" err="1" smtClean="0"/>
              <a:t>the</a:t>
            </a:r>
            <a:r>
              <a:rPr lang="en-US" dirty="0" smtClean="0"/>
              <a:t> basis for developing an integrated understanding of burning plasma science</a:t>
            </a:r>
            <a:endParaRPr lang="en-US" dirty="0"/>
          </a:p>
        </p:txBody>
      </p:sp>
      <p:sp>
        <p:nvSpPr>
          <p:cNvPr id="3" name="Content Placeholder 2"/>
          <p:cNvSpPr>
            <a:spLocks noGrp="1"/>
          </p:cNvSpPr>
          <p:nvPr>
            <p:ph idx="1"/>
          </p:nvPr>
        </p:nvSpPr>
        <p:spPr>
          <a:xfrm>
            <a:off x="457200" y="1600200"/>
            <a:ext cx="8229600" cy="4953000"/>
          </a:xfrm>
        </p:spPr>
        <p:txBody>
          <a:bodyPr>
            <a:normAutofit fontScale="70000" lnSpcReduction="20000"/>
          </a:bodyPr>
          <a:lstStyle/>
          <a:p>
            <a:r>
              <a:rPr lang="en-US" dirty="0" smtClean="0"/>
              <a:t>At every point in the journey, potential show-stopping circumstances have been overcome with often surprising advances that expand our thinking about what is even possible in fusion and plasma research</a:t>
            </a:r>
          </a:p>
          <a:p>
            <a:endParaRPr lang="en-US" dirty="0"/>
          </a:p>
          <a:p>
            <a:r>
              <a:rPr lang="en-US" dirty="0"/>
              <a:t>A</a:t>
            </a:r>
            <a:r>
              <a:rPr lang="en-US" dirty="0" smtClean="0"/>
              <a:t>dvances have expanded our concepts not only about the nature of the end goal, but about our standards regarding the nature of scientific </a:t>
            </a:r>
            <a:r>
              <a:rPr lang="en-US" dirty="0"/>
              <a:t>investigation. </a:t>
            </a:r>
            <a:r>
              <a:rPr lang="en-US" dirty="0" smtClean="0"/>
              <a:t>We </a:t>
            </a:r>
            <a:r>
              <a:rPr lang="en-US" dirty="0"/>
              <a:t>now understand the underlying plasma processes to be </a:t>
            </a:r>
            <a:r>
              <a:rPr lang="en-US" b="1" i="1" dirty="0"/>
              <a:t>knowable and controllable</a:t>
            </a:r>
          </a:p>
          <a:p>
            <a:pPr marL="0" indent="0">
              <a:buNone/>
            </a:pPr>
            <a:endParaRPr lang="en-US" dirty="0"/>
          </a:p>
          <a:p>
            <a:r>
              <a:rPr lang="en-US" dirty="0" smtClean="0"/>
              <a:t>This understanding serves as the underpinning for fusion science and plasma science more broadly</a:t>
            </a:r>
          </a:p>
          <a:p>
            <a:endParaRPr lang="en-US" dirty="0"/>
          </a:p>
          <a:p>
            <a:r>
              <a:rPr lang="en-US" dirty="0" smtClean="0"/>
              <a:t>This progress also serves to create a deep basis for how we understand the connectedness between confinement concepts, and ITER’s value to them</a:t>
            </a:r>
          </a:p>
          <a:p>
            <a:endParaRPr lang="en-US" dirty="0"/>
          </a:p>
        </p:txBody>
      </p:sp>
    </p:spTree>
    <p:extLst>
      <p:ext uri="{BB962C8B-B14F-4D97-AF65-F5344CB8AC3E}">
        <p14:creationId xmlns:p14="http://schemas.microsoft.com/office/powerpoint/2010/main" val="347905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76200"/>
            <a:ext cx="6096000" cy="838200"/>
          </a:xfrm>
        </p:spPr>
        <p:txBody>
          <a:bodyPr>
            <a:normAutofit fontScale="90000"/>
          </a:bodyPr>
          <a:lstStyle/>
          <a:p>
            <a:r>
              <a:rPr lang="en-US" dirty="0" smtClean="0"/>
              <a:t>The history of the fusion and plasma sciences can inspire us as we strive for the next essential transformations</a:t>
            </a:r>
            <a:endParaRPr lang="en-US" dirty="0"/>
          </a:p>
        </p:txBody>
      </p:sp>
      <p:sp>
        <p:nvSpPr>
          <p:cNvPr id="3" name="Content Placeholder 2"/>
          <p:cNvSpPr>
            <a:spLocks noGrp="1"/>
          </p:cNvSpPr>
          <p:nvPr>
            <p:ph idx="1"/>
          </p:nvPr>
        </p:nvSpPr>
        <p:spPr>
          <a:xfrm>
            <a:off x="0" y="1191768"/>
            <a:ext cx="9144000" cy="5486400"/>
          </a:xfrm>
        </p:spPr>
        <p:txBody>
          <a:bodyPr>
            <a:noAutofit/>
          </a:bodyPr>
          <a:lstStyle/>
          <a:p>
            <a:r>
              <a:rPr lang="en-US" sz="2200" dirty="0" smtClean="0"/>
              <a:t>We continue to make fundamental advances that inform our understanding of what is possible in fusion energy and discovery sciences. Throughout the history of fusion and plasma science, potential </a:t>
            </a:r>
            <a:r>
              <a:rPr lang="en-US" sz="2200" dirty="0"/>
              <a:t>show-stopping circumstances have been overcome with </a:t>
            </a:r>
            <a:r>
              <a:rPr lang="en-US" sz="2200" dirty="0" smtClean="0"/>
              <a:t>surprising and often brilliant advances </a:t>
            </a:r>
            <a:r>
              <a:rPr lang="en-US" sz="2200" dirty="0"/>
              <a:t>that expand our </a:t>
            </a:r>
            <a:r>
              <a:rPr lang="en-US" sz="2200" dirty="0" smtClean="0"/>
              <a:t>thinking</a:t>
            </a:r>
            <a:endParaRPr lang="en-US" sz="2200" dirty="0"/>
          </a:p>
          <a:p>
            <a:pPr marL="0" indent="0">
              <a:buNone/>
            </a:pPr>
            <a:endParaRPr lang="en-US" sz="1800" dirty="0"/>
          </a:p>
          <a:p>
            <a:r>
              <a:rPr lang="en-US" sz="2200" dirty="0"/>
              <a:t>Transformational advances </a:t>
            </a:r>
            <a:r>
              <a:rPr lang="en-US" sz="2200" dirty="0" smtClean="0"/>
              <a:t>in </a:t>
            </a:r>
            <a:r>
              <a:rPr lang="en-US" sz="2200" dirty="0"/>
              <a:t>transport, stability, wave-particle interactions, </a:t>
            </a:r>
            <a:r>
              <a:rPr lang="en-US" sz="2200" dirty="0" smtClean="0"/>
              <a:t>boundary physics, and low temperature plasma science have </a:t>
            </a:r>
            <a:r>
              <a:rPr lang="en-US" sz="2200" dirty="0"/>
              <a:t>expanded our </a:t>
            </a:r>
            <a:r>
              <a:rPr lang="en-US" sz="2200" dirty="0" smtClean="0"/>
              <a:t>thinking </a:t>
            </a:r>
            <a:r>
              <a:rPr lang="en-US" sz="2200" dirty="0"/>
              <a:t>not only about the end goal, but about our standards regarding the nature of the scientific investigation. In each of these areas, we now understand the underlying plasma processes to be </a:t>
            </a:r>
            <a:r>
              <a:rPr lang="en-US" sz="2200" b="1" i="1" dirty="0"/>
              <a:t>knowable and </a:t>
            </a:r>
            <a:r>
              <a:rPr lang="en-US" sz="2200" b="1" i="1" dirty="0" smtClean="0"/>
              <a:t>controllable</a:t>
            </a:r>
            <a:endParaRPr lang="en-US" sz="2200" dirty="0" smtClean="0"/>
          </a:p>
          <a:p>
            <a:endParaRPr lang="en-US" sz="1800" dirty="0"/>
          </a:p>
          <a:p>
            <a:r>
              <a:rPr lang="en-US" sz="2200" dirty="0" smtClean="0"/>
              <a:t>Areas that will find increased emphasis in the coming years are areas with a history of positive transformation, and a demand for further such developments</a:t>
            </a:r>
          </a:p>
        </p:txBody>
      </p:sp>
    </p:spTree>
    <p:extLst>
      <p:ext uri="{BB962C8B-B14F-4D97-AF65-F5344CB8AC3E}">
        <p14:creationId xmlns:p14="http://schemas.microsoft.com/office/powerpoint/2010/main" val="2885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p:cNvSpPr txBox="1">
            <a:spLocks/>
          </p:cNvSpPr>
          <p:nvPr/>
        </p:nvSpPr>
        <p:spPr>
          <a:xfrm>
            <a:off x="228601" y="1192509"/>
            <a:ext cx="4495800" cy="51320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A great intellectual framework has been developed, with rich and complex interplay. Energy-directed research spawns great science</a:t>
            </a:r>
          </a:p>
          <a:p>
            <a:pPr marL="0" indent="0">
              <a:buNone/>
            </a:pPr>
            <a:endParaRPr lang="en-US" sz="2400" dirty="0"/>
          </a:p>
          <a:p>
            <a:r>
              <a:rPr lang="en-US" sz="2400" dirty="0" smtClean="0"/>
              <a:t>How did we get here?</a:t>
            </a:r>
          </a:p>
          <a:p>
            <a:endParaRPr lang="en-US" sz="2400" dirty="0" smtClean="0"/>
          </a:p>
          <a:p>
            <a:endParaRPr lang="en-US" sz="2400" dirty="0" smtClean="0"/>
          </a:p>
          <a:p>
            <a:endParaRPr lang="en-US" sz="2400" dirty="0" smtClean="0"/>
          </a:p>
          <a:p>
            <a:endParaRPr lang="en-US" sz="2400" dirty="0" smtClean="0"/>
          </a:p>
          <a:p>
            <a:pPr lvl="2"/>
            <a:endParaRPr lang="en-US" dirty="0" smtClean="0">
              <a:sym typeface="Wingdings" pitchFamily="2" charset="2"/>
            </a:endParaRPr>
          </a:p>
          <a:p>
            <a:pPr lvl="1"/>
            <a:endParaRPr lang="en-US" sz="2400" dirty="0" smtClean="0">
              <a:sym typeface="Wingdings" pitchFamily="2" charset="2"/>
            </a:endParaRPr>
          </a:p>
          <a:p>
            <a:pPr lvl="1"/>
            <a:endParaRPr lang="en-US" sz="2400" dirty="0" smtClean="0">
              <a:sym typeface="Wingdings" pitchFamily="2" charset="2"/>
            </a:endParaRPr>
          </a:p>
          <a:p>
            <a:pPr lvl="1"/>
            <a:endParaRPr lang="en-US" sz="2400" dirty="0" smtClean="0"/>
          </a:p>
          <a:p>
            <a:endParaRPr lang="en-US" sz="2400"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962" y="3429000"/>
            <a:ext cx="2305050" cy="1710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895600" y="89535"/>
            <a:ext cx="6172200" cy="838200"/>
          </a:xfrm>
        </p:spPr>
        <p:txBody>
          <a:bodyPr>
            <a:normAutofit fontScale="90000"/>
          </a:bodyPr>
          <a:lstStyle/>
          <a:p>
            <a:r>
              <a:rPr lang="en-US" i="1" dirty="0" smtClean="0"/>
              <a:t>The fusion and plasma sciences are broad</a:t>
            </a:r>
            <a:r>
              <a:rPr lang="en-US" dirty="0"/>
              <a:t> </a:t>
            </a:r>
            <a:r>
              <a:rPr lang="en-US" dirty="0" smtClean="0"/>
              <a:t>and tremendously rich</a:t>
            </a:r>
            <a:endParaRPr lang="en-US" i="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799" y="5255782"/>
            <a:ext cx="172621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4" y="4495800"/>
            <a:ext cx="2524125" cy="218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505200" y="3381375"/>
            <a:ext cx="1613696" cy="246221"/>
          </a:xfrm>
          <a:prstGeom prst="rect">
            <a:avLst/>
          </a:prstGeom>
          <a:noFill/>
        </p:spPr>
        <p:txBody>
          <a:bodyPr wrap="square" rtlCol="0">
            <a:spAutoFit/>
          </a:bodyPr>
          <a:lstStyle/>
          <a:p>
            <a:pPr algn="r"/>
            <a:r>
              <a:rPr lang="en-US" sz="1000" i="1" dirty="0" smtClean="0">
                <a:solidFill>
                  <a:schemeClr val="bg1"/>
                </a:solidFill>
              </a:rPr>
              <a:t>Aurora</a:t>
            </a:r>
            <a:endParaRPr lang="en-US" sz="1000" i="1" dirty="0">
              <a:solidFill>
                <a:schemeClr val="bg1"/>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24" y="4741026"/>
            <a:ext cx="3581400" cy="1996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15128" y="4725662"/>
            <a:ext cx="1613696" cy="246221"/>
          </a:xfrm>
          <a:prstGeom prst="rect">
            <a:avLst/>
          </a:prstGeom>
          <a:noFill/>
        </p:spPr>
        <p:txBody>
          <a:bodyPr wrap="square" rtlCol="0">
            <a:spAutoFit/>
          </a:bodyPr>
          <a:lstStyle/>
          <a:p>
            <a:pPr algn="r"/>
            <a:r>
              <a:rPr lang="en-US" sz="1000" i="1" dirty="0" smtClean="0">
                <a:solidFill>
                  <a:schemeClr val="bg1"/>
                </a:solidFill>
              </a:rPr>
              <a:t>Solar flare (NASA)</a:t>
            </a:r>
            <a:endParaRPr lang="en-US" sz="1000" i="1" dirty="0">
              <a:solidFill>
                <a:schemeClr val="bg1"/>
              </a:solidFill>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250" y="1647825"/>
            <a:ext cx="27909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980045" y="2188447"/>
            <a:ext cx="1219199" cy="1169551"/>
          </a:xfrm>
          <a:prstGeom prst="rect">
            <a:avLst/>
          </a:prstGeom>
          <a:noFill/>
        </p:spPr>
        <p:txBody>
          <a:bodyPr wrap="square" rtlCol="0">
            <a:spAutoFit/>
          </a:bodyPr>
          <a:lstStyle/>
          <a:p>
            <a:r>
              <a:rPr lang="en-US" sz="1000" i="1" dirty="0" smtClean="0">
                <a:solidFill>
                  <a:schemeClr val="bg1"/>
                </a:solidFill>
              </a:rPr>
              <a:t>Magnetic fusion</a:t>
            </a:r>
          </a:p>
          <a:p>
            <a:endParaRPr lang="en-US" sz="1000" i="1" dirty="0">
              <a:solidFill>
                <a:schemeClr val="bg1"/>
              </a:solidFill>
            </a:endParaRPr>
          </a:p>
          <a:p>
            <a:endParaRPr lang="en-US" sz="1000" i="1" dirty="0" smtClean="0">
              <a:solidFill>
                <a:schemeClr val="bg1"/>
              </a:solidFill>
            </a:endParaRPr>
          </a:p>
          <a:p>
            <a:r>
              <a:rPr lang="en-US" sz="1000" i="1" dirty="0" smtClean="0">
                <a:solidFill>
                  <a:schemeClr val="bg1"/>
                </a:solidFill>
              </a:rPr>
              <a:t>Simulation of DIII-D </a:t>
            </a:r>
            <a:r>
              <a:rPr lang="en-US" sz="1000" i="1" dirty="0" err="1" smtClean="0">
                <a:solidFill>
                  <a:schemeClr val="bg1"/>
                </a:solidFill>
              </a:rPr>
              <a:t>tokamak</a:t>
            </a:r>
            <a:r>
              <a:rPr lang="en-US" sz="1000" i="1" dirty="0" smtClean="0">
                <a:solidFill>
                  <a:schemeClr val="bg1"/>
                </a:solidFill>
              </a:rPr>
              <a:t> fusion plasma turbulence (PPPL)</a:t>
            </a:r>
            <a:endParaRPr lang="en-US" sz="1000" i="1" dirty="0">
              <a:solidFill>
                <a:schemeClr val="bg1"/>
              </a:solidFill>
            </a:endParaRPr>
          </a:p>
        </p:txBody>
      </p:sp>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6223" y="3505200"/>
            <a:ext cx="1631577" cy="121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436223" y="3505200"/>
            <a:ext cx="1613696" cy="400110"/>
          </a:xfrm>
          <a:prstGeom prst="rect">
            <a:avLst/>
          </a:prstGeom>
          <a:noFill/>
        </p:spPr>
        <p:txBody>
          <a:bodyPr wrap="square" rtlCol="0">
            <a:spAutoFit/>
          </a:bodyPr>
          <a:lstStyle/>
          <a:p>
            <a:pPr algn="r"/>
            <a:r>
              <a:rPr lang="en-US" sz="1000" i="1" dirty="0" smtClean="0">
                <a:solidFill>
                  <a:schemeClr val="bg1"/>
                </a:solidFill>
              </a:rPr>
              <a:t>Inertial fusion: NIF </a:t>
            </a:r>
            <a:r>
              <a:rPr lang="en-US" sz="1000" i="1" dirty="0" err="1" smtClean="0">
                <a:solidFill>
                  <a:schemeClr val="bg1"/>
                </a:solidFill>
              </a:rPr>
              <a:t>hohlraum</a:t>
            </a:r>
            <a:endParaRPr lang="en-US" sz="1000" i="1" dirty="0">
              <a:solidFill>
                <a:schemeClr val="bg1"/>
              </a:solidFill>
            </a:endParaRPr>
          </a:p>
        </p:txBody>
      </p:sp>
      <p:sp>
        <p:nvSpPr>
          <p:cNvPr id="7" name="Rectangle 6"/>
          <p:cNvSpPr/>
          <p:nvPr/>
        </p:nvSpPr>
        <p:spPr>
          <a:xfrm>
            <a:off x="6096000" y="6300948"/>
            <a:ext cx="2514600" cy="415498"/>
          </a:xfrm>
          <a:prstGeom prst="rect">
            <a:avLst/>
          </a:prstGeom>
        </p:spPr>
        <p:txBody>
          <a:bodyPr wrap="square">
            <a:spAutoFit/>
          </a:bodyPr>
          <a:lstStyle/>
          <a:p>
            <a:r>
              <a:rPr lang="en-US" sz="1050" i="1" dirty="0">
                <a:solidFill>
                  <a:schemeClr val="bg1"/>
                </a:solidFill>
              </a:rPr>
              <a:t>Centaurus </a:t>
            </a:r>
            <a:r>
              <a:rPr lang="en-US" sz="1050" i="1" dirty="0" smtClean="0">
                <a:solidFill>
                  <a:schemeClr val="bg1"/>
                </a:solidFill>
              </a:rPr>
              <a:t>A</a:t>
            </a:r>
            <a:r>
              <a:rPr lang="en-US" sz="1050" i="1" dirty="0">
                <a:solidFill>
                  <a:schemeClr val="bg1"/>
                </a:solidFill>
              </a:rPr>
              <a:t> </a:t>
            </a:r>
            <a:r>
              <a:rPr lang="en-US" sz="1050" i="1" dirty="0" smtClean="0">
                <a:solidFill>
                  <a:schemeClr val="bg1"/>
                </a:solidFill>
              </a:rPr>
              <a:t>with plasma jets from central black hole (NASA) </a:t>
            </a:r>
            <a:endParaRPr lang="en-US" sz="1050" dirty="0">
              <a:solidFill>
                <a:schemeClr val="bg1"/>
              </a:solidFill>
            </a:endParaRPr>
          </a:p>
        </p:txBody>
      </p:sp>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1409" y="1219200"/>
            <a:ext cx="1877991" cy="1027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1813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71800"/>
            <a:ext cx="8229600" cy="4525963"/>
          </a:xfrm>
        </p:spPr>
        <p:txBody>
          <a:bodyPr>
            <a:normAutofit/>
          </a:bodyPr>
          <a:lstStyle/>
          <a:p>
            <a:pPr marL="0" indent="0" algn="ctr">
              <a:buNone/>
            </a:pPr>
            <a:r>
              <a:rPr lang="en-US" sz="5400" i="1" dirty="0" smtClean="0"/>
              <a:t>Thank you</a:t>
            </a:r>
            <a:endParaRPr lang="en-US" sz="5400" i="1" dirty="0"/>
          </a:p>
        </p:txBody>
      </p:sp>
    </p:spTree>
    <p:extLst>
      <p:ext uri="{BB962C8B-B14F-4D97-AF65-F5344CB8AC3E}">
        <p14:creationId xmlns:p14="http://schemas.microsoft.com/office/powerpoint/2010/main" val="257999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37160"/>
            <a:ext cx="5715000" cy="838200"/>
          </a:xfrm>
        </p:spPr>
        <p:txBody>
          <a:bodyPr>
            <a:normAutofit fontScale="90000"/>
          </a:bodyPr>
          <a:lstStyle/>
          <a:p>
            <a:r>
              <a:rPr lang="en-US" dirty="0" smtClean="0"/>
              <a:t>Plasma wake field acceleration may transform the way we accelerate particles…</a:t>
            </a:r>
            <a:endParaRPr lang="en-US" dirty="0"/>
          </a:p>
        </p:txBody>
      </p:sp>
      <p:sp>
        <p:nvSpPr>
          <p:cNvPr id="3" name="Content Placeholder 2"/>
          <p:cNvSpPr>
            <a:spLocks noGrp="1"/>
          </p:cNvSpPr>
          <p:nvPr>
            <p:ph idx="1"/>
          </p:nvPr>
        </p:nvSpPr>
        <p:spPr>
          <a:xfrm>
            <a:off x="152400" y="1371600"/>
            <a:ext cx="8610600" cy="2743200"/>
          </a:xfrm>
        </p:spPr>
        <p:txBody>
          <a:bodyPr>
            <a:noAutofit/>
          </a:bodyPr>
          <a:lstStyle/>
          <a:p>
            <a:r>
              <a:rPr lang="en-US" sz="1600" dirty="0" smtClean="0"/>
              <a:t>Plasma accelerator schemes, first proposed by John Dawson in the 1970s, come in two basic types: plasma wake field acceleration and laser </a:t>
            </a:r>
            <a:r>
              <a:rPr lang="en-US" sz="1600" dirty="0"/>
              <a:t>wake field </a:t>
            </a:r>
            <a:r>
              <a:rPr lang="en-US" sz="1600" dirty="0" smtClean="0"/>
              <a:t>acceleration.</a:t>
            </a:r>
          </a:p>
          <a:p>
            <a:r>
              <a:rPr lang="en-US" sz="1600" dirty="0"/>
              <a:t>In the plasma </a:t>
            </a:r>
            <a:r>
              <a:rPr lang="en-US" sz="1600" dirty="0" smtClean="0"/>
              <a:t>based acceleration, </a:t>
            </a:r>
            <a:r>
              <a:rPr lang="en-US" sz="1600" dirty="0"/>
              <a:t>one bunch of fast-moving particles drives the plasma wave that accelerates another bunch. Both bunches must start out at ultra-relativistic energies, traveling so close to the speed of light that their separation doesn’t change even as the first bunch loses energy and the second gains energy. The scheme is being developed as a way to boost the energy of large linear accelerators.</a:t>
            </a:r>
          </a:p>
          <a:p>
            <a:endParaRPr lang="en-US" sz="1600" dirty="0" smtClean="0"/>
          </a:p>
          <a:p>
            <a:endParaRPr lang="en-US" sz="16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733800"/>
            <a:ext cx="69913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6400800"/>
            <a:ext cx="8763000" cy="276999"/>
          </a:xfrm>
          <a:prstGeom prst="rect">
            <a:avLst/>
          </a:prstGeom>
        </p:spPr>
        <p:txBody>
          <a:bodyPr wrap="square">
            <a:spAutoFit/>
          </a:bodyPr>
          <a:lstStyle/>
          <a:p>
            <a:pPr algn="ctr"/>
            <a:r>
              <a:rPr lang="en-US" sz="1200" dirty="0" smtClean="0"/>
              <a:t>You Tube video on plasma </a:t>
            </a:r>
            <a:r>
              <a:rPr lang="en-US" sz="1200" dirty="0"/>
              <a:t>wake field </a:t>
            </a:r>
            <a:r>
              <a:rPr lang="en-US" sz="1200" dirty="0" smtClean="0"/>
              <a:t>acceleration: https</a:t>
            </a:r>
            <a:r>
              <a:rPr lang="en-US" sz="1200" dirty="0"/>
              <a:t>://www.youtube.com/watch?t=28&amp;v=KjoH1ZZrAik</a:t>
            </a:r>
          </a:p>
        </p:txBody>
      </p:sp>
    </p:spTree>
    <p:extLst>
      <p:ext uri="{BB962C8B-B14F-4D97-AF65-F5344CB8AC3E}">
        <p14:creationId xmlns:p14="http://schemas.microsoft.com/office/powerpoint/2010/main" val="350372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37160"/>
            <a:ext cx="5715000" cy="838200"/>
          </a:xfrm>
        </p:spPr>
        <p:txBody>
          <a:bodyPr>
            <a:normAutofit fontScale="90000"/>
          </a:bodyPr>
          <a:lstStyle/>
          <a:p>
            <a:r>
              <a:rPr lang="en-US" dirty="0" err="1" smtClean="0"/>
              <a:t>Stellarator</a:t>
            </a:r>
            <a:r>
              <a:rPr lang="en-US" dirty="0" smtClean="0"/>
              <a:t> re-emergence enabled by intellectual and engineering developments</a:t>
            </a:r>
            <a:endParaRPr lang="en-US" dirty="0"/>
          </a:p>
        </p:txBody>
      </p:sp>
      <p:sp>
        <p:nvSpPr>
          <p:cNvPr id="3" name="Content Placeholder 2"/>
          <p:cNvSpPr>
            <a:spLocks noGrp="1"/>
          </p:cNvSpPr>
          <p:nvPr>
            <p:ph idx="1"/>
          </p:nvPr>
        </p:nvSpPr>
        <p:spPr>
          <a:xfrm>
            <a:off x="304800" y="1295400"/>
            <a:ext cx="5334000" cy="4525963"/>
          </a:xfrm>
        </p:spPr>
        <p:txBody>
          <a:bodyPr>
            <a:normAutofit fontScale="92500" lnSpcReduction="10000"/>
          </a:bodyPr>
          <a:lstStyle/>
          <a:p>
            <a:r>
              <a:rPr lang="en-US" sz="2000" dirty="0" smtClean="0"/>
              <a:t>The field understands in a way it could not in the 50’s and 60’s of the requirements in both plasma science understanding and manufacturing precision requirements and capabilities. Advances in both make the </a:t>
            </a:r>
            <a:r>
              <a:rPr lang="en-US" sz="2000" dirty="0" err="1" smtClean="0"/>
              <a:t>stellarator</a:t>
            </a:r>
            <a:r>
              <a:rPr lang="en-US" sz="2000" dirty="0" smtClean="0"/>
              <a:t> a possibility</a:t>
            </a:r>
          </a:p>
          <a:p>
            <a:endParaRPr lang="en-US" sz="2000" dirty="0"/>
          </a:p>
          <a:p>
            <a:r>
              <a:rPr lang="en-US" sz="2000" dirty="0" smtClean="0"/>
              <a:t>Concept of optimizing the confinement concept further emerges, based a new understanding underlying symmetries that can be included in a </a:t>
            </a:r>
            <a:r>
              <a:rPr lang="en-US" sz="2000" dirty="0" err="1" smtClean="0"/>
              <a:t>stellarator</a:t>
            </a:r>
            <a:r>
              <a:rPr lang="en-US" sz="2000" dirty="0" smtClean="0"/>
              <a:t> B field (Boozer, series of Phys. Fluids papers, 1980-1984)</a:t>
            </a:r>
          </a:p>
          <a:p>
            <a:endParaRPr lang="en-US" sz="2000" dirty="0"/>
          </a:p>
          <a:p>
            <a:r>
              <a:rPr lang="en-US" sz="2000" dirty="0" smtClean="0"/>
              <a:t>Will the future path tack towards the optimized </a:t>
            </a:r>
            <a:r>
              <a:rPr lang="en-US" sz="2000" dirty="0" err="1" smtClean="0"/>
              <a:t>stellarator</a:t>
            </a:r>
            <a:r>
              <a:rPr lang="en-US" sz="2000" dirty="0" smtClean="0"/>
              <a:t>?</a:t>
            </a:r>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325" y="1295400"/>
            <a:ext cx="25866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525" y="4025624"/>
            <a:ext cx="2438400" cy="237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31656" y="6400800"/>
            <a:ext cx="4112344" cy="369332"/>
          </a:xfrm>
          <a:prstGeom prst="rect">
            <a:avLst/>
          </a:prstGeom>
          <a:noFill/>
        </p:spPr>
        <p:txBody>
          <a:bodyPr wrap="none" rtlCol="0">
            <a:spAutoFit/>
          </a:bodyPr>
          <a:lstStyle/>
          <a:p>
            <a:r>
              <a:rPr lang="en-US" dirty="0" smtClean="0"/>
              <a:t>From Boozer, Phys. Plasmas 5 (1998) 1647</a:t>
            </a:r>
            <a:endParaRPr lang="en-US" dirty="0"/>
          </a:p>
        </p:txBody>
      </p:sp>
      <p:sp>
        <p:nvSpPr>
          <p:cNvPr id="6" name="TextBox 5"/>
          <p:cNvSpPr txBox="1"/>
          <p:nvPr/>
        </p:nvSpPr>
        <p:spPr>
          <a:xfrm>
            <a:off x="0" y="5581471"/>
            <a:ext cx="4953000" cy="1200329"/>
          </a:xfrm>
          <a:prstGeom prst="rect">
            <a:avLst/>
          </a:prstGeom>
          <a:solidFill>
            <a:srgbClr val="FFFF99"/>
          </a:solidFill>
        </p:spPr>
        <p:txBody>
          <a:bodyPr wrap="square" rtlCol="0">
            <a:spAutoFit/>
          </a:bodyPr>
          <a:lstStyle/>
          <a:p>
            <a:r>
              <a:rPr lang="en-US" dirty="0" smtClean="0"/>
              <a:t>Concept-expanding ideas enabled by theory and computation advances: </a:t>
            </a:r>
            <a:r>
              <a:rPr lang="en-US" b="1" dirty="0" smtClean="0"/>
              <a:t>desired B field properties, including desired symmetries, can be used to prescribe a coil geometry</a:t>
            </a:r>
            <a:endParaRPr lang="en-US" b="1" dirty="0"/>
          </a:p>
        </p:txBody>
      </p:sp>
    </p:spTree>
    <p:extLst>
      <p:ext uri="{BB962C8B-B14F-4D97-AF65-F5344CB8AC3E}">
        <p14:creationId xmlns:p14="http://schemas.microsoft.com/office/powerpoint/2010/main" val="349543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
          <p:cNvGrpSpPr/>
          <p:nvPr/>
        </p:nvGrpSpPr>
        <p:grpSpPr>
          <a:xfrm>
            <a:off x="152400" y="3309032"/>
            <a:ext cx="4560103" cy="3472768"/>
            <a:chOff x="152400" y="3004232"/>
            <a:chExt cx="4560103" cy="3472768"/>
          </a:xfrm>
        </p:grpSpPr>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004232"/>
              <a:ext cx="4560103" cy="318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6"/>
            <p:cNvSpPr txBox="1">
              <a:spLocks noChangeArrowheads="1"/>
            </p:cNvSpPr>
            <p:nvPr/>
          </p:nvSpPr>
          <p:spPr bwMode="auto">
            <a:xfrm>
              <a:off x="192088" y="5821363"/>
              <a:ext cx="3795712" cy="369887"/>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US" b="1">
                <a:solidFill>
                  <a:prstClr val="black"/>
                </a:solidFill>
                <a:latin typeface="Arial" pitchFamily="34" charset="0"/>
              </a:endParaRPr>
            </a:p>
          </p:txBody>
        </p:sp>
        <p:sp>
          <p:nvSpPr>
            <p:cNvPr id="39" name="TextBox 38"/>
            <p:cNvSpPr txBox="1"/>
            <p:nvPr/>
          </p:nvSpPr>
          <p:spPr>
            <a:xfrm>
              <a:off x="697796" y="5546097"/>
              <a:ext cx="3493204" cy="276999"/>
            </a:xfrm>
            <a:prstGeom prst="rect">
              <a:avLst/>
            </a:prstGeom>
            <a:noFill/>
          </p:spPr>
          <p:txBody>
            <a:bodyPr wrap="square" rtlCol="0">
              <a:spAutoFit/>
            </a:bodyPr>
            <a:lstStyle/>
            <a:p>
              <a:r>
                <a:rPr lang="en-US" sz="1200" b="1" dirty="0">
                  <a:solidFill>
                    <a:srgbClr val="007E06"/>
                  </a:solidFill>
                </a:rPr>
                <a:t>(4x improvement using SUPER &amp; GPUs)</a:t>
              </a:r>
              <a:endParaRPr lang="en-US" sz="1600" b="1" dirty="0">
                <a:solidFill>
                  <a:srgbClr val="007E06"/>
                </a:solidFill>
              </a:endParaRPr>
            </a:p>
          </p:txBody>
        </p:sp>
        <p:sp>
          <p:nvSpPr>
            <p:cNvPr id="40" name="TextBox 39"/>
            <p:cNvSpPr txBox="1"/>
            <p:nvPr/>
          </p:nvSpPr>
          <p:spPr>
            <a:xfrm>
              <a:off x="3049028" y="3356530"/>
              <a:ext cx="1522972" cy="461665"/>
            </a:xfrm>
            <a:prstGeom prst="rect">
              <a:avLst/>
            </a:prstGeom>
            <a:noFill/>
          </p:spPr>
          <p:txBody>
            <a:bodyPr wrap="square" rtlCol="0">
              <a:spAutoFit/>
            </a:bodyPr>
            <a:lstStyle/>
            <a:p>
              <a:r>
                <a:rPr lang="en-US" sz="1200" b="1" dirty="0">
                  <a:solidFill>
                    <a:prstClr val="black"/>
                  </a:solidFill>
                </a:rPr>
                <a:t>Initial un-optimized performance</a:t>
              </a:r>
            </a:p>
          </p:txBody>
        </p:sp>
        <p:sp>
          <p:nvSpPr>
            <p:cNvPr id="41" name="TextBox 40"/>
            <p:cNvSpPr txBox="1"/>
            <p:nvPr/>
          </p:nvSpPr>
          <p:spPr>
            <a:xfrm>
              <a:off x="1524000" y="4876800"/>
              <a:ext cx="1803193" cy="461665"/>
            </a:xfrm>
            <a:prstGeom prst="rect">
              <a:avLst/>
            </a:prstGeom>
            <a:noFill/>
          </p:spPr>
          <p:txBody>
            <a:bodyPr wrap="square" rtlCol="0">
              <a:spAutoFit/>
            </a:bodyPr>
            <a:lstStyle/>
            <a:p>
              <a:r>
                <a:rPr lang="en-US" sz="1200" dirty="0">
                  <a:solidFill>
                    <a:prstClr val="black"/>
                  </a:solidFill>
                </a:rPr>
                <a:t>Performance after SUPER optimizations (CPU  only)</a:t>
              </a:r>
            </a:p>
          </p:txBody>
        </p:sp>
        <p:cxnSp>
          <p:nvCxnSpPr>
            <p:cNvPr id="42" name="Straight Connector 41"/>
            <p:cNvCxnSpPr/>
            <p:nvPr/>
          </p:nvCxnSpPr>
          <p:spPr>
            <a:xfrm>
              <a:off x="4255303" y="3394630"/>
              <a:ext cx="0" cy="244750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514773" y="6200001"/>
              <a:ext cx="2100100" cy="276999"/>
            </a:xfrm>
            <a:prstGeom prst="rect">
              <a:avLst/>
            </a:prstGeom>
            <a:noFill/>
          </p:spPr>
          <p:txBody>
            <a:bodyPr wrap="square" rtlCol="0">
              <a:spAutoFit/>
            </a:bodyPr>
            <a:lstStyle/>
            <a:p>
              <a:pPr algn="ctr"/>
              <a:r>
                <a:rPr lang="en-US" sz="1200" b="1" dirty="0">
                  <a:solidFill>
                    <a:prstClr val="black"/>
                  </a:solidFill>
                </a:rPr>
                <a:t>Maximum # of Titan cores</a:t>
              </a:r>
            </a:p>
          </p:txBody>
        </p:sp>
        <p:cxnSp>
          <p:nvCxnSpPr>
            <p:cNvPr id="44" name="Straight Arrow Connector 43"/>
            <p:cNvCxnSpPr/>
            <p:nvPr/>
          </p:nvCxnSpPr>
          <p:spPr>
            <a:xfrm flipV="1">
              <a:off x="3799510" y="5715435"/>
              <a:ext cx="407352" cy="475802"/>
            </a:xfrm>
            <a:prstGeom prst="straightConnector1">
              <a:avLst/>
            </a:prstGeom>
            <a:ln w="15875">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3"/>
            </p:cNvCxnSpPr>
            <p:nvPr/>
          </p:nvCxnSpPr>
          <p:spPr>
            <a:xfrm flipV="1">
              <a:off x="3327193" y="4714636"/>
              <a:ext cx="77347" cy="392997"/>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3"/>
            </p:cNvCxnSpPr>
            <p:nvPr/>
          </p:nvCxnSpPr>
          <p:spPr>
            <a:xfrm flipV="1">
              <a:off x="3327193" y="4912100"/>
              <a:ext cx="423876" cy="195533"/>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Notched Right Arrow 46"/>
            <p:cNvSpPr/>
            <p:nvPr/>
          </p:nvSpPr>
          <p:spPr>
            <a:xfrm rot="5400000">
              <a:off x="2482449" y="4536439"/>
              <a:ext cx="339292" cy="12259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Notched Right Arrow 47"/>
            <p:cNvSpPr/>
            <p:nvPr/>
          </p:nvSpPr>
          <p:spPr>
            <a:xfrm rot="5400000">
              <a:off x="3762907" y="5124011"/>
              <a:ext cx="449786" cy="12259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9" name="Rounded Rectangle 48"/>
          <p:cNvSpPr/>
          <p:nvPr/>
        </p:nvSpPr>
        <p:spPr>
          <a:xfrm>
            <a:off x="104775" y="1201902"/>
            <a:ext cx="3252140" cy="207469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02978" y="3613705"/>
            <a:ext cx="4355297" cy="269502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62600" y="152400"/>
            <a:ext cx="3414104" cy="685800"/>
          </a:xfrm>
        </p:spPr>
        <p:txBody>
          <a:bodyPr>
            <a:noAutofit/>
          </a:bodyPr>
          <a:lstStyle/>
          <a:p>
            <a:r>
              <a:rPr lang="en-US" sz="2400" dirty="0" smtClean="0"/>
              <a:t>Partnerships have high value within DOE as well as in the field</a:t>
            </a:r>
            <a:endParaRPr lang="en-US" sz="24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48400" y="1255997"/>
            <a:ext cx="2676753" cy="1643402"/>
          </a:xfrm>
        </p:spPr>
      </p:pic>
      <p:sp>
        <p:nvSpPr>
          <p:cNvPr id="4" name="Slide Number Placeholder 3"/>
          <p:cNvSpPr>
            <a:spLocks noGrp="1"/>
          </p:cNvSpPr>
          <p:nvPr>
            <p:ph type="sldNum" sz="quarter" idx="12"/>
          </p:nvPr>
        </p:nvSpPr>
        <p:spPr/>
        <p:txBody>
          <a:bodyPr/>
          <a:lstStyle/>
          <a:p>
            <a:fld id="{4D209A34-5889-4E16-8BD0-8C9F0C75090B}" type="slidenum">
              <a:rPr lang="en-US" smtClean="0">
                <a:solidFill>
                  <a:prstClr val="black">
                    <a:tint val="75000"/>
                  </a:prstClr>
                </a:solidFill>
              </a:rPr>
              <a:pPr/>
              <a:t>43</a:t>
            </a:fld>
            <a:endParaRPr lang="en-US" dirty="0">
              <a:solidFill>
                <a:prstClr val="black">
                  <a:tint val="75000"/>
                </a:prstClr>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411" y="1527918"/>
            <a:ext cx="1959260" cy="137148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812" y="1135227"/>
            <a:ext cx="1271145" cy="874548"/>
          </a:xfrm>
          <a:prstGeom prst="rect">
            <a:avLst/>
          </a:prstGeom>
        </p:spPr>
      </p:pic>
      <p:sp>
        <p:nvSpPr>
          <p:cNvPr id="9" name="TextBox 8"/>
          <p:cNvSpPr txBox="1"/>
          <p:nvPr/>
        </p:nvSpPr>
        <p:spPr>
          <a:xfrm>
            <a:off x="199064" y="1259205"/>
            <a:ext cx="3094748" cy="1969770"/>
          </a:xfrm>
          <a:prstGeom prst="rect">
            <a:avLst/>
          </a:prstGeom>
          <a:noFill/>
        </p:spPr>
        <p:txBody>
          <a:bodyPr wrap="square" rtlCol="0">
            <a:spAutoFit/>
          </a:bodyPr>
          <a:lstStyle/>
          <a:p>
            <a:r>
              <a:rPr lang="en-US" b="0" dirty="0" smtClean="0">
                <a:latin typeface="Arial Narrow" panose="020B0606020202030204" pitchFamily="34" charset="0"/>
              </a:rPr>
              <a:t>From the early days of the MFECC (predecessor to NERSC) to today’s Leadership Computing Facilities, HPC has played a significant role in fusion research -- </a:t>
            </a:r>
            <a:r>
              <a:rPr lang="en-US" sz="1600" b="0" i="1" dirty="0" smtClean="0">
                <a:latin typeface="Arial Narrow" panose="020B0606020202030204" pitchFamily="34" charset="0"/>
              </a:rPr>
              <a:t>essential component of the strategy to develop predictive capability</a:t>
            </a:r>
            <a:endParaRPr lang="en-US" sz="1600" b="0" i="1" dirty="0">
              <a:latin typeface="Arial Narrow" panose="020B0606020202030204" pitchFamily="34" charset="0"/>
            </a:endParaRPr>
          </a:p>
        </p:txBody>
      </p:sp>
      <p:sp>
        <p:nvSpPr>
          <p:cNvPr id="3" name="Rectangle 2"/>
          <p:cNvSpPr/>
          <p:nvPr/>
        </p:nvSpPr>
        <p:spPr>
          <a:xfrm>
            <a:off x="4759538" y="3787676"/>
            <a:ext cx="4364822" cy="2308324"/>
          </a:xfrm>
          <a:prstGeom prst="rect">
            <a:avLst/>
          </a:prstGeom>
        </p:spPr>
        <p:txBody>
          <a:bodyPr wrap="square">
            <a:spAutoFit/>
          </a:bodyPr>
          <a:lstStyle/>
          <a:p>
            <a:pPr marR="0" lvl="0">
              <a:spcBef>
                <a:spcPts val="600"/>
              </a:spcBef>
              <a:spcAft>
                <a:spcPts val="600"/>
              </a:spcAft>
            </a:pPr>
            <a:r>
              <a:rPr lang="en-US" b="0" dirty="0">
                <a:latin typeface="Arial Narrow" panose="020B0606020202030204" pitchFamily="34" charset="0"/>
              </a:rPr>
              <a:t>Partnerships between fusion scientists and computational </a:t>
            </a:r>
            <a:r>
              <a:rPr lang="en-US" b="0" dirty="0" smtClean="0">
                <a:latin typeface="Arial Narrow" panose="020B0606020202030204" pitchFamily="34" charset="0"/>
              </a:rPr>
              <a:t>scientists, under SciDAC, </a:t>
            </a:r>
            <a:r>
              <a:rPr lang="en-US" b="0" dirty="0">
                <a:latin typeface="Arial Narrow" panose="020B0606020202030204" pitchFamily="34" charset="0"/>
              </a:rPr>
              <a:t>have accelerated the rate of scientific discovery in fusion plasma science by improving the performance of fusion codes on </a:t>
            </a:r>
            <a:r>
              <a:rPr lang="en-US" b="0" dirty="0" smtClean="0">
                <a:latin typeface="Arial Narrow" panose="020B0606020202030204" pitchFamily="34" charset="0"/>
              </a:rPr>
              <a:t>Leadership </a:t>
            </a:r>
            <a:r>
              <a:rPr lang="en-US" dirty="0">
                <a:latin typeface="Arial Narrow" panose="020B0606020202030204" pitchFamily="34" charset="0"/>
              </a:rPr>
              <a:t>C</a:t>
            </a:r>
            <a:r>
              <a:rPr lang="en-US" b="0" dirty="0" smtClean="0">
                <a:latin typeface="Arial Narrow" panose="020B0606020202030204" pitchFamily="34" charset="0"/>
              </a:rPr>
              <a:t>omputing </a:t>
            </a:r>
            <a:r>
              <a:rPr lang="en-US" dirty="0">
                <a:latin typeface="Arial Narrow" panose="020B0606020202030204" pitchFamily="34" charset="0"/>
              </a:rPr>
              <a:t>F</a:t>
            </a:r>
            <a:r>
              <a:rPr lang="en-US" b="0" dirty="0" smtClean="0">
                <a:latin typeface="Arial Narrow" panose="020B0606020202030204" pitchFamily="34" charset="0"/>
              </a:rPr>
              <a:t>acilities </a:t>
            </a:r>
            <a:r>
              <a:rPr lang="en-US" b="0" dirty="0">
                <a:latin typeface="Arial Narrow" panose="020B0606020202030204" pitchFamily="34" charset="0"/>
              </a:rPr>
              <a:t>and </a:t>
            </a:r>
            <a:r>
              <a:rPr lang="en-US" b="0" dirty="0" smtClean="0">
                <a:latin typeface="Arial Narrow" panose="020B0606020202030204" pitchFamily="34" charset="0"/>
              </a:rPr>
              <a:t>addressing </a:t>
            </a:r>
            <a:r>
              <a:rPr lang="en-US" b="0" dirty="0">
                <a:latin typeface="Arial Narrow" panose="020B0606020202030204" pitchFamily="34" charset="0"/>
              </a:rPr>
              <a:t>challenging data management and visualization issues associated with high-performance computing. </a:t>
            </a:r>
          </a:p>
        </p:txBody>
      </p:sp>
      <p:sp>
        <p:nvSpPr>
          <p:cNvPr id="24" name="Title 1"/>
          <p:cNvSpPr txBox="1">
            <a:spLocks/>
          </p:cNvSpPr>
          <p:nvPr/>
        </p:nvSpPr>
        <p:spPr>
          <a:xfrm>
            <a:off x="2657104" y="76200"/>
            <a:ext cx="1564387" cy="1239154"/>
          </a:xfrm>
          <a:prstGeom prst="rect">
            <a:avLst/>
          </a:prstGeom>
        </p:spPr>
        <p:txBody>
          <a:bodyPr anchor="ctr">
            <a:noAutofit/>
          </a:bodyPr>
          <a:lstStyle>
            <a:lvl1pPr algn="r" defTabSz="914400" rtl="0" eaLnBrk="1" latinLnBrk="0" hangingPunct="1">
              <a:spcBef>
                <a:spcPct val="0"/>
              </a:spcBef>
              <a:buNone/>
              <a:defRPr sz="2800" kern="1200">
                <a:solidFill>
                  <a:schemeClr val="bg1">
                    <a:lumMod val="95000"/>
                  </a:schemeClr>
                </a:solidFill>
                <a:effectLst>
                  <a:outerShdw blurRad="38100" dist="38100" dir="2700000" algn="tl">
                    <a:srgbClr val="000000">
                      <a:alpha val="43137"/>
                    </a:srgbClr>
                  </a:outerShdw>
                </a:effectLst>
                <a:latin typeface="+mj-lt"/>
                <a:ea typeface="+mj-ea"/>
                <a:cs typeface="+mj-cs"/>
              </a:defRPr>
            </a:lvl1pPr>
          </a:lstStyle>
          <a:p>
            <a:pPr algn="l"/>
            <a:r>
              <a:rPr lang="en-US" sz="2000" b="1" i="1" dirty="0" smtClean="0">
                <a:solidFill>
                  <a:srgbClr val="FFFF99"/>
                </a:solidFill>
                <a:cs typeface="Arial" panose="020B0604020202020204" pitchFamily="34" charset="0"/>
              </a:rPr>
              <a:t>Foundations</a:t>
            </a:r>
          </a:p>
          <a:p>
            <a:pPr algn="l"/>
            <a:endParaRPr lang="en-US" b="1" dirty="0" smtClean="0">
              <a:solidFill>
                <a:srgbClr val="FFFF99"/>
              </a:solidFill>
              <a:cs typeface="Arial" panose="020B0604020202020204" pitchFamily="34" charset="0"/>
            </a:endParaRPr>
          </a:p>
        </p:txBody>
      </p:sp>
    </p:spTree>
    <p:extLst>
      <p:ext uri="{BB962C8B-B14F-4D97-AF65-F5344CB8AC3E}">
        <p14:creationId xmlns:p14="http://schemas.microsoft.com/office/powerpoint/2010/main" val="211989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618" y="5105400"/>
            <a:ext cx="3934374" cy="172426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46" y="1551834"/>
            <a:ext cx="3896269" cy="5306166"/>
          </a:xfrm>
          <a:prstGeom prst="rect">
            <a:avLst/>
          </a:prstGeom>
        </p:spPr>
      </p:pic>
      <p:sp>
        <p:nvSpPr>
          <p:cNvPr id="2" name="Title 1"/>
          <p:cNvSpPr>
            <a:spLocks noGrp="1"/>
          </p:cNvSpPr>
          <p:nvPr>
            <p:ph type="title"/>
          </p:nvPr>
        </p:nvSpPr>
        <p:spPr>
          <a:xfrm>
            <a:off x="4114800" y="137160"/>
            <a:ext cx="4953000" cy="838200"/>
          </a:xfrm>
        </p:spPr>
        <p:txBody>
          <a:bodyPr>
            <a:noAutofit/>
          </a:bodyPr>
          <a:lstStyle/>
          <a:p>
            <a:r>
              <a:rPr lang="en-US" sz="2400" dirty="0" err="1" smtClean="0"/>
              <a:t>Gyrokinetic</a:t>
            </a:r>
            <a:r>
              <a:rPr lang="en-US" sz="2400" dirty="0" smtClean="0"/>
              <a:t> simulations using the NERSC supercomputer resolve a long-standing transport under-prediction  </a:t>
            </a:r>
            <a:endParaRPr lang="en-US" sz="2400"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44</a:t>
            </a:fld>
            <a:endParaRPr lang="en-US"/>
          </a:p>
        </p:txBody>
      </p:sp>
      <p:sp>
        <p:nvSpPr>
          <p:cNvPr id="11" name="TextBox 10"/>
          <p:cNvSpPr txBox="1"/>
          <p:nvPr/>
        </p:nvSpPr>
        <p:spPr>
          <a:xfrm>
            <a:off x="5029200" y="1357677"/>
            <a:ext cx="184731" cy="369332"/>
          </a:xfrm>
          <a:prstGeom prst="rect">
            <a:avLst/>
          </a:prstGeom>
          <a:noFill/>
        </p:spPr>
        <p:txBody>
          <a:bodyPr wrap="none" rtlCol="0">
            <a:spAutoFit/>
          </a:bodyPr>
          <a:lstStyle/>
          <a:p>
            <a:endParaRPr lang="en-US" dirty="0"/>
          </a:p>
        </p:txBody>
      </p:sp>
      <p:sp>
        <p:nvSpPr>
          <p:cNvPr id="12" name="Content Placeholder 2"/>
          <p:cNvSpPr>
            <a:spLocks noGrp="1"/>
          </p:cNvSpPr>
          <p:nvPr>
            <p:ph idx="1"/>
          </p:nvPr>
        </p:nvSpPr>
        <p:spPr>
          <a:xfrm>
            <a:off x="4461005" y="1295400"/>
            <a:ext cx="4389474" cy="3962400"/>
          </a:xfrm>
        </p:spPr>
        <p:txBody>
          <a:bodyPr>
            <a:noAutofit/>
          </a:bodyPr>
          <a:lstStyle/>
          <a:p>
            <a:r>
              <a:rPr lang="en-US" sz="1800" dirty="0" smtClean="0"/>
              <a:t>First simulation to resolve turbulence using real electron/ion mass ratio.</a:t>
            </a:r>
          </a:p>
          <a:p>
            <a:r>
              <a:rPr lang="en-US" sz="1800" dirty="0" smtClean="0"/>
              <a:t>Simulations by Dr. Nathan Howard comprised the 3</a:t>
            </a:r>
            <a:r>
              <a:rPr lang="en-US" sz="1800" baseline="30000" dirty="0" smtClean="0"/>
              <a:t>rd</a:t>
            </a:r>
            <a:r>
              <a:rPr lang="en-US" sz="1800" dirty="0" smtClean="0"/>
              <a:t> largest use of NERSC in 2013 and the 1</a:t>
            </a:r>
            <a:r>
              <a:rPr lang="en-US" sz="1800" baseline="30000" dirty="0" smtClean="0"/>
              <a:t>st</a:t>
            </a:r>
            <a:r>
              <a:rPr lang="en-US" sz="1800" dirty="0" smtClean="0"/>
              <a:t> largest use in 2014.</a:t>
            </a:r>
          </a:p>
          <a:p>
            <a:pPr marL="457200" lvl="1" indent="0">
              <a:buNone/>
            </a:pPr>
            <a:r>
              <a:rPr lang="en-US" sz="1800" dirty="0" smtClean="0"/>
              <a:t>&gt; 10</a:t>
            </a:r>
            <a:r>
              <a:rPr lang="en-US" sz="1800" baseline="30000" dirty="0" smtClean="0"/>
              <a:t>8</a:t>
            </a:r>
            <a:r>
              <a:rPr lang="en-US" sz="1800" dirty="0" smtClean="0"/>
              <a:t> CPU hours</a:t>
            </a:r>
          </a:p>
          <a:p>
            <a:endParaRPr lang="en-US" sz="1800" dirty="0" smtClean="0"/>
          </a:p>
          <a:p>
            <a:r>
              <a:rPr lang="en-US" sz="1800" u="sng" dirty="0" smtClean="0"/>
              <a:t>Major finding</a:t>
            </a:r>
            <a:r>
              <a:rPr lang="en-US" sz="1800" dirty="0" smtClean="0"/>
              <a:t>: </a:t>
            </a:r>
            <a:r>
              <a:rPr lang="en-US" sz="1800" dirty="0" smtClean="0">
                <a:solidFill>
                  <a:srgbClr val="C00000"/>
                </a:solidFill>
              </a:rPr>
              <a:t>inclusion of electron-scale turbulence significantly enhances both the ion-heat and electron heat fluxes.</a:t>
            </a:r>
          </a:p>
          <a:p>
            <a:r>
              <a:rPr lang="en-US" sz="1800" dirty="0" smtClean="0"/>
              <a:t>May explain prior discrepancies between experiment and simulation which tended to under-predict heat fluxes.</a:t>
            </a:r>
          </a:p>
        </p:txBody>
      </p:sp>
      <p:sp>
        <p:nvSpPr>
          <p:cNvPr id="3" name="TextBox 2"/>
          <p:cNvSpPr txBox="1"/>
          <p:nvPr/>
        </p:nvSpPr>
        <p:spPr>
          <a:xfrm>
            <a:off x="304800" y="1315354"/>
            <a:ext cx="3714607" cy="307777"/>
          </a:xfrm>
          <a:prstGeom prst="rect">
            <a:avLst/>
          </a:prstGeom>
          <a:noFill/>
        </p:spPr>
        <p:txBody>
          <a:bodyPr wrap="none" rtlCol="0">
            <a:spAutoFit/>
          </a:bodyPr>
          <a:lstStyle/>
          <a:p>
            <a:r>
              <a:rPr lang="en-US" sz="1400" dirty="0" smtClean="0"/>
              <a:t>Howard </a:t>
            </a:r>
            <a:r>
              <a:rPr lang="en-US" sz="1400" i="1" dirty="0" smtClean="0"/>
              <a:t>et al.</a:t>
            </a:r>
            <a:r>
              <a:rPr lang="en-US" sz="1400" dirty="0" smtClean="0"/>
              <a:t>, Phys. Plasmas </a:t>
            </a:r>
            <a:r>
              <a:rPr lang="en-US" sz="1400" b="1" dirty="0" smtClean="0"/>
              <a:t>21</a:t>
            </a:r>
            <a:r>
              <a:rPr lang="en-US" sz="1400" dirty="0" smtClean="0"/>
              <a:t>, 112510 (2014). </a:t>
            </a:r>
            <a:endParaRPr lang="en-US" sz="1400" dirty="0"/>
          </a:p>
        </p:txBody>
      </p:sp>
    </p:spTree>
    <p:extLst>
      <p:ext uri="{BB962C8B-B14F-4D97-AF65-F5344CB8AC3E}">
        <p14:creationId xmlns:p14="http://schemas.microsoft.com/office/powerpoint/2010/main" val="4818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ppl.gov/sites/pppl/files/styles/news_lightbox/public/ELMs%20simulation_1.jpeg?itok=Pai_pe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219200"/>
            <a:ext cx="4391025" cy="31207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21490" y="137160"/>
            <a:ext cx="4846309" cy="838200"/>
          </a:xfrm>
        </p:spPr>
        <p:txBody>
          <a:bodyPr>
            <a:noAutofit/>
          </a:bodyPr>
          <a:lstStyle/>
          <a:p>
            <a:r>
              <a:rPr lang="en-US" sz="2400" dirty="0" smtClean="0"/>
              <a:t>Multi-institutional partnership strengthens understanding of edge instability control</a:t>
            </a:r>
            <a:endParaRPr lang="en-US" sz="2400"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45</a:t>
            </a:fld>
            <a:endParaRPr lang="en-US"/>
          </a:p>
        </p:txBody>
      </p:sp>
      <p:sp>
        <p:nvSpPr>
          <p:cNvPr id="5" name="TextBox 4"/>
          <p:cNvSpPr txBox="1"/>
          <p:nvPr/>
        </p:nvSpPr>
        <p:spPr>
          <a:xfrm>
            <a:off x="80782" y="4256782"/>
            <a:ext cx="4191000" cy="1077218"/>
          </a:xfrm>
          <a:prstGeom prst="rect">
            <a:avLst/>
          </a:prstGeom>
          <a:noFill/>
        </p:spPr>
        <p:txBody>
          <a:bodyPr wrap="square" rtlCol="0">
            <a:spAutoFit/>
          </a:bodyPr>
          <a:lstStyle/>
          <a:p>
            <a:pPr algn="ctr"/>
            <a:r>
              <a:rPr lang="en-US" sz="1600" b="1" i="1" dirty="0" smtClean="0"/>
              <a:t>Observation of a multimode plasma response and its relationship to density </a:t>
            </a:r>
            <a:r>
              <a:rPr lang="en-US" sz="1600" b="1" i="1" dirty="0" err="1" smtClean="0"/>
              <a:t>pumpout</a:t>
            </a:r>
            <a:r>
              <a:rPr lang="en-US" sz="1600" b="1" i="1" dirty="0" smtClean="0"/>
              <a:t> and ELM suppression</a:t>
            </a:r>
            <a:r>
              <a:rPr lang="en-US" sz="1600" dirty="0" smtClean="0"/>
              <a:t>,</a:t>
            </a:r>
          </a:p>
          <a:p>
            <a:pPr algn="ctr"/>
            <a:r>
              <a:rPr lang="en-US" sz="1600" dirty="0" smtClean="0"/>
              <a:t>Paz-</a:t>
            </a:r>
            <a:r>
              <a:rPr lang="en-US" sz="1600" dirty="0" err="1" smtClean="0"/>
              <a:t>Soldan</a:t>
            </a:r>
            <a:r>
              <a:rPr lang="en-US" sz="1600" dirty="0" smtClean="0"/>
              <a:t> et al., PRL 114, 105501 (2014)</a:t>
            </a:r>
            <a:endParaRPr lang="en-US" sz="1600" dirty="0"/>
          </a:p>
        </p:txBody>
      </p:sp>
      <p:sp>
        <p:nvSpPr>
          <p:cNvPr id="8" name="TextBox 7"/>
          <p:cNvSpPr txBox="1"/>
          <p:nvPr/>
        </p:nvSpPr>
        <p:spPr>
          <a:xfrm>
            <a:off x="76200" y="5323582"/>
            <a:ext cx="4191000" cy="1077218"/>
          </a:xfrm>
          <a:prstGeom prst="rect">
            <a:avLst/>
          </a:prstGeom>
          <a:noFill/>
        </p:spPr>
        <p:txBody>
          <a:bodyPr wrap="square" rtlCol="0">
            <a:spAutoFit/>
          </a:bodyPr>
          <a:lstStyle/>
          <a:p>
            <a:pPr algn="ctr"/>
            <a:r>
              <a:rPr lang="en-US" sz="1600" b="1" i="1" dirty="0" smtClean="0"/>
              <a:t>Pedestal bifurcation and resonant field penetration at the threshold of ELM suppression in DIII-D tokamak</a:t>
            </a:r>
            <a:r>
              <a:rPr lang="en-US" sz="1600" dirty="0" smtClean="0"/>
              <a:t>,</a:t>
            </a:r>
          </a:p>
          <a:p>
            <a:pPr algn="ctr"/>
            <a:r>
              <a:rPr lang="en-US" sz="1600" dirty="0" smtClean="0"/>
              <a:t>Nazikian et al., PRL 114, 105002 (2014)</a:t>
            </a:r>
            <a:endParaRPr lang="en-US" sz="1600" dirty="0"/>
          </a:p>
        </p:txBody>
      </p:sp>
      <p:sp>
        <p:nvSpPr>
          <p:cNvPr id="6" name="Rectangle 5"/>
          <p:cNvSpPr/>
          <p:nvPr/>
        </p:nvSpPr>
        <p:spPr>
          <a:xfrm>
            <a:off x="78324" y="1219200"/>
            <a:ext cx="8924029" cy="54206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2657104" y="76200"/>
            <a:ext cx="1564387" cy="1239154"/>
          </a:xfrm>
          <a:prstGeom prst="rect">
            <a:avLst/>
          </a:prstGeom>
        </p:spPr>
        <p:txBody>
          <a:bodyPr anchor="ctr">
            <a:noAutofit/>
          </a:bodyPr>
          <a:lstStyle>
            <a:lvl1pPr algn="r" defTabSz="914400" rtl="0" eaLnBrk="1" latinLnBrk="0" hangingPunct="1">
              <a:spcBef>
                <a:spcPct val="0"/>
              </a:spcBef>
              <a:buNone/>
              <a:defRPr sz="2800" kern="1200">
                <a:solidFill>
                  <a:schemeClr val="bg1">
                    <a:lumMod val="95000"/>
                  </a:schemeClr>
                </a:solidFill>
                <a:effectLst>
                  <a:outerShdw blurRad="38100" dist="38100" dir="2700000" algn="tl">
                    <a:srgbClr val="000000">
                      <a:alpha val="43137"/>
                    </a:srgbClr>
                  </a:outerShdw>
                </a:effectLst>
                <a:latin typeface="+mj-lt"/>
                <a:ea typeface="+mj-ea"/>
                <a:cs typeface="+mj-cs"/>
              </a:defRPr>
            </a:lvl1pPr>
          </a:lstStyle>
          <a:p>
            <a:pPr algn="l"/>
            <a:r>
              <a:rPr lang="en-US" sz="2000" b="1" i="1" dirty="0" smtClean="0">
                <a:solidFill>
                  <a:srgbClr val="FFFF99"/>
                </a:solidFill>
                <a:cs typeface="Arial" panose="020B0604020202020204" pitchFamily="34" charset="0"/>
              </a:rPr>
              <a:t>Foundations</a:t>
            </a:r>
          </a:p>
          <a:p>
            <a:pPr algn="l"/>
            <a:endParaRPr lang="en-US" b="1" dirty="0" smtClean="0">
              <a:solidFill>
                <a:srgbClr val="FFFF99"/>
              </a:solidFill>
              <a:cs typeface="Arial" panose="020B0604020202020204" pitchFamily="34" charset="0"/>
            </a:endParaRPr>
          </a:p>
        </p:txBody>
      </p:sp>
      <p:pic>
        <p:nvPicPr>
          <p:cNvPr id="1028" name="Picture 4" descr="http://www.pppl.gov/sites/pppl/files/styles/news_lightbox/public/Carlos%20%26%20Raffi_1.jpeg?itok=YANFQ8U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004" y="1371600"/>
            <a:ext cx="3141128" cy="2504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j.iop.org/images/0029-5515/55/2/023009/Full/nf506255f01_onli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338" y="4592598"/>
            <a:ext cx="2847975" cy="19716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10151" y="6324600"/>
            <a:ext cx="990849" cy="338554"/>
          </a:xfrm>
          <a:prstGeom prst="rect">
            <a:avLst/>
          </a:prstGeom>
          <a:noFill/>
        </p:spPr>
        <p:txBody>
          <a:bodyPr wrap="none" rtlCol="0">
            <a:spAutoFit/>
          </a:bodyPr>
          <a:lstStyle/>
          <a:p>
            <a:r>
              <a:rPr lang="en-US" sz="1600" dirty="0" smtClean="0"/>
              <a:t>RMP coils</a:t>
            </a:r>
            <a:endParaRPr lang="en-US" sz="1600" dirty="0"/>
          </a:p>
        </p:txBody>
      </p:sp>
      <p:cxnSp>
        <p:nvCxnSpPr>
          <p:cNvPr id="9" name="Straight Arrow Connector 8"/>
          <p:cNvCxnSpPr>
            <a:stCxn id="3" idx="1"/>
          </p:cNvCxnSpPr>
          <p:nvPr/>
        </p:nvCxnSpPr>
        <p:spPr>
          <a:xfrm flipH="1" flipV="1">
            <a:off x="6705351" y="6226314"/>
            <a:ext cx="304800" cy="267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32423" y="4592598"/>
            <a:ext cx="1282977" cy="1754326"/>
          </a:xfrm>
          <a:prstGeom prst="rect">
            <a:avLst/>
          </a:prstGeom>
          <a:noFill/>
        </p:spPr>
        <p:txBody>
          <a:bodyPr wrap="square" rtlCol="0">
            <a:spAutoFit/>
          </a:bodyPr>
          <a:lstStyle/>
          <a:p>
            <a:r>
              <a:rPr lang="en-US" dirty="0" smtClean="0"/>
              <a:t>High impact on ITER design and fusion programs worldwide</a:t>
            </a:r>
            <a:endParaRPr lang="en-US" dirty="0"/>
          </a:p>
        </p:txBody>
      </p:sp>
      <p:sp>
        <p:nvSpPr>
          <p:cNvPr id="18" name="TextBox 17"/>
          <p:cNvSpPr txBox="1"/>
          <p:nvPr/>
        </p:nvSpPr>
        <p:spPr>
          <a:xfrm>
            <a:off x="7848600" y="1600200"/>
            <a:ext cx="1153754" cy="1938992"/>
          </a:xfrm>
          <a:prstGeom prst="rect">
            <a:avLst/>
          </a:prstGeom>
          <a:noFill/>
        </p:spPr>
        <p:txBody>
          <a:bodyPr wrap="square" rtlCol="0">
            <a:spAutoFit/>
          </a:bodyPr>
          <a:lstStyle/>
          <a:p>
            <a:r>
              <a:rPr lang="en-US" sz="1200" i="1" dirty="0" smtClean="0"/>
              <a:t>Simulations of B perturbations including the plasma response, effective for suppression (left) and ineffective (right)</a:t>
            </a:r>
          </a:p>
        </p:txBody>
      </p:sp>
    </p:spTree>
    <p:extLst>
      <p:ext uri="{BB962C8B-B14F-4D97-AF65-F5344CB8AC3E}">
        <p14:creationId xmlns:p14="http://schemas.microsoft.com/office/powerpoint/2010/main" val="5529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37160"/>
            <a:ext cx="4953000" cy="838200"/>
          </a:xfrm>
        </p:spPr>
        <p:txBody>
          <a:bodyPr>
            <a:noAutofit/>
          </a:bodyPr>
          <a:lstStyle/>
          <a:p>
            <a:r>
              <a:rPr lang="en-US" sz="2400" dirty="0" smtClean="0"/>
              <a:t>First-of-kind measurement and theory comparison of edge instability enabled with overseas partnership</a:t>
            </a:r>
            <a:endParaRPr lang="en-US" sz="2400"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46</a:t>
            </a:fld>
            <a:endParaRPr lang="en-US"/>
          </a:p>
        </p:txBody>
      </p:sp>
      <p:grpSp>
        <p:nvGrpSpPr>
          <p:cNvPr id="5" name="Group 4"/>
          <p:cNvGrpSpPr/>
          <p:nvPr/>
        </p:nvGrpSpPr>
        <p:grpSpPr>
          <a:xfrm>
            <a:off x="228601" y="1315426"/>
            <a:ext cx="4038600" cy="3637574"/>
            <a:chOff x="0" y="0"/>
            <a:chExt cx="4569427" cy="4311707"/>
          </a:xfrm>
        </p:grpSpPr>
        <p:pic>
          <p:nvPicPr>
            <p:cNvPr id="6" name="Picture 5"/>
            <p:cNvPicPr>
              <a:picLocks noChangeAspect="1"/>
            </p:cNvPicPr>
            <p:nvPr/>
          </p:nvPicPr>
          <p:blipFill rotWithShape="1">
            <a:blip r:embed="rId2"/>
            <a:srcRect l="56068" t="29640" r="22886" b="1613"/>
            <a:stretch/>
          </p:blipFill>
          <p:spPr>
            <a:xfrm>
              <a:off x="0" y="42252"/>
              <a:ext cx="1802084" cy="4247918"/>
            </a:xfrm>
            <a:prstGeom prst="rect">
              <a:avLst/>
            </a:prstGeom>
          </p:spPr>
        </p:pic>
        <p:cxnSp>
          <p:nvCxnSpPr>
            <p:cNvPr id="7" name="Straight Connector 6"/>
            <p:cNvCxnSpPr>
              <a:cxnSpLocks noChangeAspect="1"/>
            </p:cNvCxnSpPr>
            <p:nvPr/>
          </p:nvCxnSpPr>
          <p:spPr>
            <a:xfrm>
              <a:off x="1273048" y="2270961"/>
              <a:ext cx="448056" cy="228600"/>
            </a:xfrm>
            <a:prstGeom prst="line">
              <a:avLst/>
            </a:prstGeom>
            <a:ln w="38100" cap="flat">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721104" y="2423922"/>
              <a:ext cx="82681" cy="146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200" dirty="0">
                  <a:effectLst/>
                  <a:ea typeface="Times New Roman"/>
                  <a:cs typeface="Times New Roman"/>
                </a:rPr>
                <a:t> </a:t>
              </a:r>
              <a:endParaRPr lang="en-US" sz="1200" dirty="0">
                <a:effectLst/>
                <a:ea typeface="MS Mincho"/>
                <a:cs typeface="Times New Roman"/>
              </a:endParaRPr>
            </a:p>
          </p:txBody>
        </p:sp>
        <p:pic>
          <p:nvPicPr>
            <p:cNvPr id="9" name="Picture 8" descr="kstar7328_102001_pprt-full_p-blk_psi-ltblue_ecei_15deg_pretty_23jan150000.png"/>
            <p:cNvPicPr>
              <a:picLocks noChangeAspect="1"/>
            </p:cNvPicPr>
            <p:nvPr/>
          </p:nvPicPr>
          <p:blipFill rotWithShape="1">
            <a:blip r:embed="rId3">
              <a:extLst>
                <a:ext uri="{28A0092B-C50C-407E-A947-70E740481C1C}">
                  <a14:useLocalDpi xmlns:a14="http://schemas.microsoft.com/office/drawing/2010/main" val="0"/>
                </a:ext>
              </a:extLst>
            </a:blip>
            <a:srcRect l="20337" t="7752" r="28565" b="2432"/>
            <a:stretch/>
          </p:blipFill>
          <p:spPr>
            <a:xfrm>
              <a:off x="1911350" y="0"/>
              <a:ext cx="2658077" cy="4311707"/>
            </a:xfrm>
            <a:prstGeom prst="rect">
              <a:avLst/>
            </a:prstGeom>
          </p:spPr>
        </p:pic>
      </p:grpSp>
      <p:sp>
        <p:nvSpPr>
          <p:cNvPr id="10" name="TextBox 9"/>
          <p:cNvSpPr txBox="1"/>
          <p:nvPr/>
        </p:nvSpPr>
        <p:spPr>
          <a:xfrm>
            <a:off x="228600" y="5059740"/>
            <a:ext cx="4572000" cy="1569660"/>
          </a:xfrm>
          <a:prstGeom prst="rect">
            <a:avLst/>
          </a:prstGeom>
          <a:noFill/>
        </p:spPr>
        <p:txBody>
          <a:bodyPr wrap="square" rtlCol="0">
            <a:spAutoFit/>
          </a:bodyPr>
          <a:lstStyle/>
          <a:p>
            <a:r>
              <a:rPr lang="en-US" sz="1200" dirty="0" smtClean="0"/>
              <a:t>Experimental </a:t>
            </a:r>
            <a:r>
              <a:rPr lang="en-US" sz="1200" dirty="0"/>
              <a:t>electron temperature </a:t>
            </a:r>
            <a:r>
              <a:rPr lang="en-US" sz="1200" dirty="0" err="1"/>
              <a:t>T</a:t>
            </a:r>
            <a:r>
              <a:rPr lang="en-US" sz="1200" baseline="-25000" dirty="0" err="1"/>
              <a:t>e</a:t>
            </a:r>
            <a:r>
              <a:rPr lang="en-US" sz="1200" dirty="0"/>
              <a:t> from ECE Imaging during an inter-ELM edge instability on the KSTAR tokamak (left) compared to temperature T from a saturated edge instability computed by nonlinear MHD numerical simulation (right).  The non-axisymmetric parts are shown over a small cross section of the outer edge of the torus, at matching </a:t>
            </a:r>
            <a:r>
              <a:rPr lang="en-US" sz="1200" dirty="0" err="1"/>
              <a:t>toroidal</a:t>
            </a:r>
            <a:r>
              <a:rPr lang="en-US" sz="1200" dirty="0"/>
              <a:t> angle (red or yellow is positive, blue negative). Dashed white line (left) or black line (right) shows the plasma edge; in the simulation, solid black lines are contours of total T.</a:t>
            </a:r>
          </a:p>
        </p:txBody>
      </p:sp>
      <p:sp>
        <p:nvSpPr>
          <p:cNvPr id="11" name="TextBox 10"/>
          <p:cNvSpPr txBox="1"/>
          <p:nvPr/>
        </p:nvSpPr>
        <p:spPr>
          <a:xfrm>
            <a:off x="5029200" y="1357677"/>
            <a:ext cx="184731" cy="369332"/>
          </a:xfrm>
          <a:prstGeom prst="rect">
            <a:avLst/>
          </a:prstGeom>
          <a:noFill/>
        </p:spPr>
        <p:txBody>
          <a:bodyPr wrap="none" rtlCol="0">
            <a:spAutoFit/>
          </a:bodyPr>
          <a:lstStyle/>
          <a:p>
            <a:endParaRPr lang="en-US" dirty="0"/>
          </a:p>
        </p:txBody>
      </p:sp>
      <p:sp>
        <p:nvSpPr>
          <p:cNvPr id="12" name="Content Placeholder 2"/>
          <p:cNvSpPr>
            <a:spLocks noGrp="1"/>
          </p:cNvSpPr>
          <p:nvPr>
            <p:ph idx="1"/>
          </p:nvPr>
        </p:nvSpPr>
        <p:spPr>
          <a:xfrm>
            <a:off x="4572000" y="1166018"/>
            <a:ext cx="4389474" cy="5234782"/>
          </a:xfrm>
        </p:spPr>
        <p:txBody>
          <a:bodyPr>
            <a:normAutofit fontScale="47500" lnSpcReduction="20000"/>
          </a:bodyPr>
          <a:lstStyle/>
          <a:p>
            <a:r>
              <a:rPr lang="en-US" dirty="0"/>
              <a:t>Large scale numerical simulations of  magnetic fusion plasmas using plasma models such as MHD are believed to provide a useful tool to predict the stability limits and size of instabilities in the edge of a fusion plasma. </a:t>
            </a:r>
            <a:endParaRPr lang="en-US" dirty="0" smtClean="0"/>
          </a:p>
          <a:p>
            <a:r>
              <a:rPr lang="en-US" dirty="0" smtClean="0"/>
              <a:t>Until </a:t>
            </a:r>
            <a:r>
              <a:rPr lang="en-US" dirty="0"/>
              <a:t>recently, it has been too difficult to measure plasmas on the very fast times and small spatial scales required to confirm the validity of such models. </a:t>
            </a:r>
            <a:endParaRPr lang="en-US" dirty="0" smtClean="0"/>
          </a:p>
          <a:p>
            <a:r>
              <a:rPr lang="en-US" dirty="0" smtClean="0"/>
              <a:t>Recent </a:t>
            </a:r>
            <a:r>
              <a:rPr lang="en-US" dirty="0"/>
              <a:t>measurements </a:t>
            </a:r>
            <a:r>
              <a:rPr lang="en-US" dirty="0" smtClean="0"/>
              <a:t>of </a:t>
            </a:r>
            <a:r>
              <a:rPr lang="en-US" dirty="0"/>
              <a:t>electron temperature on the KSTAR tokamak (NFRI, Daejeon, S. Korea) allow the first detailed, quantitative comparison. </a:t>
            </a:r>
            <a:endParaRPr lang="en-US" dirty="0" smtClean="0"/>
          </a:p>
          <a:p>
            <a:r>
              <a:rPr lang="en-US" dirty="0" smtClean="0"/>
              <a:t>Nonlinear </a:t>
            </a:r>
            <a:r>
              <a:rPr lang="en-US" dirty="0"/>
              <a:t>resistive MHD simulations at large scale carried out with the M3D code, part of the </a:t>
            </a:r>
            <a:r>
              <a:rPr lang="en-US" dirty="0" smtClean="0"/>
              <a:t>DOE FES </a:t>
            </a:r>
            <a:r>
              <a:rPr lang="en-US" dirty="0"/>
              <a:t>and </a:t>
            </a:r>
            <a:r>
              <a:rPr lang="en-US" dirty="0" err="1"/>
              <a:t>SciDAC</a:t>
            </a:r>
            <a:r>
              <a:rPr lang="en-US" dirty="0"/>
              <a:t> programs, show surprisingly good </a:t>
            </a:r>
            <a:r>
              <a:rPr lang="en-US" dirty="0" smtClean="0"/>
              <a:t>agreement. </a:t>
            </a:r>
          </a:p>
          <a:p>
            <a:pPr lvl="1"/>
            <a:r>
              <a:rPr lang="en-US" dirty="0" smtClean="0"/>
              <a:t>The </a:t>
            </a:r>
            <a:r>
              <a:rPr lang="en-US" dirty="0"/>
              <a:t>experiment measures a dominant </a:t>
            </a:r>
            <a:r>
              <a:rPr lang="en-US" dirty="0" err="1"/>
              <a:t>toroidal</a:t>
            </a:r>
            <a:r>
              <a:rPr lang="en-US" dirty="0"/>
              <a:t> mode number </a:t>
            </a:r>
            <a:r>
              <a:rPr lang="en-US" i="1" dirty="0"/>
              <a:t>n</a:t>
            </a:r>
            <a:r>
              <a:rPr lang="en-US" dirty="0"/>
              <a:t>=10, while the simulation predicts </a:t>
            </a:r>
            <a:r>
              <a:rPr lang="en-US" i="1" dirty="0"/>
              <a:t>n</a:t>
            </a:r>
            <a:r>
              <a:rPr lang="en-US" dirty="0"/>
              <a:t>=13-14. </a:t>
            </a:r>
            <a:endParaRPr lang="en-US" dirty="0" smtClean="0"/>
          </a:p>
          <a:p>
            <a:pPr lvl="1"/>
            <a:r>
              <a:rPr lang="en-US" dirty="0" smtClean="0"/>
              <a:t>Both </a:t>
            </a:r>
            <a:r>
              <a:rPr lang="en-US" dirty="0"/>
              <a:t>the </a:t>
            </a:r>
            <a:r>
              <a:rPr lang="en-US" dirty="0" err="1"/>
              <a:t>toroidal</a:t>
            </a:r>
            <a:r>
              <a:rPr lang="en-US" dirty="0"/>
              <a:t> and </a:t>
            </a:r>
            <a:r>
              <a:rPr lang="en-US" dirty="0" err="1"/>
              <a:t>poloidal</a:t>
            </a:r>
            <a:r>
              <a:rPr lang="en-US" dirty="0"/>
              <a:t> (vertical direction in the picture) spacing in the simulation are surprisingly close to the experimental results, as well as being relatively insensitive to the details of the plasma edge. </a:t>
            </a:r>
            <a:endParaRPr lang="en-US" dirty="0" smtClean="0"/>
          </a:p>
          <a:p>
            <a:pPr lvl="1"/>
            <a:r>
              <a:rPr lang="en-US" dirty="0" smtClean="0"/>
              <a:t>In </a:t>
            </a:r>
            <a:r>
              <a:rPr lang="en-US" dirty="0"/>
              <a:t>contrast, the linear </a:t>
            </a:r>
            <a:r>
              <a:rPr lang="en-US" dirty="0" err="1" smtClean="0"/>
              <a:t>eigenmodes</a:t>
            </a:r>
            <a:r>
              <a:rPr lang="en-US" dirty="0" smtClean="0"/>
              <a:t> </a:t>
            </a:r>
            <a:r>
              <a:rPr lang="en-US" dirty="0"/>
              <a:t>from small perturbation theory have a very different shape and require extra, non-MHD physics to select the observed </a:t>
            </a:r>
            <a:r>
              <a:rPr lang="en-US" dirty="0" err="1"/>
              <a:t>toroidal</a:t>
            </a:r>
            <a:r>
              <a:rPr lang="en-US" dirty="0"/>
              <a:t> harmonic number.</a:t>
            </a:r>
          </a:p>
          <a:p>
            <a:endParaRPr lang="en-US" dirty="0"/>
          </a:p>
        </p:txBody>
      </p:sp>
      <p:sp>
        <p:nvSpPr>
          <p:cNvPr id="3" name="TextBox 2"/>
          <p:cNvSpPr txBox="1"/>
          <p:nvPr/>
        </p:nvSpPr>
        <p:spPr>
          <a:xfrm>
            <a:off x="5626551" y="6412468"/>
            <a:ext cx="3288849" cy="307777"/>
          </a:xfrm>
          <a:prstGeom prst="rect">
            <a:avLst/>
          </a:prstGeom>
          <a:noFill/>
        </p:spPr>
        <p:txBody>
          <a:bodyPr wrap="none" rtlCol="0">
            <a:spAutoFit/>
          </a:bodyPr>
          <a:lstStyle/>
          <a:p>
            <a:r>
              <a:rPr lang="en-US" sz="1400" b="1" i="1" dirty="0" smtClean="0"/>
              <a:t>Acknowledgement: Linda Sugiyama (MIT)</a:t>
            </a:r>
            <a:endParaRPr lang="en-US" sz="1400" b="1" i="1" dirty="0"/>
          </a:p>
        </p:txBody>
      </p:sp>
      <p:sp>
        <p:nvSpPr>
          <p:cNvPr id="13" name="Title 1"/>
          <p:cNvSpPr txBox="1">
            <a:spLocks/>
          </p:cNvSpPr>
          <p:nvPr/>
        </p:nvSpPr>
        <p:spPr>
          <a:xfrm>
            <a:off x="2514600" y="76200"/>
            <a:ext cx="1524000" cy="1239154"/>
          </a:xfrm>
          <a:prstGeom prst="rect">
            <a:avLst/>
          </a:prstGeom>
        </p:spPr>
        <p:txBody>
          <a:bodyPr anchor="ctr">
            <a:noAutofit/>
          </a:bodyPr>
          <a:lstStyle>
            <a:lvl1pPr algn="r" defTabSz="914400" rtl="0" eaLnBrk="1" latinLnBrk="0" hangingPunct="1">
              <a:spcBef>
                <a:spcPct val="0"/>
              </a:spcBef>
              <a:buNone/>
              <a:defRPr sz="2800" kern="1200">
                <a:solidFill>
                  <a:schemeClr val="bg1">
                    <a:lumMod val="95000"/>
                  </a:schemeClr>
                </a:solidFill>
                <a:effectLst>
                  <a:outerShdw blurRad="38100" dist="38100" dir="2700000" algn="tl">
                    <a:srgbClr val="000000">
                      <a:alpha val="43137"/>
                    </a:srgbClr>
                  </a:outerShdw>
                </a:effectLst>
                <a:latin typeface="+mj-lt"/>
                <a:ea typeface="+mj-ea"/>
                <a:cs typeface="+mj-cs"/>
              </a:defRPr>
            </a:lvl1pPr>
          </a:lstStyle>
          <a:p>
            <a:pPr algn="l"/>
            <a:r>
              <a:rPr lang="en-US" sz="2000" b="1" i="1" dirty="0" smtClean="0">
                <a:solidFill>
                  <a:srgbClr val="FFFF99"/>
                </a:solidFill>
                <a:cs typeface="Arial" panose="020B0604020202020204" pitchFamily="34" charset="0"/>
              </a:rPr>
              <a:t>Foundations and Long Pulse</a:t>
            </a:r>
          </a:p>
          <a:p>
            <a:pPr algn="l"/>
            <a:endParaRPr lang="en-US" b="1" dirty="0" smtClean="0">
              <a:solidFill>
                <a:srgbClr val="FFFF99"/>
              </a:solidFill>
              <a:cs typeface="Arial" panose="020B0604020202020204" pitchFamily="34" charset="0"/>
            </a:endParaRPr>
          </a:p>
        </p:txBody>
      </p:sp>
    </p:spTree>
    <p:extLst>
      <p:ext uri="{BB962C8B-B14F-4D97-AF65-F5344CB8AC3E}">
        <p14:creationId xmlns:p14="http://schemas.microsoft.com/office/powerpoint/2010/main" val="20026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3429000" y="91875"/>
            <a:ext cx="5719940" cy="838200"/>
          </a:xfrm>
        </p:spPr>
        <p:txBody>
          <a:bodyPr>
            <a:noAutofit/>
          </a:bodyPr>
          <a:lstStyle/>
          <a:p>
            <a:pPr eaLnBrk="1" hangingPunct="1">
              <a:defRPr/>
            </a:pPr>
            <a:r>
              <a:rPr lang="en-US" sz="2400" dirty="0" smtClean="0"/>
              <a:t>The invention of the laser was also a transformational event for fusion and plasma science</a:t>
            </a:r>
            <a:endParaRPr lang="en-US" sz="2400" i="1" dirty="0" smtClean="0"/>
          </a:p>
        </p:txBody>
      </p:sp>
      <p:sp>
        <p:nvSpPr>
          <p:cNvPr id="7" name="Content Placeholder 1"/>
          <p:cNvSpPr txBox="1">
            <a:spLocks/>
          </p:cNvSpPr>
          <p:nvPr/>
        </p:nvSpPr>
        <p:spPr bwMode="auto">
          <a:xfrm>
            <a:off x="304800" y="1682268"/>
            <a:ext cx="8077200" cy="3651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pPr>
            <a:r>
              <a:rPr lang="en-US" sz="2000" i="1" kern="0" dirty="0" smtClean="0">
                <a:solidFill>
                  <a:schemeClr val="accent2">
                    <a:lumMod val="75000"/>
                  </a:schemeClr>
                </a:solidFill>
              </a:rPr>
              <a:t>From McCrory, 2009, presentation at NIF commissioning:</a:t>
            </a:r>
          </a:p>
          <a:p>
            <a:pPr marL="228600" indent="-228600" eaLnBrk="0" hangingPunct="0">
              <a:spcBef>
                <a:spcPct val="20000"/>
              </a:spcBef>
              <a:buFont typeface="Wingdings" pitchFamily="2" charset="2"/>
              <a:buChar char="§"/>
            </a:pPr>
            <a:endParaRPr lang="en-US" sz="2000" i="1" kern="0" dirty="0">
              <a:solidFill>
                <a:schemeClr val="accent2">
                  <a:lumMod val="75000"/>
                </a:schemeClr>
              </a:solidFill>
            </a:endParaRPr>
          </a:p>
          <a:p>
            <a:pPr marL="228600" indent="-228600" eaLnBrk="0" hangingPunct="0">
              <a:spcBef>
                <a:spcPct val="20000"/>
              </a:spcBef>
              <a:buFont typeface="Wingdings" pitchFamily="2" charset="2"/>
              <a:buChar char="§"/>
            </a:pPr>
            <a:r>
              <a:rPr lang="en-US" sz="2000" i="1" kern="0" dirty="0" smtClean="0">
                <a:solidFill>
                  <a:schemeClr val="accent2">
                    <a:lumMod val="75000"/>
                  </a:schemeClr>
                </a:solidFill>
              </a:rPr>
              <a:t>Ruby laser i</a:t>
            </a:r>
            <a:r>
              <a:rPr lang="en-US" sz="2000" b="0" i="1" kern="0" dirty="0" smtClean="0">
                <a:solidFill>
                  <a:schemeClr val="accent2">
                    <a:lumMod val="75000"/>
                  </a:schemeClr>
                </a:solidFill>
              </a:rPr>
              <a:t>nvented May 1960, T. </a:t>
            </a:r>
            <a:r>
              <a:rPr lang="en-US" sz="2000" b="0" i="1" kern="0" dirty="0" err="1" smtClean="0">
                <a:solidFill>
                  <a:schemeClr val="accent2">
                    <a:lumMod val="75000"/>
                  </a:schemeClr>
                </a:solidFill>
              </a:rPr>
              <a:t>Maiman</a:t>
            </a:r>
            <a:r>
              <a:rPr lang="en-US" sz="2000" b="0" i="1" kern="0" dirty="0" smtClean="0">
                <a:solidFill>
                  <a:schemeClr val="accent2">
                    <a:lumMod val="75000"/>
                  </a:schemeClr>
                </a:solidFill>
              </a:rPr>
              <a:t>, Hughes Research Laboratory</a:t>
            </a:r>
          </a:p>
          <a:p>
            <a:pPr marL="228600" indent="-228600" eaLnBrk="0" hangingPunct="0">
              <a:spcBef>
                <a:spcPct val="20000"/>
              </a:spcBef>
              <a:buFont typeface="Wingdings" pitchFamily="2" charset="2"/>
              <a:buChar char="§"/>
            </a:pPr>
            <a:endParaRPr kumimoji="0" lang="en-US" sz="2000" i="1" u="none" strike="noStrike" kern="0" cap="none" spc="0" normalizeH="0" baseline="0" noProof="0" dirty="0">
              <a:ln>
                <a:noFill/>
              </a:ln>
              <a:solidFill>
                <a:schemeClr val="accent2">
                  <a:lumMod val="75000"/>
                </a:schemeClr>
              </a:solidFill>
              <a:effectLst/>
              <a:uLnTx/>
              <a:uFillTx/>
            </a:endParaRPr>
          </a:p>
          <a:p>
            <a:pPr marL="228600" indent="-228600" eaLnBrk="0" hangingPunct="0">
              <a:spcBef>
                <a:spcPct val="20000"/>
              </a:spcBef>
              <a:buFont typeface="Wingdings" pitchFamily="2" charset="2"/>
              <a:buChar char="§"/>
            </a:pPr>
            <a:r>
              <a:rPr lang="en-US" sz="2000" b="0" i="1" kern="0" dirty="0" smtClean="0">
                <a:solidFill>
                  <a:schemeClr val="accent2">
                    <a:lumMod val="75000"/>
                  </a:schemeClr>
                </a:solidFill>
              </a:rPr>
              <a:t>Nuckolls, 1961 looking since the late 1950’s for a tool for igniting small amounts of fusion fuel in the laboratory, immediately recognizes the laser as a hammer for the task </a:t>
            </a:r>
          </a:p>
          <a:p>
            <a:pPr marL="228600" indent="-228600" eaLnBrk="0" hangingPunct="0">
              <a:spcBef>
                <a:spcPct val="20000"/>
              </a:spcBef>
              <a:buFont typeface="Wingdings" pitchFamily="2" charset="2"/>
              <a:buChar char="§"/>
            </a:pPr>
            <a:endParaRPr kumimoji="0" lang="en-US" sz="2000" i="1" u="none" strike="noStrike" kern="0" cap="none" spc="0" normalizeH="0" baseline="0" noProof="0" dirty="0">
              <a:ln>
                <a:noFill/>
              </a:ln>
              <a:solidFill>
                <a:schemeClr val="accent2">
                  <a:lumMod val="75000"/>
                </a:schemeClr>
              </a:solidFill>
              <a:effectLst/>
              <a:uLnTx/>
              <a:uFillTx/>
            </a:endParaRPr>
          </a:p>
          <a:p>
            <a:pPr marL="228600" indent="-228600" eaLnBrk="0" hangingPunct="0">
              <a:spcBef>
                <a:spcPct val="20000"/>
              </a:spcBef>
              <a:buFont typeface="Wingdings" pitchFamily="2" charset="2"/>
              <a:buChar char="§"/>
            </a:pPr>
            <a:r>
              <a:rPr lang="en-US" sz="2000" b="0" i="1" kern="0" dirty="0" smtClean="0">
                <a:solidFill>
                  <a:schemeClr val="accent2">
                    <a:lumMod val="75000"/>
                  </a:schemeClr>
                </a:solidFill>
              </a:rPr>
              <a:t>He was joined by Kidder, 1961</a:t>
            </a:r>
          </a:p>
          <a:p>
            <a:pPr marL="228600" indent="-228600" eaLnBrk="0" hangingPunct="0">
              <a:spcBef>
                <a:spcPct val="20000"/>
              </a:spcBef>
              <a:buFont typeface="Wingdings" pitchFamily="2" charset="2"/>
              <a:buChar char="§"/>
            </a:pPr>
            <a:endParaRPr kumimoji="0" lang="en-US" sz="2000" i="1" u="none" strike="noStrike" kern="0" cap="none" spc="0" normalizeH="0" baseline="0" noProof="0" dirty="0">
              <a:ln>
                <a:noFill/>
              </a:ln>
              <a:solidFill>
                <a:schemeClr val="accent2">
                  <a:lumMod val="75000"/>
                </a:schemeClr>
              </a:solidFill>
              <a:effectLst/>
              <a:uLnTx/>
              <a:uFillTx/>
            </a:endParaRPr>
          </a:p>
          <a:p>
            <a:pPr marL="228600" indent="-228600" eaLnBrk="0" hangingPunct="0">
              <a:spcBef>
                <a:spcPct val="20000"/>
              </a:spcBef>
              <a:buFont typeface="Wingdings" pitchFamily="2" charset="2"/>
              <a:buChar char="§"/>
            </a:pPr>
            <a:r>
              <a:rPr lang="en-US" sz="2000" b="0" i="1" kern="0" dirty="0" smtClean="0">
                <a:solidFill>
                  <a:schemeClr val="accent2">
                    <a:lumMod val="75000"/>
                  </a:schemeClr>
                </a:solidFill>
              </a:rPr>
              <a:t>Nuckolls was able to publish after declassification, 1972. Predicted &lt; 1 kJ of laser light would be required</a:t>
            </a:r>
            <a:endParaRPr kumimoji="0" lang="en-US" sz="2000" b="0" i="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val="79987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143468" y="1295400"/>
            <a:ext cx="5069350" cy="226930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45720" y="3657600"/>
            <a:ext cx="5167098" cy="313730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5273780" y="1684840"/>
            <a:ext cx="3824500" cy="430039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30313" y="137160"/>
            <a:ext cx="5437487" cy="838200"/>
          </a:xfrm>
        </p:spPr>
        <p:txBody>
          <a:bodyPr>
            <a:normAutofit fontScale="90000"/>
          </a:bodyPr>
          <a:lstStyle/>
          <a:p>
            <a:r>
              <a:rPr lang="en-US" dirty="0" smtClean="0"/>
              <a:t>Lesson from our history: scientific power of lab/university partnerships</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12" y="1910316"/>
            <a:ext cx="1722530" cy="1043816"/>
          </a:xfrm>
          <a:prstGeom prst="rect">
            <a:avLst/>
          </a:prstGeom>
          <a:noFill/>
          <a:ln w="1905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466648" y="2704880"/>
            <a:ext cx="514885" cy="261610"/>
          </a:xfrm>
          <a:prstGeom prst="rect">
            <a:avLst/>
          </a:prstGeom>
          <a:solidFill>
            <a:srgbClr val="FFFF00"/>
          </a:solidFill>
        </p:spPr>
        <p:txBody>
          <a:bodyPr wrap="none" rtlCol="0">
            <a:spAutoFit/>
          </a:bodyPr>
          <a:lstStyle/>
          <a:p>
            <a:r>
              <a:rPr lang="en-US" sz="1100" b="1" i="1" dirty="0" smtClean="0"/>
              <a:t>DIII-D</a:t>
            </a:r>
            <a:endParaRPr lang="en-US" sz="1100" b="1" i="1"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112" y="4576323"/>
            <a:ext cx="1623237" cy="1082158"/>
          </a:xfrm>
          <a:prstGeom prst="rect">
            <a:avLst/>
          </a:prstGeom>
          <a:ln w="19050">
            <a:solidFill>
              <a:srgbClr val="000000"/>
            </a:solidFill>
          </a:ln>
          <a:effectLst>
            <a:outerShdw blurRad="50800" dist="38100" dir="8100000" algn="tr" rotWithShape="0">
              <a:prstClr val="black">
                <a:alpha val="40000"/>
              </a:prstClr>
            </a:outerShdw>
          </a:effectLst>
        </p:spPr>
      </p:pic>
      <p:sp>
        <p:nvSpPr>
          <p:cNvPr id="13" name="TextBox 12"/>
          <p:cNvSpPr txBox="1"/>
          <p:nvPr/>
        </p:nvSpPr>
        <p:spPr>
          <a:xfrm>
            <a:off x="1253712" y="5395473"/>
            <a:ext cx="625492" cy="261610"/>
          </a:xfrm>
          <a:prstGeom prst="rect">
            <a:avLst/>
          </a:prstGeom>
          <a:solidFill>
            <a:srgbClr val="FFFF00"/>
          </a:solidFill>
        </p:spPr>
        <p:txBody>
          <a:bodyPr wrap="none" rtlCol="0">
            <a:spAutoFit/>
          </a:bodyPr>
          <a:lstStyle/>
          <a:p>
            <a:r>
              <a:rPr lang="en-US" sz="1100" b="1" i="1" dirty="0" smtClean="0"/>
              <a:t>NSTX-U</a:t>
            </a:r>
            <a:endParaRPr lang="en-US" sz="1100" b="1" i="1"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959710"/>
            <a:ext cx="1302764" cy="1081759"/>
          </a:xfrm>
          <a:prstGeom prst="rect">
            <a:avLst/>
          </a:prstGeom>
          <a:ln w="12700">
            <a:solidFill>
              <a:schemeClr val="tx1"/>
            </a:solidFill>
          </a:ln>
          <a:effectLst>
            <a:outerShdw blurRad="50800" dist="38100" dir="8100000" algn="tr" rotWithShape="0">
              <a:prstClr val="black">
                <a:alpha val="40000"/>
              </a:prstClr>
            </a:outerShdw>
          </a:effectLst>
        </p:spPr>
      </p:pic>
      <p:sp>
        <p:nvSpPr>
          <p:cNvPr id="19" name="TextBox 18"/>
          <p:cNvSpPr txBox="1"/>
          <p:nvPr/>
        </p:nvSpPr>
        <p:spPr>
          <a:xfrm>
            <a:off x="4509531" y="2786390"/>
            <a:ext cx="611065" cy="261610"/>
          </a:xfrm>
          <a:prstGeom prst="rect">
            <a:avLst/>
          </a:prstGeom>
          <a:solidFill>
            <a:srgbClr val="FFFF00"/>
          </a:solidFill>
        </p:spPr>
        <p:txBody>
          <a:bodyPr wrap="none" rtlCol="0">
            <a:spAutoFit/>
          </a:bodyPr>
          <a:lstStyle/>
          <a:p>
            <a:r>
              <a:rPr lang="en-US" sz="1100" b="1" i="1" dirty="0" smtClean="0"/>
              <a:t>HBT-EP</a:t>
            </a:r>
            <a:endParaRPr lang="en-US" sz="1100" b="1" i="1" dirty="0"/>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3953544"/>
            <a:ext cx="1620114" cy="1073260"/>
          </a:xfrm>
          <a:prstGeom prst="rect">
            <a:avLst/>
          </a:prstGeom>
          <a:ln w="12700">
            <a:solidFill>
              <a:schemeClr val="tx1"/>
            </a:solidFill>
          </a:ln>
          <a:effectLst>
            <a:outerShdw blurRad="50800" dist="38100" dir="8100000" algn="tr" rotWithShape="0">
              <a:prstClr val="black">
                <a:alpha val="40000"/>
              </a:prstClr>
            </a:outerShdw>
          </a:effectLst>
        </p:spPr>
      </p:pic>
      <p:sp>
        <p:nvSpPr>
          <p:cNvPr id="23" name="TextBox 22"/>
          <p:cNvSpPr txBox="1"/>
          <p:nvPr/>
        </p:nvSpPr>
        <p:spPr>
          <a:xfrm>
            <a:off x="4069334" y="4764654"/>
            <a:ext cx="674980" cy="261610"/>
          </a:xfrm>
          <a:prstGeom prst="rect">
            <a:avLst/>
          </a:prstGeom>
          <a:solidFill>
            <a:srgbClr val="FFFF00"/>
          </a:solidFill>
        </p:spPr>
        <p:txBody>
          <a:bodyPr wrap="square" rtlCol="0">
            <a:spAutoFit/>
          </a:bodyPr>
          <a:lstStyle/>
          <a:p>
            <a:r>
              <a:rPr lang="en-US" sz="1100" b="1" i="1" dirty="0" smtClean="0"/>
              <a:t>Pegasus</a:t>
            </a:r>
            <a:endParaRPr lang="en-US" sz="1100" b="1" i="1" dirty="0"/>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0313" y="5433711"/>
            <a:ext cx="1369887" cy="1103057"/>
          </a:xfrm>
          <a:prstGeom prst="rect">
            <a:avLst/>
          </a:prstGeom>
          <a:ln w="12700">
            <a:solidFill>
              <a:schemeClr val="tx1"/>
            </a:solidFill>
          </a:ln>
          <a:effectLst>
            <a:outerShdw blurRad="50800" dist="38100" dir="8100000" algn="tr" rotWithShape="0">
              <a:prstClr val="black">
                <a:alpha val="40000"/>
              </a:prstClr>
            </a:outerShdw>
          </a:effectLst>
        </p:spPr>
      </p:pic>
      <p:sp>
        <p:nvSpPr>
          <p:cNvPr id="25" name="TextBox 24"/>
          <p:cNvSpPr txBox="1"/>
          <p:nvPr/>
        </p:nvSpPr>
        <p:spPr>
          <a:xfrm>
            <a:off x="4543000" y="6291590"/>
            <a:ext cx="457199" cy="261610"/>
          </a:xfrm>
          <a:prstGeom prst="rect">
            <a:avLst/>
          </a:prstGeom>
          <a:solidFill>
            <a:srgbClr val="FFFF00"/>
          </a:solidFill>
        </p:spPr>
        <p:txBody>
          <a:bodyPr wrap="square" rtlCol="0">
            <a:spAutoFit/>
          </a:bodyPr>
          <a:lstStyle/>
          <a:p>
            <a:r>
              <a:rPr lang="en-US" sz="1100" b="1" i="1" dirty="0" smtClean="0"/>
              <a:t>LTX</a:t>
            </a:r>
            <a:endParaRPr lang="en-US" sz="1200" b="1" i="1" dirty="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3909" y="1981200"/>
            <a:ext cx="838200" cy="93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4643" y="4879911"/>
            <a:ext cx="838201" cy="90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3045791" y="2401621"/>
            <a:ext cx="688009" cy="261610"/>
          </a:xfrm>
          <a:prstGeom prst="rect">
            <a:avLst/>
          </a:prstGeom>
          <a:noFill/>
        </p:spPr>
        <p:txBody>
          <a:bodyPr wrap="none" rtlCol="0">
            <a:spAutoFit/>
          </a:bodyPr>
          <a:lstStyle/>
          <a:p>
            <a:r>
              <a:rPr lang="en-US" sz="1100" i="1" dirty="0" err="1" smtClean="0"/>
              <a:t>tokamak</a:t>
            </a:r>
            <a:endParaRPr lang="en-US" sz="1100" i="1" dirty="0"/>
          </a:p>
        </p:txBody>
      </p:sp>
      <p:sp>
        <p:nvSpPr>
          <p:cNvPr id="45" name="TextBox 44"/>
          <p:cNvSpPr txBox="1"/>
          <p:nvPr/>
        </p:nvSpPr>
        <p:spPr>
          <a:xfrm>
            <a:off x="2743200" y="5185697"/>
            <a:ext cx="736099" cy="430887"/>
          </a:xfrm>
          <a:prstGeom prst="rect">
            <a:avLst/>
          </a:prstGeom>
          <a:noFill/>
        </p:spPr>
        <p:txBody>
          <a:bodyPr wrap="none" rtlCol="0">
            <a:spAutoFit/>
          </a:bodyPr>
          <a:lstStyle/>
          <a:p>
            <a:r>
              <a:rPr lang="en-US" sz="1100" i="1" dirty="0" smtClean="0"/>
              <a:t>spherical </a:t>
            </a:r>
          </a:p>
          <a:p>
            <a:r>
              <a:rPr lang="en-US" sz="1100" i="1" dirty="0" err="1" smtClean="0"/>
              <a:t>tokamak</a:t>
            </a:r>
            <a:endParaRPr lang="en-US" sz="1100" i="1" dirty="0"/>
          </a:p>
        </p:txBody>
      </p:sp>
      <p:sp>
        <p:nvSpPr>
          <p:cNvPr id="42" name="TextBox 41"/>
          <p:cNvSpPr txBox="1"/>
          <p:nvPr/>
        </p:nvSpPr>
        <p:spPr>
          <a:xfrm>
            <a:off x="5761419" y="1910316"/>
            <a:ext cx="1855381" cy="276999"/>
          </a:xfrm>
          <a:prstGeom prst="rect">
            <a:avLst/>
          </a:prstGeom>
          <a:noFill/>
        </p:spPr>
        <p:txBody>
          <a:bodyPr wrap="square" rtlCol="0">
            <a:spAutoFit/>
          </a:bodyPr>
          <a:lstStyle/>
          <a:p>
            <a:pPr algn="ctr"/>
            <a:r>
              <a:rPr lang="en-US" sz="1200" b="1" dirty="0" err="1" smtClean="0"/>
              <a:t>Stellarator</a:t>
            </a:r>
            <a:endParaRPr lang="en-US" sz="1200" dirty="0" smtClean="0"/>
          </a:p>
        </p:txBody>
      </p:sp>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74982" y="2257205"/>
            <a:ext cx="1676400" cy="1114496"/>
          </a:xfrm>
          <a:prstGeom prst="rect">
            <a:avLst/>
          </a:prstGeom>
          <a:ln w="12700">
            <a:solidFill>
              <a:schemeClr val="tx1"/>
            </a:solidFill>
          </a:ln>
          <a:effectLst>
            <a:outerShdw blurRad="50800" dist="38100" dir="8100000" algn="tr" rotWithShape="0">
              <a:prstClr val="black">
                <a:alpha val="40000"/>
              </a:prstClr>
            </a:outerShdw>
          </a:effectLst>
        </p:spPr>
      </p:pic>
      <p:sp>
        <p:nvSpPr>
          <p:cNvPr id="50" name="TextBox 49"/>
          <p:cNvSpPr txBox="1"/>
          <p:nvPr/>
        </p:nvSpPr>
        <p:spPr>
          <a:xfrm>
            <a:off x="5509688" y="5171334"/>
            <a:ext cx="505267" cy="261610"/>
          </a:xfrm>
          <a:prstGeom prst="rect">
            <a:avLst/>
          </a:prstGeom>
          <a:solidFill>
            <a:srgbClr val="FFFF00"/>
          </a:solidFill>
        </p:spPr>
        <p:txBody>
          <a:bodyPr wrap="none" rtlCol="0">
            <a:spAutoFit/>
          </a:bodyPr>
          <a:lstStyle/>
          <a:p>
            <a:r>
              <a:rPr lang="en-US" sz="1100" b="1" i="1" dirty="0" smtClean="0"/>
              <a:t>W7-X</a:t>
            </a:r>
            <a:endParaRPr lang="en-US" sz="1200" b="1" i="1" dirty="0"/>
          </a:p>
        </p:txBody>
      </p:sp>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400" y="4524250"/>
            <a:ext cx="1587795" cy="1127334"/>
          </a:xfrm>
          <a:prstGeom prst="rect">
            <a:avLst/>
          </a:prstGeom>
          <a:ln w="19050">
            <a:solidFill>
              <a:schemeClr val="tx1"/>
            </a:solidFill>
          </a:ln>
          <a:effectLst>
            <a:outerShdw blurRad="50800" dist="38100" dir="8100000" algn="tr" rotWithShape="0">
              <a:prstClr val="black">
                <a:alpha val="40000"/>
              </a:prstClr>
            </a:outerShdw>
          </a:effectLst>
        </p:spPr>
      </p:pic>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2723" y="4108534"/>
            <a:ext cx="1752600" cy="1167232"/>
          </a:xfrm>
          <a:prstGeom prst="rect">
            <a:avLst/>
          </a:prstGeom>
          <a:ln w="12700">
            <a:solidFill>
              <a:schemeClr val="tx1"/>
            </a:solidFill>
          </a:ln>
          <a:effectLst>
            <a:outerShdw blurRad="50800" dist="38100" dir="8100000" algn="tr" rotWithShape="0">
              <a:prstClr val="black">
                <a:alpha val="40000"/>
              </a:prstClr>
            </a:outerShdw>
          </a:effectLst>
        </p:spPr>
      </p:pic>
      <p:sp>
        <p:nvSpPr>
          <p:cNvPr id="53" name="TextBox 52"/>
          <p:cNvSpPr txBox="1"/>
          <p:nvPr/>
        </p:nvSpPr>
        <p:spPr>
          <a:xfrm>
            <a:off x="6696079" y="5397557"/>
            <a:ext cx="417102" cy="261610"/>
          </a:xfrm>
          <a:prstGeom prst="rect">
            <a:avLst/>
          </a:prstGeom>
          <a:solidFill>
            <a:srgbClr val="FFFF00"/>
          </a:solidFill>
        </p:spPr>
        <p:txBody>
          <a:bodyPr wrap="none" rtlCol="0">
            <a:spAutoFit/>
          </a:bodyPr>
          <a:lstStyle/>
          <a:p>
            <a:r>
              <a:rPr lang="en-US" sz="1100" b="1" i="1" dirty="0" smtClean="0"/>
              <a:t>HSX</a:t>
            </a:r>
            <a:endParaRPr lang="en-US" sz="1200" b="1" i="1" dirty="0"/>
          </a:p>
        </p:txBody>
      </p:sp>
      <p:sp>
        <p:nvSpPr>
          <p:cNvPr id="54" name="TextBox 53"/>
          <p:cNvSpPr txBox="1"/>
          <p:nvPr/>
        </p:nvSpPr>
        <p:spPr>
          <a:xfrm>
            <a:off x="8554704" y="5022934"/>
            <a:ext cx="418704" cy="261610"/>
          </a:xfrm>
          <a:prstGeom prst="rect">
            <a:avLst/>
          </a:prstGeom>
          <a:solidFill>
            <a:srgbClr val="FFFF00"/>
          </a:solidFill>
        </p:spPr>
        <p:txBody>
          <a:bodyPr wrap="none" rtlCol="0">
            <a:spAutoFit/>
          </a:bodyPr>
          <a:lstStyle/>
          <a:p>
            <a:r>
              <a:rPr lang="en-US" sz="1100" b="1" i="1" dirty="0" smtClean="0"/>
              <a:t>CTH</a:t>
            </a:r>
            <a:endParaRPr lang="en-US" sz="1200" b="1" i="1" dirty="0"/>
          </a:p>
        </p:txBody>
      </p:sp>
      <p:sp>
        <p:nvSpPr>
          <p:cNvPr id="56" name="TextBox 55"/>
          <p:cNvSpPr txBox="1"/>
          <p:nvPr/>
        </p:nvSpPr>
        <p:spPr>
          <a:xfrm>
            <a:off x="6187263" y="3310785"/>
            <a:ext cx="684803" cy="253916"/>
          </a:xfrm>
          <a:prstGeom prst="rect">
            <a:avLst/>
          </a:prstGeom>
          <a:noFill/>
        </p:spPr>
        <p:txBody>
          <a:bodyPr wrap="none" rtlCol="0">
            <a:spAutoFit/>
          </a:bodyPr>
          <a:lstStyle/>
          <a:p>
            <a:r>
              <a:rPr lang="en-US" sz="1050" i="1" dirty="0" smtClean="0"/>
              <a:t>Germany</a:t>
            </a:r>
          </a:p>
        </p:txBody>
      </p:sp>
      <p:sp>
        <p:nvSpPr>
          <p:cNvPr id="57" name="TextBox 56"/>
          <p:cNvSpPr txBox="1"/>
          <p:nvPr/>
        </p:nvSpPr>
        <p:spPr>
          <a:xfrm>
            <a:off x="5515639" y="5613484"/>
            <a:ext cx="885179" cy="253916"/>
          </a:xfrm>
          <a:prstGeom prst="rect">
            <a:avLst/>
          </a:prstGeom>
          <a:noFill/>
        </p:spPr>
        <p:txBody>
          <a:bodyPr wrap="none" rtlCol="0">
            <a:spAutoFit/>
          </a:bodyPr>
          <a:lstStyle/>
          <a:p>
            <a:r>
              <a:rPr lang="en-US" sz="1050" i="1" dirty="0" smtClean="0"/>
              <a:t>U. Wisconsin</a:t>
            </a:r>
          </a:p>
        </p:txBody>
      </p:sp>
      <p:sp>
        <p:nvSpPr>
          <p:cNvPr id="58" name="TextBox 57"/>
          <p:cNvSpPr txBox="1"/>
          <p:nvPr/>
        </p:nvSpPr>
        <p:spPr>
          <a:xfrm>
            <a:off x="8301243" y="5232484"/>
            <a:ext cx="766557" cy="253916"/>
          </a:xfrm>
          <a:prstGeom prst="rect">
            <a:avLst/>
          </a:prstGeom>
          <a:noFill/>
        </p:spPr>
        <p:txBody>
          <a:bodyPr wrap="none" rtlCol="0">
            <a:spAutoFit/>
          </a:bodyPr>
          <a:lstStyle/>
          <a:p>
            <a:r>
              <a:rPr lang="en-US" sz="1050" i="1" dirty="0" smtClean="0"/>
              <a:t>Auburn U. </a:t>
            </a:r>
          </a:p>
        </p:txBody>
      </p:sp>
      <p:sp>
        <p:nvSpPr>
          <p:cNvPr id="33" name="Up-Down Arrow 32"/>
          <p:cNvSpPr/>
          <p:nvPr/>
        </p:nvSpPr>
        <p:spPr>
          <a:xfrm>
            <a:off x="2295692" y="3196492"/>
            <a:ext cx="676108" cy="826368"/>
          </a:xfrm>
          <a:prstGeom prst="up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39"/>
          <p:cNvSpPr/>
          <p:nvPr/>
        </p:nvSpPr>
        <p:spPr>
          <a:xfrm>
            <a:off x="4771599" y="3350057"/>
            <a:ext cx="1095801" cy="779483"/>
          </a:xfrm>
          <a:prstGeom prst="lef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04800" y="3991040"/>
            <a:ext cx="1855381" cy="276999"/>
          </a:xfrm>
          <a:prstGeom prst="rect">
            <a:avLst/>
          </a:prstGeom>
          <a:noFill/>
        </p:spPr>
        <p:txBody>
          <a:bodyPr wrap="square" rtlCol="0">
            <a:spAutoFit/>
          </a:bodyPr>
          <a:lstStyle/>
          <a:p>
            <a:pPr algn="ctr"/>
            <a:r>
              <a:rPr lang="en-US" sz="1200" b="1" dirty="0" smtClean="0"/>
              <a:t>Spherical </a:t>
            </a:r>
            <a:r>
              <a:rPr lang="en-US" sz="1200" b="1" dirty="0" err="1" smtClean="0"/>
              <a:t>tokmaak</a:t>
            </a:r>
            <a:endParaRPr lang="en-US" sz="1200" dirty="0" smtClean="0"/>
          </a:p>
        </p:txBody>
      </p:sp>
      <p:sp>
        <p:nvSpPr>
          <p:cNvPr id="63" name="TextBox 62"/>
          <p:cNvSpPr txBox="1"/>
          <p:nvPr/>
        </p:nvSpPr>
        <p:spPr>
          <a:xfrm>
            <a:off x="282661" y="1546342"/>
            <a:ext cx="1855381" cy="276999"/>
          </a:xfrm>
          <a:prstGeom prst="rect">
            <a:avLst/>
          </a:prstGeom>
          <a:noFill/>
        </p:spPr>
        <p:txBody>
          <a:bodyPr wrap="square" rtlCol="0">
            <a:spAutoFit/>
          </a:bodyPr>
          <a:lstStyle/>
          <a:p>
            <a:pPr algn="ctr"/>
            <a:r>
              <a:rPr lang="en-US" sz="1200" b="1" dirty="0" smtClean="0"/>
              <a:t>Advanced </a:t>
            </a:r>
            <a:r>
              <a:rPr lang="en-US" sz="1200" b="1" dirty="0" err="1" smtClean="0"/>
              <a:t>tokamak</a:t>
            </a:r>
            <a:endParaRPr lang="en-US" sz="1200" dirty="0" smtClean="0"/>
          </a:p>
        </p:txBody>
      </p:sp>
      <p:sp>
        <p:nvSpPr>
          <p:cNvPr id="60" name="TextBox 59"/>
          <p:cNvSpPr txBox="1"/>
          <p:nvPr/>
        </p:nvSpPr>
        <p:spPr>
          <a:xfrm>
            <a:off x="5341263" y="6005524"/>
            <a:ext cx="3897333" cy="923330"/>
          </a:xfrm>
          <a:prstGeom prst="rect">
            <a:avLst/>
          </a:prstGeom>
          <a:noFill/>
        </p:spPr>
        <p:txBody>
          <a:bodyPr wrap="square" rtlCol="0">
            <a:spAutoFit/>
          </a:bodyPr>
          <a:lstStyle/>
          <a:p>
            <a:r>
              <a:rPr lang="en-US" i="1" dirty="0" smtClean="0"/>
              <a:t>There is scientific strength in both configuration  overlap and complementarity</a:t>
            </a:r>
            <a:endParaRPr lang="en-US" i="1" dirty="0"/>
          </a:p>
        </p:txBody>
      </p:sp>
    </p:spTree>
    <p:extLst>
      <p:ext uri="{BB962C8B-B14F-4D97-AF65-F5344CB8AC3E}">
        <p14:creationId xmlns:p14="http://schemas.microsoft.com/office/powerpoint/2010/main" val="171291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37160"/>
            <a:ext cx="5105400" cy="838200"/>
          </a:xfrm>
        </p:spPr>
        <p:txBody>
          <a:bodyPr>
            <a:normAutofit fontScale="90000"/>
          </a:bodyPr>
          <a:lstStyle/>
          <a:p>
            <a:r>
              <a:rPr lang="en-US" dirty="0" smtClean="0"/>
              <a:t>Plasma </a:t>
            </a:r>
            <a:r>
              <a:rPr lang="en-US" dirty="0"/>
              <a:t>wake field </a:t>
            </a:r>
            <a:r>
              <a:rPr lang="en-US" dirty="0" smtClean="0"/>
              <a:t>acceleration – recent breakthroughs</a:t>
            </a:r>
            <a:endParaRPr lang="en-US" dirty="0"/>
          </a:p>
        </p:txBody>
      </p:sp>
      <p:sp>
        <p:nvSpPr>
          <p:cNvPr id="3" name="Content Placeholder 2"/>
          <p:cNvSpPr>
            <a:spLocks noGrp="1"/>
          </p:cNvSpPr>
          <p:nvPr>
            <p:ph idx="1"/>
          </p:nvPr>
        </p:nvSpPr>
        <p:spPr>
          <a:xfrm>
            <a:off x="76200" y="1295400"/>
            <a:ext cx="6172200" cy="3200400"/>
          </a:xfrm>
        </p:spPr>
        <p:txBody>
          <a:bodyPr>
            <a:noAutofit/>
          </a:bodyPr>
          <a:lstStyle/>
          <a:p>
            <a:r>
              <a:rPr lang="en-US" sz="1400" dirty="0" smtClean="0"/>
              <a:t>Initial </a:t>
            </a:r>
            <a:r>
              <a:rPr lang="en-US" sz="1400" dirty="0"/>
              <a:t>designs of experiment for plasma wake field were conceived in 1984 at UCLA by the group led by </a:t>
            </a:r>
            <a:r>
              <a:rPr lang="en-US" sz="1400" dirty="0" smtClean="0"/>
              <a:t>Joshi</a:t>
            </a:r>
            <a:r>
              <a:rPr lang="en-US" sz="1400" dirty="0"/>
              <a:t>, the recipient of the 2006 APS Maxwell Prize for his work and insight in applying plasma concepts to high energy electron and positron acceleration, and exploring related aspects of plasma physics.</a:t>
            </a:r>
          </a:p>
          <a:p>
            <a:r>
              <a:rPr lang="en-US" sz="1400" dirty="0" smtClean="0"/>
              <a:t>Recently Joshi </a:t>
            </a:r>
            <a:r>
              <a:rPr lang="en-US" sz="1400" dirty="0"/>
              <a:t>(at </a:t>
            </a:r>
            <a:r>
              <a:rPr lang="es-ES" sz="1400" dirty="0"/>
              <a:t>UCLA), </a:t>
            </a:r>
            <a:r>
              <a:rPr lang="es-ES" sz="1400" dirty="0" smtClean="0"/>
              <a:t>and </a:t>
            </a:r>
            <a:r>
              <a:rPr lang="es-ES" sz="1400" dirty="0" err="1" smtClean="0"/>
              <a:t>Litos</a:t>
            </a:r>
            <a:r>
              <a:rPr lang="es-ES" sz="1400" dirty="0" smtClean="0"/>
              <a:t> and </a:t>
            </a:r>
            <a:r>
              <a:rPr lang="es-ES" sz="1400" dirty="0" err="1" smtClean="0"/>
              <a:t>Hogan</a:t>
            </a:r>
            <a:r>
              <a:rPr lang="es-ES" sz="1400" dirty="0" smtClean="0"/>
              <a:t> </a:t>
            </a:r>
            <a:r>
              <a:rPr lang="en-US" sz="1400" dirty="0"/>
              <a:t>(both at SLAC), and their colleagues have taken a leap forward. In their plasma wake field accelerator, the plasma wave is created by a 20-GeV electron bunch from SLAC’s linear accelerator. A second bunch of equally energetic electrons follows close behind</a:t>
            </a:r>
            <a:r>
              <a:rPr lang="en-US" sz="1400" dirty="0" smtClean="0"/>
              <a:t>.</a:t>
            </a:r>
          </a:p>
          <a:p>
            <a:r>
              <a:rPr lang="en-US" sz="1400" dirty="0"/>
              <a:t>With </a:t>
            </a:r>
            <a:r>
              <a:rPr lang="en-US" sz="1400" dirty="0" smtClean="0"/>
              <a:t>SLAC’s purpose-built </a:t>
            </a:r>
            <a:r>
              <a:rPr lang="en-US" sz="1400" dirty="0"/>
              <a:t>Facility for </a:t>
            </a:r>
            <a:r>
              <a:rPr lang="en-US" sz="1400" dirty="0" smtClean="0"/>
              <a:t>Advanced Accelerator </a:t>
            </a:r>
            <a:r>
              <a:rPr lang="en-US" sz="1400" dirty="0"/>
              <a:t>Experimental Tests</a:t>
            </a:r>
            <a:r>
              <a:rPr lang="en-US" sz="1400" dirty="0" smtClean="0"/>
              <a:t>, the researchers </a:t>
            </a:r>
            <a:r>
              <a:rPr lang="en-US" sz="1400" dirty="0"/>
              <a:t>could place the </a:t>
            </a:r>
            <a:r>
              <a:rPr lang="en-US" sz="1400" dirty="0" smtClean="0"/>
              <a:t>trailing bunch </a:t>
            </a:r>
            <a:r>
              <a:rPr lang="en-US" sz="1400" dirty="0"/>
              <a:t>at just the right spot in </a:t>
            </a:r>
            <a:r>
              <a:rPr lang="en-US" sz="1400" dirty="0" smtClean="0"/>
              <a:t>the plasma </a:t>
            </a:r>
            <a:r>
              <a:rPr lang="en-US" sz="1400" dirty="0"/>
              <a:t>wave to increase the </a:t>
            </a:r>
            <a:r>
              <a:rPr lang="en-US" sz="1400" dirty="0" smtClean="0"/>
              <a:t>bunch energy </a:t>
            </a:r>
            <a:r>
              <a:rPr lang="en-US" sz="1400" dirty="0"/>
              <a:t>by 1.6 GeV over </a:t>
            </a:r>
            <a:r>
              <a:rPr lang="en-US" sz="1400" dirty="0" smtClean="0"/>
              <a:t>just 30 </a:t>
            </a:r>
            <a:r>
              <a:rPr lang="en-US" sz="1400" dirty="0"/>
              <a:t>cm of plasma</a:t>
            </a:r>
            <a:r>
              <a:rPr lang="en-US" sz="1400" dirty="0" smtClean="0"/>
              <a:t>.</a:t>
            </a:r>
            <a:endParaRPr lang="en-U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19200"/>
            <a:ext cx="2209800" cy="331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328881" y="4572000"/>
            <a:ext cx="2738919" cy="2308324"/>
          </a:xfrm>
          <a:prstGeom prst="rect">
            <a:avLst/>
          </a:prstGeom>
        </p:spPr>
        <p:txBody>
          <a:bodyPr wrap="square">
            <a:spAutoFit/>
          </a:bodyPr>
          <a:lstStyle/>
          <a:p>
            <a:r>
              <a:rPr lang="en-US" sz="1200" dirty="0"/>
              <a:t>Simulations</a:t>
            </a:r>
            <a:r>
              <a:rPr lang="en-US" sz="1200" b="1" dirty="0"/>
              <a:t> </a:t>
            </a:r>
            <a:r>
              <a:rPr lang="en-US" sz="1200" dirty="0"/>
              <a:t>of </a:t>
            </a:r>
            <a:r>
              <a:rPr lang="en-US" sz="1200" dirty="0" smtClean="0"/>
              <a:t>a plasma </a:t>
            </a:r>
            <a:r>
              <a:rPr lang="en-US" sz="1200" dirty="0"/>
              <a:t>wake field </a:t>
            </a:r>
            <a:r>
              <a:rPr lang="en-US" sz="1200" dirty="0" smtClean="0"/>
              <a:t>interaction, with </a:t>
            </a:r>
            <a:r>
              <a:rPr lang="en-US" sz="1200" dirty="0"/>
              <a:t>beam density </a:t>
            </a:r>
            <a:r>
              <a:rPr lang="en-US" sz="1200" dirty="0" smtClean="0"/>
              <a:t>shown in </a:t>
            </a:r>
            <a:r>
              <a:rPr lang="en-US" sz="1200" dirty="0"/>
              <a:t>orange, </a:t>
            </a:r>
            <a:r>
              <a:rPr lang="en-US" sz="1200" dirty="0" smtClean="0"/>
              <a:t>plasma-electron density </a:t>
            </a:r>
            <a:r>
              <a:rPr lang="en-US" sz="1200" dirty="0"/>
              <a:t>in blue, and the </a:t>
            </a:r>
            <a:r>
              <a:rPr lang="en-US" sz="1200" dirty="0" smtClean="0"/>
              <a:t>longitudinal electric </a:t>
            </a:r>
            <a:r>
              <a:rPr lang="en-US" sz="1200" dirty="0"/>
              <a:t>field </a:t>
            </a:r>
            <a:r>
              <a:rPr lang="en-US" sz="1200" dirty="0" smtClean="0"/>
              <a:t>as an orange </a:t>
            </a:r>
            <a:r>
              <a:rPr lang="en-US" sz="1200" dirty="0"/>
              <a:t>curve. (a) The </a:t>
            </a:r>
            <a:r>
              <a:rPr lang="en-US" sz="1200" dirty="0" smtClean="0"/>
              <a:t>drive bunch </a:t>
            </a:r>
            <a:r>
              <a:rPr lang="en-US" sz="1200" dirty="0"/>
              <a:t>clears away the </a:t>
            </a:r>
            <a:r>
              <a:rPr lang="en-US" sz="1200" dirty="0" smtClean="0"/>
              <a:t>plasma electrons</a:t>
            </a:r>
            <a:r>
              <a:rPr lang="en-US" sz="1200" dirty="0"/>
              <a:t>, leaving a region </a:t>
            </a:r>
            <a:r>
              <a:rPr lang="en-US" sz="1200" dirty="0" smtClean="0"/>
              <a:t>of strong </a:t>
            </a:r>
            <a:r>
              <a:rPr lang="en-US" sz="1200" dirty="0"/>
              <a:t>but </a:t>
            </a:r>
            <a:r>
              <a:rPr lang="en-US" sz="1200" dirty="0" smtClean="0"/>
              <a:t>inhomogeneous electric field </a:t>
            </a:r>
            <a:r>
              <a:rPr lang="en-US" sz="1200" dirty="0"/>
              <a:t>in its wake. (b) </a:t>
            </a:r>
            <a:r>
              <a:rPr lang="en-US" sz="1200" dirty="0" smtClean="0"/>
              <a:t>If the </a:t>
            </a:r>
            <a:r>
              <a:rPr lang="en-US" sz="1200" dirty="0"/>
              <a:t>trailing bunch is </a:t>
            </a:r>
            <a:r>
              <a:rPr lang="en-US" sz="1200" dirty="0" smtClean="0"/>
              <a:t>large enough </a:t>
            </a:r>
            <a:r>
              <a:rPr lang="en-US" sz="1200" dirty="0"/>
              <a:t>and positioned </a:t>
            </a:r>
            <a:r>
              <a:rPr lang="en-US" sz="1200" dirty="0" smtClean="0"/>
              <a:t>in the </a:t>
            </a:r>
            <a:r>
              <a:rPr lang="en-US" sz="1200" dirty="0"/>
              <a:t>right spot, it can </a:t>
            </a:r>
            <a:r>
              <a:rPr lang="en-US" sz="1200" dirty="0" smtClean="0"/>
              <a:t>flatten the </a:t>
            </a:r>
            <a:r>
              <a:rPr lang="en-US" sz="1200" dirty="0"/>
              <a:t>electric field so that </a:t>
            </a:r>
            <a:r>
              <a:rPr lang="en-US" sz="1200" dirty="0" smtClean="0"/>
              <a:t>the trailing </a:t>
            </a:r>
            <a:r>
              <a:rPr lang="en-US" sz="1200" dirty="0"/>
              <a:t>bunch is </a:t>
            </a:r>
            <a:r>
              <a:rPr lang="en-US" sz="1200" dirty="0" smtClean="0"/>
              <a:t>uniformly accelerated</a:t>
            </a:r>
            <a:r>
              <a:rPr lang="en-US" sz="1200" dirty="0"/>
              <a:t>. </a:t>
            </a:r>
          </a:p>
        </p:txBody>
      </p:sp>
      <p:sp>
        <p:nvSpPr>
          <p:cNvPr id="6" name="Rectangle 5"/>
          <p:cNvSpPr/>
          <p:nvPr/>
        </p:nvSpPr>
        <p:spPr>
          <a:xfrm>
            <a:off x="438150" y="5791200"/>
            <a:ext cx="5772150" cy="600164"/>
          </a:xfrm>
          <a:prstGeom prst="rect">
            <a:avLst/>
          </a:prstGeom>
        </p:spPr>
        <p:txBody>
          <a:bodyPr wrap="square">
            <a:spAutoFit/>
          </a:bodyPr>
          <a:lstStyle/>
          <a:p>
            <a:r>
              <a:rPr lang="en-US" sz="1100" dirty="0"/>
              <a:t>Energy profiles of the simulated and </a:t>
            </a:r>
            <a:r>
              <a:rPr lang="en-US" sz="1100" dirty="0" smtClean="0"/>
              <a:t>actual electron </a:t>
            </a:r>
            <a:r>
              <a:rPr lang="en-US" sz="1100" dirty="0"/>
              <a:t>bunches after they interact with the plasma.</a:t>
            </a:r>
          </a:p>
          <a:p>
            <a:r>
              <a:rPr lang="en-US" sz="1100" dirty="0"/>
              <a:t>In both cases, the drive bunch, which begins with </a:t>
            </a:r>
            <a:r>
              <a:rPr lang="en-US" sz="1100" dirty="0" smtClean="0"/>
              <a:t>an energy </a:t>
            </a:r>
            <a:r>
              <a:rPr lang="en-US" sz="1100" dirty="0"/>
              <a:t>just above 20 GeV, loses energy and </a:t>
            </a:r>
            <a:r>
              <a:rPr lang="en-US" sz="1100" dirty="0" smtClean="0"/>
              <a:t>broadens. The </a:t>
            </a:r>
            <a:r>
              <a:rPr lang="en-US" sz="1100" dirty="0"/>
              <a:t>trailing bunch gains energy and is dominated </a:t>
            </a:r>
            <a:r>
              <a:rPr lang="en-US" sz="1100" dirty="0" smtClean="0"/>
              <a:t>by the </a:t>
            </a:r>
            <a:r>
              <a:rPr lang="en-US" sz="1100" dirty="0"/>
              <a:t>sharply peaked core.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38600"/>
            <a:ext cx="390525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01252" y="6400800"/>
            <a:ext cx="4670461" cy="461665"/>
          </a:xfrm>
          <a:prstGeom prst="rect">
            <a:avLst/>
          </a:prstGeom>
        </p:spPr>
        <p:txBody>
          <a:bodyPr wrap="square">
            <a:spAutoFit/>
          </a:bodyPr>
          <a:lstStyle/>
          <a:p>
            <a:r>
              <a:rPr lang="en-US" sz="1200" dirty="0"/>
              <a:t>Joshi et </a:t>
            </a:r>
            <a:r>
              <a:rPr lang="en-US" sz="1200" dirty="0" smtClean="0"/>
              <a:t>al., </a:t>
            </a:r>
            <a:r>
              <a:rPr lang="en-US" sz="1200" i="1" dirty="0" smtClean="0"/>
              <a:t>Nature</a:t>
            </a:r>
            <a:r>
              <a:rPr lang="en-US" sz="1200" dirty="0" smtClean="0"/>
              <a:t> </a:t>
            </a:r>
            <a:r>
              <a:rPr lang="en-US" sz="1200" dirty="0"/>
              <a:t>311, 525 (1984);</a:t>
            </a:r>
            <a:r>
              <a:rPr lang="en-US" sz="1200" b="1" dirty="0"/>
              <a:t> </a:t>
            </a:r>
            <a:r>
              <a:rPr lang="en-US" sz="1200" dirty="0"/>
              <a:t>DOI: 10.1038/311525a0</a:t>
            </a:r>
          </a:p>
          <a:p>
            <a:r>
              <a:rPr lang="da-DK" sz="1200" dirty="0" smtClean="0"/>
              <a:t>M</a:t>
            </a:r>
            <a:r>
              <a:rPr lang="da-DK" sz="1200" dirty="0"/>
              <a:t>. Litos et al., </a:t>
            </a:r>
            <a:r>
              <a:rPr lang="da-DK" sz="1200" i="1" dirty="0"/>
              <a:t>Nature </a:t>
            </a:r>
            <a:r>
              <a:rPr lang="da-DK" sz="1200" dirty="0"/>
              <a:t>515, 92 (2014</a:t>
            </a:r>
            <a:r>
              <a:rPr lang="da-DK" sz="1200" dirty="0" smtClean="0"/>
              <a:t>)</a:t>
            </a:r>
            <a:endParaRPr lang="en-US" sz="1200" dirty="0"/>
          </a:p>
        </p:txBody>
      </p:sp>
    </p:spTree>
    <p:extLst>
      <p:ext uri="{BB962C8B-B14F-4D97-AF65-F5344CB8AC3E}">
        <p14:creationId xmlns:p14="http://schemas.microsoft.com/office/powerpoint/2010/main" val="407732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37160"/>
            <a:ext cx="5105400" cy="838200"/>
          </a:xfrm>
        </p:spPr>
        <p:txBody>
          <a:bodyPr>
            <a:normAutofit fontScale="90000"/>
          </a:bodyPr>
          <a:lstStyle/>
          <a:p>
            <a:r>
              <a:rPr lang="en-US" dirty="0" smtClean="0"/>
              <a:t>The plasma sciences have a revolutionary insight at their core</a:t>
            </a:r>
            <a:endParaRPr lang="en-US" dirty="0"/>
          </a:p>
        </p:txBody>
      </p:sp>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1065" y="1196315"/>
            <a:ext cx="3873347" cy="563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1045" y="1247193"/>
            <a:ext cx="1936755" cy="558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51906" y="1183510"/>
            <a:ext cx="1936674" cy="4594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1752600" y="3938820"/>
            <a:ext cx="2728577" cy="665498"/>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smtClean="0"/>
          </a:p>
          <a:p>
            <a:endParaRPr lang="en-US" sz="2400" dirty="0" smtClean="0"/>
          </a:p>
          <a:p>
            <a:endParaRPr lang="en-US" sz="2400" dirty="0"/>
          </a:p>
        </p:txBody>
      </p:sp>
      <p:sp>
        <p:nvSpPr>
          <p:cNvPr id="5" name="Rectangle 4"/>
          <p:cNvSpPr/>
          <p:nvPr/>
        </p:nvSpPr>
        <p:spPr>
          <a:xfrm>
            <a:off x="76200" y="4419600"/>
            <a:ext cx="5105400" cy="241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2" y="4238575"/>
            <a:ext cx="5109765" cy="158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6" y="5796999"/>
            <a:ext cx="4936764" cy="71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V="1">
            <a:off x="6553200" y="3962400"/>
            <a:ext cx="82397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181600" y="6096000"/>
            <a:ext cx="1891931"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94669" y="1196314"/>
            <a:ext cx="1891930" cy="4823486"/>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52070" y="5791198"/>
            <a:ext cx="1891930" cy="1042089"/>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638800" y="4917237"/>
            <a:ext cx="111557" cy="1335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093343" y="6791271"/>
            <a:ext cx="2069457" cy="667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716" y="4114800"/>
            <a:ext cx="5134884"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16235" y="6552122"/>
            <a:ext cx="5165365" cy="1741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14600" y="3752415"/>
            <a:ext cx="1891930" cy="26238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3200" y="1183510"/>
            <a:ext cx="2464538" cy="285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959" y="1206370"/>
            <a:ext cx="3573641" cy="2546045"/>
          </a:xfrm>
          <a:solidFill>
            <a:schemeClr val="bg1"/>
          </a:solidFill>
        </p:spPr>
        <p:txBody>
          <a:bodyPr>
            <a:noAutofit/>
          </a:bodyPr>
          <a:lstStyle/>
          <a:p>
            <a:r>
              <a:rPr lang="en-US" sz="2000" dirty="0" smtClean="0"/>
              <a:t>Hannes </a:t>
            </a:r>
            <a:r>
              <a:rPr lang="en-US" sz="2000" dirty="0" err="1" smtClean="0"/>
              <a:t>Alfvén</a:t>
            </a:r>
            <a:r>
              <a:rPr lang="en-US" sz="2000" dirty="0" smtClean="0"/>
              <a:t> created a major piece of the framework for fusion and plasma science by forging a union between electromagnetism and hydrodynamics (Nature, October 3, 1942)</a:t>
            </a:r>
          </a:p>
          <a:p>
            <a:endParaRPr lang="en-US" sz="1200" dirty="0"/>
          </a:p>
          <a:p>
            <a:endParaRPr lang="en-US" sz="2000" dirty="0"/>
          </a:p>
          <a:p>
            <a:endParaRPr lang="en-US" sz="2000" dirty="0" smtClean="0"/>
          </a:p>
          <a:p>
            <a:endParaRPr lang="en-US" sz="2000" dirty="0"/>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2759" y="1565330"/>
            <a:ext cx="2549958" cy="209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75374" y="4271569"/>
            <a:ext cx="1721035" cy="584775"/>
          </a:xfrm>
          <a:prstGeom prst="rect">
            <a:avLst/>
          </a:prstGeom>
          <a:solidFill>
            <a:srgbClr val="FFFFFF"/>
          </a:solidFill>
        </p:spPr>
        <p:txBody>
          <a:bodyPr wrap="square" rtlCol="0">
            <a:spAutoFit/>
          </a:bodyPr>
          <a:lstStyle/>
          <a:p>
            <a:r>
              <a:rPr lang="en-US" sz="1600" dirty="0" smtClean="0"/>
              <a:t>The entire paper: “Nature” Letter</a:t>
            </a:r>
            <a:endParaRPr lang="en-US" sz="1600" dirty="0"/>
          </a:p>
        </p:txBody>
      </p:sp>
    </p:spTree>
    <p:extLst>
      <p:ext uri="{BB962C8B-B14F-4D97-AF65-F5344CB8AC3E}">
        <p14:creationId xmlns:p14="http://schemas.microsoft.com/office/powerpoint/2010/main" val="33803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59" y="1295400"/>
            <a:ext cx="4478381" cy="2666999"/>
          </a:xfrm>
          <a:solidFill>
            <a:schemeClr val="bg1"/>
          </a:solidFill>
        </p:spPr>
        <p:txBody>
          <a:bodyPr>
            <a:noAutofit/>
          </a:bodyPr>
          <a:lstStyle/>
          <a:p>
            <a:r>
              <a:rPr lang="en-US" sz="2400" dirty="0" smtClean="0"/>
              <a:t>The level of attention and credence given to </a:t>
            </a:r>
            <a:r>
              <a:rPr lang="en-US" sz="2400" dirty="0" err="1" smtClean="0"/>
              <a:t>Alfvén’s</a:t>
            </a:r>
            <a:r>
              <a:rPr lang="en-US" sz="2400" dirty="0" smtClean="0"/>
              <a:t> work jumped dramatically Fermi embraced it</a:t>
            </a:r>
          </a:p>
          <a:p>
            <a:endParaRPr lang="en-US" sz="700" dirty="0" smtClean="0"/>
          </a:p>
          <a:p>
            <a:pPr lvl="1"/>
            <a:r>
              <a:rPr lang="en-US" sz="1800" dirty="0" smtClean="0"/>
              <a:t>Subject: the origin of cosmic rays</a:t>
            </a:r>
          </a:p>
          <a:p>
            <a:endParaRPr lang="en-US" sz="2400" dirty="0"/>
          </a:p>
          <a:p>
            <a:endParaRPr lang="en-US" sz="2400" dirty="0" smtClean="0"/>
          </a:p>
          <a:p>
            <a:endParaRPr lang="en-US" sz="2400" dirty="0"/>
          </a:p>
        </p:txBody>
      </p:sp>
      <p:sp>
        <p:nvSpPr>
          <p:cNvPr id="2" name="Title 1"/>
          <p:cNvSpPr>
            <a:spLocks noGrp="1"/>
          </p:cNvSpPr>
          <p:nvPr>
            <p:ph type="title"/>
          </p:nvPr>
        </p:nvSpPr>
        <p:spPr/>
        <p:txBody>
          <a:bodyPr>
            <a:normAutofit fontScale="90000"/>
          </a:bodyPr>
          <a:lstStyle/>
          <a:p>
            <a:r>
              <a:rPr lang="en-US" dirty="0" smtClean="0"/>
              <a:t>The impact of </a:t>
            </a:r>
            <a:r>
              <a:rPr lang="en-US" dirty="0" err="1" smtClean="0"/>
              <a:t>Alfvén’s</a:t>
            </a:r>
            <a:r>
              <a:rPr lang="en-US" dirty="0" smtClean="0"/>
              <a:t> work demanded the validation of and competition with others</a:t>
            </a:r>
            <a:endParaRPr lang="en-US" dirty="0"/>
          </a:p>
        </p:txBody>
      </p:sp>
      <p:sp>
        <p:nvSpPr>
          <p:cNvPr id="18" name="Rectangle 17"/>
          <p:cNvSpPr/>
          <p:nvPr/>
        </p:nvSpPr>
        <p:spPr>
          <a:xfrm>
            <a:off x="6420545" y="1183510"/>
            <a:ext cx="1913248"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p:cNvSpPr txBox="1">
            <a:spLocks/>
          </p:cNvSpPr>
          <p:nvPr/>
        </p:nvSpPr>
        <p:spPr>
          <a:xfrm>
            <a:off x="69275" y="3761506"/>
            <a:ext cx="4502725" cy="2666999"/>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800" b="1" dirty="0" err="1" smtClean="0"/>
              <a:t>Alfvén</a:t>
            </a:r>
            <a:r>
              <a:rPr lang="en-US" sz="1800" b="1" dirty="0" smtClean="0"/>
              <a:t> and Teller vs. Fermi and Chandrasekhar</a:t>
            </a:r>
            <a:r>
              <a:rPr lang="en-US" sz="1800" dirty="0"/>
              <a:t> </a:t>
            </a:r>
            <a:r>
              <a:rPr lang="en-US" sz="1800" dirty="0" smtClean="0"/>
              <a:t>debate</a:t>
            </a:r>
          </a:p>
          <a:p>
            <a:pPr lvl="2"/>
            <a:r>
              <a:rPr lang="en-US" sz="1400" dirty="0" smtClean="0"/>
              <a:t>But for both,  the essential mechanism for building energy in cosmic rays </a:t>
            </a:r>
            <a:r>
              <a:rPr lang="en-US" sz="1400" dirty="0"/>
              <a:t>in both pictures </a:t>
            </a:r>
            <a:r>
              <a:rPr lang="en-US" sz="1400" dirty="0" smtClean="0"/>
              <a:t>was hydrodynamic, based on Alfven’s ideas</a:t>
            </a:r>
          </a:p>
          <a:p>
            <a:endParaRPr lang="en-US" sz="2400" dirty="0" smtClean="0"/>
          </a:p>
          <a:p>
            <a:endParaRPr lang="en-US" sz="2400" dirty="0" smtClean="0"/>
          </a:p>
          <a:p>
            <a:endParaRPr lang="en-US" sz="2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187375"/>
            <a:ext cx="4062469" cy="541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flipV="1">
            <a:off x="4800600" y="5029200"/>
            <a:ext cx="1619945" cy="13023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09800" y="6019800"/>
            <a:ext cx="2971800" cy="830997"/>
          </a:xfrm>
          <a:prstGeom prst="rect">
            <a:avLst/>
          </a:prstGeom>
        </p:spPr>
        <p:txBody>
          <a:bodyPr wrap="square">
            <a:spAutoFit/>
          </a:bodyPr>
          <a:lstStyle/>
          <a:p>
            <a:pPr marL="0" lvl="1"/>
            <a:r>
              <a:rPr lang="en-US" sz="1600" i="1" dirty="0" smtClean="0"/>
              <a:t>Letter from Fermi to </a:t>
            </a:r>
            <a:r>
              <a:rPr lang="en-US" sz="1600" i="1" dirty="0" err="1" smtClean="0"/>
              <a:t>Alfv</a:t>
            </a:r>
            <a:r>
              <a:rPr lang="en-US" sz="1600" dirty="0" err="1"/>
              <a:t>é</a:t>
            </a:r>
            <a:r>
              <a:rPr lang="en-US" sz="1600" i="1" dirty="0" err="1" smtClean="0"/>
              <a:t>n</a:t>
            </a:r>
            <a:r>
              <a:rPr lang="en-US" sz="1600" i="1" dirty="0" smtClean="0"/>
              <a:t>, December 1948, just following Chicago lecture</a:t>
            </a:r>
            <a:endParaRPr lang="en-US" sz="1600" i="1" dirty="0"/>
          </a:p>
        </p:txBody>
      </p:sp>
    </p:spTree>
    <p:extLst>
      <p:ext uri="{BB962C8B-B14F-4D97-AF65-F5344CB8AC3E}">
        <p14:creationId xmlns:p14="http://schemas.microsoft.com/office/powerpoint/2010/main" val="102736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37160"/>
            <a:ext cx="5181600" cy="838200"/>
          </a:xfrm>
        </p:spPr>
        <p:txBody>
          <a:bodyPr>
            <a:normAutofit fontScale="90000"/>
          </a:bodyPr>
          <a:lstStyle/>
          <a:p>
            <a:r>
              <a:rPr lang="en-US" dirty="0" err="1" smtClean="0"/>
              <a:t>Alfvén’s</a:t>
            </a:r>
            <a:r>
              <a:rPr lang="en-US" dirty="0" smtClean="0"/>
              <a:t> ideas were introduced to Lyman Spitzer at the right time</a:t>
            </a:r>
            <a:endParaRPr lang="en-US" dirty="0"/>
          </a:p>
        </p:txBody>
      </p:sp>
      <p:sp>
        <p:nvSpPr>
          <p:cNvPr id="3" name="Content Placeholder 2"/>
          <p:cNvSpPr>
            <a:spLocks noGrp="1"/>
          </p:cNvSpPr>
          <p:nvPr>
            <p:ph idx="1"/>
          </p:nvPr>
        </p:nvSpPr>
        <p:spPr>
          <a:xfrm>
            <a:off x="152400" y="1198420"/>
            <a:ext cx="4495800" cy="5257800"/>
          </a:xfrm>
        </p:spPr>
        <p:txBody>
          <a:bodyPr>
            <a:noAutofit/>
          </a:bodyPr>
          <a:lstStyle/>
          <a:p>
            <a:r>
              <a:rPr lang="en-US" sz="1600" dirty="0" smtClean="0"/>
              <a:t>False claim </a:t>
            </a:r>
            <a:r>
              <a:rPr lang="en-US" sz="1600" dirty="0"/>
              <a:t>by </a:t>
            </a:r>
            <a:r>
              <a:rPr lang="en-US" sz="1600" dirty="0" smtClean="0"/>
              <a:t>Peron and Argentina about fusion in March 1951 (NY Times) got Spitzer thinking</a:t>
            </a:r>
          </a:p>
          <a:p>
            <a:endParaRPr lang="en-US" sz="1600" dirty="0"/>
          </a:p>
          <a:p>
            <a:r>
              <a:rPr lang="en-US" sz="1600" dirty="0" smtClean="0"/>
              <a:t>Spitzer was already part of Project Matterhorn, established to support developing the H bomb. He was chosen to lead it for his expertise in plasma physics</a:t>
            </a:r>
          </a:p>
          <a:p>
            <a:endParaRPr lang="en-US" sz="1600" dirty="0"/>
          </a:p>
          <a:p>
            <a:r>
              <a:rPr lang="en-US" sz="1600" dirty="0" smtClean="0"/>
              <a:t>The Peron claim got Spitzer thinking – how would one in fact make controlled fusion happen in the lab?</a:t>
            </a:r>
          </a:p>
          <a:p>
            <a:endParaRPr lang="en-US" sz="1600" dirty="0"/>
          </a:p>
          <a:p>
            <a:r>
              <a:rPr lang="en-US" sz="1600" dirty="0" smtClean="0"/>
              <a:t>From Herman, 1990, “Fusion: The Search for Endless Energy”:</a:t>
            </a:r>
          </a:p>
          <a:p>
            <a:endParaRPr lang="en-US" sz="1600" dirty="0" smtClean="0"/>
          </a:p>
          <a:p>
            <a:pPr lvl="1"/>
            <a:r>
              <a:rPr lang="en-US" sz="1600" dirty="0" smtClean="0"/>
              <a:t>“As Spitzer considered this question, he </a:t>
            </a:r>
            <a:r>
              <a:rPr lang="en-US" sz="1600" dirty="0"/>
              <a:t>recalled what he had read in a new book by Hannes </a:t>
            </a:r>
            <a:r>
              <a:rPr lang="en-US" sz="1600" dirty="0" err="1" smtClean="0"/>
              <a:t>Alfvén</a:t>
            </a:r>
            <a:r>
              <a:rPr lang="en-US" sz="1600" dirty="0" smtClean="0"/>
              <a:t>… On one of his swings up the mountainside, as he thought about ionized gases, magnetic fields, and Hannes </a:t>
            </a:r>
            <a:r>
              <a:rPr lang="en-US" sz="1600" dirty="0" err="1" smtClean="0"/>
              <a:t>Alfvén</a:t>
            </a:r>
            <a:r>
              <a:rPr lang="en-US" sz="1600" dirty="0" smtClean="0"/>
              <a:t>, Spitzer found an answer…”</a:t>
            </a:r>
            <a:endParaRPr lang="en-US" sz="1600" dirty="0"/>
          </a:p>
          <a:p>
            <a:endParaRPr lang="en-US" sz="1600" dirty="0"/>
          </a:p>
          <a:p>
            <a:endParaRPr lang="en-US" sz="1600" dirty="0" smtClean="0"/>
          </a:p>
          <a:p>
            <a:endParaRPr lang="en-US" sz="1600" dirty="0"/>
          </a:p>
        </p:txBody>
      </p:sp>
      <p:sp>
        <p:nvSpPr>
          <p:cNvPr id="4" name="TextBox 3"/>
          <p:cNvSpPr txBox="1"/>
          <p:nvPr/>
        </p:nvSpPr>
        <p:spPr>
          <a:xfrm>
            <a:off x="7086600" y="1600200"/>
            <a:ext cx="981359" cy="261610"/>
          </a:xfrm>
          <a:prstGeom prst="rect">
            <a:avLst/>
          </a:prstGeom>
          <a:noFill/>
        </p:spPr>
        <p:txBody>
          <a:bodyPr wrap="none" rtlCol="0">
            <a:spAutoFit/>
          </a:bodyPr>
          <a:lstStyle/>
          <a:p>
            <a:r>
              <a:rPr lang="en-US" sz="1100" i="1" dirty="0" smtClean="0"/>
              <a:t>Lyman Spitzer</a:t>
            </a:r>
            <a:endParaRPr lang="en-US" sz="1100" i="1" dirty="0"/>
          </a:p>
        </p:txBody>
      </p:sp>
      <p:pic>
        <p:nvPicPr>
          <p:cNvPr id="15"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4870" y="4648200"/>
            <a:ext cx="2990850" cy="20374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909" y="2287304"/>
            <a:ext cx="1816100" cy="314007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837" y="1382428"/>
            <a:ext cx="1884363"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585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37160"/>
            <a:ext cx="5181600" cy="838200"/>
          </a:xfrm>
        </p:spPr>
        <p:txBody>
          <a:bodyPr>
            <a:normAutofit fontScale="90000"/>
          </a:bodyPr>
          <a:lstStyle/>
          <a:p>
            <a:r>
              <a:rPr lang="en-US" dirty="0" smtClean="0"/>
              <a:t>In the 1950’s, there were three major players pursuing fusion, with three related yet distinct approaches</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sz="2400" dirty="0" err="1" smtClean="0"/>
              <a:t>Stellarators</a:t>
            </a:r>
            <a:r>
              <a:rPr lang="en-US" sz="2400" dirty="0" smtClean="0"/>
              <a:t> (US), pinches (UK), tokamaks (Soviet Union) – three independent mainline approaches in the 1950’s </a:t>
            </a:r>
            <a:endParaRPr lang="en-US" sz="2400" dirty="0"/>
          </a:p>
          <a:p>
            <a:endParaRPr lang="en-US" sz="2400" dirty="0"/>
          </a:p>
          <a:p>
            <a:endParaRPr lang="en-US" sz="2400" dirty="0" smtClean="0"/>
          </a:p>
          <a:p>
            <a:endParaRPr lang="en-US" sz="2400" dirty="0"/>
          </a:p>
        </p:txBody>
      </p:sp>
      <p:sp>
        <p:nvSpPr>
          <p:cNvPr id="5" name="TextBox 4"/>
          <p:cNvSpPr txBox="1"/>
          <p:nvPr/>
        </p:nvSpPr>
        <p:spPr>
          <a:xfrm>
            <a:off x="1083467" y="4066032"/>
            <a:ext cx="1600200" cy="646331"/>
          </a:xfrm>
          <a:prstGeom prst="rect">
            <a:avLst/>
          </a:prstGeom>
          <a:noFill/>
        </p:spPr>
        <p:txBody>
          <a:bodyPr wrap="square" rtlCol="0">
            <a:spAutoFit/>
          </a:bodyPr>
          <a:lstStyle/>
          <a:p>
            <a:pPr algn="ctr"/>
            <a:r>
              <a:rPr lang="en-US" i="1" dirty="0" smtClean="0"/>
              <a:t>First </a:t>
            </a:r>
            <a:r>
              <a:rPr lang="en-US" i="1" dirty="0" err="1" smtClean="0"/>
              <a:t>stellarator</a:t>
            </a:r>
            <a:r>
              <a:rPr lang="en-US" i="1" dirty="0" smtClean="0"/>
              <a:t> (U.S.)</a:t>
            </a:r>
            <a:endParaRPr lang="en-US" i="1" dirty="0"/>
          </a:p>
        </p:txBody>
      </p:sp>
      <p:sp>
        <p:nvSpPr>
          <p:cNvPr id="13" name="TextBox 12"/>
          <p:cNvSpPr txBox="1"/>
          <p:nvPr/>
        </p:nvSpPr>
        <p:spPr>
          <a:xfrm>
            <a:off x="3698795" y="5832721"/>
            <a:ext cx="1600200" cy="646331"/>
          </a:xfrm>
          <a:prstGeom prst="rect">
            <a:avLst/>
          </a:prstGeom>
          <a:noFill/>
        </p:spPr>
        <p:txBody>
          <a:bodyPr wrap="square" rtlCol="0">
            <a:spAutoFit/>
          </a:bodyPr>
          <a:lstStyle/>
          <a:p>
            <a:pPr algn="ctr"/>
            <a:r>
              <a:rPr lang="en-US" i="1" dirty="0" smtClean="0"/>
              <a:t>Zeta pinch (Harwell, UK)</a:t>
            </a:r>
            <a:endParaRPr lang="en-US" i="1" dirty="0"/>
          </a:p>
        </p:txBody>
      </p:sp>
      <p:sp>
        <p:nvSpPr>
          <p:cNvPr id="14" name="TextBox 13"/>
          <p:cNvSpPr txBox="1"/>
          <p:nvPr/>
        </p:nvSpPr>
        <p:spPr>
          <a:xfrm>
            <a:off x="6161435" y="4425696"/>
            <a:ext cx="1600200" cy="923330"/>
          </a:xfrm>
          <a:prstGeom prst="rect">
            <a:avLst/>
          </a:prstGeom>
          <a:noFill/>
        </p:spPr>
        <p:txBody>
          <a:bodyPr wrap="square" rtlCol="0">
            <a:spAutoFit/>
          </a:bodyPr>
          <a:lstStyle/>
          <a:p>
            <a:pPr algn="ctr"/>
            <a:r>
              <a:rPr lang="en-US" i="1" dirty="0" smtClean="0"/>
              <a:t>First tokamak (T1, Soviet Union)</a:t>
            </a:r>
            <a:endParaRPr lang="en-US" i="1"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34988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810000"/>
            <a:ext cx="259080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163762"/>
            <a:ext cx="301783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29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37160"/>
            <a:ext cx="5715000" cy="838200"/>
          </a:xfrm>
        </p:spPr>
        <p:txBody>
          <a:bodyPr>
            <a:normAutofit fontScale="90000"/>
          </a:bodyPr>
          <a:lstStyle/>
          <a:p>
            <a:r>
              <a:rPr lang="en-US" dirty="0" smtClean="0"/>
              <a:t>1956, Harwell: Sharing for the first time reveals all of the players were developing a common scientific approach</a:t>
            </a:r>
            <a:endParaRPr lang="en-US" dirty="0"/>
          </a:p>
        </p:txBody>
      </p:sp>
      <p:sp>
        <p:nvSpPr>
          <p:cNvPr id="3" name="Content Placeholder 2"/>
          <p:cNvSpPr>
            <a:spLocks noGrp="1"/>
          </p:cNvSpPr>
          <p:nvPr>
            <p:ph idx="1"/>
          </p:nvPr>
        </p:nvSpPr>
        <p:spPr>
          <a:xfrm>
            <a:off x="152400" y="1417637"/>
            <a:ext cx="8991600" cy="4525963"/>
          </a:xfrm>
        </p:spPr>
        <p:txBody>
          <a:bodyPr>
            <a:normAutofit/>
          </a:bodyPr>
          <a:lstStyle/>
          <a:p>
            <a:r>
              <a:rPr lang="en-US" sz="2400" dirty="0" smtClean="0"/>
              <a:t>First sharing of notes revealed that, despite different experimental vehicles that were being emphasized, there was a great deal in common with what physics had been identified, and how the issues were framed</a:t>
            </a:r>
          </a:p>
          <a:p>
            <a:endParaRPr lang="en-US" sz="2400" dirty="0"/>
          </a:p>
          <a:p>
            <a:endParaRPr lang="en-US" sz="2400" dirty="0" smtClean="0"/>
          </a:p>
          <a:p>
            <a:endParaRPr lang="en-US" sz="2400" dirty="0"/>
          </a:p>
        </p:txBody>
      </p:sp>
      <p:sp>
        <p:nvSpPr>
          <p:cNvPr id="4" name="TextBox 3"/>
          <p:cNvSpPr txBox="1"/>
          <p:nvPr/>
        </p:nvSpPr>
        <p:spPr>
          <a:xfrm>
            <a:off x="102637" y="3434477"/>
            <a:ext cx="8888963" cy="2585323"/>
          </a:xfrm>
          <a:prstGeom prst="rect">
            <a:avLst/>
          </a:prstGeom>
          <a:solidFill>
            <a:srgbClr val="FFFF99"/>
          </a:solidFill>
        </p:spPr>
        <p:txBody>
          <a:bodyPr wrap="square" rtlCol="0">
            <a:spAutoFit/>
          </a:bodyPr>
          <a:lstStyle/>
          <a:p>
            <a:r>
              <a:rPr lang="en-US" dirty="0" smtClean="0"/>
              <a:t>From V. Smirnov, </a:t>
            </a:r>
            <a:r>
              <a:rPr lang="en-US" dirty="0" err="1" smtClean="0"/>
              <a:t>Nucl</a:t>
            </a:r>
            <a:r>
              <a:rPr lang="en-US" dirty="0" smtClean="0"/>
              <a:t>. Fusion </a:t>
            </a:r>
            <a:r>
              <a:rPr lang="en-US" b="1" dirty="0" smtClean="0"/>
              <a:t>50</a:t>
            </a:r>
            <a:r>
              <a:rPr lang="en-US" dirty="0" smtClean="0"/>
              <a:t> (2010) – </a:t>
            </a:r>
          </a:p>
          <a:p>
            <a:r>
              <a:rPr lang="en-US" dirty="0" smtClean="0"/>
              <a:t>“The </a:t>
            </a:r>
            <a:r>
              <a:rPr lang="en-US" dirty="0"/>
              <a:t>initiative to declassify came from the </a:t>
            </a:r>
            <a:r>
              <a:rPr lang="en-US" dirty="0" smtClean="0"/>
              <a:t>USSR. I.V</a:t>
            </a:r>
            <a:r>
              <a:rPr lang="en-US" dirty="0"/>
              <a:t>. </a:t>
            </a:r>
            <a:r>
              <a:rPr lang="en-US" dirty="0" err="1"/>
              <a:t>Kurchatov’s</a:t>
            </a:r>
            <a:r>
              <a:rPr lang="en-US" dirty="0"/>
              <a:t> lecture in Harwell in April 1956 </a:t>
            </a:r>
            <a:r>
              <a:rPr lang="en-US" dirty="0" smtClean="0"/>
              <a:t>about fusion </a:t>
            </a:r>
            <a:r>
              <a:rPr lang="en-US" dirty="0"/>
              <a:t>related high current pulsed discharges was the </a:t>
            </a:r>
            <a:r>
              <a:rPr lang="en-US" dirty="0" smtClean="0"/>
              <a:t>first step </a:t>
            </a:r>
            <a:r>
              <a:rPr lang="en-US" dirty="0"/>
              <a:t>in this direction. Two years later, at the </a:t>
            </a:r>
            <a:r>
              <a:rPr lang="en-US" dirty="0" smtClean="0"/>
              <a:t>Second Geneva </a:t>
            </a:r>
            <a:r>
              <a:rPr lang="en-US" dirty="0"/>
              <a:t>Conference on the NF problem, 105 papers </a:t>
            </a:r>
            <a:r>
              <a:rPr lang="en-US" dirty="0" smtClean="0"/>
              <a:t>were presented</a:t>
            </a:r>
            <a:r>
              <a:rPr lang="en-US" dirty="0"/>
              <a:t>, detailing work performed in the USSR, </a:t>
            </a:r>
            <a:r>
              <a:rPr lang="en-US" dirty="0" smtClean="0"/>
              <a:t>USA, UK</a:t>
            </a:r>
            <a:r>
              <a:rPr lang="en-US" dirty="0"/>
              <a:t>, Germany and other countries. Thus it was shown </a:t>
            </a:r>
            <a:r>
              <a:rPr lang="en-US" dirty="0" smtClean="0"/>
              <a:t>that, despite </a:t>
            </a:r>
            <a:r>
              <a:rPr lang="en-US" dirty="0"/>
              <a:t>the regime of classification, and apparently without</a:t>
            </a:r>
          </a:p>
          <a:p>
            <a:r>
              <a:rPr lang="en-US" dirty="0"/>
              <a:t>any leakage of information, </a:t>
            </a:r>
            <a:r>
              <a:rPr lang="en-US" b="1" dirty="0"/>
              <a:t>research had been conducted </a:t>
            </a:r>
            <a:r>
              <a:rPr lang="en-US" b="1" dirty="0" smtClean="0"/>
              <a:t>in practically </a:t>
            </a:r>
            <a:r>
              <a:rPr lang="en-US" b="1" dirty="0"/>
              <a:t>identical directions. The conference did not </a:t>
            </a:r>
            <a:r>
              <a:rPr lang="en-US" b="1" dirty="0" smtClean="0"/>
              <a:t>result in </a:t>
            </a:r>
            <a:r>
              <a:rPr lang="en-US" b="1" dirty="0"/>
              <a:t>an immediate collaboration in scientific research between</a:t>
            </a:r>
          </a:p>
          <a:p>
            <a:r>
              <a:rPr lang="en-US" b="1" dirty="0"/>
              <a:t>different countries, but it demonstrated a common </a:t>
            </a:r>
            <a:r>
              <a:rPr lang="en-US" b="1" dirty="0" smtClean="0"/>
              <a:t>scientific approach</a:t>
            </a:r>
            <a:r>
              <a:rPr lang="en-US" dirty="0" smtClean="0"/>
              <a:t>”  </a:t>
            </a:r>
            <a:endParaRPr lang="en-US" dirty="0"/>
          </a:p>
        </p:txBody>
      </p:sp>
    </p:spTree>
    <p:extLst>
      <p:ext uri="{BB962C8B-B14F-4D97-AF65-F5344CB8AC3E}">
        <p14:creationId xmlns:p14="http://schemas.microsoft.com/office/powerpoint/2010/main" val="66992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29808</TotalTime>
  <Words>4982</Words>
  <Application>Microsoft Office PowerPoint</Application>
  <PresentationFormat>On-screen Show (4:3)</PresentationFormat>
  <Paragraphs>456</Paragraphs>
  <Slides>49</Slides>
  <Notes>16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Discovery that yields transformation of mindsets is a hallmark of the fusion energy sciences</vt:lpstr>
      <vt:lpstr>In what follows…</vt:lpstr>
      <vt:lpstr>The fusion and plasma sciences are broad and tremendously rich</vt:lpstr>
      <vt:lpstr>The plasma sciences have a revolutionary insight at their core</vt:lpstr>
      <vt:lpstr>The impact of Alfvén’s work demanded the validation of and competition with others</vt:lpstr>
      <vt:lpstr>Alfvén’s ideas were introduced to Lyman Spitzer at the right time</vt:lpstr>
      <vt:lpstr>In the 1950’s, there were three major players pursuing fusion, with three related yet distinct approaches</vt:lpstr>
      <vt:lpstr>1956, Harwell: Sharing for the first time reveals all of the players were developing a common scientific approach</vt:lpstr>
      <vt:lpstr>But progress was slow, and many were pessimistic about magnetic confinement</vt:lpstr>
      <vt:lpstr>Transformation in the 1960’s– striking results from the tokamak</vt:lpstr>
      <vt:lpstr>But pessimism still abounded regarding what was ultimately achievable</vt:lpstr>
      <vt:lpstr>Transformation: ion temperatures approach reactor-relevance with neutral beam heating. And, no sign of the universal instability</vt:lpstr>
      <vt:lpstr>Theory responds to the PLT results</vt:lpstr>
      <vt:lpstr>The discovery of the H mode expands our thinking:  confinement can be manipulated</vt:lpstr>
      <vt:lpstr>Transformation: Stability limits for a wide range of devices have common physics</vt:lpstr>
      <vt:lpstr>Transformation:  wave physics can be used to drive current, potentially overcoming limits of the tokamak</vt:lpstr>
      <vt:lpstr>Parallel processes are well described by neoclassical theory (1)</vt:lpstr>
      <vt:lpstr>Parallel processes are well described by neoclassical theory (2)</vt:lpstr>
      <vt:lpstr>Transformation in understanding transport: in the 80’s and 90’s: realization that transport processes can be understood</vt:lpstr>
      <vt:lpstr>A personal view of the evolution of a slice of our science…</vt:lpstr>
      <vt:lpstr>Mid-90’s: turbulence theory-based models fundamentally transform our understanding of what our scientific expectations must be </vt:lpstr>
      <vt:lpstr>Core transport barrier studies: exciting dynamics in the plasma drive important dynamics in the community</vt:lpstr>
      <vt:lpstr>Transport barrier studies: exciting dynamics in the plasma drive important dynamics in the community</vt:lpstr>
      <vt:lpstr> Going beyond the no-wall limit: active feedback can suppress the development of instabilities</vt:lpstr>
      <vt:lpstr>The intellectual framework that is grounded in the relatedness of physics across concepts has had profound policy implications</vt:lpstr>
      <vt:lpstr>The science of ITER: a fusion science wind tunnel experiment, at scale</vt:lpstr>
      <vt:lpstr>Discovery plasma science is full of possibilities for transformational science</vt:lpstr>
      <vt:lpstr>PowerPoint Presentation</vt:lpstr>
      <vt:lpstr>Lasers are a critical tool for exploring the frontiers of plasma science</vt:lpstr>
      <vt:lpstr>Passive diagnostic for unprecedented measurements of plasma properties</vt:lpstr>
      <vt:lpstr>Excimer laser development ushered in a society-altering age of plasma science</vt:lpstr>
      <vt:lpstr>Plasma science in the laboratory opens our thinking about connecting with the cosmos</vt:lpstr>
      <vt:lpstr>The community has identified areas where further transformative research is required</vt:lpstr>
      <vt:lpstr>This is an age of transformation:  science reduces development costs</vt:lpstr>
      <vt:lpstr>The demands on fusion materials science are extraordinary</vt:lpstr>
      <vt:lpstr>Community engagement workshops have taken place to identify fusion and plasma science opportunities</vt:lpstr>
      <vt:lpstr>After 50 years of research:  we have the the basis for developing an integrated understanding of burning plasma science</vt:lpstr>
      <vt:lpstr>The history of the fusion and plasma sciences can inspire us as we strive for the next essential transformations</vt:lpstr>
      <vt:lpstr>PowerPoint Presentation</vt:lpstr>
      <vt:lpstr>Plasma wake field acceleration may transform the way we accelerate particles…</vt:lpstr>
      <vt:lpstr>Stellarator re-emergence enabled by intellectual and engineering developments</vt:lpstr>
      <vt:lpstr>Partnerships have high value within DOE as well as in the field</vt:lpstr>
      <vt:lpstr>Gyrokinetic simulations using the NERSC supercomputer resolve a long-standing transport under-prediction  </vt:lpstr>
      <vt:lpstr>Multi-institutional partnership strengthens understanding of edge instability control</vt:lpstr>
      <vt:lpstr>First-of-kind measurement and theory comparison of edge instability enabled with overseas partnership</vt:lpstr>
      <vt:lpstr>The invention of the laser was also a transformational event for fusion and plasma science</vt:lpstr>
      <vt:lpstr>Lesson from our history: scientific power of lab/university partnerships</vt:lpstr>
      <vt:lpstr>Plasma wake field acceleration – recent breakthroughs</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Act: The FES High Energy Density Laboratory Plasma Science Program</dc:title>
  <dc:creator>Finnegan</dc:creator>
  <cp:lastModifiedBy>Julia Falkovitch-Khain</cp:lastModifiedBy>
  <cp:revision>1918</cp:revision>
  <cp:lastPrinted>2015-09-23T20:35:07Z</cp:lastPrinted>
  <dcterms:created xsi:type="dcterms:W3CDTF">2013-07-22T03:11:53Z</dcterms:created>
  <dcterms:modified xsi:type="dcterms:W3CDTF">2015-10-12T12:26:41Z</dcterms:modified>
</cp:coreProperties>
</file>