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handoutMasterIdLst>
    <p:handoutMasterId r:id="rId36"/>
  </p:handoutMasterIdLst>
  <p:sldIdLst>
    <p:sldId id="598" r:id="rId2"/>
    <p:sldId id="611" r:id="rId3"/>
    <p:sldId id="534" r:id="rId4"/>
    <p:sldId id="359" r:id="rId5"/>
    <p:sldId id="360" r:id="rId6"/>
    <p:sldId id="599" r:id="rId7"/>
    <p:sldId id="575" r:id="rId8"/>
    <p:sldId id="426" r:id="rId9"/>
    <p:sldId id="554" r:id="rId10"/>
    <p:sldId id="662" r:id="rId11"/>
    <p:sldId id="653" r:id="rId12"/>
    <p:sldId id="648" r:id="rId13"/>
    <p:sldId id="649" r:id="rId14"/>
    <p:sldId id="657" r:id="rId15"/>
    <p:sldId id="600" r:id="rId16"/>
    <p:sldId id="437" r:id="rId17"/>
    <p:sldId id="667" r:id="rId18"/>
    <p:sldId id="541" r:id="rId19"/>
    <p:sldId id="561" r:id="rId20"/>
    <p:sldId id="562" r:id="rId21"/>
    <p:sldId id="603" r:id="rId22"/>
    <p:sldId id="577" r:id="rId23"/>
    <p:sldId id="263" r:id="rId24"/>
    <p:sldId id="271" r:id="rId25"/>
    <p:sldId id="296" r:id="rId26"/>
    <p:sldId id="661" r:id="rId27"/>
    <p:sldId id="484" r:id="rId28"/>
    <p:sldId id="507" r:id="rId29"/>
    <p:sldId id="284" r:id="rId30"/>
    <p:sldId id="526" r:id="rId31"/>
    <p:sldId id="669" r:id="rId32"/>
    <p:sldId id="674" r:id="rId33"/>
    <p:sldId id="660"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159F"/>
    <a:srgbClr val="346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7" autoAdjust="0"/>
    <p:restoredTop sz="95319" autoAdjust="0"/>
  </p:normalViewPr>
  <p:slideViewPr>
    <p:cSldViewPr snapToGrid="0" snapToObjects="1">
      <p:cViewPr varScale="1">
        <p:scale>
          <a:sx n="111" d="100"/>
          <a:sy n="111" d="100"/>
        </p:scale>
        <p:origin x="1128" y="192"/>
      </p:cViewPr>
      <p:guideLst>
        <p:guide orient="horz" pos="2160"/>
        <p:guide pos="2880"/>
      </p:guideLst>
    </p:cSldViewPr>
  </p:slideViewPr>
  <p:notesTextViewPr>
    <p:cViewPr>
      <p:scale>
        <a:sx n="100" d="100"/>
        <a:sy n="100" d="100"/>
      </p:scale>
      <p:origin x="0" y="0"/>
    </p:cViewPr>
  </p:notesTextViewPr>
  <p:sorterViewPr>
    <p:cViewPr>
      <p:scale>
        <a:sx n="93" d="100"/>
        <a:sy n="93" d="100"/>
      </p:scale>
      <p:origin x="0" y="9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012A14-6C69-024E-ACAA-E7CF8E315889}" type="datetimeFigureOut">
              <a:rPr lang="en-US" smtClean="0"/>
              <a:t>10/26/22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126CAA-F3B3-8348-A8D7-E68E84F0BDB0}" type="slidenum">
              <a:rPr lang="en-US" smtClean="0"/>
              <a:t>‹#›</a:t>
            </a:fld>
            <a:endParaRPr lang="en-US"/>
          </a:p>
        </p:txBody>
      </p:sp>
    </p:spTree>
    <p:extLst>
      <p:ext uri="{BB962C8B-B14F-4D97-AF65-F5344CB8AC3E}">
        <p14:creationId xmlns:p14="http://schemas.microsoft.com/office/powerpoint/2010/main" val="8049999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D27834-5701-A040-845E-8239240652B3}" type="datetimeFigureOut">
              <a:rPr lang="en-US" smtClean="0"/>
              <a:t>10/20/22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EC74F5-59A6-7F49-A9FE-E5BA6D420241}" type="slidenum">
              <a:rPr lang="en-US" smtClean="0"/>
              <a:t>‹#›</a:t>
            </a:fld>
            <a:endParaRPr lang="en-US"/>
          </a:p>
        </p:txBody>
      </p:sp>
    </p:spTree>
    <p:extLst>
      <p:ext uri="{BB962C8B-B14F-4D97-AF65-F5344CB8AC3E}">
        <p14:creationId xmlns:p14="http://schemas.microsoft.com/office/powerpoint/2010/main" val="31689899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EC74F5-59A6-7F49-A9FE-E5BA6D420241}" type="slidenum">
              <a:rPr lang="en-US" smtClean="0"/>
              <a:t>1</a:t>
            </a:fld>
            <a:endParaRPr lang="en-US"/>
          </a:p>
        </p:txBody>
      </p:sp>
    </p:spTree>
    <p:extLst>
      <p:ext uri="{BB962C8B-B14F-4D97-AF65-F5344CB8AC3E}">
        <p14:creationId xmlns:p14="http://schemas.microsoft.com/office/powerpoint/2010/main" val="3255915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51b72e1e4_2_39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g651b72e1e4_2_3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845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651b72e1e4_2_45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g651b72e1e4_2_4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20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651b72e1e4_2_9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g651b72e1e4_2_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843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We now live in the era of MMA/ at the dawn of MMA, when for the first time astronomical observations are systematically done with something other than EM waves…</a:t>
            </a:r>
          </a:p>
          <a:p>
            <a:r>
              <a:rPr lang="en-US" dirty="0"/>
              <a:t>• A flood of exciting recent MMA discoveries probes fundamental physics around BHs and NSs and captures the imagination of scientists and general public. Examples include: </a:t>
            </a:r>
            <a:endParaRPr lang="en-US" dirty="0">
              <a:cs typeface="Calibri"/>
            </a:endParaRPr>
          </a:p>
          <a:p>
            <a:r>
              <a:rPr lang="en-US" dirty="0"/>
              <a:t>• GW events from merging BHs and NSs  -- LIGO </a:t>
            </a:r>
            <a:endParaRPr lang="en-US" dirty="0">
              <a:cs typeface="Calibri"/>
            </a:endParaRPr>
          </a:p>
          <a:p>
            <a:r>
              <a:rPr lang="en-US" dirty="0"/>
              <a:t>• VHE neutrinos and UHECRs from supermassive black-hole-driven relativistic jets – </a:t>
            </a:r>
            <a:r>
              <a:rPr lang="en-US" dirty="0" err="1"/>
              <a:t>IceCube</a:t>
            </a:r>
            <a:r>
              <a:rPr lang="en-US" dirty="0"/>
              <a:t> and Auger</a:t>
            </a:r>
            <a:endParaRPr lang="en-US" dirty="0">
              <a:cs typeface="Calibri"/>
            </a:endParaRPr>
          </a:p>
          <a:p>
            <a:r>
              <a:rPr lang="en-US" dirty="0"/>
              <a:t>• Images of BH shadow in M87 – EHT</a:t>
            </a:r>
            <a:endParaRPr lang="en-US" dirty="0">
              <a:cs typeface="Calibri"/>
            </a:endParaRPr>
          </a:p>
          <a:p>
            <a:r>
              <a:rPr lang="en-US" dirty="0"/>
              <a:t>• Fast Radio Bursts (FRBs) – VLA, Arecibo, Green Bank</a:t>
            </a:r>
            <a:endParaRPr lang="en-US" dirty="0">
              <a:cs typeface="Calibri"/>
            </a:endParaRPr>
          </a:p>
          <a:p>
            <a:endParaRPr lang="en-US" dirty="0"/>
          </a:p>
          <a:p>
            <a:r>
              <a:rPr lang="en-US" dirty="0">
                <a:cs typeface="Calibri"/>
              </a:rPr>
              <a:t>However, our physical understanding of these spectacular phenomena often lags behind the observations. </a:t>
            </a:r>
            <a:endParaRPr lang="en-US" dirty="0"/>
          </a:p>
          <a:p>
            <a:r>
              <a:rPr lang="en-US" dirty="0"/>
              <a:t>EM components of all these enigmatic energetic, explosive phenomena are powered by energy release/conversion processes, accelerating particles to very high energies, and thus producing all the light we see, across the entire EM spectrum. The same processes  are also responsible for producing  non-EM messengers like cosmic rays and very high energy neutrinos. A key, fundamental physics question is how the energy is released and transformed to the observed light and neutrinos. The  Rosetta stone for this challenge is written in the language of plasma physics. </a:t>
            </a:r>
            <a:endParaRPr lang="en-US" dirty="0">
              <a:cs typeface="Calibri"/>
            </a:endParaRPr>
          </a:p>
          <a:p>
            <a:r>
              <a:rPr lang="en-US" dirty="0">
                <a:cs typeface="Calibri"/>
              </a:rPr>
              <a:t>It is plasma physical processes that lie at the heart of these phenomena.  </a:t>
            </a:r>
          </a:p>
          <a:p>
            <a:r>
              <a:rPr lang="en-US" b="1" i="1" dirty="0"/>
              <a:t>We can't understand them without plasma physics! </a:t>
            </a:r>
            <a:endParaRPr lang="en-US" dirty="0">
              <a:cs typeface="Calibri" panose="020F0502020204030204"/>
            </a:endParaRPr>
          </a:p>
          <a:p>
            <a:endParaRPr lang="en-US" b="1" i="1" dirty="0">
              <a:cs typeface="Calibri" panose="020F0502020204030204"/>
            </a:endParaRPr>
          </a:p>
          <a:p>
            <a:r>
              <a:rPr lang="en-US" dirty="0"/>
              <a:t>For example: </a:t>
            </a:r>
            <a:endParaRPr lang="en-US" dirty="0">
              <a:cs typeface="Calibri"/>
            </a:endParaRPr>
          </a:p>
          <a:p>
            <a:r>
              <a:rPr lang="en-US" dirty="0"/>
              <a:t>BH EHT Image: one of the most recognizable that has achieved rock-star status--- decoding it is about plasma physics, what we see here is plasma.  </a:t>
            </a:r>
            <a:endParaRPr lang="en-US" dirty="0">
              <a:cs typeface="Calibri"/>
            </a:endParaRPr>
          </a:p>
          <a:p>
            <a:endParaRPr lang="en-US" dirty="0">
              <a:cs typeface="Calibri"/>
            </a:endParaRPr>
          </a:p>
          <a:p>
            <a:r>
              <a:rPr lang="en-US" b="1" dirty="0"/>
              <a:t>But the physical conditions in many of these exotic plasma environments are extreme, qualitatively different from the more familiar, traditional plasmas we encounter in the solar system. </a:t>
            </a:r>
            <a:endParaRPr lang="en-US" b="1" dirty="0">
              <a:cs typeface="Calibri"/>
            </a:endParaRPr>
          </a:p>
          <a:p>
            <a:endParaRPr lang="en-US" b="1" dirty="0"/>
          </a:p>
          <a:p>
            <a:r>
              <a:rPr lang="en-US" b="1" i="1" dirty="0"/>
              <a:t>Roger:</a:t>
            </a:r>
            <a:endParaRPr lang="en-US" i="1" dirty="0">
              <a:cs typeface="Calibri"/>
            </a:endParaRPr>
          </a:p>
          <a:p>
            <a:r>
              <a:rPr lang="en-US" i="1" dirty="0"/>
              <a:t>Although we have emphasized our desire to expand the plasma frontier to understand new physics, there is no denying that much of the impetus for this proposal has come from astrophysics. Major discoveries throughout the entire seventy-octave EM spectrum and the comparable gravitational radiation, cosmic ray and neutrino spectra are happening all the time. Several, since we submitted the proposal.</a:t>
            </a:r>
            <a:br>
              <a:rPr lang="en-US" i="1" dirty="0">
                <a:cs typeface="+mn-lt"/>
              </a:rPr>
            </a:br>
            <a:r>
              <a:rPr lang="en-US" i="1" dirty="0"/>
              <a:t>NSF-supported facilities have detected gravitational waves from merging cosmic objects, imaged the shadow of a black hole, detected cosmic </a:t>
            </a:r>
            <a:r>
              <a:rPr lang="en-US" i="1" dirty="0" err="1"/>
              <a:t>PeV</a:t>
            </a:r>
            <a:r>
              <a:rPr lang="en-US" i="1" dirty="0"/>
              <a:t> neutrinos and measured the composition, spectrum, and anisotropy of 100 </a:t>
            </a:r>
            <a:r>
              <a:rPr lang="en-US" i="1" dirty="0" err="1"/>
              <a:t>EeV</a:t>
            </a:r>
            <a:r>
              <a:rPr lang="en-US" i="1" dirty="0"/>
              <a:t> cosmic rays.</a:t>
            </a:r>
            <a:br>
              <a:rPr lang="en-US" i="1" dirty="0">
                <a:cs typeface="+mn-lt"/>
              </a:rPr>
            </a:br>
            <a:r>
              <a:rPr lang="en-US" i="1" dirty="0"/>
              <a:t>Each of these observational discoveries leads, inexorably, to extreme plasma physics. </a:t>
            </a:r>
            <a:endParaRPr lang="en-US" i="1" dirty="0">
              <a:cs typeface="Calibri"/>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132D0DD6-4BF7-CC46-B950-3BA223774347}" type="slidenum">
              <a:rPr lang="en-US" smtClean="0"/>
              <a:t>6</a:t>
            </a:fld>
            <a:endParaRPr lang="en-US"/>
          </a:p>
        </p:txBody>
      </p:sp>
    </p:spTree>
    <p:extLst>
      <p:ext uri="{BB962C8B-B14F-4D97-AF65-F5344CB8AC3E}">
        <p14:creationId xmlns:p14="http://schemas.microsoft.com/office/powerpoint/2010/main" val="549196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74F5-59A6-7F49-A9FE-E5BA6D420241}" type="slidenum">
              <a:rPr lang="en-US" smtClean="0"/>
              <a:t>9</a:t>
            </a:fld>
            <a:endParaRPr lang="en-US"/>
          </a:p>
        </p:txBody>
      </p:sp>
    </p:spTree>
    <p:extLst>
      <p:ext uri="{BB962C8B-B14F-4D97-AF65-F5344CB8AC3E}">
        <p14:creationId xmlns:p14="http://schemas.microsoft.com/office/powerpoint/2010/main" val="357867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Plasma Physics is a mature discipline.</a:t>
            </a:r>
          </a:p>
          <a:p>
            <a:r>
              <a:rPr lang="en-US" dirty="0"/>
              <a:t>Extensive knowledge base of plasma processes has been built over decades of extensive theoretical, computational, and experimental research. </a:t>
            </a:r>
          </a:p>
          <a:p>
            <a:r>
              <a:rPr lang="en-US" dirty="0"/>
              <a:t>So we can draw upon this rich traditional plasma knowledge and apply it to high-energy astrophysical plasmas!</a:t>
            </a:r>
          </a:p>
          <a:p>
            <a:endParaRPr lang="en-US" dirty="0"/>
          </a:p>
          <a:p>
            <a:r>
              <a:rPr lang="en-US" dirty="0"/>
              <a:t>Or, can we?  </a:t>
            </a:r>
          </a:p>
          <a:p>
            <a:r>
              <a:rPr lang="en-US" dirty="0"/>
              <a:t>I would like to push back a bit on this conventional wisdom.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Such a translation would be warranted if these plasmas were governed by the same physics, obeyed the same equations….</a:t>
            </a:r>
          </a:p>
          <a:p>
            <a:r>
              <a:rPr lang="en-US" dirty="0"/>
              <a:t>But this is not always the case. </a:t>
            </a:r>
          </a:p>
        </p:txBody>
      </p:sp>
      <p:sp>
        <p:nvSpPr>
          <p:cNvPr id="4" name="Slide Number Placeholder 3"/>
          <p:cNvSpPr>
            <a:spLocks noGrp="1"/>
          </p:cNvSpPr>
          <p:nvPr>
            <p:ph type="sldNum" sz="quarter" idx="5"/>
          </p:nvPr>
        </p:nvSpPr>
        <p:spPr/>
        <p:txBody>
          <a:bodyPr/>
          <a:lstStyle/>
          <a:p>
            <a:fld id="{7CEC74F5-59A6-7F49-A9FE-E5BA6D420241}" type="slidenum">
              <a:rPr lang="en-US" smtClean="0"/>
              <a:t>11</a:t>
            </a:fld>
            <a:endParaRPr lang="en-US"/>
          </a:p>
        </p:txBody>
      </p:sp>
    </p:spTree>
    <p:extLst>
      <p:ext uri="{BB962C8B-B14F-4D97-AF65-F5344CB8AC3E}">
        <p14:creationId xmlns:p14="http://schemas.microsoft.com/office/powerpoint/2010/main" val="3383446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457200">
              <a:defRPr/>
            </a:pPr>
            <a:r>
              <a:rPr lang="en-US" dirty="0"/>
              <a:t>What do I mean by this?</a:t>
            </a:r>
          </a:p>
          <a:p>
            <a:pPr defTabSz="457200">
              <a:defRPr/>
            </a:pPr>
            <a:r>
              <a:rPr lang="en-US" b="0" dirty="0"/>
              <a:t>Well, </a:t>
            </a:r>
            <a:r>
              <a:rPr lang="en-US" b="1" dirty="0"/>
              <a:t>traditional </a:t>
            </a:r>
            <a:r>
              <a:rPr lang="en-US" dirty="0"/>
              <a:t>plasmas consist of electrons and ions that are non-relativistic and don’t interact with radiation; and the number of particles is conserved. </a:t>
            </a:r>
          </a:p>
          <a:p>
            <a:pPr defTabSz="457200">
              <a:defRPr/>
            </a:pPr>
            <a:r>
              <a:rPr lang="en-US" dirty="0"/>
              <a:t>This dominates plasma research, in most laboratory experiments, space and solar physics, and in fact in many areas of astrophysics. </a:t>
            </a:r>
          </a:p>
          <a:p>
            <a:pPr defTabSz="457200">
              <a:defRPr/>
            </a:pPr>
            <a:endParaRPr lang="en-US" dirty="0">
              <a:cs typeface="Futura Medium"/>
            </a:endParaRPr>
          </a:p>
          <a:p>
            <a:pPr defTabSz="457200">
              <a:defRPr/>
            </a:pPr>
            <a:r>
              <a:rPr lang="en-US" dirty="0">
                <a:cs typeface="Futura Medium"/>
              </a:rPr>
              <a:t>In contrast,  </a:t>
            </a:r>
            <a:r>
              <a:rPr lang="en-US" b="1" dirty="0">
                <a:cs typeface="Futura Medium"/>
              </a:rPr>
              <a:t>Extreme Plasmas </a:t>
            </a:r>
            <a:r>
              <a:rPr lang="en-US" dirty="0">
                <a:cs typeface="Futura Medium"/>
              </a:rPr>
              <a:t>may have electron-positron pairs (with or without ions), are often relativistic, and interact strongly with photons, which should therefore be considered a new essential component alongside charged particles.  On the more extreme end, QED effects like pair creation become important, and so even the number of particles in not conserved!</a:t>
            </a:r>
          </a:p>
          <a:p>
            <a:pPr defTabSz="457200">
              <a:defRPr/>
            </a:pPr>
            <a:endParaRPr lang="en-US" dirty="0">
              <a:cs typeface="Futura Medium"/>
            </a:endParaRPr>
          </a:p>
          <a:p>
            <a:pPr defTabSz="457200">
              <a:defRPr/>
            </a:pPr>
            <a:r>
              <a:rPr lang="en-US" dirty="0"/>
              <a:t>Exotic as they sound, such plasmas are common in high-energy astrophysics, namely, around NSs and BHs, and they manifest themselves in many spectacular phenomena. </a:t>
            </a:r>
          </a:p>
          <a:p>
            <a:pPr defTabSz="457200">
              <a:defRPr/>
            </a:pPr>
            <a:r>
              <a:rPr lang="en-US" dirty="0"/>
              <a:t>In addition, these plasma conditions have existed in the very early Universe shortly after the Big Bang.  </a:t>
            </a:r>
          </a:p>
          <a:p>
            <a:pPr defTabSz="457200">
              <a:defRPr/>
            </a:pPr>
            <a:endParaRPr lang="en-US" dirty="0">
              <a:cs typeface="Futura Medium"/>
            </a:endParaRPr>
          </a:p>
          <a:p>
            <a:pPr defTabSz="457200">
              <a:defRPr/>
            </a:pPr>
            <a:r>
              <a:rPr lang="en-US" dirty="0"/>
              <a:t>And importantly, we are now on the verge of being able to create and study them in the lab using powerful lasers. </a:t>
            </a:r>
          </a:p>
          <a:p>
            <a:pPr defTabSz="457200">
              <a:defRPr/>
            </a:pPr>
            <a:endParaRPr lang="en-US" dirty="0">
              <a:cs typeface="Futura Medium"/>
            </a:endParaRPr>
          </a:p>
        </p:txBody>
      </p:sp>
      <p:sp>
        <p:nvSpPr>
          <p:cNvPr id="4" name="Slide Number Placeholder 3"/>
          <p:cNvSpPr>
            <a:spLocks noGrp="1"/>
          </p:cNvSpPr>
          <p:nvPr>
            <p:ph type="sldNum" sz="quarter" idx="5"/>
          </p:nvPr>
        </p:nvSpPr>
        <p:spPr/>
        <p:txBody>
          <a:bodyPr/>
          <a:lstStyle/>
          <a:p>
            <a:fld id="{7CEC74F5-59A6-7F49-A9FE-E5BA6D420241}" type="slidenum">
              <a:rPr lang="en-US" smtClean="0"/>
              <a:t>12</a:t>
            </a:fld>
            <a:endParaRPr lang="en-US"/>
          </a:p>
        </p:txBody>
      </p:sp>
    </p:spTree>
    <p:extLst>
      <p:ext uri="{BB962C8B-B14F-4D97-AF65-F5344CB8AC3E}">
        <p14:creationId xmlns:p14="http://schemas.microsoft.com/office/powerpoint/2010/main" val="3092150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Exploring and conquering this Extreme Plasma </a:t>
            </a:r>
            <a:r>
              <a:rPr lang="en-US" b="1" i="1" dirty="0"/>
              <a:t>Frontier of Fundamental Physics </a:t>
            </a:r>
            <a:r>
              <a:rPr lang="en-US" dirty="0"/>
              <a:t>is now particularly timely, </a:t>
            </a:r>
          </a:p>
          <a:p>
            <a:pPr>
              <a:defRPr/>
            </a:pPr>
            <a:r>
              <a:rPr lang="en-US" dirty="0">
                <a:cs typeface="Futura Medium"/>
              </a:rPr>
              <a:t>because observations, theory, sims, experiments are all rapidly advancing and converging towards this field. </a:t>
            </a:r>
          </a:p>
          <a:p>
            <a:pPr>
              <a:defRPr/>
            </a:pPr>
            <a:endParaRPr lang="en-US" dirty="0">
              <a:cs typeface="Futura Medium"/>
            </a:endParaRPr>
          </a:p>
          <a:p>
            <a:pPr>
              <a:defRPr/>
            </a:pPr>
            <a:r>
              <a:rPr lang="en-US" dirty="0"/>
              <a:t>This research has a strong </a:t>
            </a:r>
            <a:r>
              <a:rPr lang="en-US" b="0" i="0" dirty="0"/>
              <a:t>Astrophysical Motivation, including Multi-messenger,</a:t>
            </a:r>
            <a:r>
              <a:rPr lang="en-US" b="1" i="1" dirty="0"/>
              <a:t> </a:t>
            </a:r>
            <a:r>
              <a:rPr lang="en-US" dirty="0"/>
              <a:t>as I just described.</a:t>
            </a:r>
          </a:p>
          <a:p>
            <a:pPr>
              <a:defRPr/>
            </a:pPr>
            <a:r>
              <a:rPr lang="en-US" dirty="0"/>
              <a:t>And it is enabled by a confluence of:</a:t>
            </a:r>
          </a:p>
          <a:p>
            <a:pPr>
              <a:defRPr/>
            </a:pPr>
            <a:r>
              <a:rPr lang="en-US" dirty="0"/>
              <a:t>• Recent breakthroughs in analytical classical plasma theory.</a:t>
            </a:r>
          </a:p>
          <a:p>
            <a:pPr>
              <a:defRPr/>
            </a:pPr>
            <a:r>
              <a:rPr lang="en-US" dirty="0"/>
              <a:t>• Advanced first-principles radiative and QED plasma simulation codes, which are now further benefitting from new multi-scale approaches.</a:t>
            </a:r>
          </a:p>
          <a:p>
            <a:pPr>
              <a:defRPr/>
            </a:pPr>
            <a:r>
              <a:rPr lang="en-US" dirty="0"/>
              <a:t>and</a:t>
            </a:r>
          </a:p>
          <a:p>
            <a:pPr>
              <a:defRPr/>
            </a:pPr>
            <a:r>
              <a:rPr lang="en-US" dirty="0"/>
              <a:t>• Rapid progress in ultra-intense lasers and diagnostics, such as the NSF-funded ZEUS facility.</a:t>
            </a:r>
          </a:p>
          <a:p>
            <a:pPr>
              <a:defRPr/>
            </a:pPr>
            <a:endParaRPr lang="en-US" dirty="0">
              <a:cs typeface="Futura Medium"/>
            </a:endParaRPr>
          </a:p>
          <a:p>
            <a:pPr>
              <a:defRPr/>
            </a:pPr>
            <a:r>
              <a:rPr lang="en-US" dirty="0">
                <a:cs typeface="Futura Medium"/>
              </a:rPr>
              <a:t>Thus, we live in a unique moment and should capitalize on it.   NOW is the discovery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Futura Medium"/>
              </a:rPr>
              <a:t>We have real opportunities for major paradigm shifts, leading to completely new concepts, ideas, tools, … new ways of thinking.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a:defRPr/>
            </a:pPr>
            <a:r>
              <a:rPr lang="en-US" dirty="0"/>
              <a:t>The novelty and synergies of this emerging area will excite talented young scientists and will attract them to the field, which is critical in fact for this endeavor to succeed. </a:t>
            </a:r>
          </a:p>
          <a:p>
            <a:pPr>
              <a:defRPr/>
            </a:pPr>
            <a:endParaRPr lang="en-US" dirty="0">
              <a:cs typeface="Futura Medium"/>
            </a:endParaRPr>
          </a:p>
          <a:p>
            <a:pPr>
              <a:defRPr/>
            </a:pPr>
            <a:r>
              <a:rPr lang="en-US" dirty="0">
                <a:cs typeface="Futura Medium"/>
              </a:rPr>
              <a:t>1:05/1:10 </a:t>
            </a:r>
          </a:p>
          <a:p>
            <a:pPr>
              <a:defRPr/>
            </a:pPr>
            <a:endParaRPr lang="en-US" dirty="0">
              <a:cs typeface="Futura 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Futura Medium" panose="020B0602020204020303" pitchFamily="34" charset="-79"/>
              </a:rPr>
              <a:t>Total for Slide Group 1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6:20 /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6:50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6:20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6:35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Futura Medium" panose="020B0602020204020303" pitchFamily="34" charset="-79"/>
              </a:rPr>
              <a:t>Total for Slide Group 1 (blind):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7:20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7:30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7:15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7:15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7:05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[Right NOW is the time to embark on this adventure. The sense of urgency is provided by a confluence and synergies of exciting multi-messenger astrophysics discoveries, and rapid recent advances in fundamental plasma theory, computational techniques, and laser-plasma experiments. Right now is discovery time with real opportunities for major paradigm shifts.]</a:t>
            </a:r>
          </a:p>
          <a:p>
            <a:pPr>
              <a:defRPr/>
            </a:pPr>
            <a:endParaRPr lang="en-US" dirty="0">
              <a:cs typeface="Futura Medium"/>
            </a:endParaRPr>
          </a:p>
          <a:p>
            <a:pPr>
              <a:defRPr/>
            </a:pPr>
            <a:r>
              <a:rPr lang="en-US" dirty="0">
                <a:cs typeface="Futura Medium"/>
              </a:rPr>
              <a:t>1:00</a:t>
            </a:r>
          </a:p>
        </p:txBody>
      </p:sp>
      <p:sp>
        <p:nvSpPr>
          <p:cNvPr id="4" name="Slide Number Placeholder 3"/>
          <p:cNvSpPr>
            <a:spLocks noGrp="1"/>
          </p:cNvSpPr>
          <p:nvPr>
            <p:ph type="sldNum" sz="quarter" idx="5"/>
          </p:nvPr>
        </p:nvSpPr>
        <p:spPr/>
        <p:txBody>
          <a:bodyPr/>
          <a:lstStyle/>
          <a:p>
            <a:fld id="{F3B4384D-485A-9949-AE2E-DCB9F9F4F7AF}" type="slidenum">
              <a:rPr lang="en-US" smtClean="0"/>
              <a:t>13</a:t>
            </a:fld>
            <a:endParaRPr lang="en-US"/>
          </a:p>
        </p:txBody>
      </p:sp>
    </p:spTree>
    <p:extLst>
      <p:ext uri="{BB962C8B-B14F-4D97-AF65-F5344CB8AC3E}">
        <p14:creationId xmlns:p14="http://schemas.microsoft.com/office/powerpoint/2010/main" val="3926038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8FBCAF-2B48-4B4E-8B02-817B0592C977}" type="slidenum">
              <a:rPr lang="en-US" smtClean="0"/>
              <a:t>15</a:t>
            </a:fld>
            <a:endParaRPr lang="en-US"/>
          </a:p>
        </p:txBody>
      </p:sp>
    </p:spTree>
    <p:extLst>
      <p:ext uri="{BB962C8B-B14F-4D97-AF65-F5344CB8AC3E}">
        <p14:creationId xmlns:p14="http://schemas.microsoft.com/office/powerpoint/2010/main" val="1550237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Magnetic Reconnection is not the only kinetic plasma process that is important in HE astrophysics and that it being actively investigated, including in the radiative relativistic regime. </a:t>
            </a:r>
          </a:p>
          <a:p>
            <a:r>
              <a:rPr lang="en-US" dirty="0"/>
              <a:t>Other important processes include shocks and kinetic turbulence.  Here I will tell you about our recent advances in understanding radiative turbulence. </a:t>
            </a:r>
          </a:p>
          <a:p>
            <a:r>
              <a:rPr lang="en-US" dirty="0"/>
              <a:t> </a:t>
            </a:r>
          </a:p>
          <a:p>
            <a:endParaRPr lang="en-US" dirty="0"/>
          </a:p>
        </p:txBody>
      </p:sp>
      <p:sp>
        <p:nvSpPr>
          <p:cNvPr id="4" name="Slide Number Placeholder 3"/>
          <p:cNvSpPr>
            <a:spLocks noGrp="1"/>
          </p:cNvSpPr>
          <p:nvPr>
            <p:ph type="sldNum" sz="quarter" idx="5"/>
          </p:nvPr>
        </p:nvSpPr>
        <p:spPr/>
        <p:txBody>
          <a:bodyPr/>
          <a:lstStyle/>
          <a:p>
            <a:fld id="{7CEC74F5-59A6-7F49-A9FE-E5BA6D420241}" type="slidenum">
              <a:rPr lang="en-US" smtClean="0"/>
              <a:t>27</a:t>
            </a:fld>
            <a:endParaRPr lang="en-US"/>
          </a:p>
        </p:txBody>
      </p:sp>
    </p:spTree>
    <p:extLst>
      <p:ext uri="{BB962C8B-B14F-4D97-AF65-F5344CB8AC3E}">
        <p14:creationId xmlns:p14="http://schemas.microsoft.com/office/powerpoint/2010/main" val="127928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D. Uzdensky</a:t>
            </a:r>
          </a:p>
        </p:txBody>
      </p:sp>
      <p:sp>
        <p:nvSpPr>
          <p:cNvPr id="5" name="Footer Placeholder 4"/>
          <p:cNvSpPr>
            <a:spLocks noGrp="1"/>
          </p:cNvSpPr>
          <p:nvPr>
            <p:ph type="ftr" sz="quarter" idx="11"/>
          </p:nvPr>
        </p:nvSpPr>
        <p:spPr/>
        <p:txBody>
          <a:bodyPr/>
          <a:lstStyle/>
          <a:p>
            <a:r>
              <a:rPr lang="en-US"/>
              <a:t>10/12/2022</a:t>
            </a:r>
          </a:p>
        </p:txBody>
      </p:sp>
      <p:sp>
        <p:nvSpPr>
          <p:cNvPr id="6" name="Slide Number Placeholder 5"/>
          <p:cNvSpPr>
            <a:spLocks noGrp="1"/>
          </p:cNvSpPr>
          <p:nvPr>
            <p:ph type="sldNum" sz="quarter" idx="12"/>
          </p:nvPr>
        </p:nvSpPr>
        <p:spPr/>
        <p:txBody>
          <a:bodyPr/>
          <a:lstStyle/>
          <a:p>
            <a:fld id="{5985F9D5-3EED-6E4F-9468-80C6B44E6535}" type="slidenum">
              <a:rPr lang="en-US" smtClean="0"/>
              <a:t>‹#›</a:t>
            </a:fld>
            <a:endParaRPr lang="en-US"/>
          </a:p>
        </p:txBody>
      </p:sp>
    </p:spTree>
    <p:extLst>
      <p:ext uri="{BB962C8B-B14F-4D97-AF65-F5344CB8AC3E}">
        <p14:creationId xmlns:p14="http://schemas.microsoft.com/office/powerpoint/2010/main" val="563357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D. Uzdensky</a:t>
            </a:r>
          </a:p>
        </p:txBody>
      </p:sp>
      <p:sp>
        <p:nvSpPr>
          <p:cNvPr id="5" name="Footer Placeholder 4"/>
          <p:cNvSpPr>
            <a:spLocks noGrp="1"/>
          </p:cNvSpPr>
          <p:nvPr>
            <p:ph type="ftr" sz="quarter" idx="11"/>
          </p:nvPr>
        </p:nvSpPr>
        <p:spPr/>
        <p:txBody>
          <a:bodyPr/>
          <a:lstStyle/>
          <a:p>
            <a:r>
              <a:rPr lang="en-US"/>
              <a:t>10/12/2022</a:t>
            </a:r>
          </a:p>
        </p:txBody>
      </p:sp>
      <p:sp>
        <p:nvSpPr>
          <p:cNvPr id="6" name="Slide Number Placeholder 5"/>
          <p:cNvSpPr>
            <a:spLocks noGrp="1"/>
          </p:cNvSpPr>
          <p:nvPr>
            <p:ph type="sldNum" sz="quarter" idx="12"/>
          </p:nvPr>
        </p:nvSpPr>
        <p:spPr/>
        <p:txBody>
          <a:bodyPr/>
          <a:lstStyle/>
          <a:p>
            <a:fld id="{5985F9D5-3EED-6E4F-9468-80C6B44E6535}" type="slidenum">
              <a:rPr lang="en-US" smtClean="0"/>
              <a:t>‹#›</a:t>
            </a:fld>
            <a:endParaRPr lang="en-US"/>
          </a:p>
        </p:txBody>
      </p:sp>
    </p:spTree>
    <p:extLst>
      <p:ext uri="{BB962C8B-B14F-4D97-AF65-F5344CB8AC3E}">
        <p14:creationId xmlns:p14="http://schemas.microsoft.com/office/powerpoint/2010/main" val="3193413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D. Uzdensky</a:t>
            </a:r>
          </a:p>
        </p:txBody>
      </p:sp>
      <p:sp>
        <p:nvSpPr>
          <p:cNvPr id="5" name="Footer Placeholder 4"/>
          <p:cNvSpPr>
            <a:spLocks noGrp="1"/>
          </p:cNvSpPr>
          <p:nvPr>
            <p:ph type="ftr" sz="quarter" idx="11"/>
          </p:nvPr>
        </p:nvSpPr>
        <p:spPr/>
        <p:txBody>
          <a:bodyPr/>
          <a:lstStyle/>
          <a:p>
            <a:r>
              <a:rPr lang="en-US"/>
              <a:t>10/12/2022</a:t>
            </a:r>
          </a:p>
        </p:txBody>
      </p:sp>
      <p:sp>
        <p:nvSpPr>
          <p:cNvPr id="6" name="Slide Number Placeholder 5"/>
          <p:cNvSpPr>
            <a:spLocks noGrp="1"/>
          </p:cNvSpPr>
          <p:nvPr>
            <p:ph type="sldNum" sz="quarter" idx="12"/>
          </p:nvPr>
        </p:nvSpPr>
        <p:spPr/>
        <p:txBody>
          <a:bodyPr/>
          <a:lstStyle/>
          <a:p>
            <a:fld id="{5985F9D5-3EED-6E4F-9468-80C6B44E6535}" type="slidenum">
              <a:rPr lang="en-US" smtClean="0"/>
              <a:t>‹#›</a:t>
            </a:fld>
            <a:endParaRPr lang="en-US"/>
          </a:p>
        </p:txBody>
      </p:sp>
    </p:spTree>
    <p:extLst>
      <p:ext uri="{BB962C8B-B14F-4D97-AF65-F5344CB8AC3E}">
        <p14:creationId xmlns:p14="http://schemas.microsoft.com/office/powerpoint/2010/main" val="2284889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D. Uzdensky</a:t>
            </a:r>
          </a:p>
        </p:txBody>
      </p:sp>
      <p:sp>
        <p:nvSpPr>
          <p:cNvPr id="5" name="Footer Placeholder 4"/>
          <p:cNvSpPr>
            <a:spLocks noGrp="1"/>
          </p:cNvSpPr>
          <p:nvPr>
            <p:ph type="ftr" sz="quarter" idx="11"/>
          </p:nvPr>
        </p:nvSpPr>
        <p:spPr/>
        <p:txBody>
          <a:bodyPr/>
          <a:lstStyle/>
          <a:p>
            <a:r>
              <a:rPr lang="en-US"/>
              <a:t>10/12/2022</a:t>
            </a:r>
          </a:p>
        </p:txBody>
      </p:sp>
      <p:sp>
        <p:nvSpPr>
          <p:cNvPr id="6" name="Slide Number Placeholder 5"/>
          <p:cNvSpPr>
            <a:spLocks noGrp="1"/>
          </p:cNvSpPr>
          <p:nvPr>
            <p:ph type="sldNum" sz="quarter" idx="12"/>
          </p:nvPr>
        </p:nvSpPr>
        <p:spPr/>
        <p:txBody>
          <a:bodyPr/>
          <a:lstStyle/>
          <a:p>
            <a:fld id="{5985F9D5-3EED-6E4F-9468-80C6B44E6535}" type="slidenum">
              <a:rPr lang="en-US" smtClean="0"/>
              <a:t>‹#›</a:t>
            </a:fld>
            <a:endParaRPr lang="en-US"/>
          </a:p>
        </p:txBody>
      </p:sp>
    </p:spTree>
    <p:extLst>
      <p:ext uri="{BB962C8B-B14F-4D97-AF65-F5344CB8AC3E}">
        <p14:creationId xmlns:p14="http://schemas.microsoft.com/office/powerpoint/2010/main" val="2315474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D. Uzdensky</a:t>
            </a:r>
          </a:p>
        </p:txBody>
      </p:sp>
      <p:sp>
        <p:nvSpPr>
          <p:cNvPr id="5" name="Footer Placeholder 4"/>
          <p:cNvSpPr>
            <a:spLocks noGrp="1"/>
          </p:cNvSpPr>
          <p:nvPr>
            <p:ph type="ftr" sz="quarter" idx="11"/>
          </p:nvPr>
        </p:nvSpPr>
        <p:spPr/>
        <p:txBody>
          <a:bodyPr/>
          <a:lstStyle/>
          <a:p>
            <a:r>
              <a:rPr lang="en-US"/>
              <a:t>10/12/2022</a:t>
            </a:r>
          </a:p>
        </p:txBody>
      </p:sp>
      <p:sp>
        <p:nvSpPr>
          <p:cNvPr id="6" name="Slide Number Placeholder 5"/>
          <p:cNvSpPr>
            <a:spLocks noGrp="1"/>
          </p:cNvSpPr>
          <p:nvPr>
            <p:ph type="sldNum" sz="quarter" idx="12"/>
          </p:nvPr>
        </p:nvSpPr>
        <p:spPr/>
        <p:txBody>
          <a:bodyPr/>
          <a:lstStyle/>
          <a:p>
            <a:fld id="{5985F9D5-3EED-6E4F-9468-80C6B44E6535}" type="slidenum">
              <a:rPr lang="en-US" smtClean="0"/>
              <a:t>‹#›</a:t>
            </a:fld>
            <a:endParaRPr lang="en-US"/>
          </a:p>
        </p:txBody>
      </p:sp>
    </p:spTree>
    <p:extLst>
      <p:ext uri="{BB962C8B-B14F-4D97-AF65-F5344CB8AC3E}">
        <p14:creationId xmlns:p14="http://schemas.microsoft.com/office/powerpoint/2010/main" val="81030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D. Uzdensky</a:t>
            </a:r>
          </a:p>
        </p:txBody>
      </p:sp>
      <p:sp>
        <p:nvSpPr>
          <p:cNvPr id="6" name="Footer Placeholder 5"/>
          <p:cNvSpPr>
            <a:spLocks noGrp="1"/>
          </p:cNvSpPr>
          <p:nvPr>
            <p:ph type="ftr" sz="quarter" idx="11"/>
          </p:nvPr>
        </p:nvSpPr>
        <p:spPr/>
        <p:txBody>
          <a:bodyPr/>
          <a:lstStyle/>
          <a:p>
            <a:r>
              <a:rPr lang="en-US"/>
              <a:t>10/12/2022</a:t>
            </a:r>
          </a:p>
        </p:txBody>
      </p:sp>
      <p:sp>
        <p:nvSpPr>
          <p:cNvPr id="7" name="Slide Number Placeholder 6"/>
          <p:cNvSpPr>
            <a:spLocks noGrp="1"/>
          </p:cNvSpPr>
          <p:nvPr>
            <p:ph type="sldNum" sz="quarter" idx="12"/>
          </p:nvPr>
        </p:nvSpPr>
        <p:spPr/>
        <p:txBody>
          <a:bodyPr/>
          <a:lstStyle/>
          <a:p>
            <a:fld id="{5985F9D5-3EED-6E4F-9468-80C6B44E6535}" type="slidenum">
              <a:rPr lang="en-US" smtClean="0"/>
              <a:t>‹#›</a:t>
            </a:fld>
            <a:endParaRPr lang="en-US"/>
          </a:p>
        </p:txBody>
      </p:sp>
    </p:spTree>
    <p:extLst>
      <p:ext uri="{BB962C8B-B14F-4D97-AF65-F5344CB8AC3E}">
        <p14:creationId xmlns:p14="http://schemas.microsoft.com/office/powerpoint/2010/main" val="319290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D. Uzdensky</a:t>
            </a:r>
          </a:p>
        </p:txBody>
      </p:sp>
      <p:sp>
        <p:nvSpPr>
          <p:cNvPr id="8" name="Footer Placeholder 7"/>
          <p:cNvSpPr>
            <a:spLocks noGrp="1"/>
          </p:cNvSpPr>
          <p:nvPr>
            <p:ph type="ftr" sz="quarter" idx="11"/>
          </p:nvPr>
        </p:nvSpPr>
        <p:spPr/>
        <p:txBody>
          <a:bodyPr/>
          <a:lstStyle/>
          <a:p>
            <a:r>
              <a:rPr lang="en-US"/>
              <a:t>10/12/2022</a:t>
            </a:r>
          </a:p>
        </p:txBody>
      </p:sp>
      <p:sp>
        <p:nvSpPr>
          <p:cNvPr id="9" name="Slide Number Placeholder 8"/>
          <p:cNvSpPr>
            <a:spLocks noGrp="1"/>
          </p:cNvSpPr>
          <p:nvPr>
            <p:ph type="sldNum" sz="quarter" idx="12"/>
          </p:nvPr>
        </p:nvSpPr>
        <p:spPr/>
        <p:txBody>
          <a:bodyPr/>
          <a:lstStyle/>
          <a:p>
            <a:fld id="{5985F9D5-3EED-6E4F-9468-80C6B44E6535}" type="slidenum">
              <a:rPr lang="en-US" smtClean="0"/>
              <a:t>‹#›</a:t>
            </a:fld>
            <a:endParaRPr lang="en-US"/>
          </a:p>
        </p:txBody>
      </p:sp>
    </p:spTree>
    <p:extLst>
      <p:ext uri="{BB962C8B-B14F-4D97-AF65-F5344CB8AC3E}">
        <p14:creationId xmlns:p14="http://schemas.microsoft.com/office/powerpoint/2010/main" val="826663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D. Uzdensky</a:t>
            </a:r>
          </a:p>
        </p:txBody>
      </p:sp>
      <p:sp>
        <p:nvSpPr>
          <p:cNvPr id="4" name="Footer Placeholder 3"/>
          <p:cNvSpPr>
            <a:spLocks noGrp="1"/>
          </p:cNvSpPr>
          <p:nvPr>
            <p:ph type="ftr" sz="quarter" idx="11"/>
          </p:nvPr>
        </p:nvSpPr>
        <p:spPr/>
        <p:txBody>
          <a:bodyPr/>
          <a:lstStyle/>
          <a:p>
            <a:r>
              <a:rPr lang="en-US"/>
              <a:t>10/12/2022</a:t>
            </a:r>
          </a:p>
        </p:txBody>
      </p:sp>
      <p:sp>
        <p:nvSpPr>
          <p:cNvPr id="5" name="Slide Number Placeholder 4"/>
          <p:cNvSpPr>
            <a:spLocks noGrp="1"/>
          </p:cNvSpPr>
          <p:nvPr>
            <p:ph type="sldNum" sz="quarter" idx="12"/>
          </p:nvPr>
        </p:nvSpPr>
        <p:spPr/>
        <p:txBody>
          <a:bodyPr/>
          <a:lstStyle/>
          <a:p>
            <a:fld id="{5985F9D5-3EED-6E4F-9468-80C6B44E6535}" type="slidenum">
              <a:rPr lang="en-US" smtClean="0"/>
              <a:t>‹#›</a:t>
            </a:fld>
            <a:endParaRPr lang="en-US"/>
          </a:p>
        </p:txBody>
      </p:sp>
    </p:spTree>
    <p:extLst>
      <p:ext uri="{BB962C8B-B14F-4D97-AF65-F5344CB8AC3E}">
        <p14:creationId xmlns:p14="http://schemas.microsoft.com/office/powerpoint/2010/main" val="501276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D. Uzdensky</a:t>
            </a:r>
          </a:p>
        </p:txBody>
      </p:sp>
      <p:sp>
        <p:nvSpPr>
          <p:cNvPr id="3" name="Footer Placeholder 2"/>
          <p:cNvSpPr>
            <a:spLocks noGrp="1"/>
          </p:cNvSpPr>
          <p:nvPr>
            <p:ph type="ftr" sz="quarter" idx="11"/>
          </p:nvPr>
        </p:nvSpPr>
        <p:spPr/>
        <p:txBody>
          <a:bodyPr/>
          <a:lstStyle/>
          <a:p>
            <a:r>
              <a:rPr lang="en-US"/>
              <a:t>10/12/2022</a:t>
            </a:r>
          </a:p>
        </p:txBody>
      </p:sp>
      <p:sp>
        <p:nvSpPr>
          <p:cNvPr id="4" name="Slide Number Placeholder 3"/>
          <p:cNvSpPr>
            <a:spLocks noGrp="1"/>
          </p:cNvSpPr>
          <p:nvPr>
            <p:ph type="sldNum" sz="quarter" idx="12"/>
          </p:nvPr>
        </p:nvSpPr>
        <p:spPr/>
        <p:txBody>
          <a:bodyPr/>
          <a:lstStyle/>
          <a:p>
            <a:fld id="{5985F9D5-3EED-6E4F-9468-80C6B44E6535}" type="slidenum">
              <a:rPr lang="en-US" smtClean="0"/>
              <a:t>‹#›</a:t>
            </a:fld>
            <a:endParaRPr lang="en-US"/>
          </a:p>
        </p:txBody>
      </p:sp>
    </p:spTree>
    <p:extLst>
      <p:ext uri="{BB962C8B-B14F-4D97-AF65-F5344CB8AC3E}">
        <p14:creationId xmlns:p14="http://schemas.microsoft.com/office/powerpoint/2010/main" val="107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 Uzdensky</a:t>
            </a:r>
          </a:p>
        </p:txBody>
      </p:sp>
      <p:sp>
        <p:nvSpPr>
          <p:cNvPr id="6" name="Footer Placeholder 5"/>
          <p:cNvSpPr>
            <a:spLocks noGrp="1"/>
          </p:cNvSpPr>
          <p:nvPr>
            <p:ph type="ftr" sz="quarter" idx="11"/>
          </p:nvPr>
        </p:nvSpPr>
        <p:spPr/>
        <p:txBody>
          <a:bodyPr/>
          <a:lstStyle/>
          <a:p>
            <a:r>
              <a:rPr lang="en-US"/>
              <a:t>10/12/2022</a:t>
            </a:r>
          </a:p>
        </p:txBody>
      </p:sp>
      <p:sp>
        <p:nvSpPr>
          <p:cNvPr id="7" name="Slide Number Placeholder 6"/>
          <p:cNvSpPr>
            <a:spLocks noGrp="1"/>
          </p:cNvSpPr>
          <p:nvPr>
            <p:ph type="sldNum" sz="quarter" idx="12"/>
          </p:nvPr>
        </p:nvSpPr>
        <p:spPr/>
        <p:txBody>
          <a:bodyPr/>
          <a:lstStyle/>
          <a:p>
            <a:fld id="{5985F9D5-3EED-6E4F-9468-80C6B44E6535}" type="slidenum">
              <a:rPr lang="en-US" smtClean="0"/>
              <a:t>‹#›</a:t>
            </a:fld>
            <a:endParaRPr lang="en-US"/>
          </a:p>
        </p:txBody>
      </p:sp>
    </p:spTree>
    <p:extLst>
      <p:ext uri="{BB962C8B-B14F-4D97-AF65-F5344CB8AC3E}">
        <p14:creationId xmlns:p14="http://schemas.microsoft.com/office/powerpoint/2010/main" val="350087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 Uzdensky</a:t>
            </a:r>
          </a:p>
        </p:txBody>
      </p:sp>
      <p:sp>
        <p:nvSpPr>
          <p:cNvPr id="6" name="Footer Placeholder 5"/>
          <p:cNvSpPr>
            <a:spLocks noGrp="1"/>
          </p:cNvSpPr>
          <p:nvPr>
            <p:ph type="ftr" sz="quarter" idx="11"/>
          </p:nvPr>
        </p:nvSpPr>
        <p:spPr/>
        <p:txBody>
          <a:bodyPr/>
          <a:lstStyle/>
          <a:p>
            <a:r>
              <a:rPr lang="en-US"/>
              <a:t>10/12/2022</a:t>
            </a:r>
          </a:p>
        </p:txBody>
      </p:sp>
      <p:sp>
        <p:nvSpPr>
          <p:cNvPr id="7" name="Slide Number Placeholder 6"/>
          <p:cNvSpPr>
            <a:spLocks noGrp="1"/>
          </p:cNvSpPr>
          <p:nvPr>
            <p:ph type="sldNum" sz="quarter" idx="12"/>
          </p:nvPr>
        </p:nvSpPr>
        <p:spPr/>
        <p:txBody>
          <a:bodyPr/>
          <a:lstStyle/>
          <a:p>
            <a:fld id="{5985F9D5-3EED-6E4F-9468-80C6B44E6535}" type="slidenum">
              <a:rPr lang="en-US" smtClean="0"/>
              <a:t>‹#›</a:t>
            </a:fld>
            <a:endParaRPr lang="en-US"/>
          </a:p>
        </p:txBody>
      </p:sp>
    </p:spTree>
    <p:extLst>
      <p:ext uri="{BB962C8B-B14F-4D97-AF65-F5344CB8AC3E}">
        <p14:creationId xmlns:p14="http://schemas.microsoft.com/office/powerpoint/2010/main" val="1472391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 Uzdensky</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10/12/2022</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5F9D5-3EED-6E4F-9468-80C6B44E6535}" type="slidenum">
              <a:rPr lang="en-US" smtClean="0"/>
              <a:t>‹#›</a:t>
            </a:fld>
            <a:endParaRPr lang="en-US"/>
          </a:p>
        </p:txBody>
      </p:sp>
    </p:spTree>
    <p:extLst>
      <p:ext uri="{BB962C8B-B14F-4D97-AF65-F5344CB8AC3E}">
        <p14:creationId xmlns:p14="http://schemas.microsoft.com/office/powerpoint/2010/main" val="916723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4.tiff"/><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tiff"/><Relationship Id="rId10" Type="http://schemas.openxmlformats.org/officeDocument/2006/relationships/image" Target="../media/image40.png"/><Relationship Id="rId4" Type="http://schemas.openxmlformats.org/officeDocument/2006/relationships/image" Target="../media/image14.jpg"/><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eg"/><Relationship Id="rId18" Type="http://schemas.openxmlformats.org/officeDocument/2006/relationships/image" Target="../media/image57.png"/><Relationship Id="rId26" Type="http://schemas.openxmlformats.org/officeDocument/2006/relationships/image" Target="../media/image64.png"/><Relationship Id="rId3" Type="http://schemas.openxmlformats.org/officeDocument/2006/relationships/image" Target="../media/image42.png"/><Relationship Id="rId21" Type="http://schemas.openxmlformats.org/officeDocument/2006/relationships/image" Target="../media/image60.emf"/><Relationship Id="rId7" Type="http://schemas.openxmlformats.org/officeDocument/2006/relationships/image" Target="../media/image45.svg"/><Relationship Id="rId12" Type="http://schemas.openxmlformats.org/officeDocument/2006/relationships/image" Target="../media/image50.jpeg"/><Relationship Id="rId17" Type="http://schemas.openxmlformats.org/officeDocument/2006/relationships/image" Target="../media/image56.png"/><Relationship Id="rId25" Type="http://schemas.openxmlformats.org/officeDocument/2006/relationships/image" Target="../media/image39.jpeg"/><Relationship Id="rId2" Type="http://schemas.openxmlformats.org/officeDocument/2006/relationships/notesSlide" Target="../notesSlides/notesSlide7.xml"/><Relationship Id="rId16" Type="http://schemas.openxmlformats.org/officeDocument/2006/relationships/image" Target="../media/image55.svg"/><Relationship Id="rId20"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svg"/><Relationship Id="rId24" Type="http://schemas.openxmlformats.org/officeDocument/2006/relationships/image" Target="../media/image63.png"/><Relationship Id="rId5" Type="http://schemas.openxmlformats.org/officeDocument/2006/relationships/image" Target="../media/image52.png"/><Relationship Id="rId15" Type="http://schemas.openxmlformats.org/officeDocument/2006/relationships/image" Target="../media/image54.png"/><Relationship Id="rId23" Type="http://schemas.openxmlformats.org/officeDocument/2006/relationships/image" Target="../media/image62.svg"/><Relationship Id="rId10" Type="http://schemas.openxmlformats.org/officeDocument/2006/relationships/image" Target="../media/image48.png"/><Relationship Id="rId19" Type="http://schemas.openxmlformats.org/officeDocument/2006/relationships/image" Target="../media/image58.svg"/><Relationship Id="rId4" Type="http://schemas.openxmlformats.org/officeDocument/2006/relationships/image" Target="../media/image43.svg"/><Relationship Id="rId9" Type="http://schemas.openxmlformats.org/officeDocument/2006/relationships/image" Target="../media/image47.sv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2.mp4"/><Relationship Id="rId7" Type="http://schemas.openxmlformats.org/officeDocument/2006/relationships/image" Target="../media/image71.png"/><Relationship Id="rId12" Type="http://schemas.openxmlformats.org/officeDocument/2006/relationships/image" Target="../media/image7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8.xml"/><Relationship Id="rId11" Type="http://schemas.openxmlformats.org/officeDocument/2006/relationships/image" Target="../media/image73.jpeg"/><Relationship Id="rId5" Type="http://schemas.openxmlformats.org/officeDocument/2006/relationships/slideLayout" Target="../slideLayouts/slideLayout4.xml"/><Relationship Id="rId10" Type="http://schemas.openxmlformats.org/officeDocument/2006/relationships/image" Target="../media/image63.png"/><Relationship Id="rId4" Type="http://schemas.openxmlformats.org/officeDocument/2006/relationships/video" Target="../media/media2.mp4"/><Relationship Id="rId9"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g"/><Relationship Id="rId7" Type="http://schemas.openxmlformats.org/officeDocument/2006/relationships/image" Target="../media/image80.png"/><Relationship Id="rId12" Type="http://schemas.openxmlformats.org/officeDocument/2006/relationships/image" Target="../media/image83.emf"/><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oleObject" Target="../embeddings/oleObject2.bin"/><Relationship Id="rId5" Type="http://schemas.openxmlformats.org/officeDocument/2006/relationships/image" Target="../media/image78.png"/><Relationship Id="rId10" Type="http://schemas.openxmlformats.org/officeDocument/2006/relationships/image" Target="../media/image82.emf"/><Relationship Id="rId4" Type="http://schemas.openxmlformats.org/officeDocument/2006/relationships/image" Target="../media/image77.jpeg"/><Relationship Id="rId9"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66.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91.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5.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4.emf"/><Relationship Id="rId5" Type="http://schemas.openxmlformats.org/officeDocument/2006/relationships/image" Target="../media/image71.png"/><Relationship Id="rId4" Type="http://schemas.openxmlformats.org/officeDocument/2006/relationships/image" Target="../media/image93.emf"/></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slideLayout" Target="../slideLayouts/slideLayout4.xml"/><Relationship Id="rId7" Type="http://schemas.openxmlformats.org/officeDocument/2006/relationships/image" Target="../media/image10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28.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4.tiff"/><Relationship Id="rId1" Type="http://schemas.openxmlformats.org/officeDocument/2006/relationships/slideLayout" Target="../slideLayouts/slideLayout2.xml"/><Relationship Id="rId6" Type="http://schemas.openxmlformats.org/officeDocument/2006/relationships/image" Target="../media/image108.emf"/><Relationship Id="rId5" Type="http://schemas.openxmlformats.org/officeDocument/2006/relationships/image" Target="../media/image107.tiff"/><Relationship Id="rId4" Type="http://schemas.openxmlformats.org/officeDocument/2006/relationships/image" Target="../media/image106.emf"/></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3" Type="http://schemas.openxmlformats.org/officeDocument/2006/relationships/image" Target="../media/image117.jpg"/><Relationship Id="rId7" Type="http://schemas.openxmlformats.org/officeDocument/2006/relationships/image" Target="../media/image120.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64.png"/><Relationship Id="rId4" Type="http://schemas.openxmlformats.org/officeDocument/2006/relationships/image" Target="../media/image11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jp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24.jpe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97" y="1996555"/>
            <a:ext cx="9122206" cy="1195721"/>
          </a:xfrm>
        </p:spPr>
        <p:txBody>
          <a:bodyPr>
            <a:noAutofit/>
          </a:bodyPr>
          <a:lstStyle/>
          <a:p>
            <a:pPr>
              <a:spcAft>
                <a:spcPts val="600"/>
              </a:spcAft>
            </a:pPr>
            <a:r>
              <a:rPr lang="en-US" sz="3600" b="1" i="1" dirty="0">
                <a:solidFill>
                  <a:srgbClr val="7030A0"/>
                </a:solidFill>
              </a:rPr>
              <a:t>Extreme Plasma Astrophysics: </a:t>
            </a:r>
            <a:br>
              <a:rPr lang="en-US" sz="3600" b="1" i="1" dirty="0">
                <a:solidFill>
                  <a:srgbClr val="7030A0"/>
                </a:solidFill>
              </a:rPr>
            </a:br>
            <a:r>
              <a:rPr lang="en-US" sz="3600" b="1" i="1" dirty="0">
                <a:solidFill>
                  <a:srgbClr val="7030A0"/>
                </a:solidFill>
              </a:rPr>
              <a:t>a </a:t>
            </a:r>
            <a:r>
              <a:rPr lang="en-US" sz="3600" b="1" i="1" dirty="0">
                <a:solidFill>
                  <a:srgbClr val="C00000"/>
                </a:solidFill>
              </a:rPr>
              <a:t>Shining </a:t>
            </a:r>
            <a:r>
              <a:rPr lang="en-US" sz="3600" b="1" i="1" dirty="0">
                <a:solidFill>
                  <a:srgbClr val="7030A0"/>
                </a:solidFill>
              </a:rPr>
              <a:t>New Frontier</a:t>
            </a:r>
          </a:p>
        </p:txBody>
      </p:sp>
      <p:sp>
        <p:nvSpPr>
          <p:cNvPr id="3" name="Subtitle 2"/>
          <p:cNvSpPr>
            <a:spLocks noGrp="1"/>
          </p:cNvSpPr>
          <p:nvPr>
            <p:ph type="subTitle" idx="1"/>
          </p:nvPr>
        </p:nvSpPr>
        <p:spPr>
          <a:xfrm>
            <a:off x="2303339" y="3406629"/>
            <a:ext cx="4718305" cy="894099"/>
          </a:xfrm>
        </p:spPr>
        <p:txBody>
          <a:bodyPr>
            <a:normAutofit fontScale="85000" lnSpcReduction="20000"/>
          </a:bodyPr>
          <a:lstStyle/>
          <a:p>
            <a:r>
              <a:rPr lang="en-US" sz="3800" b="1" dirty="0">
                <a:solidFill>
                  <a:schemeClr val="tx1"/>
                </a:solidFill>
              </a:rPr>
              <a:t>Dmitri Uzdensky</a:t>
            </a:r>
          </a:p>
          <a:p>
            <a:r>
              <a:rPr lang="en-US" sz="2400" i="1" dirty="0">
                <a:solidFill>
                  <a:schemeClr val="tx1"/>
                </a:solidFill>
              </a:rPr>
              <a:t>University of Colorado Boulder</a:t>
            </a:r>
            <a:r>
              <a:rPr lang="en-US" sz="2800" i="1" dirty="0">
                <a:solidFill>
                  <a:schemeClr val="tx1"/>
                </a:solidFill>
              </a:rPr>
              <a:t> </a:t>
            </a:r>
          </a:p>
        </p:txBody>
      </p:sp>
      <p:sp>
        <p:nvSpPr>
          <p:cNvPr id="4" name="TextBox 3"/>
          <p:cNvSpPr txBox="1"/>
          <p:nvPr/>
        </p:nvSpPr>
        <p:spPr>
          <a:xfrm>
            <a:off x="1890013" y="6431962"/>
            <a:ext cx="5544958" cy="369332"/>
          </a:xfrm>
          <a:prstGeom prst="rect">
            <a:avLst/>
          </a:prstGeom>
          <a:noFill/>
        </p:spPr>
        <p:txBody>
          <a:bodyPr wrap="square" rtlCol="0">
            <a:spAutoFit/>
          </a:bodyPr>
          <a:lstStyle/>
          <a:p>
            <a:pPr algn="ctr"/>
            <a:r>
              <a:rPr lang="en-US" b="1" dirty="0"/>
              <a:t>MIPSE Plasma Seminar, October 12, 2022</a:t>
            </a:r>
          </a:p>
        </p:txBody>
      </p:sp>
      <p:sp>
        <p:nvSpPr>
          <p:cNvPr id="10" name="TextBox 9">
            <a:extLst>
              <a:ext uri="{FF2B5EF4-FFF2-40B4-BE49-F238E27FC236}">
                <a16:creationId xmlns:a16="http://schemas.microsoft.com/office/drawing/2014/main" id="{3A748C91-6B0F-1846-8A16-587AC2F41C9E}"/>
              </a:ext>
            </a:extLst>
          </p:cNvPr>
          <p:cNvSpPr txBox="1"/>
          <p:nvPr/>
        </p:nvSpPr>
        <p:spPr>
          <a:xfrm>
            <a:off x="63843" y="6125527"/>
            <a:ext cx="4056227" cy="307777"/>
          </a:xfrm>
          <a:prstGeom prst="rect">
            <a:avLst/>
          </a:prstGeom>
          <a:noFill/>
        </p:spPr>
        <p:txBody>
          <a:bodyPr wrap="square" rtlCol="0">
            <a:spAutoFit/>
          </a:bodyPr>
          <a:lstStyle/>
          <a:p>
            <a:r>
              <a:rPr lang="en-US" sz="1400" b="1" dirty="0">
                <a:solidFill>
                  <a:srgbClr val="002060"/>
                </a:solidFill>
              </a:rPr>
              <a:t>Work supported by NSF, NASA, DOE; INCITE, XSEDE </a:t>
            </a:r>
          </a:p>
        </p:txBody>
      </p:sp>
      <p:sp>
        <p:nvSpPr>
          <p:cNvPr id="15" name="TextBox 14">
            <a:extLst>
              <a:ext uri="{FF2B5EF4-FFF2-40B4-BE49-F238E27FC236}">
                <a16:creationId xmlns:a16="http://schemas.microsoft.com/office/drawing/2014/main" id="{FF607050-8C54-EA47-95DA-492168E223F2}"/>
              </a:ext>
            </a:extLst>
          </p:cNvPr>
          <p:cNvSpPr txBox="1"/>
          <p:nvPr/>
        </p:nvSpPr>
        <p:spPr>
          <a:xfrm>
            <a:off x="161556" y="4593986"/>
            <a:ext cx="5753822" cy="892552"/>
          </a:xfrm>
          <a:prstGeom prst="rect">
            <a:avLst/>
          </a:prstGeom>
          <a:noFill/>
        </p:spPr>
        <p:txBody>
          <a:bodyPr wrap="square" rtlCol="0">
            <a:spAutoFit/>
          </a:bodyPr>
          <a:lstStyle/>
          <a:p>
            <a:r>
              <a:rPr lang="en-US" sz="2000" i="1" u="sng" dirty="0" err="1"/>
              <a:t>Theorerical</a:t>
            </a:r>
            <a:r>
              <a:rPr lang="en-US" sz="2000" i="1" u="sng" dirty="0"/>
              <a:t> Plasma Astrophysics at Colorado</a:t>
            </a:r>
            <a:r>
              <a:rPr lang="en-US" sz="2000" i="1" dirty="0"/>
              <a:t>:</a:t>
            </a:r>
            <a:r>
              <a:rPr lang="en-US" sz="2000" dirty="0"/>
              <a:t> </a:t>
            </a:r>
          </a:p>
          <a:p>
            <a:r>
              <a:rPr lang="en-US" sz="1600" dirty="0"/>
              <a:t>G. Werner, M. Begelman,  A. Chen, F. </a:t>
            </a:r>
            <a:r>
              <a:rPr lang="en-US" sz="1600" dirty="0" err="1"/>
              <a:t>Bacchini</a:t>
            </a:r>
            <a:r>
              <a:rPr lang="en-US" sz="1600" dirty="0"/>
              <a:t>, J. Dexter, N. </a:t>
            </a:r>
            <a:r>
              <a:rPr lang="en-US" sz="1600" dirty="0" err="1"/>
              <a:t>Scepi</a:t>
            </a:r>
            <a:endParaRPr lang="en-US" sz="1600" dirty="0"/>
          </a:p>
          <a:p>
            <a:pPr>
              <a:spcAft>
                <a:spcPts val="300"/>
              </a:spcAft>
            </a:pPr>
            <a:r>
              <a:rPr lang="en-US" sz="1600" dirty="0"/>
              <a:t>grad students: (John </a:t>
            </a:r>
            <a:r>
              <a:rPr lang="en-US" sz="1600" dirty="0" err="1"/>
              <a:t>Mehlhaff</a:t>
            </a:r>
            <a:r>
              <a:rPr lang="en-US" sz="1600" dirty="0"/>
              <a:t>), Kai Wong, Lia </a:t>
            </a:r>
            <a:r>
              <a:rPr lang="en-US" sz="1600" dirty="0" err="1"/>
              <a:t>Hankla</a:t>
            </a:r>
            <a:r>
              <a:rPr lang="en-US" sz="1600" dirty="0"/>
              <a:t>, Omar French</a:t>
            </a:r>
          </a:p>
        </p:txBody>
      </p:sp>
      <p:pic>
        <p:nvPicPr>
          <p:cNvPr id="16" name="Picture 15">
            <a:extLst>
              <a:ext uri="{FF2B5EF4-FFF2-40B4-BE49-F238E27FC236}">
                <a16:creationId xmlns:a16="http://schemas.microsoft.com/office/drawing/2014/main" id="{8BC721BD-DC2A-3F46-85E5-DB60A5D82891}"/>
              </a:ext>
            </a:extLst>
          </p:cNvPr>
          <p:cNvPicPr>
            <a:picLocks noChangeAspect="1"/>
          </p:cNvPicPr>
          <p:nvPr/>
        </p:nvPicPr>
        <p:blipFill>
          <a:blip r:embed="rId3"/>
          <a:stretch>
            <a:fillRect/>
          </a:stretch>
        </p:blipFill>
        <p:spPr>
          <a:xfrm>
            <a:off x="19034" y="19331"/>
            <a:ext cx="1496337" cy="1513188"/>
          </a:xfrm>
          <a:prstGeom prst="rect">
            <a:avLst/>
          </a:prstGeom>
        </p:spPr>
      </p:pic>
      <p:pic>
        <p:nvPicPr>
          <p:cNvPr id="17" name="Picture 16" descr="cyg_a_NRAO.jpg">
            <a:extLst>
              <a:ext uri="{FF2B5EF4-FFF2-40B4-BE49-F238E27FC236}">
                <a16:creationId xmlns:a16="http://schemas.microsoft.com/office/drawing/2014/main" id="{1B9ABF8C-5169-5848-A81A-713D450D2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545" y="40561"/>
            <a:ext cx="3196694" cy="1488238"/>
          </a:xfrm>
          <a:prstGeom prst="rect">
            <a:avLst/>
          </a:prstGeom>
        </p:spPr>
      </p:pic>
      <p:pic>
        <p:nvPicPr>
          <p:cNvPr id="21" name="Picture 20">
            <a:extLst>
              <a:ext uri="{FF2B5EF4-FFF2-40B4-BE49-F238E27FC236}">
                <a16:creationId xmlns:a16="http://schemas.microsoft.com/office/drawing/2014/main" id="{1CD356C6-CED5-DD44-B25A-47B3DB151703}"/>
              </a:ext>
            </a:extLst>
          </p:cNvPr>
          <p:cNvPicPr>
            <a:picLocks noChangeAspect="1"/>
          </p:cNvPicPr>
          <p:nvPr/>
        </p:nvPicPr>
        <p:blipFill>
          <a:blip r:embed="rId5"/>
          <a:stretch>
            <a:fillRect/>
          </a:stretch>
        </p:blipFill>
        <p:spPr>
          <a:xfrm>
            <a:off x="7352596" y="35383"/>
            <a:ext cx="1840832" cy="1850129"/>
          </a:xfrm>
          <a:prstGeom prst="rect">
            <a:avLst/>
          </a:prstGeom>
        </p:spPr>
      </p:pic>
      <p:pic>
        <p:nvPicPr>
          <p:cNvPr id="13" name="Picture 12" descr="ne_12400_17200r4.jpg">
            <a:extLst>
              <a:ext uri="{FF2B5EF4-FFF2-40B4-BE49-F238E27FC236}">
                <a16:creationId xmlns:a16="http://schemas.microsoft.com/office/drawing/2014/main" id="{205055E3-4D94-2B4C-A384-BAD8DCF60E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3207" y="35383"/>
            <a:ext cx="3196694" cy="1507120"/>
          </a:xfrm>
          <a:prstGeom prst="rect">
            <a:avLst/>
          </a:prstGeom>
        </p:spPr>
      </p:pic>
    </p:spTree>
    <p:extLst>
      <p:ext uri="{BB962C8B-B14F-4D97-AF65-F5344CB8AC3E}">
        <p14:creationId xmlns:p14="http://schemas.microsoft.com/office/powerpoint/2010/main" val="2905683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3200" b="1" u="sng" dirty="0"/>
              <a:t>Components and Processes</a:t>
            </a:r>
          </a:p>
        </p:txBody>
      </p:sp>
      <p:sp>
        <p:nvSpPr>
          <p:cNvPr id="3" name="Content Placeholder 2"/>
          <p:cNvSpPr>
            <a:spLocks noGrp="1"/>
          </p:cNvSpPr>
          <p:nvPr>
            <p:ph idx="1"/>
          </p:nvPr>
        </p:nvSpPr>
        <p:spPr>
          <a:xfrm rot="19824862">
            <a:off x="2119716" y="1894985"/>
            <a:ext cx="1562100" cy="457200"/>
          </a:xfrm>
          <a:ln>
            <a:noFill/>
          </a:ln>
        </p:spPr>
        <p:style>
          <a:lnRef idx="2">
            <a:schemeClr val="accent1"/>
          </a:lnRef>
          <a:fillRef idx="1">
            <a:schemeClr val="lt1"/>
          </a:fillRef>
          <a:effectRef idx="0">
            <a:schemeClr val="accent1"/>
          </a:effectRef>
          <a:fontRef idx="minor">
            <a:schemeClr val="dk1"/>
          </a:fontRef>
        </p:style>
        <p:txBody>
          <a:bodyPr>
            <a:normAutofit/>
          </a:bodyPr>
          <a:lstStyle/>
          <a:p>
            <a:pPr>
              <a:buNone/>
            </a:pPr>
            <a:r>
              <a:rPr lang="en-US" sz="2000" dirty="0"/>
              <a:t>reconnection</a:t>
            </a:r>
          </a:p>
        </p:txBody>
      </p:sp>
      <p:sp>
        <p:nvSpPr>
          <p:cNvPr id="4" name="Rounded Rectangle 3"/>
          <p:cNvSpPr/>
          <p:nvPr/>
        </p:nvSpPr>
        <p:spPr>
          <a:xfrm>
            <a:off x="444674" y="2683747"/>
            <a:ext cx="18161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Magnetic field</a:t>
            </a:r>
          </a:p>
        </p:txBody>
      </p:sp>
      <p:sp>
        <p:nvSpPr>
          <p:cNvPr id="5" name="Rounded Rectangle 4"/>
          <p:cNvSpPr/>
          <p:nvPr/>
        </p:nvSpPr>
        <p:spPr>
          <a:xfrm>
            <a:off x="3835574" y="1312147"/>
            <a:ext cx="18034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Thermal </a:t>
            </a:r>
          </a:p>
          <a:p>
            <a:pPr algn="ctr"/>
            <a:r>
              <a:rPr lang="en-US" dirty="0"/>
              <a:t>gas/plasma</a:t>
            </a:r>
          </a:p>
        </p:txBody>
      </p:sp>
      <p:sp>
        <p:nvSpPr>
          <p:cNvPr id="7" name="Rounded Rectangle 6"/>
          <p:cNvSpPr/>
          <p:nvPr/>
        </p:nvSpPr>
        <p:spPr>
          <a:xfrm>
            <a:off x="6616875" y="2226547"/>
            <a:ext cx="20574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Nonthermal</a:t>
            </a:r>
            <a:r>
              <a:rPr lang="en-US" dirty="0"/>
              <a:t> particles (</a:t>
            </a:r>
            <a:r>
              <a:rPr lang="en-US" dirty="0" err="1"/>
              <a:t>CRs</a:t>
            </a:r>
            <a:r>
              <a:rPr lang="en-US" dirty="0"/>
              <a:t>)</a:t>
            </a:r>
          </a:p>
        </p:txBody>
      </p:sp>
      <p:sp>
        <p:nvSpPr>
          <p:cNvPr id="8" name="Rounded Rectangle 7"/>
          <p:cNvSpPr/>
          <p:nvPr/>
        </p:nvSpPr>
        <p:spPr>
          <a:xfrm>
            <a:off x="3807757" y="5259925"/>
            <a:ext cx="1930400" cy="13081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Large-scale bulk motions (rotation/jets)</a:t>
            </a:r>
          </a:p>
        </p:txBody>
      </p:sp>
      <p:sp>
        <p:nvSpPr>
          <p:cNvPr id="9" name="Rounded Rectangle 8"/>
          <p:cNvSpPr/>
          <p:nvPr/>
        </p:nvSpPr>
        <p:spPr>
          <a:xfrm>
            <a:off x="6712606" y="4992701"/>
            <a:ext cx="18034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Radiation</a:t>
            </a:r>
          </a:p>
        </p:txBody>
      </p:sp>
      <p:cxnSp>
        <p:nvCxnSpPr>
          <p:cNvPr id="10" name="Straight Connector 9"/>
          <p:cNvCxnSpPr>
            <a:endCxn id="5" idx="1"/>
          </p:cNvCxnSpPr>
          <p:nvPr/>
        </p:nvCxnSpPr>
        <p:spPr>
          <a:xfrm flipV="1">
            <a:off x="2113554" y="1769347"/>
            <a:ext cx="1722020" cy="952499"/>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1"/>
          </p:cNvCxnSpPr>
          <p:nvPr/>
        </p:nvCxnSpPr>
        <p:spPr>
          <a:xfrm flipH="1" flipV="1">
            <a:off x="1841674" y="5565370"/>
            <a:ext cx="1966083" cy="3486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Content Placeholder 2"/>
          <p:cNvSpPr txBox="1">
            <a:spLocks/>
          </p:cNvSpPr>
          <p:nvPr/>
        </p:nvSpPr>
        <p:spPr>
          <a:xfrm rot="21448247">
            <a:off x="4013125" y="2806896"/>
            <a:ext cx="1562100" cy="4572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none"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chemeClr val="dk1"/>
                </a:solidFill>
                <a:effectLst/>
                <a:uLnTx/>
                <a:uFillTx/>
                <a:latin typeface="+mn-lt"/>
                <a:ea typeface="+mn-ea"/>
                <a:cs typeface="+mn-cs"/>
              </a:rPr>
              <a:t>reconnection</a:t>
            </a:r>
          </a:p>
        </p:txBody>
      </p:sp>
      <p:cxnSp>
        <p:nvCxnSpPr>
          <p:cNvPr id="18" name="Straight Arrow Connector 17"/>
          <p:cNvCxnSpPr>
            <a:endCxn id="5" idx="2"/>
          </p:cNvCxnSpPr>
          <p:nvPr/>
        </p:nvCxnSpPr>
        <p:spPr>
          <a:xfrm flipV="1">
            <a:off x="1715809" y="2226547"/>
            <a:ext cx="3021465" cy="28349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2299756" y="3286560"/>
            <a:ext cx="2077253" cy="19733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rot="607843">
            <a:off x="1796244" y="5791184"/>
            <a:ext cx="2192164" cy="369332"/>
          </a:xfrm>
          <a:prstGeom prst="rect">
            <a:avLst/>
          </a:prstGeom>
          <a:noFill/>
        </p:spPr>
        <p:txBody>
          <a:bodyPr wrap="none" rtlCol="0">
            <a:spAutoFit/>
          </a:bodyPr>
          <a:lstStyle/>
          <a:p>
            <a:r>
              <a:rPr lang="en-US" dirty="0"/>
              <a:t>instabilities (MRI, KH)</a:t>
            </a:r>
          </a:p>
        </p:txBody>
      </p:sp>
      <p:cxnSp>
        <p:nvCxnSpPr>
          <p:cNvPr id="28" name="Straight Arrow Connector 27"/>
          <p:cNvCxnSpPr/>
          <p:nvPr/>
        </p:nvCxnSpPr>
        <p:spPr>
          <a:xfrm rot="5400000" flipH="1" flipV="1">
            <a:off x="3843393" y="3732128"/>
            <a:ext cx="30111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5400000">
            <a:off x="5081138" y="4074949"/>
            <a:ext cx="825867" cy="369332"/>
          </a:xfrm>
          <a:prstGeom prst="rect">
            <a:avLst/>
          </a:prstGeom>
          <a:noFill/>
        </p:spPr>
        <p:txBody>
          <a:bodyPr wrap="none" rtlCol="0">
            <a:spAutoFit/>
          </a:bodyPr>
          <a:lstStyle/>
          <a:p>
            <a:r>
              <a:rPr lang="en-US" dirty="0"/>
              <a:t>shocks</a:t>
            </a:r>
          </a:p>
        </p:txBody>
      </p:sp>
      <p:cxnSp>
        <p:nvCxnSpPr>
          <p:cNvPr id="31" name="Straight Arrow Connector 30"/>
          <p:cNvCxnSpPr/>
          <p:nvPr/>
        </p:nvCxnSpPr>
        <p:spPr>
          <a:xfrm flipV="1">
            <a:off x="5584553" y="3140949"/>
            <a:ext cx="2302322" cy="21413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19065367">
            <a:off x="5814171" y="4586251"/>
            <a:ext cx="925770" cy="369332"/>
          </a:xfrm>
          <a:prstGeom prst="rect">
            <a:avLst/>
          </a:prstGeom>
          <a:noFill/>
        </p:spPr>
        <p:txBody>
          <a:bodyPr wrap="square" rtlCol="0">
            <a:spAutoFit/>
          </a:bodyPr>
          <a:lstStyle/>
          <a:p>
            <a:r>
              <a:rPr lang="en-US" dirty="0"/>
              <a:t>shocks</a:t>
            </a:r>
          </a:p>
        </p:txBody>
      </p:sp>
      <p:sp>
        <p:nvSpPr>
          <p:cNvPr id="35" name="TextBox 34"/>
          <p:cNvSpPr txBox="1"/>
          <p:nvPr/>
        </p:nvSpPr>
        <p:spPr>
          <a:xfrm rot="2685117">
            <a:off x="3238833" y="4277517"/>
            <a:ext cx="948397" cy="369332"/>
          </a:xfrm>
          <a:prstGeom prst="rect">
            <a:avLst/>
          </a:prstGeom>
          <a:noFill/>
        </p:spPr>
        <p:txBody>
          <a:bodyPr wrap="none" rtlCol="0">
            <a:spAutoFit/>
          </a:bodyPr>
          <a:lstStyle/>
          <a:p>
            <a:r>
              <a:rPr lang="en-US" dirty="0"/>
              <a:t>dynamo</a:t>
            </a:r>
          </a:p>
        </p:txBody>
      </p:sp>
      <p:cxnSp>
        <p:nvCxnSpPr>
          <p:cNvPr id="42" name="Straight Arrow Connector 41"/>
          <p:cNvCxnSpPr/>
          <p:nvPr/>
        </p:nvCxnSpPr>
        <p:spPr>
          <a:xfrm flipV="1">
            <a:off x="1437628" y="3595910"/>
            <a:ext cx="278181" cy="14125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rot="17024697">
            <a:off x="942430" y="3938670"/>
            <a:ext cx="948397" cy="369332"/>
          </a:xfrm>
          <a:prstGeom prst="rect">
            <a:avLst/>
          </a:prstGeom>
          <a:noFill/>
        </p:spPr>
        <p:txBody>
          <a:bodyPr wrap="none" rtlCol="0">
            <a:spAutoFit/>
          </a:bodyPr>
          <a:lstStyle/>
          <a:p>
            <a:r>
              <a:rPr lang="en-US" dirty="0"/>
              <a:t>dynamo</a:t>
            </a:r>
          </a:p>
        </p:txBody>
      </p:sp>
      <p:cxnSp>
        <p:nvCxnSpPr>
          <p:cNvPr id="53" name="Straight Arrow Connector 52"/>
          <p:cNvCxnSpPr>
            <a:endCxn id="5" idx="3"/>
          </p:cNvCxnSpPr>
          <p:nvPr/>
        </p:nvCxnSpPr>
        <p:spPr>
          <a:xfrm rot="10800000">
            <a:off x="5638975" y="1769347"/>
            <a:ext cx="1453261" cy="4579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rot="1182729">
            <a:off x="5943774" y="1627688"/>
            <a:ext cx="1037551" cy="369332"/>
          </a:xfrm>
          <a:prstGeom prst="rect">
            <a:avLst/>
          </a:prstGeom>
          <a:noFill/>
        </p:spPr>
        <p:txBody>
          <a:bodyPr wrap="none" rtlCol="0">
            <a:noAutofit/>
          </a:bodyPr>
          <a:lstStyle/>
          <a:p>
            <a:r>
              <a:rPr lang="en-US" dirty="0"/>
              <a:t>collisions</a:t>
            </a:r>
          </a:p>
        </p:txBody>
      </p:sp>
      <p:cxnSp>
        <p:nvCxnSpPr>
          <p:cNvPr id="56" name="Straight Arrow Connector 55"/>
          <p:cNvCxnSpPr>
            <a:cxnSpLocks/>
          </p:cNvCxnSpPr>
          <p:nvPr/>
        </p:nvCxnSpPr>
        <p:spPr>
          <a:xfrm>
            <a:off x="5584552" y="2161178"/>
            <a:ext cx="1407017" cy="2813118"/>
          </a:xfrm>
          <a:prstGeom prst="straightConnector1">
            <a:avLst/>
          </a:prstGeom>
          <a:ln>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5400000">
            <a:off x="7430238" y="4130984"/>
            <a:ext cx="1980074" cy="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rot="3815779">
            <a:off x="5559065" y="3673202"/>
            <a:ext cx="2020956" cy="369332"/>
          </a:xfrm>
          <a:prstGeom prst="rect">
            <a:avLst/>
          </a:prstGeom>
          <a:noFill/>
        </p:spPr>
        <p:txBody>
          <a:bodyPr wrap="square" rtlCol="0">
            <a:spAutoFit/>
          </a:bodyPr>
          <a:lstStyle/>
          <a:p>
            <a:r>
              <a:rPr lang="en-US" dirty="0"/>
              <a:t>radiative processes</a:t>
            </a:r>
          </a:p>
        </p:txBody>
      </p:sp>
      <p:sp>
        <p:nvSpPr>
          <p:cNvPr id="60" name="TextBox 59"/>
          <p:cNvSpPr txBox="1"/>
          <p:nvPr/>
        </p:nvSpPr>
        <p:spPr>
          <a:xfrm rot="5400000">
            <a:off x="7195062" y="3816953"/>
            <a:ext cx="2020956" cy="646331"/>
          </a:xfrm>
          <a:prstGeom prst="rect">
            <a:avLst/>
          </a:prstGeom>
          <a:noFill/>
        </p:spPr>
        <p:txBody>
          <a:bodyPr wrap="square" rtlCol="0">
            <a:spAutoFit/>
          </a:bodyPr>
          <a:lstStyle/>
          <a:p>
            <a:r>
              <a:rPr lang="en-US" dirty="0" err="1"/>
              <a:t>radiative</a:t>
            </a:r>
            <a:r>
              <a:rPr lang="en-US" dirty="0"/>
              <a:t> processes</a:t>
            </a:r>
          </a:p>
          <a:p>
            <a:endParaRPr lang="en-US" dirty="0"/>
          </a:p>
        </p:txBody>
      </p:sp>
      <p:sp>
        <p:nvSpPr>
          <p:cNvPr id="71" name="Content Placeholder 2"/>
          <p:cNvSpPr txBox="1">
            <a:spLocks/>
          </p:cNvSpPr>
          <p:nvPr/>
        </p:nvSpPr>
        <p:spPr>
          <a:xfrm rot="18958887">
            <a:off x="2491064" y="2797784"/>
            <a:ext cx="2017052" cy="457200"/>
          </a:xfrm>
          <a:prstGeom prst="rect">
            <a:avLst/>
          </a:prstGeom>
          <a:noFill/>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2162" dirty="0" err="1"/>
              <a:t>turb</a:t>
            </a:r>
            <a:r>
              <a:rPr lang="en-US" sz="2000" dirty="0"/>
              <a:t>.   </a:t>
            </a:r>
            <a:r>
              <a:rPr lang="en-US" sz="2162" dirty="0"/>
              <a:t>dissipation</a:t>
            </a:r>
            <a:endParaRPr kumimoji="0" lang="en-US" sz="2162" b="0" i="0" u="none" strike="noStrike" kern="1200" cap="none" spc="0" normalizeH="0" baseline="0" noProof="0" dirty="0">
              <a:ln>
                <a:noFill/>
              </a:ln>
              <a:solidFill>
                <a:schemeClr val="dk1"/>
              </a:solidFill>
              <a:effectLst/>
              <a:uLnTx/>
              <a:uFillTx/>
              <a:latin typeface="+mn-lt"/>
              <a:ea typeface="+mn-ea"/>
              <a:cs typeface="+mn-cs"/>
            </a:endParaRPr>
          </a:p>
        </p:txBody>
      </p:sp>
      <p:cxnSp>
        <p:nvCxnSpPr>
          <p:cNvPr id="72" name="Straight Arrow Connector 71"/>
          <p:cNvCxnSpPr>
            <a:endCxn id="7" idx="1"/>
          </p:cNvCxnSpPr>
          <p:nvPr/>
        </p:nvCxnSpPr>
        <p:spPr>
          <a:xfrm flipV="1">
            <a:off x="2260774" y="2683747"/>
            <a:ext cx="4356101" cy="2661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5738157" y="5822377"/>
            <a:ext cx="974449" cy="3069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965646" y="5975851"/>
            <a:ext cx="1673018" cy="646331"/>
          </a:xfrm>
          <a:prstGeom prst="rect">
            <a:avLst/>
          </a:prstGeom>
          <a:noFill/>
        </p:spPr>
        <p:txBody>
          <a:bodyPr wrap="square" rtlCol="0">
            <a:spAutoFit/>
          </a:bodyPr>
          <a:lstStyle/>
          <a:p>
            <a:r>
              <a:rPr lang="en-US" dirty="0"/>
              <a:t>radiation-driven winds</a:t>
            </a:r>
          </a:p>
        </p:txBody>
      </p:sp>
      <p:cxnSp>
        <p:nvCxnSpPr>
          <p:cNvPr id="36" name="Straight Connector 35"/>
          <p:cNvCxnSpPr/>
          <p:nvPr/>
        </p:nvCxnSpPr>
        <p:spPr>
          <a:xfrm>
            <a:off x="2113554" y="3598147"/>
            <a:ext cx="1722020" cy="1684169"/>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2685117">
            <a:off x="2281247" y="4544078"/>
            <a:ext cx="1425954" cy="369332"/>
          </a:xfrm>
          <a:prstGeom prst="rect">
            <a:avLst/>
          </a:prstGeom>
          <a:noFill/>
        </p:spPr>
        <p:txBody>
          <a:bodyPr wrap="none" rtlCol="0">
            <a:spAutoFit/>
          </a:bodyPr>
          <a:lstStyle/>
          <a:p>
            <a:r>
              <a:rPr lang="en-US" dirty="0"/>
              <a:t>reconnection</a:t>
            </a:r>
          </a:p>
        </p:txBody>
      </p:sp>
      <p:sp>
        <p:nvSpPr>
          <p:cNvPr id="45" name="Rounded Rectangle 44"/>
          <p:cNvSpPr/>
          <p:nvPr/>
        </p:nvSpPr>
        <p:spPr>
          <a:xfrm>
            <a:off x="444674" y="5022201"/>
            <a:ext cx="13970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Turbulence/waves</a:t>
            </a:r>
          </a:p>
        </p:txBody>
      </p:sp>
      <p:cxnSp>
        <p:nvCxnSpPr>
          <p:cNvPr id="47" name="Straight Arrow Connector 46"/>
          <p:cNvCxnSpPr/>
          <p:nvPr/>
        </p:nvCxnSpPr>
        <p:spPr>
          <a:xfrm flipH="1">
            <a:off x="791342" y="3618840"/>
            <a:ext cx="192928" cy="13896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rot="16588386">
            <a:off x="-13670" y="3952571"/>
            <a:ext cx="1251026" cy="646331"/>
          </a:xfrm>
          <a:prstGeom prst="rect">
            <a:avLst/>
          </a:prstGeom>
          <a:noFill/>
        </p:spPr>
        <p:txBody>
          <a:bodyPr wrap="none" rtlCol="0">
            <a:spAutoFit/>
          </a:bodyPr>
          <a:lstStyle/>
          <a:p>
            <a:r>
              <a:rPr lang="en-US" dirty="0"/>
              <a:t>instabilities </a:t>
            </a:r>
          </a:p>
          <a:p>
            <a:r>
              <a:rPr lang="en-US" dirty="0"/>
              <a:t>(e.g., kink)</a:t>
            </a:r>
          </a:p>
        </p:txBody>
      </p:sp>
      <p:sp>
        <p:nvSpPr>
          <p:cNvPr id="39" name="TextBox 38"/>
          <p:cNvSpPr txBox="1"/>
          <p:nvPr/>
        </p:nvSpPr>
        <p:spPr>
          <a:xfrm>
            <a:off x="220219" y="748458"/>
            <a:ext cx="8881522" cy="461665"/>
          </a:xfrm>
          <a:prstGeom prst="rect">
            <a:avLst/>
          </a:prstGeom>
          <a:noFill/>
        </p:spPr>
        <p:txBody>
          <a:bodyPr wrap="square" rtlCol="0">
            <a:spAutoFit/>
          </a:bodyPr>
          <a:lstStyle/>
          <a:p>
            <a:r>
              <a:rPr lang="en-US" sz="2200" i="1" dirty="0"/>
              <a:t>Energy Exchange </a:t>
            </a:r>
            <a:r>
              <a:rPr lang="en-US" sz="2200" dirty="0"/>
              <a:t>between plasma components: collective plasma </a:t>
            </a:r>
            <a:r>
              <a:rPr lang="en-US" sz="2200" b="1" u="sng" dirty="0"/>
              <a:t>processes.</a:t>
            </a:r>
            <a:r>
              <a:rPr lang="en-US" sz="2400" b="1" u="sng" dirty="0"/>
              <a:t> </a:t>
            </a:r>
          </a:p>
        </p:txBody>
      </p:sp>
      <p:sp>
        <p:nvSpPr>
          <p:cNvPr id="48" name="Title 1">
            <a:extLst>
              <a:ext uri="{FF2B5EF4-FFF2-40B4-BE49-F238E27FC236}">
                <a16:creationId xmlns:a16="http://schemas.microsoft.com/office/drawing/2014/main" id="{F4AC531B-7C46-1046-B135-198852234FF1}"/>
              </a:ext>
            </a:extLst>
          </p:cNvPr>
          <p:cNvSpPr txBox="1">
            <a:spLocks/>
          </p:cNvSpPr>
          <p:nvPr/>
        </p:nvSpPr>
        <p:spPr>
          <a:xfrm>
            <a:off x="2255405" y="3493778"/>
            <a:ext cx="5631470" cy="1363389"/>
          </a:xfrm>
          <a:prstGeom prst="rect">
            <a:avLst/>
          </a:prstGeom>
          <a:solidFill>
            <a:schemeClr val="bg1"/>
          </a:solidFill>
          <a:ln w="19050">
            <a:solidFill>
              <a:srgbClr val="FF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1200"/>
              </a:spcAft>
            </a:pPr>
            <a:r>
              <a:rPr lang="en-US" sz="2400" dirty="0"/>
              <a:t>Studying these energy exchange processes is the realm of </a:t>
            </a:r>
            <a:br>
              <a:rPr lang="en-US" sz="2800" dirty="0"/>
            </a:br>
            <a:r>
              <a:rPr lang="en-US" sz="3600" b="1" dirty="0">
                <a:solidFill>
                  <a:srgbClr val="FF0000"/>
                </a:solidFill>
              </a:rPr>
              <a:t>Plasma Astrophysics</a:t>
            </a:r>
          </a:p>
        </p:txBody>
      </p:sp>
      <p:sp>
        <p:nvSpPr>
          <p:cNvPr id="13" name="Date Placeholder 12">
            <a:extLst>
              <a:ext uri="{FF2B5EF4-FFF2-40B4-BE49-F238E27FC236}">
                <a16:creationId xmlns:a16="http://schemas.microsoft.com/office/drawing/2014/main" id="{B653F8FD-F56F-CD46-8B8B-434EDEC3F53E}"/>
              </a:ext>
            </a:extLst>
          </p:cNvPr>
          <p:cNvSpPr>
            <a:spLocks noGrp="1"/>
          </p:cNvSpPr>
          <p:nvPr>
            <p:ph type="dt" sz="half" idx="10"/>
          </p:nvPr>
        </p:nvSpPr>
        <p:spPr/>
        <p:txBody>
          <a:bodyPr/>
          <a:lstStyle/>
          <a:p>
            <a:r>
              <a:rPr lang="en-US"/>
              <a:t>D. Uzdensky</a:t>
            </a:r>
          </a:p>
        </p:txBody>
      </p:sp>
      <p:sp>
        <p:nvSpPr>
          <p:cNvPr id="14" name="Footer Placeholder 13">
            <a:extLst>
              <a:ext uri="{FF2B5EF4-FFF2-40B4-BE49-F238E27FC236}">
                <a16:creationId xmlns:a16="http://schemas.microsoft.com/office/drawing/2014/main" id="{8EAA8A79-C1D1-4A41-A66C-800A351B5838}"/>
              </a:ext>
            </a:extLst>
          </p:cNvPr>
          <p:cNvSpPr>
            <a:spLocks noGrp="1"/>
          </p:cNvSpPr>
          <p:nvPr>
            <p:ph type="ftr" sz="quarter" idx="11"/>
          </p:nvPr>
        </p:nvSpPr>
        <p:spPr/>
        <p:txBody>
          <a:bodyPr/>
          <a:lstStyle/>
          <a:p>
            <a:r>
              <a:rPr lang="en-US"/>
              <a:t>10/12/2022</a:t>
            </a:r>
          </a:p>
        </p:txBody>
      </p:sp>
      <p:sp>
        <p:nvSpPr>
          <p:cNvPr id="6" name="Slide Number Placeholder 5">
            <a:extLst>
              <a:ext uri="{FF2B5EF4-FFF2-40B4-BE49-F238E27FC236}">
                <a16:creationId xmlns:a16="http://schemas.microsoft.com/office/drawing/2014/main" id="{37B7E87A-4A7C-3801-EA70-1E13EE66B74F}"/>
              </a:ext>
            </a:extLst>
          </p:cNvPr>
          <p:cNvSpPr>
            <a:spLocks noGrp="1"/>
          </p:cNvSpPr>
          <p:nvPr>
            <p:ph type="sldNum" sz="quarter" idx="12"/>
          </p:nvPr>
        </p:nvSpPr>
        <p:spPr/>
        <p:txBody>
          <a:bodyPr/>
          <a:lstStyle/>
          <a:p>
            <a:fld id="{5985F9D5-3EED-6E4F-9468-80C6B44E6535}" type="slidenum">
              <a:rPr lang="en-US" smtClean="0"/>
              <a:t>10</a:t>
            </a:fld>
            <a:endParaRPr lang="en-US"/>
          </a:p>
        </p:txBody>
      </p:sp>
    </p:spTree>
    <p:extLst>
      <p:ext uri="{BB962C8B-B14F-4D97-AF65-F5344CB8AC3E}">
        <p14:creationId xmlns:p14="http://schemas.microsoft.com/office/powerpoint/2010/main" val="146427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72719-4769-EF4D-93A2-F248E2AA8BE9}"/>
              </a:ext>
            </a:extLst>
          </p:cNvPr>
          <p:cNvSpPr>
            <a:spLocks noGrp="1"/>
          </p:cNvSpPr>
          <p:nvPr>
            <p:ph idx="1"/>
          </p:nvPr>
        </p:nvSpPr>
        <p:spPr>
          <a:xfrm>
            <a:off x="40632" y="408060"/>
            <a:ext cx="9103368" cy="1483777"/>
          </a:xfrm>
        </p:spPr>
        <p:txBody>
          <a:bodyPr>
            <a:noAutofit/>
          </a:bodyPr>
          <a:lstStyle/>
          <a:p>
            <a:pPr marL="182880" indent="-182880">
              <a:spcBef>
                <a:spcPts val="0"/>
              </a:spcBef>
              <a:spcAft>
                <a:spcPts val="600"/>
              </a:spcAft>
            </a:pPr>
            <a:r>
              <a:rPr lang="en-US" sz="2400" dirty="0"/>
              <a:t>Plasma physics is mature. </a:t>
            </a:r>
          </a:p>
          <a:p>
            <a:pPr marL="182880" indent="-182880">
              <a:spcBef>
                <a:spcPts val="0"/>
              </a:spcBef>
              <a:spcAft>
                <a:spcPts val="600"/>
              </a:spcAft>
            </a:pPr>
            <a:r>
              <a:rPr lang="en-US" sz="2400" dirty="0"/>
              <a:t>Extensive knowledge base of collective plasma processes built over decades of theoretical, computational, experimental research.</a:t>
            </a:r>
            <a:endParaRPr lang="en-US" sz="800" i="1" dirty="0">
              <a:solidFill>
                <a:srgbClr val="0B159F"/>
              </a:solidFill>
            </a:endParaRPr>
          </a:p>
        </p:txBody>
      </p:sp>
      <p:sp>
        <p:nvSpPr>
          <p:cNvPr id="2" name="Date Placeholder 1">
            <a:extLst>
              <a:ext uri="{FF2B5EF4-FFF2-40B4-BE49-F238E27FC236}">
                <a16:creationId xmlns:a16="http://schemas.microsoft.com/office/drawing/2014/main" id="{CEF1C91D-EDDC-C04A-A3CB-CFBF70628CEE}"/>
              </a:ext>
            </a:extLst>
          </p:cNvPr>
          <p:cNvSpPr>
            <a:spLocks noGrp="1"/>
          </p:cNvSpPr>
          <p:nvPr>
            <p:ph type="dt" sz="half" idx="10"/>
          </p:nvPr>
        </p:nvSpPr>
        <p:spPr/>
        <p:txBody>
          <a:bodyPr/>
          <a:lstStyle/>
          <a:p>
            <a:r>
              <a:rPr lang="en-US"/>
              <a:t>D. Uzdensky</a:t>
            </a:r>
          </a:p>
        </p:txBody>
      </p:sp>
      <p:sp>
        <p:nvSpPr>
          <p:cNvPr id="4" name="Footer Placeholder 3">
            <a:extLst>
              <a:ext uri="{FF2B5EF4-FFF2-40B4-BE49-F238E27FC236}">
                <a16:creationId xmlns:a16="http://schemas.microsoft.com/office/drawing/2014/main" id="{7D01FBD2-5C0C-1841-B1C3-78CB68836733}"/>
              </a:ext>
            </a:extLst>
          </p:cNvPr>
          <p:cNvSpPr>
            <a:spLocks noGrp="1"/>
          </p:cNvSpPr>
          <p:nvPr>
            <p:ph type="ftr" sz="quarter" idx="11"/>
          </p:nvPr>
        </p:nvSpPr>
        <p:spPr/>
        <p:txBody>
          <a:bodyPr/>
          <a:lstStyle/>
          <a:p>
            <a:r>
              <a:rPr lang="en-US"/>
              <a:t>10/12/2022</a:t>
            </a:r>
          </a:p>
        </p:txBody>
      </p:sp>
      <p:sp>
        <p:nvSpPr>
          <p:cNvPr id="7" name="TextBox 6">
            <a:extLst>
              <a:ext uri="{FF2B5EF4-FFF2-40B4-BE49-F238E27FC236}">
                <a16:creationId xmlns:a16="http://schemas.microsoft.com/office/drawing/2014/main" id="{BD5891FA-1E54-604C-8702-6F440884CB7A}"/>
              </a:ext>
            </a:extLst>
          </p:cNvPr>
          <p:cNvSpPr txBox="1"/>
          <p:nvPr/>
        </p:nvSpPr>
        <p:spPr>
          <a:xfrm>
            <a:off x="134585" y="2121622"/>
            <a:ext cx="8672918" cy="954107"/>
          </a:xfrm>
          <a:prstGeom prst="rect">
            <a:avLst/>
          </a:prstGeom>
          <a:noFill/>
        </p:spPr>
        <p:txBody>
          <a:bodyPr wrap="square" rtlCol="0">
            <a:noAutofit/>
          </a:bodyPr>
          <a:lstStyle/>
          <a:p>
            <a:pPr algn="ctr"/>
            <a:r>
              <a:rPr lang="en-US" sz="2800" b="1" dirty="0">
                <a:solidFill>
                  <a:srgbClr val="C00000"/>
                </a:solidFill>
              </a:rPr>
              <a:t>We can apply this rich traditional plasma knowledge </a:t>
            </a:r>
          </a:p>
          <a:p>
            <a:pPr algn="ctr"/>
            <a:r>
              <a:rPr lang="en-US" sz="2800" b="1" dirty="0">
                <a:solidFill>
                  <a:srgbClr val="C00000"/>
                </a:solidFill>
              </a:rPr>
              <a:t>to high-energy astrophysical plasmas!</a:t>
            </a:r>
          </a:p>
        </p:txBody>
      </p:sp>
      <p:sp>
        <p:nvSpPr>
          <p:cNvPr id="8" name="Title 1">
            <a:extLst>
              <a:ext uri="{FF2B5EF4-FFF2-40B4-BE49-F238E27FC236}">
                <a16:creationId xmlns:a16="http://schemas.microsoft.com/office/drawing/2014/main" id="{76E09541-B886-7245-8965-AC35E438E7BD}"/>
              </a:ext>
            </a:extLst>
          </p:cNvPr>
          <p:cNvSpPr>
            <a:spLocks noGrp="1"/>
          </p:cNvSpPr>
          <p:nvPr>
            <p:ph type="title"/>
          </p:nvPr>
        </p:nvSpPr>
        <p:spPr>
          <a:xfrm>
            <a:off x="356244" y="3251398"/>
            <a:ext cx="8229600" cy="731519"/>
          </a:xfrm>
        </p:spPr>
        <p:txBody>
          <a:bodyPr>
            <a:normAutofit/>
          </a:bodyPr>
          <a:lstStyle/>
          <a:p>
            <a:r>
              <a:rPr lang="en-US" sz="4000" b="1" dirty="0">
                <a:solidFill>
                  <a:srgbClr val="FF0000"/>
                </a:solidFill>
              </a:rPr>
              <a:t>OR CAN WE ??</a:t>
            </a:r>
          </a:p>
        </p:txBody>
      </p:sp>
      <p:sp>
        <p:nvSpPr>
          <p:cNvPr id="9" name="TextBox 8">
            <a:extLst>
              <a:ext uri="{FF2B5EF4-FFF2-40B4-BE49-F238E27FC236}">
                <a16:creationId xmlns:a16="http://schemas.microsoft.com/office/drawing/2014/main" id="{F1CC95CC-F7E3-5640-9934-068FF1259FB6}"/>
              </a:ext>
            </a:extLst>
          </p:cNvPr>
          <p:cNvSpPr txBox="1"/>
          <p:nvPr/>
        </p:nvSpPr>
        <p:spPr>
          <a:xfrm>
            <a:off x="134585" y="4158586"/>
            <a:ext cx="2149948" cy="584775"/>
          </a:xfrm>
          <a:prstGeom prst="rect">
            <a:avLst/>
          </a:prstGeom>
          <a:noFill/>
        </p:spPr>
        <p:txBody>
          <a:bodyPr wrap="none" rtlCol="0">
            <a:spAutoFit/>
          </a:bodyPr>
          <a:lstStyle/>
          <a:p>
            <a:r>
              <a:rPr lang="en-US" sz="3200" b="1" dirty="0">
                <a:solidFill>
                  <a:srgbClr val="002060"/>
                </a:solidFill>
              </a:rPr>
              <a:t>Not so fast!</a:t>
            </a:r>
          </a:p>
        </p:txBody>
      </p:sp>
      <p:sp>
        <p:nvSpPr>
          <p:cNvPr id="10" name="TextBox 9">
            <a:extLst>
              <a:ext uri="{FF2B5EF4-FFF2-40B4-BE49-F238E27FC236}">
                <a16:creationId xmlns:a16="http://schemas.microsoft.com/office/drawing/2014/main" id="{91C734EB-944B-0F49-9F0C-2D1932E2524B}"/>
              </a:ext>
            </a:extLst>
          </p:cNvPr>
          <p:cNvSpPr txBox="1"/>
          <p:nvPr/>
        </p:nvSpPr>
        <p:spPr>
          <a:xfrm>
            <a:off x="141588" y="4789291"/>
            <a:ext cx="8860824" cy="1483777"/>
          </a:xfrm>
          <a:prstGeom prst="rect">
            <a:avLst/>
          </a:prstGeom>
          <a:noFill/>
        </p:spPr>
        <p:txBody>
          <a:bodyPr wrap="square" rtlCol="0">
            <a:noAutofit/>
          </a:bodyPr>
          <a:lstStyle/>
          <a:p>
            <a:r>
              <a:rPr lang="en-US" sz="2400" dirty="0"/>
              <a:t>… would be warranted if these plasmas were governed by the same physics, same equations….</a:t>
            </a:r>
          </a:p>
          <a:p>
            <a:endParaRPr lang="en-US" sz="1200" dirty="0"/>
          </a:p>
          <a:p>
            <a:r>
              <a:rPr lang="en-US" sz="2800" b="1" dirty="0">
                <a:solidFill>
                  <a:srgbClr val="C00000"/>
                </a:solidFill>
              </a:rPr>
              <a:t>But this is not always the case!</a:t>
            </a:r>
          </a:p>
        </p:txBody>
      </p:sp>
      <p:sp>
        <p:nvSpPr>
          <p:cNvPr id="5" name="Slide Number Placeholder 4">
            <a:extLst>
              <a:ext uri="{FF2B5EF4-FFF2-40B4-BE49-F238E27FC236}">
                <a16:creationId xmlns:a16="http://schemas.microsoft.com/office/drawing/2014/main" id="{D3BF971C-E2E2-DEEA-6AF4-C605E0F303D7}"/>
              </a:ext>
            </a:extLst>
          </p:cNvPr>
          <p:cNvSpPr>
            <a:spLocks noGrp="1"/>
          </p:cNvSpPr>
          <p:nvPr>
            <p:ph type="sldNum" sz="quarter" idx="12"/>
          </p:nvPr>
        </p:nvSpPr>
        <p:spPr/>
        <p:txBody>
          <a:bodyPr/>
          <a:lstStyle/>
          <a:p>
            <a:fld id="{5985F9D5-3EED-6E4F-9468-80C6B44E6535}" type="slidenum">
              <a:rPr lang="en-US" smtClean="0"/>
              <a:t>11</a:t>
            </a:fld>
            <a:endParaRPr lang="en-US"/>
          </a:p>
        </p:txBody>
      </p:sp>
    </p:spTree>
    <p:extLst>
      <p:ext uri="{BB962C8B-B14F-4D97-AF65-F5344CB8AC3E}">
        <p14:creationId xmlns:p14="http://schemas.microsoft.com/office/powerpoint/2010/main" val="102707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C2B5369-B262-1240-85C6-C7BC1D451A70}"/>
              </a:ext>
            </a:extLst>
          </p:cNvPr>
          <p:cNvSpPr>
            <a:spLocks noGrp="1"/>
          </p:cNvSpPr>
          <p:nvPr>
            <p:ph type="body" idx="1"/>
          </p:nvPr>
        </p:nvSpPr>
        <p:spPr>
          <a:xfrm>
            <a:off x="194553" y="798184"/>
            <a:ext cx="3089137" cy="368471"/>
          </a:xfrm>
        </p:spPr>
        <p:txBody>
          <a:bodyPr>
            <a:noAutofit/>
          </a:bodyPr>
          <a:lstStyle/>
          <a:p>
            <a:pPr algn="ctr"/>
            <a:r>
              <a:rPr lang="en-US" u="sng" dirty="0">
                <a:cs typeface="Futura Medium"/>
              </a:rPr>
              <a:t>Traditional Plasmas</a:t>
            </a:r>
            <a:endParaRPr lang="en-US" dirty="0">
              <a:cs typeface="Futura Medium"/>
            </a:endParaRPr>
          </a:p>
        </p:txBody>
      </p:sp>
      <p:sp>
        <p:nvSpPr>
          <p:cNvPr id="3" name="Content Placeholder 2"/>
          <p:cNvSpPr>
            <a:spLocks noGrp="1"/>
          </p:cNvSpPr>
          <p:nvPr>
            <p:ph sz="half" idx="2"/>
          </p:nvPr>
        </p:nvSpPr>
        <p:spPr>
          <a:xfrm>
            <a:off x="141961" y="1201120"/>
            <a:ext cx="2721876" cy="4135453"/>
          </a:xfrm>
        </p:spPr>
        <p:txBody>
          <a:bodyPr vert="horz" lIns="68580" tIns="34290" rIns="68580" bIns="34290" rtlCol="0" anchor="t">
            <a:noAutofit/>
          </a:bodyPr>
          <a:lstStyle/>
          <a:p>
            <a:pPr marL="228600" indent="-228600">
              <a:spcBef>
                <a:spcPts val="0"/>
              </a:spcBef>
              <a:spcAft>
                <a:spcPts val="300"/>
              </a:spcAft>
            </a:pPr>
            <a:r>
              <a:rPr lang="en-US" sz="1800" dirty="0">
                <a:cs typeface="Futura Medium"/>
              </a:rPr>
              <a:t>Electrons and ions</a:t>
            </a:r>
          </a:p>
          <a:p>
            <a:pPr marL="228600" indent="-228600">
              <a:spcBef>
                <a:spcPts val="0"/>
              </a:spcBef>
              <a:spcAft>
                <a:spcPts val="300"/>
              </a:spcAft>
            </a:pPr>
            <a:r>
              <a:rPr lang="en-US" sz="1800" dirty="0">
                <a:cs typeface="Futura Medium"/>
              </a:rPr>
              <a:t>Non-relativistic</a:t>
            </a:r>
          </a:p>
          <a:p>
            <a:pPr marL="228600" indent="-228600">
              <a:spcBef>
                <a:spcPts val="0"/>
              </a:spcBef>
              <a:spcAft>
                <a:spcPts val="300"/>
              </a:spcAft>
            </a:pPr>
            <a:r>
              <a:rPr lang="en-US" sz="1800" dirty="0">
                <a:cs typeface="Futura Medium"/>
              </a:rPr>
              <a:t>Non-radiating</a:t>
            </a:r>
          </a:p>
          <a:p>
            <a:pPr marL="0" indent="0">
              <a:spcBef>
                <a:spcPts val="0"/>
              </a:spcBef>
              <a:spcAft>
                <a:spcPts val="450"/>
              </a:spcAft>
              <a:buNone/>
            </a:pPr>
            <a:endParaRPr lang="en-US" sz="1000" dirty="0">
              <a:cs typeface="Calibri"/>
            </a:endParaRPr>
          </a:p>
          <a:p>
            <a:pPr>
              <a:spcBef>
                <a:spcPts val="1500"/>
              </a:spcBef>
              <a:spcAft>
                <a:spcPts val="1350"/>
              </a:spcAft>
              <a:buNone/>
            </a:pPr>
            <a:r>
              <a:rPr lang="en-US" sz="2000" b="1" u="sng" dirty="0">
                <a:cs typeface="Futura Medium"/>
              </a:rPr>
              <a:t>Applications:</a:t>
            </a:r>
          </a:p>
          <a:p>
            <a:pPr marL="0" indent="0">
              <a:spcBef>
                <a:spcPts val="0"/>
              </a:spcBef>
              <a:spcAft>
                <a:spcPts val="900"/>
              </a:spcAft>
              <a:buNone/>
            </a:pPr>
            <a:r>
              <a:rPr lang="en-US" sz="2000" dirty="0">
                <a:cs typeface="Futura Medium"/>
              </a:rPr>
              <a:t>- Most lab plasmas</a:t>
            </a:r>
          </a:p>
          <a:p>
            <a:pPr marL="0" indent="0">
              <a:spcBef>
                <a:spcPts val="0"/>
              </a:spcBef>
              <a:spcAft>
                <a:spcPts val="900"/>
              </a:spcAft>
              <a:buNone/>
            </a:pPr>
            <a:endParaRPr lang="en-US" dirty="0"/>
          </a:p>
          <a:p>
            <a:pPr marL="0" indent="0">
              <a:spcBef>
                <a:spcPts val="0"/>
              </a:spcBef>
              <a:spcAft>
                <a:spcPts val="900"/>
              </a:spcAft>
              <a:buNone/>
            </a:pPr>
            <a:r>
              <a:rPr lang="en-US" sz="2000" dirty="0">
                <a:cs typeface="Futura Medium"/>
              </a:rPr>
              <a:t>- Solar corona</a:t>
            </a:r>
          </a:p>
          <a:p>
            <a:pPr marL="0" indent="0">
              <a:spcBef>
                <a:spcPts val="0"/>
              </a:spcBef>
              <a:spcAft>
                <a:spcPts val="900"/>
              </a:spcAft>
              <a:buNone/>
            </a:pPr>
            <a:endParaRPr lang="en-US" dirty="0"/>
          </a:p>
          <a:p>
            <a:pPr marL="0" indent="0">
              <a:spcBef>
                <a:spcPts val="0"/>
              </a:spcBef>
              <a:spcAft>
                <a:spcPts val="900"/>
              </a:spcAft>
              <a:buNone/>
            </a:pPr>
            <a:r>
              <a:rPr lang="en-US" sz="2000" dirty="0">
                <a:cs typeface="Futura Medium"/>
              </a:rPr>
              <a:t>- Earth’s magnetosphere</a:t>
            </a:r>
          </a:p>
          <a:p>
            <a:pPr marL="0" indent="0">
              <a:spcBef>
                <a:spcPts val="0"/>
              </a:spcBef>
              <a:spcAft>
                <a:spcPts val="900"/>
              </a:spcAft>
              <a:buNone/>
            </a:pPr>
            <a:endParaRPr lang="en-US" sz="1800" dirty="0">
              <a:cs typeface="Calibri"/>
            </a:endParaRPr>
          </a:p>
          <a:p>
            <a:pPr marL="0" indent="0">
              <a:spcBef>
                <a:spcPts val="0"/>
              </a:spcBef>
              <a:spcAft>
                <a:spcPts val="450"/>
              </a:spcAft>
              <a:buNone/>
            </a:pPr>
            <a:endParaRPr lang="en-US" sz="1500" dirty="0"/>
          </a:p>
        </p:txBody>
      </p:sp>
      <p:sp>
        <p:nvSpPr>
          <p:cNvPr id="11" name="Text Placeholder 10">
            <a:extLst>
              <a:ext uri="{FF2B5EF4-FFF2-40B4-BE49-F238E27FC236}">
                <a16:creationId xmlns:a16="http://schemas.microsoft.com/office/drawing/2014/main" id="{11447BCD-5E01-DC43-A0D3-70A876F5F89A}"/>
              </a:ext>
            </a:extLst>
          </p:cNvPr>
          <p:cNvSpPr>
            <a:spLocks noGrp="1"/>
          </p:cNvSpPr>
          <p:nvPr>
            <p:ph type="body" sz="quarter" idx="3"/>
          </p:nvPr>
        </p:nvSpPr>
        <p:spPr>
          <a:xfrm>
            <a:off x="4910542" y="772626"/>
            <a:ext cx="3167204" cy="374033"/>
          </a:xfrm>
        </p:spPr>
        <p:txBody>
          <a:bodyPr>
            <a:noAutofit/>
          </a:bodyPr>
          <a:lstStyle/>
          <a:p>
            <a:pPr algn="ctr"/>
            <a:r>
              <a:rPr lang="en-US" u="sng" dirty="0">
                <a:cs typeface="Futura Medium"/>
              </a:rPr>
              <a:t>New: Extreme Plasmas</a:t>
            </a:r>
          </a:p>
        </p:txBody>
      </p:sp>
      <p:sp>
        <p:nvSpPr>
          <p:cNvPr id="12" name="Content Placeholder 11">
            <a:extLst>
              <a:ext uri="{FF2B5EF4-FFF2-40B4-BE49-F238E27FC236}">
                <a16:creationId xmlns:a16="http://schemas.microsoft.com/office/drawing/2014/main" id="{CC92B4E3-7EAE-7D4C-9D3F-6506F45FD61B}"/>
              </a:ext>
            </a:extLst>
          </p:cNvPr>
          <p:cNvSpPr>
            <a:spLocks noGrp="1"/>
          </p:cNvSpPr>
          <p:nvPr>
            <p:ph sz="quarter" idx="4"/>
          </p:nvPr>
        </p:nvSpPr>
        <p:spPr>
          <a:xfrm>
            <a:off x="4224779" y="1133786"/>
            <a:ext cx="4736848" cy="4914801"/>
          </a:xfrm>
        </p:spPr>
        <p:txBody>
          <a:bodyPr vert="horz" lIns="68580" tIns="34290" rIns="68580" bIns="34290" rtlCol="0" anchor="t">
            <a:noAutofit/>
          </a:bodyPr>
          <a:lstStyle/>
          <a:p>
            <a:pPr marL="0" indent="0">
              <a:spcBef>
                <a:spcPts val="0"/>
              </a:spcBef>
              <a:spcAft>
                <a:spcPts val="300"/>
              </a:spcAft>
              <a:buNone/>
            </a:pPr>
            <a:r>
              <a:rPr lang="en-US" sz="1800" b="1" u="sng" dirty="0">
                <a:cs typeface="Futura Medium"/>
              </a:rPr>
              <a:t>“Exotic”</a:t>
            </a:r>
            <a:r>
              <a:rPr lang="en-US" sz="1800" b="1" u="sng" baseline="30000" dirty="0">
                <a:cs typeface="Futura Medium"/>
              </a:rPr>
              <a:t>*</a:t>
            </a:r>
            <a:r>
              <a:rPr lang="en-US" sz="1800" b="1" u="sng" dirty="0">
                <a:cs typeface="Futura Medium"/>
              </a:rPr>
              <a:t> Physics: </a:t>
            </a:r>
          </a:p>
          <a:p>
            <a:pPr marL="228600" indent="-228600">
              <a:spcBef>
                <a:spcPts val="0"/>
              </a:spcBef>
              <a:spcAft>
                <a:spcPts val="300"/>
              </a:spcAft>
            </a:pPr>
            <a:r>
              <a:rPr lang="en-US" sz="1800" i="1" dirty="0">
                <a:cs typeface="Futura Medium"/>
              </a:rPr>
              <a:t>e</a:t>
            </a:r>
            <a:r>
              <a:rPr lang="en-US" sz="1800" i="1" baseline="30000" dirty="0">
                <a:cs typeface="Futura Medium"/>
              </a:rPr>
              <a:t>-</a:t>
            </a:r>
            <a:r>
              <a:rPr lang="en-US" sz="1800" i="1" dirty="0">
                <a:cs typeface="Futura Medium"/>
              </a:rPr>
              <a:t>e</a:t>
            </a:r>
            <a:r>
              <a:rPr lang="en-US" sz="1800" i="1" baseline="30000" dirty="0">
                <a:cs typeface="Futura Medium"/>
              </a:rPr>
              <a:t>+</a:t>
            </a:r>
            <a:r>
              <a:rPr lang="en-US" sz="1800" dirty="0">
                <a:cs typeface="Futura Medium"/>
              </a:rPr>
              <a:t> pairs (+ ions), photons</a:t>
            </a:r>
          </a:p>
          <a:p>
            <a:pPr marL="228600" indent="-228600">
              <a:spcBef>
                <a:spcPts val="0"/>
              </a:spcBef>
              <a:spcAft>
                <a:spcPts val="300"/>
              </a:spcAft>
            </a:pPr>
            <a:r>
              <a:rPr lang="en-US" sz="1800" dirty="0">
                <a:cs typeface="Futura Medium"/>
              </a:rPr>
              <a:t>Relativistic (</a:t>
            </a:r>
            <a:r>
              <a:rPr lang="en-US" sz="1600" dirty="0">
                <a:cs typeface="Futura Medium"/>
              </a:rPr>
              <a:t>Special &amp; General</a:t>
            </a:r>
            <a:r>
              <a:rPr lang="en-US" sz="1800" dirty="0">
                <a:cs typeface="Futura Medium"/>
              </a:rPr>
              <a:t>)</a:t>
            </a:r>
          </a:p>
          <a:p>
            <a:pPr marL="228600" indent="-228600">
              <a:spcBef>
                <a:spcPts val="0"/>
              </a:spcBef>
              <a:spcAft>
                <a:spcPts val="300"/>
              </a:spcAft>
            </a:pPr>
            <a:r>
              <a:rPr lang="en-US" sz="1800" dirty="0">
                <a:cs typeface="Futura Medium"/>
              </a:rPr>
              <a:t>Radiation </a:t>
            </a:r>
            <a:r>
              <a:rPr lang="en-US" sz="1600" dirty="0">
                <a:cs typeface="Futura Medium"/>
              </a:rPr>
              <a:t>(cooling, drag, pressure)</a:t>
            </a:r>
          </a:p>
          <a:p>
            <a:pPr marL="228600" indent="-228600">
              <a:spcBef>
                <a:spcPts val="0"/>
              </a:spcBef>
              <a:spcAft>
                <a:spcPts val="300"/>
              </a:spcAft>
            </a:pPr>
            <a:r>
              <a:rPr lang="en-US" sz="1800" dirty="0">
                <a:cs typeface="Futura Medium"/>
              </a:rPr>
              <a:t>QED effects </a:t>
            </a:r>
            <a:r>
              <a:rPr lang="en-US" sz="1600" dirty="0">
                <a:cs typeface="Futura Medium"/>
              </a:rPr>
              <a:t>(e.g., pair creation)</a:t>
            </a:r>
          </a:p>
          <a:p>
            <a:pPr marL="0" indent="0">
              <a:spcBef>
                <a:spcPts val="0"/>
              </a:spcBef>
              <a:spcAft>
                <a:spcPts val="225"/>
              </a:spcAft>
              <a:buNone/>
            </a:pPr>
            <a:r>
              <a:rPr lang="en-US" sz="1600" dirty="0">
                <a:solidFill>
                  <a:srgbClr val="7030A0"/>
                </a:solidFill>
              </a:rPr>
              <a:t>*</a:t>
            </a:r>
            <a:r>
              <a:rPr lang="en-US" sz="1400" i="1" dirty="0">
                <a:solidFill>
                  <a:srgbClr val="7030A0"/>
                </a:solidFill>
              </a:rPr>
              <a:t>These effects may be exotic for traditional plasma physicists, but not for high-energy astrophysicists</a:t>
            </a:r>
            <a:r>
              <a:rPr lang="en-US" sz="1400" i="1" dirty="0"/>
              <a:t>.</a:t>
            </a:r>
            <a:endParaRPr lang="en-US" sz="1400" i="1" dirty="0">
              <a:cs typeface="Calibri" panose="020F0502020204030204"/>
            </a:endParaRPr>
          </a:p>
          <a:p>
            <a:pPr marL="0" indent="0">
              <a:spcBef>
                <a:spcPts val="0"/>
              </a:spcBef>
              <a:spcAft>
                <a:spcPts val="225"/>
              </a:spcAft>
              <a:buNone/>
            </a:pPr>
            <a:endParaRPr lang="en-US" sz="600" dirty="0">
              <a:cs typeface="Calibri" panose="020F0502020204030204"/>
            </a:endParaRPr>
          </a:p>
          <a:p>
            <a:pPr>
              <a:spcBef>
                <a:spcPts val="0"/>
              </a:spcBef>
              <a:spcAft>
                <a:spcPts val="200"/>
              </a:spcAft>
              <a:buNone/>
            </a:pPr>
            <a:r>
              <a:rPr lang="en-US" sz="2000" b="1" u="sng" dirty="0">
                <a:cs typeface="Futura Medium"/>
              </a:rPr>
              <a:t>Applications:</a:t>
            </a:r>
            <a:r>
              <a:rPr lang="en-US" sz="1800" dirty="0">
                <a:cs typeface="Futura Medium"/>
              </a:rPr>
              <a:t> </a:t>
            </a:r>
          </a:p>
          <a:p>
            <a:pPr>
              <a:spcBef>
                <a:spcPts val="0"/>
              </a:spcBef>
              <a:spcAft>
                <a:spcPts val="400"/>
              </a:spcAft>
              <a:buNone/>
            </a:pPr>
            <a:r>
              <a:rPr lang="en-US" sz="1800" b="1" dirty="0">
                <a:solidFill>
                  <a:srgbClr val="0B159F"/>
                </a:solidFill>
                <a:cs typeface="Futura Medium"/>
              </a:rPr>
              <a:t>Neutron Stars (NSs) &amp; Black Holes (BH):</a:t>
            </a:r>
            <a:endParaRPr lang="en-US" sz="1800" b="1" dirty="0">
              <a:solidFill>
                <a:schemeClr val="tx2">
                  <a:lumMod val="75000"/>
                  <a:lumOff val="25000"/>
                </a:schemeClr>
              </a:solidFill>
              <a:cs typeface="Futura Medium"/>
            </a:endParaRPr>
          </a:p>
          <a:p>
            <a:pPr marL="137160" indent="-137160">
              <a:spcBef>
                <a:spcPts val="0"/>
              </a:spcBef>
              <a:spcAft>
                <a:spcPts val="500"/>
              </a:spcAft>
              <a:buFontTx/>
              <a:buChar char="-"/>
            </a:pPr>
            <a:r>
              <a:rPr lang="en-US" sz="1800" dirty="0">
                <a:cs typeface="Futura Medium"/>
              </a:rPr>
              <a:t>Magnetospheres of pulsars, magnetars</a:t>
            </a:r>
          </a:p>
          <a:p>
            <a:pPr marL="137160" indent="-137160">
              <a:spcBef>
                <a:spcPts val="0"/>
              </a:spcBef>
              <a:spcAft>
                <a:spcPts val="500"/>
              </a:spcAft>
              <a:buFontTx/>
              <a:buChar char="-"/>
            </a:pPr>
            <a:r>
              <a:rPr lang="en-US" sz="1800" dirty="0">
                <a:cs typeface="Futura Medium"/>
              </a:rPr>
              <a:t>NS and BH accretion disks, jets</a:t>
            </a:r>
          </a:p>
          <a:p>
            <a:pPr marL="137160" indent="-137160">
              <a:spcBef>
                <a:spcPts val="0"/>
              </a:spcBef>
              <a:spcAft>
                <a:spcPts val="500"/>
              </a:spcAft>
              <a:buFontTx/>
              <a:buChar char="-"/>
            </a:pPr>
            <a:r>
              <a:rPr lang="en-US" sz="1800" dirty="0">
                <a:cs typeface="Futura Medium"/>
              </a:rPr>
              <a:t>Cosmic blasts (</a:t>
            </a:r>
            <a:r>
              <a:rPr lang="en-US" sz="1800" dirty="0" err="1">
                <a:cs typeface="Futura Medium"/>
              </a:rPr>
              <a:t>SNe</a:t>
            </a:r>
            <a:r>
              <a:rPr lang="en-US" sz="1800" dirty="0">
                <a:cs typeface="Futura Medium"/>
              </a:rPr>
              <a:t>, GRB)</a:t>
            </a:r>
          </a:p>
          <a:p>
            <a:pPr marL="137160" indent="-137160">
              <a:spcBef>
                <a:spcPts val="0"/>
              </a:spcBef>
              <a:spcAft>
                <a:spcPts val="500"/>
              </a:spcAft>
              <a:buFontTx/>
              <a:buChar char="-"/>
            </a:pPr>
            <a:r>
              <a:rPr lang="en-US" sz="1800" dirty="0">
                <a:cs typeface="Futura Medium"/>
              </a:rPr>
              <a:t>NS-NS mergers</a:t>
            </a:r>
          </a:p>
          <a:p>
            <a:pPr marL="137160" indent="-137160">
              <a:spcBef>
                <a:spcPts val="0"/>
              </a:spcBef>
              <a:spcAft>
                <a:spcPts val="600"/>
              </a:spcAft>
              <a:buFontTx/>
              <a:buChar char="-"/>
            </a:pPr>
            <a:r>
              <a:rPr lang="en-US" sz="1800" dirty="0">
                <a:solidFill>
                  <a:srgbClr val="7030A0"/>
                </a:solidFill>
                <a:cs typeface="Futura Medium"/>
              </a:rPr>
              <a:t>Early Universe</a:t>
            </a:r>
          </a:p>
          <a:p>
            <a:pPr marL="0" indent="0">
              <a:spcBef>
                <a:spcPts val="0"/>
              </a:spcBef>
              <a:buNone/>
            </a:pPr>
            <a:r>
              <a:rPr lang="en-US" sz="1800" dirty="0"/>
              <a:t>and soon…</a:t>
            </a:r>
            <a:endParaRPr lang="en-US" sz="1800" dirty="0">
              <a:solidFill>
                <a:srgbClr val="7030A0"/>
              </a:solidFill>
              <a:cs typeface="Futura Medium"/>
            </a:endParaRPr>
          </a:p>
          <a:p>
            <a:pPr marL="137160" indent="-137160">
              <a:spcBef>
                <a:spcPts val="0"/>
              </a:spcBef>
              <a:spcAft>
                <a:spcPts val="600"/>
              </a:spcAft>
              <a:buFontTx/>
              <a:buChar char="-"/>
            </a:pPr>
            <a:r>
              <a:rPr lang="en-US" sz="1800" b="1" dirty="0">
                <a:solidFill>
                  <a:srgbClr val="992F2D"/>
                </a:solidFill>
                <a:cs typeface="Futura Medium"/>
              </a:rPr>
              <a:t>Laser-plasma lab experiments!</a:t>
            </a:r>
          </a:p>
        </p:txBody>
      </p:sp>
      <p:pic>
        <p:nvPicPr>
          <p:cNvPr id="5" name="Picture 4">
            <a:extLst>
              <a:ext uri="{FF2B5EF4-FFF2-40B4-BE49-F238E27FC236}">
                <a16:creationId xmlns:a16="http://schemas.microsoft.com/office/drawing/2014/main" id="{3423FCF7-ACBA-324D-9D24-1EDB8C84BE2B}"/>
              </a:ext>
            </a:extLst>
          </p:cNvPr>
          <p:cNvPicPr>
            <a:picLocks noChangeAspect="1"/>
          </p:cNvPicPr>
          <p:nvPr/>
        </p:nvPicPr>
        <p:blipFill>
          <a:blip r:embed="rId3"/>
          <a:stretch>
            <a:fillRect/>
          </a:stretch>
        </p:blipFill>
        <p:spPr>
          <a:xfrm>
            <a:off x="2429384" y="2855000"/>
            <a:ext cx="1191955" cy="1024491"/>
          </a:xfrm>
          <a:prstGeom prst="rect">
            <a:avLst/>
          </a:prstGeom>
        </p:spPr>
      </p:pic>
      <p:pic>
        <p:nvPicPr>
          <p:cNvPr id="13" name="Picture 12" descr="Coronal-loops-TRACE.jpg">
            <a:extLst>
              <a:ext uri="{FF2B5EF4-FFF2-40B4-BE49-F238E27FC236}">
                <a16:creationId xmlns:a16="http://schemas.microsoft.com/office/drawing/2014/main" id="{EB4E76A3-B3E6-6D46-93AA-F11E44009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3432" y="4017270"/>
            <a:ext cx="1322998" cy="881998"/>
          </a:xfrm>
          <a:prstGeom prst="rect">
            <a:avLst/>
          </a:prstGeom>
        </p:spPr>
      </p:pic>
      <p:pic>
        <p:nvPicPr>
          <p:cNvPr id="14" name="Picture 13">
            <a:extLst>
              <a:ext uri="{FF2B5EF4-FFF2-40B4-BE49-F238E27FC236}">
                <a16:creationId xmlns:a16="http://schemas.microsoft.com/office/drawing/2014/main" id="{84605DC7-4FF9-EB4F-B849-5F28D4A20F8F}"/>
              </a:ext>
            </a:extLst>
          </p:cNvPr>
          <p:cNvPicPr>
            <a:picLocks noChangeAspect="1"/>
          </p:cNvPicPr>
          <p:nvPr/>
        </p:nvPicPr>
        <p:blipFill>
          <a:blip r:embed="rId5"/>
          <a:stretch>
            <a:fillRect/>
          </a:stretch>
        </p:blipFill>
        <p:spPr>
          <a:xfrm>
            <a:off x="2137508" y="5196624"/>
            <a:ext cx="1827924" cy="862370"/>
          </a:xfrm>
          <a:prstGeom prst="rect">
            <a:avLst/>
          </a:prstGeom>
        </p:spPr>
      </p:pic>
      <p:pic>
        <p:nvPicPr>
          <p:cNvPr id="15" name="Content Placeholder 3" descr="magnetar_flare-ST.jpg">
            <a:extLst>
              <a:ext uri="{FF2B5EF4-FFF2-40B4-BE49-F238E27FC236}">
                <a16:creationId xmlns:a16="http://schemas.microsoft.com/office/drawing/2014/main" id="{FB8BF56B-C344-F040-B4BC-1F360E8956FA}"/>
              </a:ext>
            </a:extLst>
          </p:cNvPr>
          <p:cNvPicPr>
            <a:picLocks noGrp="1" noChangeAspect="1"/>
          </p:cNvPicPr>
          <p:nvPr/>
        </p:nvPicPr>
        <p:blipFill>
          <a:blip r:embed="rId6"/>
          <a:srcRect l="-53853" r="-53853"/>
          <a:stretch>
            <a:fillRect/>
          </a:stretch>
        </p:blipFill>
        <p:spPr>
          <a:xfrm>
            <a:off x="7860032" y="3371452"/>
            <a:ext cx="1602093" cy="795430"/>
          </a:xfrm>
          <a:prstGeom prst="rect">
            <a:avLst/>
          </a:prstGeom>
        </p:spPr>
      </p:pic>
      <p:pic>
        <p:nvPicPr>
          <p:cNvPr id="16" name="Picture 15" descr="accretion-disk-dixon.jpg">
            <a:extLst>
              <a:ext uri="{FF2B5EF4-FFF2-40B4-BE49-F238E27FC236}">
                <a16:creationId xmlns:a16="http://schemas.microsoft.com/office/drawing/2014/main" id="{652A6051-8F1C-774D-AA60-18DA9BF3D9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3089" y="4191013"/>
            <a:ext cx="1115079" cy="743386"/>
          </a:xfrm>
          <a:prstGeom prst="rect">
            <a:avLst/>
          </a:prstGeom>
        </p:spPr>
      </p:pic>
      <p:pic>
        <p:nvPicPr>
          <p:cNvPr id="17" name="Picture 16">
            <a:extLst>
              <a:ext uri="{FF2B5EF4-FFF2-40B4-BE49-F238E27FC236}">
                <a16:creationId xmlns:a16="http://schemas.microsoft.com/office/drawing/2014/main" id="{4ED3EF50-D9A2-CA44-93B0-7E779EEBDB7B}"/>
              </a:ext>
            </a:extLst>
          </p:cNvPr>
          <p:cNvPicPr>
            <a:picLocks noChangeAspect="1"/>
          </p:cNvPicPr>
          <p:nvPr/>
        </p:nvPicPr>
        <p:blipFill>
          <a:blip r:embed="rId8"/>
          <a:stretch>
            <a:fillRect/>
          </a:stretch>
        </p:blipFill>
        <p:spPr>
          <a:xfrm>
            <a:off x="7706518" y="4965832"/>
            <a:ext cx="1405004" cy="857538"/>
          </a:xfrm>
          <a:prstGeom prst="rect">
            <a:avLst/>
          </a:prstGeom>
        </p:spPr>
      </p:pic>
      <p:pic>
        <p:nvPicPr>
          <p:cNvPr id="8" name="Picture 6" descr="A picture containing plant, scene, tree, palm&#10;&#10;Description generated with very high confidence">
            <a:extLst>
              <a:ext uri="{FF2B5EF4-FFF2-40B4-BE49-F238E27FC236}">
                <a16:creationId xmlns:a16="http://schemas.microsoft.com/office/drawing/2014/main" id="{0BF2FA78-8D34-4FEF-A1BA-FD7E9544EC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4109" y="5954306"/>
            <a:ext cx="1349069" cy="743335"/>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ECC35AA6-5D0C-4C46-9845-034B1399899C}"/>
              </a:ext>
            </a:extLst>
          </p:cNvPr>
          <p:cNvGrpSpPr>
            <a:grpSpLocks noChangeAspect="1"/>
          </p:cNvGrpSpPr>
          <p:nvPr/>
        </p:nvGrpSpPr>
        <p:grpSpPr>
          <a:xfrm>
            <a:off x="7762385" y="1285522"/>
            <a:ext cx="1192515" cy="1117956"/>
            <a:chOff x="10155483" y="1544288"/>
            <a:chExt cx="1885019" cy="1767163"/>
          </a:xfrm>
        </p:grpSpPr>
        <p:pic>
          <p:nvPicPr>
            <p:cNvPr id="79" name="Picture 78" descr="electron.png">
              <a:extLst>
                <a:ext uri="{FF2B5EF4-FFF2-40B4-BE49-F238E27FC236}">
                  <a16:creationId xmlns:a16="http://schemas.microsoft.com/office/drawing/2014/main" id="{C4986BFE-9F3D-6F45-8907-D0A87CFF0A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92492" y="2076297"/>
              <a:ext cx="170265" cy="182143"/>
            </a:xfrm>
            <a:prstGeom prst="rect">
              <a:avLst/>
            </a:prstGeom>
          </p:spPr>
        </p:pic>
        <p:pic>
          <p:nvPicPr>
            <p:cNvPr id="80" name="Picture 79" descr="positron.png">
              <a:extLst>
                <a:ext uri="{FF2B5EF4-FFF2-40B4-BE49-F238E27FC236}">
                  <a16:creationId xmlns:a16="http://schemas.microsoft.com/office/drawing/2014/main" id="{D10B7648-D0BF-0C4A-8A13-D3DBE6F7ED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40079" y="1654135"/>
              <a:ext cx="185855" cy="194303"/>
            </a:xfrm>
            <a:prstGeom prst="rect">
              <a:avLst/>
            </a:prstGeom>
          </p:spPr>
        </p:pic>
        <p:pic>
          <p:nvPicPr>
            <p:cNvPr id="81" name="Picture 80" descr="electron.png">
              <a:extLst>
                <a:ext uri="{FF2B5EF4-FFF2-40B4-BE49-F238E27FC236}">
                  <a16:creationId xmlns:a16="http://schemas.microsoft.com/office/drawing/2014/main" id="{58C0909B-2145-8C48-BB0E-E815B49E25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19034" y="2708987"/>
              <a:ext cx="170265" cy="182143"/>
            </a:xfrm>
            <a:prstGeom prst="rect">
              <a:avLst/>
            </a:prstGeom>
          </p:spPr>
        </p:pic>
        <p:pic>
          <p:nvPicPr>
            <p:cNvPr id="82" name="Picture 81" descr="positron.png">
              <a:extLst>
                <a:ext uri="{FF2B5EF4-FFF2-40B4-BE49-F238E27FC236}">
                  <a16:creationId xmlns:a16="http://schemas.microsoft.com/office/drawing/2014/main" id="{0BC0B381-CF1B-5B41-BCCC-81211C2BD8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51088" y="2700202"/>
              <a:ext cx="185855" cy="194303"/>
            </a:xfrm>
            <a:prstGeom prst="rect">
              <a:avLst/>
            </a:prstGeom>
          </p:spPr>
        </p:pic>
        <p:pic>
          <p:nvPicPr>
            <p:cNvPr id="83" name="Picture 82" descr="electron.png">
              <a:extLst>
                <a:ext uri="{FF2B5EF4-FFF2-40B4-BE49-F238E27FC236}">
                  <a16:creationId xmlns:a16="http://schemas.microsoft.com/office/drawing/2014/main" id="{F5ED7D45-2B96-5342-8C32-B5A3B925B3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17106" y="2631156"/>
              <a:ext cx="170265" cy="182143"/>
            </a:xfrm>
            <a:prstGeom prst="rect">
              <a:avLst/>
            </a:prstGeom>
          </p:spPr>
        </p:pic>
        <p:pic>
          <p:nvPicPr>
            <p:cNvPr id="84" name="Picture 83" descr="positron.png">
              <a:extLst>
                <a:ext uri="{FF2B5EF4-FFF2-40B4-BE49-F238E27FC236}">
                  <a16:creationId xmlns:a16="http://schemas.microsoft.com/office/drawing/2014/main" id="{D7961135-B42E-8045-A3AF-A238837346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19714" y="2266213"/>
              <a:ext cx="185855" cy="194303"/>
            </a:xfrm>
            <a:prstGeom prst="rect">
              <a:avLst/>
            </a:prstGeom>
          </p:spPr>
        </p:pic>
        <p:pic>
          <p:nvPicPr>
            <p:cNvPr id="85" name="Picture 84" descr="electron.png">
              <a:extLst>
                <a:ext uri="{FF2B5EF4-FFF2-40B4-BE49-F238E27FC236}">
                  <a16:creationId xmlns:a16="http://schemas.microsoft.com/office/drawing/2014/main" id="{44FC4489-AC93-A946-B0BE-34B24C2E1A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13160" y="2451491"/>
              <a:ext cx="170265" cy="182143"/>
            </a:xfrm>
            <a:prstGeom prst="rect">
              <a:avLst/>
            </a:prstGeom>
          </p:spPr>
        </p:pic>
        <p:pic>
          <p:nvPicPr>
            <p:cNvPr id="86" name="Picture 85" descr="positron.png">
              <a:extLst>
                <a:ext uri="{FF2B5EF4-FFF2-40B4-BE49-F238E27FC236}">
                  <a16:creationId xmlns:a16="http://schemas.microsoft.com/office/drawing/2014/main" id="{B0CC9209-D214-EE4D-AB89-B01BAB9403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60986" y="2057996"/>
              <a:ext cx="185855" cy="194303"/>
            </a:xfrm>
            <a:prstGeom prst="rect">
              <a:avLst/>
            </a:prstGeom>
          </p:spPr>
        </p:pic>
        <p:pic>
          <p:nvPicPr>
            <p:cNvPr id="87" name="Picture 86" descr="electron.png">
              <a:extLst>
                <a:ext uri="{FF2B5EF4-FFF2-40B4-BE49-F238E27FC236}">
                  <a16:creationId xmlns:a16="http://schemas.microsoft.com/office/drawing/2014/main" id="{6A563ABF-2DF6-3747-958F-C0D824CE70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53401" y="3090461"/>
              <a:ext cx="170265" cy="182143"/>
            </a:xfrm>
            <a:prstGeom prst="rect">
              <a:avLst/>
            </a:prstGeom>
          </p:spPr>
        </p:pic>
        <p:pic>
          <p:nvPicPr>
            <p:cNvPr id="88" name="Picture 87" descr="positron.png">
              <a:extLst>
                <a:ext uri="{FF2B5EF4-FFF2-40B4-BE49-F238E27FC236}">
                  <a16:creationId xmlns:a16="http://schemas.microsoft.com/office/drawing/2014/main" id="{6FAE5ABE-D7D0-6C4D-B2CE-81D2F74175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0184" y="3074699"/>
              <a:ext cx="185855" cy="194303"/>
            </a:xfrm>
            <a:prstGeom prst="rect">
              <a:avLst/>
            </a:prstGeom>
          </p:spPr>
        </p:pic>
        <p:pic>
          <p:nvPicPr>
            <p:cNvPr id="89" name="Picture 88" descr="electron.png">
              <a:extLst>
                <a:ext uri="{FF2B5EF4-FFF2-40B4-BE49-F238E27FC236}">
                  <a16:creationId xmlns:a16="http://schemas.microsoft.com/office/drawing/2014/main" id="{B461DD17-77A3-2D4D-B6EC-D850CE9E11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2326" y="1791529"/>
              <a:ext cx="170265" cy="182143"/>
            </a:xfrm>
            <a:prstGeom prst="rect">
              <a:avLst/>
            </a:prstGeom>
          </p:spPr>
        </p:pic>
        <p:pic>
          <p:nvPicPr>
            <p:cNvPr id="90" name="Picture 89" descr="positron.png">
              <a:extLst>
                <a:ext uri="{FF2B5EF4-FFF2-40B4-BE49-F238E27FC236}">
                  <a16:creationId xmlns:a16="http://schemas.microsoft.com/office/drawing/2014/main" id="{8C971065-56FA-8F45-8989-3691595E0C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55483" y="2263680"/>
              <a:ext cx="516722" cy="540209"/>
            </a:xfrm>
            <a:prstGeom prst="rect">
              <a:avLst/>
            </a:prstGeom>
          </p:spPr>
        </p:pic>
        <p:pic>
          <p:nvPicPr>
            <p:cNvPr id="91" name="Picture 90" descr="positron.png">
              <a:extLst>
                <a:ext uri="{FF2B5EF4-FFF2-40B4-BE49-F238E27FC236}">
                  <a16:creationId xmlns:a16="http://schemas.microsoft.com/office/drawing/2014/main" id="{2A0DD75F-C476-CB4E-9891-BBA686632F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88328" y="1544288"/>
              <a:ext cx="516722" cy="540209"/>
            </a:xfrm>
            <a:prstGeom prst="rect">
              <a:avLst/>
            </a:prstGeom>
          </p:spPr>
        </p:pic>
        <p:pic>
          <p:nvPicPr>
            <p:cNvPr id="92" name="Picture 91" descr="electron.png">
              <a:extLst>
                <a:ext uri="{FF2B5EF4-FFF2-40B4-BE49-F238E27FC236}">
                  <a16:creationId xmlns:a16="http://schemas.microsoft.com/office/drawing/2014/main" id="{EB6546DB-15FF-6747-8AA1-DA5A6E71DE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53309" y="2216304"/>
              <a:ext cx="170265" cy="182143"/>
            </a:xfrm>
            <a:prstGeom prst="rect">
              <a:avLst/>
            </a:prstGeom>
          </p:spPr>
        </p:pic>
        <p:pic>
          <p:nvPicPr>
            <p:cNvPr id="93" name="Picture 92" descr="positron.png">
              <a:extLst>
                <a:ext uri="{FF2B5EF4-FFF2-40B4-BE49-F238E27FC236}">
                  <a16:creationId xmlns:a16="http://schemas.microsoft.com/office/drawing/2014/main" id="{924431C8-3F94-2043-ADC8-D10616367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83264" y="2820553"/>
              <a:ext cx="185855" cy="194303"/>
            </a:xfrm>
            <a:prstGeom prst="rect">
              <a:avLst/>
            </a:prstGeom>
          </p:spPr>
        </p:pic>
        <p:pic>
          <p:nvPicPr>
            <p:cNvPr id="94" name="Picture 93" descr="electron.png">
              <a:extLst>
                <a:ext uri="{FF2B5EF4-FFF2-40B4-BE49-F238E27FC236}">
                  <a16:creationId xmlns:a16="http://schemas.microsoft.com/office/drawing/2014/main" id="{A5BFB992-9C0B-CA4A-8835-C08C1564EB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82859" y="3032927"/>
              <a:ext cx="170265" cy="182143"/>
            </a:xfrm>
            <a:prstGeom prst="rect">
              <a:avLst/>
            </a:prstGeom>
          </p:spPr>
        </p:pic>
        <p:sp>
          <p:nvSpPr>
            <p:cNvPr id="95" name="Freeform 94">
              <a:extLst>
                <a:ext uri="{FF2B5EF4-FFF2-40B4-BE49-F238E27FC236}">
                  <a16:creationId xmlns:a16="http://schemas.microsoft.com/office/drawing/2014/main" id="{88E61371-12B4-2C42-B2F0-045CFAE079A9}"/>
                </a:ext>
              </a:extLst>
            </p:cNvPr>
            <p:cNvSpPr/>
            <p:nvPr/>
          </p:nvSpPr>
          <p:spPr>
            <a:xfrm>
              <a:off x="11093797" y="2913894"/>
              <a:ext cx="453240" cy="218160"/>
            </a:xfrm>
            <a:custGeom>
              <a:avLst/>
              <a:gdLst>
                <a:gd name="connsiteX0" fmla="*/ 0 w 9461198"/>
                <a:gd name="connsiteY0" fmla="*/ 886028 h 1781887"/>
                <a:gd name="connsiteX1" fmla="*/ 265819 w 9461198"/>
                <a:gd name="connsiteY1" fmla="*/ 886028 h 1781887"/>
                <a:gd name="connsiteX2" fmla="*/ 521793 w 9461198"/>
                <a:gd name="connsiteY2" fmla="*/ 886028 h 1781887"/>
                <a:gd name="connsiteX3" fmla="*/ 1043587 w 9461198"/>
                <a:gd name="connsiteY3" fmla="*/ 472555 h 1781887"/>
                <a:gd name="connsiteX4" fmla="*/ 1585070 w 9461198"/>
                <a:gd name="connsiteY4" fmla="*/ 886028 h 1781887"/>
                <a:gd name="connsiteX5" fmla="*/ 2097019 w 9461198"/>
                <a:gd name="connsiteY5" fmla="*/ 1781887 h 1781887"/>
                <a:gd name="connsiteX6" fmla="*/ 2628657 w 9461198"/>
                <a:gd name="connsiteY6" fmla="*/ 886028 h 1781887"/>
                <a:gd name="connsiteX7" fmla="*/ 3150451 w 9461198"/>
                <a:gd name="connsiteY7" fmla="*/ 9858 h 1781887"/>
                <a:gd name="connsiteX8" fmla="*/ 3691935 w 9461198"/>
                <a:gd name="connsiteY8" fmla="*/ 886028 h 1781887"/>
                <a:gd name="connsiteX9" fmla="*/ 4223573 w 9461198"/>
                <a:gd name="connsiteY9" fmla="*/ 1772043 h 1781887"/>
                <a:gd name="connsiteX10" fmla="*/ 4735522 w 9461198"/>
                <a:gd name="connsiteY10" fmla="*/ 895873 h 1781887"/>
                <a:gd name="connsiteX11" fmla="*/ 5267160 w 9461198"/>
                <a:gd name="connsiteY11" fmla="*/ 13 h 1781887"/>
                <a:gd name="connsiteX12" fmla="*/ 5788954 w 9461198"/>
                <a:gd name="connsiteY12" fmla="*/ 886028 h 1781887"/>
                <a:gd name="connsiteX13" fmla="*/ 6310747 w 9461198"/>
                <a:gd name="connsiteY13" fmla="*/ 1762198 h 1781887"/>
                <a:gd name="connsiteX14" fmla="*/ 6832541 w 9461198"/>
                <a:gd name="connsiteY14" fmla="*/ 876183 h 1781887"/>
                <a:gd name="connsiteX15" fmla="*/ 7364179 w 9461198"/>
                <a:gd name="connsiteY15" fmla="*/ 13 h 1781887"/>
                <a:gd name="connsiteX16" fmla="*/ 7905663 w 9461198"/>
                <a:gd name="connsiteY16" fmla="*/ 895873 h 1781887"/>
                <a:gd name="connsiteX17" fmla="*/ 8407766 w 9461198"/>
                <a:gd name="connsiteY17" fmla="*/ 1329035 h 1781887"/>
                <a:gd name="connsiteX18" fmla="*/ 8939405 w 9461198"/>
                <a:gd name="connsiteY18" fmla="*/ 895873 h 1781887"/>
                <a:gd name="connsiteX19" fmla="*/ 9254450 w 9461198"/>
                <a:gd name="connsiteY19" fmla="*/ 895873 h 1781887"/>
                <a:gd name="connsiteX20" fmla="*/ 9461198 w 9461198"/>
                <a:gd name="connsiteY20" fmla="*/ 886028 h 1781887"/>
                <a:gd name="connsiteX21" fmla="*/ 9461198 w 9461198"/>
                <a:gd name="connsiteY21" fmla="*/ 886028 h 1781887"/>
                <a:gd name="connsiteX0" fmla="*/ 0 w 9662369"/>
                <a:gd name="connsiteY0" fmla="*/ 886028 h 1781887"/>
                <a:gd name="connsiteX1" fmla="*/ 265819 w 9662369"/>
                <a:gd name="connsiteY1" fmla="*/ 886028 h 1781887"/>
                <a:gd name="connsiteX2" fmla="*/ 521793 w 9662369"/>
                <a:gd name="connsiteY2" fmla="*/ 886028 h 1781887"/>
                <a:gd name="connsiteX3" fmla="*/ 1043587 w 9662369"/>
                <a:gd name="connsiteY3" fmla="*/ 472555 h 1781887"/>
                <a:gd name="connsiteX4" fmla="*/ 1585070 w 9662369"/>
                <a:gd name="connsiteY4" fmla="*/ 886028 h 1781887"/>
                <a:gd name="connsiteX5" fmla="*/ 2097019 w 9662369"/>
                <a:gd name="connsiteY5" fmla="*/ 1781887 h 1781887"/>
                <a:gd name="connsiteX6" fmla="*/ 2628657 w 9662369"/>
                <a:gd name="connsiteY6" fmla="*/ 886028 h 1781887"/>
                <a:gd name="connsiteX7" fmla="*/ 3150451 w 9662369"/>
                <a:gd name="connsiteY7" fmla="*/ 9858 h 1781887"/>
                <a:gd name="connsiteX8" fmla="*/ 3691935 w 9662369"/>
                <a:gd name="connsiteY8" fmla="*/ 886028 h 1781887"/>
                <a:gd name="connsiteX9" fmla="*/ 4223573 w 9662369"/>
                <a:gd name="connsiteY9" fmla="*/ 1772043 h 1781887"/>
                <a:gd name="connsiteX10" fmla="*/ 4735522 w 9662369"/>
                <a:gd name="connsiteY10" fmla="*/ 895873 h 1781887"/>
                <a:gd name="connsiteX11" fmla="*/ 5267160 w 9662369"/>
                <a:gd name="connsiteY11" fmla="*/ 13 h 1781887"/>
                <a:gd name="connsiteX12" fmla="*/ 5788954 w 9662369"/>
                <a:gd name="connsiteY12" fmla="*/ 886028 h 1781887"/>
                <a:gd name="connsiteX13" fmla="*/ 6310747 w 9662369"/>
                <a:gd name="connsiteY13" fmla="*/ 1762198 h 1781887"/>
                <a:gd name="connsiteX14" fmla="*/ 6832541 w 9662369"/>
                <a:gd name="connsiteY14" fmla="*/ 876183 h 1781887"/>
                <a:gd name="connsiteX15" fmla="*/ 7364179 w 9662369"/>
                <a:gd name="connsiteY15" fmla="*/ 13 h 1781887"/>
                <a:gd name="connsiteX16" fmla="*/ 7905663 w 9662369"/>
                <a:gd name="connsiteY16" fmla="*/ 895873 h 1781887"/>
                <a:gd name="connsiteX17" fmla="*/ 8407766 w 9662369"/>
                <a:gd name="connsiteY17" fmla="*/ 1329035 h 1781887"/>
                <a:gd name="connsiteX18" fmla="*/ 8939405 w 9662369"/>
                <a:gd name="connsiteY18" fmla="*/ 895873 h 1781887"/>
                <a:gd name="connsiteX19" fmla="*/ 9254450 w 9662369"/>
                <a:gd name="connsiteY19" fmla="*/ 895873 h 1781887"/>
                <a:gd name="connsiteX20" fmla="*/ 9461198 w 9662369"/>
                <a:gd name="connsiteY20" fmla="*/ 886028 h 1781887"/>
                <a:gd name="connsiteX21" fmla="*/ 9662369 w 9662369"/>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6028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905718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650534 w 9887208"/>
                <a:gd name="connsiteY21" fmla="*/ 822229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658166 w 9887208"/>
                <a:gd name="connsiteY21" fmla="*/ 888904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8884 h 1781887"/>
                <a:gd name="connsiteX21" fmla="*/ 9658166 w 9887208"/>
                <a:gd name="connsiteY21" fmla="*/ 888904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8884 h 1781887"/>
                <a:gd name="connsiteX21" fmla="*/ 9658166 w 9887208"/>
                <a:gd name="connsiteY21" fmla="*/ 888904 h 1781887"/>
                <a:gd name="connsiteX22" fmla="*/ 9887208 w 9887208"/>
                <a:gd name="connsiteY22" fmla="*/ 886347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461198 w 9864310"/>
                <a:gd name="connsiteY20" fmla="*/ 888884 h 1781887"/>
                <a:gd name="connsiteX21" fmla="*/ 9658166 w 9864310"/>
                <a:gd name="connsiteY21" fmla="*/ 8889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658166 w 9864310"/>
                <a:gd name="connsiteY21" fmla="*/ 8889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417742 w 9864310"/>
                <a:gd name="connsiteY21" fmla="*/ 9016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417742 w 9864310"/>
                <a:gd name="connsiteY21" fmla="*/ 895254 h 1781887"/>
                <a:gd name="connsiteX22" fmla="*/ 9864310 w 9864310"/>
                <a:gd name="connsiteY22" fmla="*/ 889522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417742 w 9616253"/>
                <a:gd name="connsiteY21" fmla="*/ 895254 h 1781887"/>
                <a:gd name="connsiteX22" fmla="*/ 9616253 w 9616253"/>
                <a:gd name="connsiteY22" fmla="*/ 899047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391028 w 9616253"/>
                <a:gd name="connsiteY21" fmla="*/ 895254 h 1781887"/>
                <a:gd name="connsiteX22" fmla="*/ 9616253 w 9616253"/>
                <a:gd name="connsiteY22" fmla="*/ 899047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391028 w 9616253"/>
                <a:gd name="connsiteY21" fmla="*/ 895254 h 1781887"/>
                <a:gd name="connsiteX22" fmla="*/ 9616253 w 9616253"/>
                <a:gd name="connsiteY22" fmla="*/ 899047 h 1781887"/>
                <a:gd name="connsiteX0" fmla="*/ 0 w 10314231"/>
                <a:gd name="connsiteY0" fmla="*/ 886028 h 1781887"/>
                <a:gd name="connsiteX1" fmla="*/ 265819 w 10314231"/>
                <a:gd name="connsiteY1" fmla="*/ 886028 h 1781887"/>
                <a:gd name="connsiteX2" fmla="*/ 521793 w 10314231"/>
                <a:gd name="connsiteY2" fmla="*/ 886028 h 1781887"/>
                <a:gd name="connsiteX3" fmla="*/ 1043587 w 10314231"/>
                <a:gd name="connsiteY3" fmla="*/ 472555 h 1781887"/>
                <a:gd name="connsiteX4" fmla="*/ 1585070 w 10314231"/>
                <a:gd name="connsiteY4" fmla="*/ 886028 h 1781887"/>
                <a:gd name="connsiteX5" fmla="*/ 2097019 w 10314231"/>
                <a:gd name="connsiteY5" fmla="*/ 1781887 h 1781887"/>
                <a:gd name="connsiteX6" fmla="*/ 2628657 w 10314231"/>
                <a:gd name="connsiteY6" fmla="*/ 886028 h 1781887"/>
                <a:gd name="connsiteX7" fmla="*/ 3150451 w 10314231"/>
                <a:gd name="connsiteY7" fmla="*/ 9858 h 1781887"/>
                <a:gd name="connsiteX8" fmla="*/ 3691935 w 10314231"/>
                <a:gd name="connsiteY8" fmla="*/ 886028 h 1781887"/>
                <a:gd name="connsiteX9" fmla="*/ 4223573 w 10314231"/>
                <a:gd name="connsiteY9" fmla="*/ 1772043 h 1781887"/>
                <a:gd name="connsiteX10" fmla="*/ 4735522 w 10314231"/>
                <a:gd name="connsiteY10" fmla="*/ 895873 h 1781887"/>
                <a:gd name="connsiteX11" fmla="*/ 5267160 w 10314231"/>
                <a:gd name="connsiteY11" fmla="*/ 13 h 1781887"/>
                <a:gd name="connsiteX12" fmla="*/ 5788954 w 10314231"/>
                <a:gd name="connsiteY12" fmla="*/ 886028 h 1781887"/>
                <a:gd name="connsiteX13" fmla="*/ 6310747 w 10314231"/>
                <a:gd name="connsiteY13" fmla="*/ 1762198 h 1781887"/>
                <a:gd name="connsiteX14" fmla="*/ 6832541 w 10314231"/>
                <a:gd name="connsiteY14" fmla="*/ 876183 h 1781887"/>
                <a:gd name="connsiteX15" fmla="*/ 7364179 w 10314231"/>
                <a:gd name="connsiteY15" fmla="*/ 13 h 1781887"/>
                <a:gd name="connsiteX16" fmla="*/ 7905663 w 10314231"/>
                <a:gd name="connsiteY16" fmla="*/ 895873 h 1781887"/>
                <a:gd name="connsiteX17" fmla="*/ 8407766 w 10314231"/>
                <a:gd name="connsiteY17" fmla="*/ 1329035 h 1781887"/>
                <a:gd name="connsiteX18" fmla="*/ 8939405 w 10314231"/>
                <a:gd name="connsiteY18" fmla="*/ 895873 h 1781887"/>
                <a:gd name="connsiteX19" fmla="*/ 9254450 w 10314231"/>
                <a:gd name="connsiteY19" fmla="*/ 895873 h 1781887"/>
                <a:gd name="connsiteX20" fmla="*/ 9327629 w 10314231"/>
                <a:gd name="connsiteY20" fmla="*/ 895234 h 1781887"/>
                <a:gd name="connsiteX21" fmla="*/ 9391028 w 10314231"/>
                <a:gd name="connsiteY21" fmla="*/ 895254 h 1781887"/>
                <a:gd name="connsiteX22" fmla="*/ 10314231 w 10314231"/>
                <a:gd name="connsiteY22" fmla="*/ 899048 h 1781887"/>
                <a:gd name="connsiteX0" fmla="*/ 0 w 10180004"/>
                <a:gd name="connsiteY0" fmla="*/ 886028 h 1781887"/>
                <a:gd name="connsiteX1" fmla="*/ 265819 w 10180004"/>
                <a:gd name="connsiteY1" fmla="*/ 886028 h 1781887"/>
                <a:gd name="connsiteX2" fmla="*/ 521793 w 10180004"/>
                <a:gd name="connsiteY2" fmla="*/ 886028 h 1781887"/>
                <a:gd name="connsiteX3" fmla="*/ 1043587 w 10180004"/>
                <a:gd name="connsiteY3" fmla="*/ 472555 h 1781887"/>
                <a:gd name="connsiteX4" fmla="*/ 1585070 w 10180004"/>
                <a:gd name="connsiteY4" fmla="*/ 886028 h 1781887"/>
                <a:gd name="connsiteX5" fmla="*/ 2097019 w 10180004"/>
                <a:gd name="connsiteY5" fmla="*/ 1781887 h 1781887"/>
                <a:gd name="connsiteX6" fmla="*/ 2628657 w 10180004"/>
                <a:gd name="connsiteY6" fmla="*/ 886028 h 1781887"/>
                <a:gd name="connsiteX7" fmla="*/ 3150451 w 10180004"/>
                <a:gd name="connsiteY7" fmla="*/ 9858 h 1781887"/>
                <a:gd name="connsiteX8" fmla="*/ 3691935 w 10180004"/>
                <a:gd name="connsiteY8" fmla="*/ 886028 h 1781887"/>
                <a:gd name="connsiteX9" fmla="*/ 4223573 w 10180004"/>
                <a:gd name="connsiteY9" fmla="*/ 1772043 h 1781887"/>
                <a:gd name="connsiteX10" fmla="*/ 4735522 w 10180004"/>
                <a:gd name="connsiteY10" fmla="*/ 895873 h 1781887"/>
                <a:gd name="connsiteX11" fmla="*/ 5267160 w 10180004"/>
                <a:gd name="connsiteY11" fmla="*/ 13 h 1781887"/>
                <a:gd name="connsiteX12" fmla="*/ 5788954 w 10180004"/>
                <a:gd name="connsiteY12" fmla="*/ 886028 h 1781887"/>
                <a:gd name="connsiteX13" fmla="*/ 6310747 w 10180004"/>
                <a:gd name="connsiteY13" fmla="*/ 1762198 h 1781887"/>
                <a:gd name="connsiteX14" fmla="*/ 6832541 w 10180004"/>
                <a:gd name="connsiteY14" fmla="*/ 876183 h 1781887"/>
                <a:gd name="connsiteX15" fmla="*/ 7364179 w 10180004"/>
                <a:gd name="connsiteY15" fmla="*/ 13 h 1781887"/>
                <a:gd name="connsiteX16" fmla="*/ 7905663 w 10180004"/>
                <a:gd name="connsiteY16" fmla="*/ 895873 h 1781887"/>
                <a:gd name="connsiteX17" fmla="*/ 8407766 w 10180004"/>
                <a:gd name="connsiteY17" fmla="*/ 1329035 h 1781887"/>
                <a:gd name="connsiteX18" fmla="*/ 8939405 w 10180004"/>
                <a:gd name="connsiteY18" fmla="*/ 895873 h 1781887"/>
                <a:gd name="connsiteX19" fmla="*/ 9254450 w 10180004"/>
                <a:gd name="connsiteY19" fmla="*/ 895873 h 1781887"/>
                <a:gd name="connsiteX20" fmla="*/ 9327629 w 10180004"/>
                <a:gd name="connsiteY20" fmla="*/ 895234 h 1781887"/>
                <a:gd name="connsiteX21" fmla="*/ 9391028 w 10180004"/>
                <a:gd name="connsiteY21" fmla="*/ 895254 h 1781887"/>
                <a:gd name="connsiteX22" fmla="*/ 10180004 w 10180004"/>
                <a:gd name="connsiteY22" fmla="*/ 899048 h 1781887"/>
                <a:gd name="connsiteX0" fmla="*/ 0 w 11717417"/>
                <a:gd name="connsiteY0" fmla="*/ 886028 h 1781887"/>
                <a:gd name="connsiteX1" fmla="*/ 265819 w 11717417"/>
                <a:gd name="connsiteY1" fmla="*/ 886028 h 1781887"/>
                <a:gd name="connsiteX2" fmla="*/ 521793 w 11717417"/>
                <a:gd name="connsiteY2" fmla="*/ 886028 h 1781887"/>
                <a:gd name="connsiteX3" fmla="*/ 1043587 w 11717417"/>
                <a:gd name="connsiteY3" fmla="*/ 472555 h 1781887"/>
                <a:gd name="connsiteX4" fmla="*/ 1585070 w 11717417"/>
                <a:gd name="connsiteY4" fmla="*/ 886028 h 1781887"/>
                <a:gd name="connsiteX5" fmla="*/ 2097019 w 11717417"/>
                <a:gd name="connsiteY5" fmla="*/ 1781887 h 1781887"/>
                <a:gd name="connsiteX6" fmla="*/ 2628657 w 11717417"/>
                <a:gd name="connsiteY6" fmla="*/ 886028 h 1781887"/>
                <a:gd name="connsiteX7" fmla="*/ 3150451 w 11717417"/>
                <a:gd name="connsiteY7" fmla="*/ 9858 h 1781887"/>
                <a:gd name="connsiteX8" fmla="*/ 3691935 w 11717417"/>
                <a:gd name="connsiteY8" fmla="*/ 886028 h 1781887"/>
                <a:gd name="connsiteX9" fmla="*/ 4223573 w 11717417"/>
                <a:gd name="connsiteY9" fmla="*/ 1772043 h 1781887"/>
                <a:gd name="connsiteX10" fmla="*/ 4735522 w 11717417"/>
                <a:gd name="connsiteY10" fmla="*/ 895873 h 1781887"/>
                <a:gd name="connsiteX11" fmla="*/ 5267160 w 11717417"/>
                <a:gd name="connsiteY11" fmla="*/ 13 h 1781887"/>
                <a:gd name="connsiteX12" fmla="*/ 5788954 w 11717417"/>
                <a:gd name="connsiteY12" fmla="*/ 886028 h 1781887"/>
                <a:gd name="connsiteX13" fmla="*/ 6310747 w 11717417"/>
                <a:gd name="connsiteY13" fmla="*/ 1762198 h 1781887"/>
                <a:gd name="connsiteX14" fmla="*/ 6832541 w 11717417"/>
                <a:gd name="connsiteY14" fmla="*/ 876183 h 1781887"/>
                <a:gd name="connsiteX15" fmla="*/ 7364179 w 11717417"/>
                <a:gd name="connsiteY15" fmla="*/ 13 h 1781887"/>
                <a:gd name="connsiteX16" fmla="*/ 7905663 w 11717417"/>
                <a:gd name="connsiteY16" fmla="*/ 895873 h 1781887"/>
                <a:gd name="connsiteX17" fmla="*/ 8407766 w 11717417"/>
                <a:gd name="connsiteY17" fmla="*/ 1329035 h 1781887"/>
                <a:gd name="connsiteX18" fmla="*/ 8939405 w 11717417"/>
                <a:gd name="connsiteY18" fmla="*/ 895873 h 1781887"/>
                <a:gd name="connsiteX19" fmla="*/ 9254450 w 11717417"/>
                <a:gd name="connsiteY19" fmla="*/ 895873 h 1781887"/>
                <a:gd name="connsiteX20" fmla="*/ 9327629 w 11717417"/>
                <a:gd name="connsiteY20" fmla="*/ 895234 h 1781887"/>
                <a:gd name="connsiteX21" fmla="*/ 9391028 w 11717417"/>
                <a:gd name="connsiteY21" fmla="*/ 895254 h 1781887"/>
                <a:gd name="connsiteX22" fmla="*/ 11717417 w 11717417"/>
                <a:gd name="connsiteY22" fmla="*/ 899049 h 178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17417" h="1781887">
                  <a:moveTo>
                    <a:pt x="0" y="886028"/>
                  </a:moveTo>
                  <a:lnTo>
                    <a:pt x="265819" y="886028"/>
                  </a:lnTo>
                  <a:cubicBezTo>
                    <a:pt x="352784" y="886028"/>
                    <a:pt x="392165" y="954940"/>
                    <a:pt x="521793" y="886028"/>
                  </a:cubicBezTo>
                  <a:cubicBezTo>
                    <a:pt x="651421" y="817116"/>
                    <a:pt x="866374" y="472555"/>
                    <a:pt x="1043587" y="472555"/>
                  </a:cubicBezTo>
                  <a:cubicBezTo>
                    <a:pt x="1220800" y="472555"/>
                    <a:pt x="1409498" y="667806"/>
                    <a:pt x="1585070" y="886028"/>
                  </a:cubicBezTo>
                  <a:cubicBezTo>
                    <a:pt x="1760642" y="1104250"/>
                    <a:pt x="1923088" y="1781887"/>
                    <a:pt x="2097019" y="1781887"/>
                  </a:cubicBezTo>
                  <a:cubicBezTo>
                    <a:pt x="2270950" y="1781887"/>
                    <a:pt x="2628657" y="886028"/>
                    <a:pt x="2628657" y="886028"/>
                  </a:cubicBezTo>
                  <a:cubicBezTo>
                    <a:pt x="2804229" y="590690"/>
                    <a:pt x="2973238" y="9858"/>
                    <a:pt x="3150451" y="9858"/>
                  </a:cubicBezTo>
                  <a:cubicBezTo>
                    <a:pt x="3327664" y="9858"/>
                    <a:pt x="3513081" y="592331"/>
                    <a:pt x="3691935" y="886028"/>
                  </a:cubicBezTo>
                  <a:cubicBezTo>
                    <a:pt x="3870789" y="1179725"/>
                    <a:pt x="4049642" y="1770402"/>
                    <a:pt x="4223573" y="1772043"/>
                  </a:cubicBezTo>
                  <a:cubicBezTo>
                    <a:pt x="4397504" y="1773684"/>
                    <a:pt x="4561591" y="1191211"/>
                    <a:pt x="4735522" y="895873"/>
                  </a:cubicBezTo>
                  <a:cubicBezTo>
                    <a:pt x="4909453" y="600535"/>
                    <a:pt x="5091588" y="1654"/>
                    <a:pt x="5267160" y="13"/>
                  </a:cubicBezTo>
                  <a:cubicBezTo>
                    <a:pt x="5442732" y="-1628"/>
                    <a:pt x="5788954" y="886028"/>
                    <a:pt x="5788954" y="886028"/>
                  </a:cubicBezTo>
                  <a:cubicBezTo>
                    <a:pt x="5962885" y="1179725"/>
                    <a:pt x="6136816" y="1763839"/>
                    <a:pt x="6310747" y="1762198"/>
                  </a:cubicBezTo>
                  <a:cubicBezTo>
                    <a:pt x="6484678" y="1760557"/>
                    <a:pt x="6656969" y="1169880"/>
                    <a:pt x="6832541" y="876183"/>
                  </a:cubicBezTo>
                  <a:cubicBezTo>
                    <a:pt x="7008113" y="582486"/>
                    <a:pt x="7185325" y="-3269"/>
                    <a:pt x="7364179" y="13"/>
                  </a:cubicBezTo>
                  <a:cubicBezTo>
                    <a:pt x="7543033" y="3295"/>
                    <a:pt x="7731732" y="674369"/>
                    <a:pt x="7905663" y="895873"/>
                  </a:cubicBezTo>
                  <a:cubicBezTo>
                    <a:pt x="8079594" y="1117377"/>
                    <a:pt x="8235476" y="1329035"/>
                    <a:pt x="8407766" y="1329035"/>
                  </a:cubicBezTo>
                  <a:cubicBezTo>
                    <a:pt x="8580056" y="1329035"/>
                    <a:pt x="8798291" y="968067"/>
                    <a:pt x="8939405" y="895873"/>
                  </a:cubicBezTo>
                  <a:cubicBezTo>
                    <a:pt x="9080519" y="823679"/>
                    <a:pt x="9189746" y="895980"/>
                    <a:pt x="9254450" y="895873"/>
                  </a:cubicBezTo>
                  <a:lnTo>
                    <a:pt x="9327629" y="895234"/>
                  </a:lnTo>
                  <a:cubicBezTo>
                    <a:pt x="9350392" y="895131"/>
                    <a:pt x="9320027" y="891973"/>
                    <a:pt x="9391028" y="895254"/>
                  </a:cubicBezTo>
                  <a:lnTo>
                    <a:pt x="11717417" y="899049"/>
                  </a:lnTo>
                </a:path>
              </a:pathLst>
            </a:custGeom>
            <a:ln w="19050" cmpd="sng">
              <a:solidFill>
                <a:srgbClr val="008000"/>
              </a:solidFill>
              <a:prstDash val="sysDash"/>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96" name="Freeform 95">
              <a:extLst>
                <a:ext uri="{FF2B5EF4-FFF2-40B4-BE49-F238E27FC236}">
                  <a16:creationId xmlns:a16="http://schemas.microsoft.com/office/drawing/2014/main" id="{7EDED106-9EA3-D343-B171-1722B80F900A}"/>
                </a:ext>
              </a:extLst>
            </p:cNvPr>
            <p:cNvSpPr/>
            <p:nvPr/>
          </p:nvSpPr>
          <p:spPr>
            <a:xfrm rot="19326874">
              <a:off x="10646455" y="2056876"/>
              <a:ext cx="453240" cy="131054"/>
            </a:xfrm>
            <a:custGeom>
              <a:avLst/>
              <a:gdLst>
                <a:gd name="connsiteX0" fmla="*/ 0 w 9461198"/>
                <a:gd name="connsiteY0" fmla="*/ 886028 h 1781887"/>
                <a:gd name="connsiteX1" fmla="*/ 265819 w 9461198"/>
                <a:gd name="connsiteY1" fmla="*/ 886028 h 1781887"/>
                <a:gd name="connsiteX2" fmla="*/ 521793 w 9461198"/>
                <a:gd name="connsiteY2" fmla="*/ 886028 h 1781887"/>
                <a:gd name="connsiteX3" fmla="*/ 1043587 w 9461198"/>
                <a:gd name="connsiteY3" fmla="*/ 472555 h 1781887"/>
                <a:gd name="connsiteX4" fmla="*/ 1585070 w 9461198"/>
                <a:gd name="connsiteY4" fmla="*/ 886028 h 1781887"/>
                <a:gd name="connsiteX5" fmla="*/ 2097019 w 9461198"/>
                <a:gd name="connsiteY5" fmla="*/ 1781887 h 1781887"/>
                <a:gd name="connsiteX6" fmla="*/ 2628657 w 9461198"/>
                <a:gd name="connsiteY6" fmla="*/ 886028 h 1781887"/>
                <a:gd name="connsiteX7" fmla="*/ 3150451 w 9461198"/>
                <a:gd name="connsiteY7" fmla="*/ 9858 h 1781887"/>
                <a:gd name="connsiteX8" fmla="*/ 3691935 w 9461198"/>
                <a:gd name="connsiteY8" fmla="*/ 886028 h 1781887"/>
                <a:gd name="connsiteX9" fmla="*/ 4223573 w 9461198"/>
                <a:gd name="connsiteY9" fmla="*/ 1772043 h 1781887"/>
                <a:gd name="connsiteX10" fmla="*/ 4735522 w 9461198"/>
                <a:gd name="connsiteY10" fmla="*/ 895873 h 1781887"/>
                <a:gd name="connsiteX11" fmla="*/ 5267160 w 9461198"/>
                <a:gd name="connsiteY11" fmla="*/ 13 h 1781887"/>
                <a:gd name="connsiteX12" fmla="*/ 5788954 w 9461198"/>
                <a:gd name="connsiteY12" fmla="*/ 886028 h 1781887"/>
                <a:gd name="connsiteX13" fmla="*/ 6310747 w 9461198"/>
                <a:gd name="connsiteY13" fmla="*/ 1762198 h 1781887"/>
                <a:gd name="connsiteX14" fmla="*/ 6832541 w 9461198"/>
                <a:gd name="connsiteY14" fmla="*/ 876183 h 1781887"/>
                <a:gd name="connsiteX15" fmla="*/ 7364179 w 9461198"/>
                <a:gd name="connsiteY15" fmla="*/ 13 h 1781887"/>
                <a:gd name="connsiteX16" fmla="*/ 7905663 w 9461198"/>
                <a:gd name="connsiteY16" fmla="*/ 895873 h 1781887"/>
                <a:gd name="connsiteX17" fmla="*/ 8407766 w 9461198"/>
                <a:gd name="connsiteY17" fmla="*/ 1329035 h 1781887"/>
                <a:gd name="connsiteX18" fmla="*/ 8939405 w 9461198"/>
                <a:gd name="connsiteY18" fmla="*/ 895873 h 1781887"/>
                <a:gd name="connsiteX19" fmla="*/ 9254450 w 9461198"/>
                <a:gd name="connsiteY19" fmla="*/ 895873 h 1781887"/>
                <a:gd name="connsiteX20" fmla="*/ 9461198 w 9461198"/>
                <a:gd name="connsiteY20" fmla="*/ 886028 h 1781887"/>
                <a:gd name="connsiteX21" fmla="*/ 9461198 w 9461198"/>
                <a:gd name="connsiteY21" fmla="*/ 886028 h 1781887"/>
                <a:gd name="connsiteX0" fmla="*/ 0 w 9662369"/>
                <a:gd name="connsiteY0" fmla="*/ 886028 h 1781887"/>
                <a:gd name="connsiteX1" fmla="*/ 265819 w 9662369"/>
                <a:gd name="connsiteY1" fmla="*/ 886028 h 1781887"/>
                <a:gd name="connsiteX2" fmla="*/ 521793 w 9662369"/>
                <a:gd name="connsiteY2" fmla="*/ 886028 h 1781887"/>
                <a:gd name="connsiteX3" fmla="*/ 1043587 w 9662369"/>
                <a:gd name="connsiteY3" fmla="*/ 472555 h 1781887"/>
                <a:gd name="connsiteX4" fmla="*/ 1585070 w 9662369"/>
                <a:gd name="connsiteY4" fmla="*/ 886028 h 1781887"/>
                <a:gd name="connsiteX5" fmla="*/ 2097019 w 9662369"/>
                <a:gd name="connsiteY5" fmla="*/ 1781887 h 1781887"/>
                <a:gd name="connsiteX6" fmla="*/ 2628657 w 9662369"/>
                <a:gd name="connsiteY6" fmla="*/ 886028 h 1781887"/>
                <a:gd name="connsiteX7" fmla="*/ 3150451 w 9662369"/>
                <a:gd name="connsiteY7" fmla="*/ 9858 h 1781887"/>
                <a:gd name="connsiteX8" fmla="*/ 3691935 w 9662369"/>
                <a:gd name="connsiteY8" fmla="*/ 886028 h 1781887"/>
                <a:gd name="connsiteX9" fmla="*/ 4223573 w 9662369"/>
                <a:gd name="connsiteY9" fmla="*/ 1772043 h 1781887"/>
                <a:gd name="connsiteX10" fmla="*/ 4735522 w 9662369"/>
                <a:gd name="connsiteY10" fmla="*/ 895873 h 1781887"/>
                <a:gd name="connsiteX11" fmla="*/ 5267160 w 9662369"/>
                <a:gd name="connsiteY11" fmla="*/ 13 h 1781887"/>
                <a:gd name="connsiteX12" fmla="*/ 5788954 w 9662369"/>
                <a:gd name="connsiteY12" fmla="*/ 886028 h 1781887"/>
                <a:gd name="connsiteX13" fmla="*/ 6310747 w 9662369"/>
                <a:gd name="connsiteY13" fmla="*/ 1762198 h 1781887"/>
                <a:gd name="connsiteX14" fmla="*/ 6832541 w 9662369"/>
                <a:gd name="connsiteY14" fmla="*/ 876183 h 1781887"/>
                <a:gd name="connsiteX15" fmla="*/ 7364179 w 9662369"/>
                <a:gd name="connsiteY15" fmla="*/ 13 h 1781887"/>
                <a:gd name="connsiteX16" fmla="*/ 7905663 w 9662369"/>
                <a:gd name="connsiteY16" fmla="*/ 895873 h 1781887"/>
                <a:gd name="connsiteX17" fmla="*/ 8407766 w 9662369"/>
                <a:gd name="connsiteY17" fmla="*/ 1329035 h 1781887"/>
                <a:gd name="connsiteX18" fmla="*/ 8939405 w 9662369"/>
                <a:gd name="connsiteY18" fmla="*/ 895873 h 1781887"/>
                <a:gd name="connsiteX19" fmla="*/ 9254450 w 9662369"/>
                <a:gd name="connsiteY19" fmla="*/ 895873 h 1781887"/>
                <a:gd name="connsiteX20" fmla="*/ 9461198 w 9662369"/>
                <a:gd name="connsiteY20" fmla="*/ 886028 h 1781887"/>
                <a:gd name="connsiteX21" fmla="*/ 9662369 w 9662369"/>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6028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905718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650534 w 9887208"/>
                <a:gd name="connsiteY21" fmla="*/ 822229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658166 w 9887208"/>
                <a:gd name="connsiteY21" fmla="*/ 888904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8884 h 1781887"/>
                <a:gd name="connsiteX21" fmla="*/ 9658166 w 9887208"/>
                <a:gd name="connsiteY21" fmla="*/ 888904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8884 h 1781887"/>
                <a:gd name="connsiteX21" fmla="*/ 9658166 w 9887208"/>
                <a:gd name="connsiteY21" fmla="*/ 888904 h 1781887"/>
                <a:gd name="connsiteX22" fmla="*/ 9887208 w 9887208"/>
                <a:gd name="connsiteY22" fmla="*/ 886347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461198 w 9864310"/>
                <a:gd name="connsiteY20" fmla="*/ 888884 h 1781887"/>
                <a:gd name="connsiteX21" fmla="*/ 9658166 w 9864310"/>
                <a:gd name="connsiteY21" fmla="*/ 8889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658166 w 9864310"/>
                <a:gd name="connsiteY21" fmla="*/ 8889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417742 w 9864310"/>
                <a:gd name="connsiteY21" fmla="*/ 9016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417742 w 9864310"/>
                <a:gd name="connsiteY21" fmla="*/ 895254 h 1781887"/>
                <a:gd name="connsiteX22" fmla="*/ 9864310 w 9864310"/>
                <a:gd name="connsiteY22" fmla="*/ 889522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417742 w 9616253"/>
                <a:gd name="connsiteY21" fmla="*/ 895254 h 1781887"/>
                <a:gd name="connsiteX22" fmla="*/ 9616253 w 9616253"/>
                <a:gd name="connsiteY22" fmla="*/ 899047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391028 w 9616253"/>
                <a:gd name="connsiteY21" fmla="*/ 895254 h 1781887"/>
                <a:gd name="connsiteX22" fmla="*/ 9616253 w 9616253"/>
                <a:gd name="connsiteY22" fmla="*/ 899047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391028 w 9616253"/>
                <a:gd name="connsiteY21" fmla="*/ 895254 h 1781887"/>
                <a:gd name="connsiteX22" fmla="*/ 9616253 w 9616253"/>
                <a:gd name="connsiteY22" fmla="*/ 899047 h 1781887"/>
                <a:gd name="connsiteX0" fmla="*/ 0 w 10314231"/>
                <a:gd name="connsiteY0" fmla="*/ 886028 h 1781887"/>
                <a:gd name="connsiteX1" fmla="*/ 265819 w 10314231"/>
                <a:gd name="connsiteY1" fmla="*/ 886028 h 1781887"/>
                <a:gd name="connsiteX2" fmla="*/ 521793 w 10314231"/>
                <a:gd name="connsiteY2" fmla="*/ 886028 h 1781887"/>
                <a:gd name="connsiteX3" fmla="*/ 1043587 w 10314231"/>
                <a:gd name="connsiteY3" fmla="*/ 472555 h 1781887"/>
                <a:gd name="connsiteX4" fmla="*/ 1585070 w 10314231"/>
                <a:gd name="connsiteY4" fmla="*/ 886028 h 1781887"/>
                <a:gd name="connsiteX5" fmla="*/ 2097019 w 10314231"/>
                <a:gd name="connsiteY5" fmla="*/ 1781887 h 1781887"/>
                <a:gd name="connsiteX6" fmla="*/ 2628657 w 10314231"/>
                <a:gd name="connsiteY6" fmla="*/ 886028 h 1781887"/>
                <a:gd name="connsiteX7" fmla="*/ 3150451 w 10314231"/>
                <a:gd name="connsiteY7" fmla="*/ 9858 h 1781887"/>
                <a:gd name="connsiteX8" fmla="*/ 3691935 w 10314231"/>
                <a:gd name="connsiteY8" fmla="*/ 886028 h 1781887"/>
                <a:gd name="connsiteX9" fmla="*/ 4223573 w 10314231"/>
                <a:gd name="connsiteY9" fmla="*/ 1772043 h 1781887"/>
                <a:gd name="connsiteX10" fmla="*/ 4735522 w 10314231"/>
                <a:gd name="connsiteY10" fmla="*/ 895873 h 1781887"/>
                <a:gd name="connsiteX11" fmla="*/ 5267160 w 10314231"/>
                <a:gd name="connsiteY11" fmla="*/ 13 h 1781887"/>
                <a:gd name="connsiteX12" fmla="*/ 5788954 w 10314231"/>
                <a:gd name="connsiteY12" fmla="*/ 886028 h 1781887"/>
                <a:gd name="connsiteX13" fmla="*/ 6310747 w 10314231"/>
                <a:gd name="connsiteY13" fmla="*/ 1762198 h 1781887"/>
                <a:gd name="connsiteX14" fmla="*/ 6832541 w 10314231"/>
                <a:gd name="connsiteY14" fmla="*/ 876183 h 1781887"/>
                <a:gd name="connsiteX15" fmla="*/ 7364179 w 10314231"/>
                <a:gd name="connsiteY15" fmla="*/ 13 h 1781887"/>
                <a:gd name="connsiteX16" fmla="*/ 7905663 w 10314231"/>
                <a:gd name="connsiteY16" fmla="*/ 895873 h 1781887"/>
                <a:gd name="connsiteX17" fmla="*/ 8407766 w 10314231"/>
                <a:gd name="connsiteY17" fmla="*/ 1329035 h 1781887"/>
                <a:gd name="connsiteX18" fmla="*/ 8939405 w 10314231"/>
                <a:gd name="connsiteY18" fmla="*/ 895873 h 1781887"/>
                <a:gd name="connsiteX19" fmla="*/ 9254450 w 10314231"/>
                <a:gd name="connsiteY19" fmla="*/ 895873 h 1781887"/>
                <a:gd name="connsiteX20" fmla="*/ 9327629 w 10314231"/>
                <a:gd name="connsiteY20" fmla="*/ 895234 h 1781887"/>
                <a:gd name="connsiteX21" fmla="*/ 9391028 w 10314231"/>
                <a:gd name="connsiteY21" fmla="*/ 895254 h 1781887"/>
                <a:gd name="connsiteX22" fmla="*/ 10314231 w 10314231"/>
                <a:gd name="connsiteY22" fmla="*/ 899048 h 1781887"/>
                <a:gd name="connsiteX0" fmla="*/ 0 w 10180004"/>
                <a:gd name="connsiteY0" fmla="*/ 886028 h 1781887"/>
                <a:gd name="connsiteX1" fmla="*/ 265819 w 10180004"/>
                <a:gd name="connsiteY1" fmla="*/ 886028 h 1781887"/>
                <a:gd name="connsiteX2" fmla="*/ 521793 w 10180004"/>
                <a:gd name="connsiteY2" fmla="*/ 886028 h 1781887"/>
                <a:gd name="connsiteX3" fmla="*/ 1043587 w 10180004"/>
                <a:gd name="connsiteY3" fmla="*/ 472555 h 1781887"/>
                <a:gd name="connsiteX4" fmla="*/ 1585070 w 10180004"/>
                <a:gd name="connsiteY4" fmla="*/ 886028 h 1781887"/>
                <a:gd name="connsiteX5" fmla="*/ 2097019 w 10180004"/>
                <a:gd name="connsiteY5" fmla="*/ 1781887 h 1781887"/>
                <a:gd name="connsiteX6" fmla="*/ 2628657 w 10180004"/>
                <a:gd name="connsiteY6" fmla="*/ 886028 h 1781887"/>
                <a:gd name="connsiteX7" fmla="*/ 3150451 w 10180004"/>
                <a:gd name="connsiteY7" fmla="*/ 9858 h 1781887"/>
                <a:gd name="connsiteX8" fmla="*/ 3691935 w 10180004"/>
                <a:gd name="connsiteY8" fmla="*/ 886028 h 1781887"/>
                <a:gd name="connsiteX9" fmla="*/ 4223573 w 10180004"/>
                <a:gd name="connsiteY9" fmla="*/ 1772043 h 1781887"/>
                <a:gd name="connsiteX10" fmla="*/ 4735522 w 10180004"/>
                <a:gd name="connsiteY10" fmla="*/ 895873 h 1781887"/>
                <a:gd name="connsiteX11" fmla="*/ 5267160 w 10180004"/>
                <a:gd name="connsiteY11" fmla="*/ 13 h 1781887"/>
                <a:gd name="connsiteX12" fmla="*/ 5788954 w 10180004"/>
                <a:gd name="connsiteY12" fmla="*/ 886028 h 1781887"/>
                <a:gd name="connsiteX13" fmla="*/ 6310747 w 10180004"/>
                <a:gd name="connsiteY13" fmla="*/ 1762198 h 1781887"/>
                <a:gd name="connsiteX14" fmla="*/ 6832541 w 10180004"/>
                <a:gd name="connsiteY14" fmla="*/ 876183 h 1781887"/>
                <a:gd name="connsiteX15" fmla="*/ 7364179 w 10180004"/>
                <a:gd name="connsiteY15" fmla="*/ 13 h 1781887"/>
                <a:gd name="connsiteX16" fmla="*/ 7905663 w 10180004"/>
                <a:gd name="connsiteY16" fmla="*/ 895873 h 1781887"/>
                <a:gd name="connsiteX17" fmla="*/ 8407766 w 10180004"/>
                <a:gd name="connsiteY17" fmla="*/ 1329035 h 1781887"/>
                <a:gd name="connsiteX18" fmla="*/ 8939405 w 10180004"/>
                <a:gd name="connsiteY18" fmla="*/ 895873 h 1781887"/>
                <a:gd name="connsiteX19" fmla="*/ 9254450 w 10180004"/>
                <a:gd name="connsiteY19" fmla="*/ 895873 h 1781887"/>
                <a:gd name="connsiteX20" fmla="*/ 9327629 w 10180004"/>
                <a:gd name="connsiteY20" fmla="*/ 895234 h 1781887"/>
                <a:gd name="connsiteX21" fmla="*/ 9391028 w 10180004"/>
                <a:gd name="connsiteY21" fmla="*/ 895254 h 1781887"/>
                <a:gd name="connsiteX22" fmla="*/ 10180004 w 10180004"/>
                <a:gd name="connsiteY22" fmla="*/ 899048 h 1781887"/>
                <a:gd name="connsiteX0" fmla="*/ 0 w 11717417"/>
                <a:gd name="connsiteY0" fmla="*/ 886028 h 1781887"/>
                <a:gd name="connsiteX1" fmla="*/ 265819 w 11717417"/>
                <a:gd name="connsiteY1" fmla="*/ 886028 h 1781887"/>
                <a:gd name="connsiteX2" fmla="*/ 521793 w 11717417"/>
                <a:gd name="connsiteY2" fmla="*/ 886028 h 1781887"/>
                <a:gd name="connsiteX3" fmla="*/ 1043587 w 11717417"/>
                <a:gd name="connsiteY3" fmla="*/ 472555 h 1781887"/>
                <a:gd name="connsiteX4" fmla="*/ 1585070 w 11717417"/>
                <a:gd name="connsiteY4" fmla="*/ 886028 h 1781887"/>
                <a:gd name="connsiteX5" fmla="*/ 2097019 w 11717417"/>
                <a:gd name="connsiteY5" fmla="*/ 1781887 h 1781887"/>
                <a:gd name="connsiteX6" fmla="*/ 2628657 w 11717417"/>
                <a:gd name="connsiteY6" fmla="*/ 886028 h 1781887"/>
                <a:gd name="connsiteX7" fmla="*/ 3150451 w 11717417"/>
                <a:gd name="connsiteY7" fmla="*/ 9858 h 1781887"/>
                <a:gd name="connsiteX8" fmla="*/ 3691935 w 11717417"/>
                <a:gd name="connsiteY8" fmla="*/ 886028 h 1781887"/>
                <a:gd name="connsiteX9" fmla="*/ 4223573 w 11717417"/>
                <a:gd name="connsiteY9" fmla="*/ 1772043 h 1781887"/>
                <a:gd name="connsiteX10" fmla="*/ 4735522 w 11717417"/>
                <a:gd name="connsiteY10" fmla="*/ 895873 h 1781887"/>
                <a:gd name="connsiteX11" fmla="*/ 5267160 w 11717417"/>
                <a:gd name="connsiteY11" fmla="*/ 13 h 1781887"/>
                <a:gd name="connsiteX12" fmla="*/ 5788954 w 11717417"/>
                <a:gd name="connsiteY12" fmla="*/ 886028 h 1781887"/>
                <a:gd name="connsiteX13" fmla="*/ 6310747 w 11717417"/>
                <a:gd name="connsiteY13" fmla="*/ 1762198 h 1781887"/>
                <a:gd name="connsiteX14" fmla="*/ 6832541 w 11717417"/>
                <a:gd name="connsiteY14" fmla="*/ 876183 h 1781887"/>
                <a:gd name="connsiteX15" fmla="*/ 7364179 w 11717417"/>
                <a:gd name="connsiteY15" fmla="*/ 13 h 1781887"/>
                <a:gd name="connsiteX16" fmla="*/ 7905663 w 11717417"/>
                <a:gd name="connsiteY16" fmla="*/ 895873 h 1781887"/>
                <a:gd name="connsiteX17" fmla="*/ 8407766 w 11717417"/>
                <a:gd name="connsiteY17" fmla="*/ 1329035 h 1781887"/>
                <a:gd name="connsiteX18" fmla="*/ 8939405 w 11717417"/>
                <a:gd name="connsiteY18" fmla="*/ 895873 h 1781887"/>
                <a:gd name="connsiteX19" fmla="*/ 9254450 w 11717417"/>
                <a:gd name="connsiteY19" fmla="*/ 895873 h 1781887"/>
                <a:gd name="connsiteX20" fmla="*/ 9327629 w 11717417"/>
                <a:gd name="connsiteY20" fmla="*/ 895234 h 1781887"/>
                <a:gd name="connsiteX21" fmla="*/ 9391028 w 11717417"/>
                <a:gd name="connsiteY21" fmla="*/ 895254 h 1781887"/>
                <a:gd name="connsiteX22" fmla="*/ 11717417 w 11717417"/>
                <a:gd name="connsiteY22" fmla="*/ 899049 h 178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17417" h="1781887">
                  <a:moveTo>
                    <a:pt x="0" y="886028"/>
                  </a:moveTo>
                  <a:lnTo>
                    <a:pt x="265819" y="886028"/>
                  </a:lnTo>
                  <a:cubicBezTo>
                    <a:pt x="352784" y="886028"/>
                    <a:pt x="392165" y="954940"/>
                    <a:pt x="521793" y="886028"/>
                  </a:cubicBezTo>
                  <a:cubicBezTo>
                    <a:pt x="651421" y="817116"/>
                    <a:pt x="866374" y="472555"/>
                    <a:pt x="1043587" y="472555"/>
                  </a:cubicBezTo>
                  <a:cubicBezTo>
                    <a:pt x="1220800" y="472555"/>
                    <a:pt x="1409498" y="667806"/>
                    <a:pt x="1585070" y="886028"/>
                  </a:cubicBezTo>
                  <a:cubicBezTo>
                    <a:pt x="1760642" y="1104250"/>
                    <a:pt x="1923088" y="1781887"/>
                    <a:pt x="2097019" y="1781887"/>
                  </a:cubicBezTo>
                  <a:cubicBezTo>
                    <a:pt x="2270950" y="1781887"/>
                    <a:pt x="2628657" y="886028"/>
                    <a:pt x="2628657" y="886028"/>
                  </a:cubicBezTo>
                  <a:cubicBezTo>
                    <a:pt x="2804229" y="590690"/>
                    <a:pt x="2973238" y="9858"/>
                    <a:pt x="3150451" y="9858"/>
                  </a:cubicBezTo>
                  <a:cubicBezTo>
                    <a:pt x="3327664" y="9858"/>
                    <a:pt x="3513081" y="592331"/>
                    <a:pt x="3691935" y="886028"/>
                  </a:cubicBezTo>
                  <a:cubicBezTo>
                    <a:pt x="3870789" y="1179725"/>
                    <a:pt x="4049642" y="1770402"/>
                    <a:pt x="4223573" y="1772043"/>
                  </a:cubicBezTo>
                  <a:cubicBezTo>
                    <a:pt x="4397504" y="1773684"/>
                    <a:pt x="4561591" y="1191211"/>
                    <a:pt x="4735522" y="895873"/>
                  </a:cubicBezTo>
                  <a:cubicBezTo>
                    <a:pt x="4909453" y="600535"/>
                    <a:pt x="5091588" y="1654"/>
                    <a:pt x="5267160" y="13"/>
                  </a:cubicBezTo>
                  <a:cubicBezTo>
                    <a:pt x="5442732" y="-1628"/>
                    <a:pt x="5788954" y="886028"/>
                    <a:pt x="5788954" y="886028"/>
                  </a:cubicBezTo>
                  <a:cubicBezTo>
                    <a:pt x="5962885" y="1179725"/>
                    <a:pt x="6136816" y="1763839"/>
                    <a:pt x="6310747" y="1762198"/>
                  </a:cubicBezTo>
                  <a:cubicBezTo>
                    <a:pt x="6484678" y="1760557"/>
                    <a:pt x="6656969" y="1169880"/>
                    <a:pt x="6832541" y="876183"/>
                  </a:cubicBezTo>
                  <a:cubicBezTo>
                    <a:pt x="7008113" y="582486"/>
                    <a:pt x="7185325" y="-3269"/>
                    <a:pt x="7364179" y="13"/>
                  </a:cubicBezTo>
                  <a:cubicBezTo>
                    <a:pt x="7543033" y="3295"/>
                    <a:pt x="7731732" y="674369"/>
                    <a:pt x="7905663" y="895873"/>
                  </a:cubicBezTo>
                  <a:cubicBezTo>
                    <a:pt x="8079594" y="1117377"/>
                    <a:pt x="8235476" y="1329035"/>
                    <a:pt x="8407766" y="1329035"/>
                  </a:cubicBezTo>
                  <a:cubicBezTo>
                    <a:pt x="8580056" y="1329035"/>
                    <a:pt x="8798291" y="968067"/>
                    <a:pt x="8939405" y="895873"/>
                  </a:cubicBezTo>
                  <a:cubicBezTo>
                    <a:pt x="9080519" y="823679"/>
                    <a:pt x="9189746" y="895980"/>
                    <a:pt x="9254450" y="895873"/>
                  </a:cubicBezTo>
                  <a:lnTo>
                    <a:pt x="9327629" y="895234"/>
                  </a:lnTo>
                  <a:cubicBezTo>
                    <a:pt x="9350392" y="895131"/>
                    <a:pt x="9320027" y="891973"/>
                    <a:pt x="9391028" y="895254"/>
                  </a:cubicBezTo>
                  <a:lnTo>
                    <a:pt x="11717417" y="899049"/>
                  </a:lnTo>
                </a:path>
              </a:pathLst>
            </a:custGeom>
            <a:ln w="19050" cmpd="sng">
              <a:solidFill>
                <a:srgbClr val="008000"/>
              </a:solidFill>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97" name="Freeform 96">
              <a:extLst>
                <a:ext uri="{FF2B5EF4-FFF2-40B4-BE49-F238E27FC236}">
                  <a16:creationId xmlns:a16="http://schemas.microsoft.com/office/drawing/2014/main" id="{49904AA5-B0A8-DB4B-8B7F-A654ED44AB87}"/>
                </a:ext>
              </a:extLst>
            </p:cNvPr>
            <p:cNvSpPr/>
            <p:nvPr/>
          </p:nvSpPr>
          <p:spPr>
            <a:xfrm rot="12014859">
              <a:off x="10490906" y="2992982"/>
              <a:ext cx="453240" cy="170751"/>
            </a:xfrm>
            <a:custGeom>
              <a:avLst/>
              <a:gdLst>
                <a:gd name="connsiteX0" fmla="*/ 0 w 9461198"/>
                <a:gd name="connsiteY0" fmla="*/ 886028 h 1781887"/>
                <a:gd name="connsiteX1" fmla="*/ 265819 w 9461198"/>
                <a:gd name="connsiteY1" fmla="*/ 886028 h 1781887"/>
                <a:gd name="connsiteX2" fmla="*/ 521793 w 9461198"/>
                <a:gd name="connsiteY2" fmla="*/ 886028 h 1781887"/>
                <a:gd name="connsiteX3" fmla="*/ 1043587 w 9461198"/>
                <a:gd name="connsiteY3" fmla="*/ 472555 h 1781887"/>
                <a:gd name="connsiteX4" fmla="*/ 1585070 w 9461198"/>
                <a:gd name="connsiteY4" fmla="*/ 886028 h 1781887"/>
                <a:gd name="connsiteX5" fmla="*/ 2097019 w 9461198"/>
                <a:gd name="connsiteY5" fmla="*/ 1781887 h 1781887"/>
                <a:gd name="connsiteX6" fmla="*/ 2628657 w 9461198"/>
                <a:gd name="connsiteY6" fmla="*/ 886028 h 1781887"/>
                <a:gd name="connsiteX7" fmla="*/ 3150451 w 9461198"/>
                <a:gd name="connsiteY7" fmla="*/ 9858 h 1781887"/>
                <a:gd name="connsiteX8" fmla="*/ 3691935 w 9461198"/>
                <a:gd name="connsiteY8" fmla="*/ 886028 h 1781887"/>
                <a:gd name="connsiteX9" fmla="*/ 4223573 w 9461198"/>
                <a:gd name="connsiteY9" fmla="*/ 1772043 h 1781887"/>
                <a:gd name="connsiteX10" fmla="*/ 4735522 w 9461198"/>
                <a:gd name="connsiteY10" fmla="*/ 895873 h 1781887"/>
                <a:gd name="connsiteX11" fmla="*/ 5267160 w 9461198"/>
                <a:gd name="connsiteY11" fmla="*/ 13 h 1781887"/>
                <a:gd name="connsiteX12" fmla="*/ 5788954 w 9461198"/>
                <a:gd name="connsiteY12" fmla="*/ 886028 h 1781887"/>
                <a:gd name="connsiteX13" fmla="*/ 6310747 w 9461198"/>
                <a:gd name="connsiteY13" fmla="*/ 1762198 h 1781887"/>
                <a:gd name="connsiteX14" fmla="*/ 6832541 w 9461198"/>
                <a:gd name="connsiteY14" fmla="*/ 876183 h 1781887"/>
                <a:gd name="connsiteX15" fmla="*/ 7364179 w 9461198"/>
                <a:gd name="connsiteY15" fmla="*/ 13 h 1781887"/>
                <a:gd name="connsiteX16" fmla="*/ 7905663 w 9461198"/>
                <a:gd name="connsiteY16" fmla="*/ 895873 h 1781887"/>
                <a:gd name="connsiteX17" fmla="*/ 8407766 w 9461198"/>
                <a:gd name="connsiteY17" fmla="*/ 1329035 h 1781887"/>
                <a:gd name="connsiteX18" fmla="*/ 8939405 w 9461198"/>
                <a:gd name="connsiteY18" fmla="*/ 895873 h 1781887"/>
                <a:gd name="connsiteX19" fmla="*/ 9254450 w 9461198"/>
                <a:gd name="connsiteY19" fmla="*/ 895873 h 1781887"/>
                <a:gd name="connsiteX20" fmla="*/ 9461198 w 9461198"/>
                <a:gd name="connsiteY20" fmla="*/ 886028 h 1781887"/>
                <a:gd name="connsiteX21" fmla="*/ 9461198 w 9461198"/>
                <a:gd name="connsiteY21" fmla="*/ 886028 h 1781887"/>
                <a:gd name="connsiteX0" fmla="*/ 0 w 9662369"/>
                <a:gd name="connsiteY0" fmla="*/ 886028 h 1781887"/>
                <a:gd name="connsiteX1" fmla="*/ 265819 w 9662369"/>
                <a:gd name="connsiteY1" fmla="*/ 886028 h 1781887"/>
                <a:gd name="connsiteX2" fmla="*/ 521793 w 9662369"/>
                <a:gd name="connsiteY2" fmla="*/ 886028 h 1781887"/>
                <a:gd name="connsiteX3" fmla="*/ 1043587 w 9662369"/>
                <a:gd name="connsiteY3" fmla="*/ 472555 h 1781887"/>
                <a:gd name="connsiteX4" fmla="*/ 1585070 w 9662369"/>
                <a:gd name="connsiteY4" fmla="*/ 886028 h 1781887"/>
                <a:gd name="connsiteX5" fmla="*/ 2097019 w 9662369"/>
                <a:gd name="connsiteY5" fmla="*/ 1781887 h 1781887"/>
                <a:gd name="connsiteX6" fmla="*/ 2628657 w 9662369"/>
                <a:gd name="connsiteY6" fmla="*/ 886028 h 1781887"/>
                <a:gd name="connsiteX7" fmla="*/ 3150451 w 9662369"/>
                <a:gd name="connsiteY7" fmla="*/ 9858 h 1781887"/>
                <a:gd name="connsiteX8" fmla="*/ 3691935 w 9662369"/>
                <a:gd name="connsiteY8" fmla="*/ 886028 h 1781887"/>
                <a:gd name="connsiteX9" fmla="*/ 4223573 w 9662369"/>
                <a:gd name="connsiteY9" fmla="*/ 1772043 h 1781887"/>
                <a:gd name="connsiteX10" fmla="*/ 4735522 w 9662369"/>
                <a:gd name="connsiteY10" fmla="*/ 895873 h 1781887"/>
                <a:gd name="connsiteX11" fmla="*/ 5267160 w 9662369"/>
                <a:gd name="connsiteY11" fmla="*/ 13 h 1781887"/>
                <a:gd name="connsiteX12" fmla="*/ 5788954 w 9662369"/>
                <a:gd name="connsiteY12" fmla="*/ 886028 h 1781887"/>
                <a:gd name="connsiteX13" fmla="*/ 6310747 w 9662369"/>
                <a:gd name="connsiteY13" fmla="*/ 1762198 h 1781887"/>
                <a:gd name="connsiteX14" fmla="*/ 6832541 w 9662369"/>
                <a:gd name="connsiteY14" fmla="*/ 876183 h 1781887"/>
                <a:gd name="connsiteX15" fmla="*/ 7364179 w 9662369"/>
                <a:gd name="connsiteY15" fmla="*/ 13 h 1781887"/>
                <a:gd name="connsiteX16" fmla="*/ 7905663 w 9662369"/>
                <a:gd name="connsiteY16" fmla="*/ 895873 h 1781887"/>
                <a:gd name="connsiteX17" fmla="*/ 8407766 w 9662369"/>
                <a:gd name="connsiteY17" fmla="*/ 1329035 h 1781887"/>
                <a:gd name="connsiteX18" fmla="*/ 8939405 w 9662369"/>
                <a:gd name="connsiteY18" fmla="*/ 895873 h 1781887"/>
                <a:gd name="connsiteX19" fmla="*/ 9254450 w 9662369"/>
                <a:gd name="connsiteY19" fmla="*/ 895873 h 1781887"/>
                <a:gd name="connsiteX20" fmla="*/ 9461198 w 9662369"/>
                <a:gd name="connsiteY20" fmla="*/ 886028 h 1781887"/>
                <a:gd name="connsiteX21" fmla="*/ 9662369 w 9662369"/>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6028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905718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650534 w 9887208"/>
                <a:gd name="connsiteY21" fmla="*/ 822229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658166 w 9887208"/>
                <a:gd name="connsiteY21" fmla="*/ 888904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8884 h 1781887"/>
                <a:gd name="connsiteX21" fmla="*/ 9658166 w 9887208"/>
                <a:gd name="connsiteY21" fmla="*/ 888904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8884 h 1781887"/>
                <a:gd name="connsiteX21" fmla="*/ 9658166 w 9887208"/>
                <a:gd name="connsiteY21" fmla="*/ 888904 h 1781887"/>
                <a:gd name="connsiteX22" fmla="*/ 9887208 w 9887208"/>
                <a:gd name="connsiteY22" fmla="*/ 886347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461198 w 9864310"/>
                <a:gd name="connsiteY20" fmla="*/ 888884 h 1781887"/>
                <a:gd name="connsiteX21" fmla="*/ 9658166 w 9864310"/>
                <a:gd name="connsiteY21" fmla="*/ 8889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658166 w 9864310"/>
                <a:gd name="connsiteY21" fmla="*/ 8889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417742 w 9864310"/>
                <a:gd name="connsiteY21" fmla="*/ 9016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417742 w 9864310"/>
                <a:gd name="connsiteY21" fmla="*/ 895254 h 1781887"/>
                <a:gd name="connsiteX22" fmla="*/ 9864310 w 9864310"/>
                <a:gd name="connsiteY22" fmla="*/ 889522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417742 w 9616253"/>
                <a:gd name="connsiteY21" fmla="*/ 895254 h 1781887"/>
                <a:gd name="connsiteX22" fmla="*/ 9616253 w 9616253"/>
                <a:gd name="connsiteY22" fmla="*/ 899047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391028 w 9616253"/>
                <a:gd name="connsiteY21" fmla="*/ 895254 h 1781887"/>
                <a:gd name="connsiteX22" fmla="*/ 9616253 w 9616253"/>
                <a:gd name="connsiteY22" fmla="*/ 899047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391028 w 9616253"/>
                <a:gd name="connsiteY21" fmla="*/ 895254 h 1781887"/>
                <a:gd name="connsiteX22" fmla="*/ 9616253 w 9616253"/>
                <a:gd name="connsiteY22" fmla="*/ 899047 h 1781887"/>
                <a:gd name="connsiteX0" fmla="*/ 0 w 10314231"/>
                <a:gd name="connsiteY0" fmla="*/ 886028 h 1781887"/>
                <a:gd name="connsiteX1" fmla="*/ 265819 w 10314231"/>
                <a:gd name="connsiteY1" fmla="*/ 886028 h 1781887"/>
                <a:gd name="connsiteX2" fmla="*/ 521793 w 10314231"/>
                <a:gd name="connsiteY2" fmla="*/ 886028 h 1781887"/>
                <a:gd name="connsiteX3" fmla="*/ 1043587 w 10314231"/>
                <a:gd name="connsiteY3" fmla="*/ 472555 h 1781887"/>
                <a:gd name="connsiteX4" fmla="*/ 1585070 w 10314231"/>
                <a:gd name="connsiteY4" fmla="*/ 886028 h 1781887"/>
                <a:gd name="connsiteX5" fmla="*/ 2097019 w 10314231"/>
                <a:gd name="connsiteY5" fmla="*/ 1781887 h 1781887"/>
                <a:gd name="connsiteX6" fmla="*/ 2628657 w 10314231"/>
                <a:gd name="connsiteY6" fmla="*/ 886028 h 1781887"/>
                <a:gd name="connsiteX7" fmla="*/ 3150451 w 10314231"/>
                <a:gd name="connsiteY7" fmla="*/ 9858 h 1781887"/>
                <a:gd name="connsiteX8" fmla="*/ 3691935 w 10314231"/>
                <a:gd name="connsiteY8" fmla="*/ 886028 h 1781887"/>
                <a:gd name="connsiteX9" fmla="*/ 4223573 w 10314231"/>
                <a:gd name="connsiteY9" fmla="*/ 1772043 h 1781887"/>
                <a:gd name="connsiteX10" fmla="*/ 4735522 w 10314231"/>
                <a:gd name="connsiteY10" fmla="*/ 895873 h 1781887"/>
                <a:gd name="connsiteX11" fmla="*/ 5267160 w 10314231"/>
                <a:gd name="connsiteY11" fmla="*/ 13 h 1781887"/>
                <a:gd name="connsiteX12" fmla="*/ 5788954 w 10314231"/>
                <a:gd name="connsiteY12" fmla="*/ 886028 h 1781887"/>
                <a:gd name="connsiteX13" fmla="*/ 6310747 w 10314231"/>
                <a:gd name="connsiteY13" fmla="*/ 1762198 h 1781887"/>
                <a:gd name="connsiteX14" fmla="*/ 6832541 w 10314231"/>
                <a:gd name="connsiteY14" fmla="*/ 876183 h 1781887"/>
                <a:gd name="connsiteX15" fmla="*/ 7364179 w 10314231"/>
                <a:gd name="connsiteY15" fmla="*/ 13 h 1781887"/>
                <a:gd name="connsiteX16" fmla="*/ 7905663 w 10314231"/>
                <a:gd name="connsiteY16" fmla="*/ 895873 h 1781887"/>
                <a:gd name="connsiteX17" fmla="*/ 8407766 w 10314231"/>
                <a:gd name="connsiteY17" fmla="*/ 1329035 h 1781887"/>
                <a:gd name="connsiteX18" fmla="*/ 8939405 w 10314231"/>
                <a:gd name="connsiteY18" fmla="*/ 895873 h 1781887"/>
                <a:gd name="connsiteX19" fmla="*/ 9254450 w 10314231"/>
                <a:gd name="connsiteY19" fmla="*/ 895873 h 1781887"/>
                <a:gd name="connsiteX20" fmla="*/ 9327629 w 10314231"/>
                <a:gd name="connsiteY20" fmla="*/ 895234 h 1781887"/>
                <a:gd name="connsiteX21" fmla="*/ 9391028 w 10314231"/>
                <a:gd name="connsiteY21" fmla="*/ 895254 h 1781887"/>
                <a:gd name="connsiteX22" fmla="*/ 10314231 w 10314231"/>
                <a:gd name="connsiteY22" fmla="*/ 899048 h 1781887"/>
                <a:gd name="connsiteX0" fmla="*/ 0 w 10180004"/>
                <a:gd name="connsiteY0" fmla="*/ 886028 h 1781887"/>
                <a:gd name="connsiteX1" fmla="*/ 265819 w 10180004"/>
                <a:gd name="connsiteY1" fmla="*/ 886028 h 1781887"/>
                <a:gd name="connsiteX2" fmla="*/ 521793 w 10180004"/>
                <a:gd name="connsiteY2" fmla="*/ 886028 h 1781887"/>
                <a:gd name="connsiteX3" fmla="*/ 1043587 w 10180004"/>
                <a:gd name="connsiteY3" fmla="*/ 472555 h 1781887"/>
                <a:gd name="connsiteX4" fmla="*/ 1585070 w 10180004"/>
                <a:gd name="connsiteY4" fmla="*/ 886028 h 1781887"/>
                <a:gd name="connsiteX5" fmla="*/ 2097019 w 10180004"/>
                <a:gd name="connsiteY5" fmla="*/ 1781887 h 1781887"/>
                <a:gd name="connsiteX6" fmla="*/ 2628657 w 10180004"/>
                <a:gd name="connsiteY6" fmla="*/ 886028 h 1781887"/>
                <a:gd name="connsiteX7" fmla="*/ 3150451 w 10180004"/>
                <a:gd name="connsiteY7" fmla="*/ 9858 h 1781887"/>
                <a:gd name="connsiteX8" fmla="*/ 3691935 w 10180004"/>
                <a:gd name="connsiteY8" fmla="*/ 886028 h 1781887"/>
                <a:gd name="connsiteX9" fmla="*/ 4223573 w 10180004"/>
                <a:gd name="connsiteY9" fmla="*/ 1772043 h 1781887"/>
                <a:gd name="connsiteX10" fmla="*/ 4735522 w 10180004"/>
                <a:gd name="connsiteY10" fmla="*/ 895873 h 1781887"/>
                <a:gd name="connsiteX11" fmla="*/ 5267160 w 10180004"/>
                <a:gd name="connsiteY11" fmla="*/ 13 h 1781887"/>
                <a:gd name="connsiteX12" fmla="*/ 5788954 w 10180004"/>
                <a:gd name="connsiteY12" fmla="*/ 886028 h 1781887"/>
                <a:gd name="connsiteX13" fmla="*/ 6310747 w 10180004"/>
                <a:gd name="connsiteY13" fmla="*/ 1762198 h 1781887"/>
                <a:gd name="connsiteX14" fmla="*/ 6832541 w 10180004"/>
                <a:gd name="connsiteY14" fmla="*/ 876183 h 1781887"/>
                <a:gd name="connsiteX15" fmla="*/ 7364179 w 10180004"/>
                <a:gd name="connsiteY15" fmla="*/ 13 h 1781887"/>
                <a:gd name="connsiteX16" fmla="*/ 7905663 w 10180004"/>
                <a:gd name="connsiteY16" fmla="*/ 895873 h 1781887"/>
                <a:gd name="connsiteX17" fmla="*/ 8407766 w 10180004"/>
                <a:gd name="connsiteY17" fmla="*/ 1329035 h 1781887"/>
                <a:gd name="connsiteX18" fmla="*/ 8939405 w 10180004"/>
                <a:gd name="connsiteY18" fmla="*/ 895873 h 1781887"/>
                <a:gd name="connsiteX19" fmla="*/ 9254450 w 10180004"/>
                <a:gd name="connsiteY19" fmla="*/ 895873 h 1781887"/>
                <a:gd name="connsiteX20" fmla="*/ 9327629 w 10180004"/>
                <a:gd name="connsiteY20" fmla="*/ 895234 h 1781887"/>
                <a:gd name="connsiteX21" fmla="*/ 9391028 w 10180004"/>
                <a:gd name="connsiteY21" fmla="*/ 895254 h 1781887"/>
                <a:gd name="connsiteX22" fmla="*/ 10180004 w 10180004"/>
                <a:gd name="connsiteY22" fmla="*/ 899048 h 1781887"/>
                <a:gd name="connsiteX0" fmla="*/ 0 w 11717417"/>
                <a:gd name="connsiteY0" fmla="*/ 886028 h 1781887"/>
                <a:gd name="connsiteX1" fmla="*/ 265819 w 11717417"/>
                <a:gd name="connsiteY1" fmla="*/ 886028 h 1781887"/>
                <a:gd name="connsiteX2" fmla="*/ 521793 w 11717417"/>
                <a:gd name="connsiteY2" fmla="*/ 886028 h 1781887"/>
                <a:gd name="connsiteX3" fmla="*/ 1043587 w 11717417"/>
                <a:gd name="connsiteY3" fmla="*/ 472555 h 1781887"/>
                <a:gd name="connsiteX4" fmla="*/ 1585070 w 11717417"/>
                <a:gd name="connsiteY4" fmla="*/ 886028 h 1781887"/>
                <a:gd name="connsiteX5" fmla="*/ 2097019 w 11717417"/>
                <a:gd name="connsiteY5" fmla="*/ 1781887 h 1781887"/>
                <a:gd name="connsiteX6" fmla="*/ 2628657 w 11717417"/>
                <a:gd name="connsiteY6" fmla="*/ 886028 h 1781887"/>
                <a:gd name="connsiteX7" fmla="*/ 3150451 w 11717417"/>
                <a:gd name="connsiteY7" fmla="*/ 9858 h 1781887"/>
                <a:gd name="connsiteX8" fmla="*/ 3691935 w 11717417"/>
                <a:gd name="connsiteY8" fmla="*/ 886028 h 1781887"/>
                <a:gd name="connsiteX9" fmla="*/ 4223573 w 11717417"/>
                <a:gd name="connsiteY9" fmla="*/ 1772043 h 1781887"/>
                <a:gd name="connsiteX10" fmla="*/ 4735522 w 11717417"/>
                <a:gd name="connsiteY10" fmla="*/ 895873 h 1781887"/>
                <a:gd name="connsiteX11" fmla="*/ 5267160 w 11717417"/>
                <a:gd name="connsiteY11" fmla="*/ 13 h 1781887"/>
                <a:gd name="connsiteX12" fmla="*/ 5788954 w 11717417"/>
                <a:gd name="connsiteY12" fmla="*/ 886028 h 1781887"/>
                <a:gd name="connsiteX13" fmla="*/ 6310747 w 11717417"/>
                <a:gd name="connsiteY13" fmla="*/ 1762198 h 1781887"/>
                <a:gd name="connsiteX14" fmla="*/ 6832541 w 11717417"/>
                <a:gd name="connsiteY14" fmla="*/ 876183 h 1781887"/>
                <a:gd name="connsiteX15" fmla="*/ 7364179 w 11717417"/>
                <a:gd name="connsiteY15" fmla="*/ 13 h 1781887"/>
                <a:gd name="connsiteX16" fmla="*/ 7905663 w 11717417"/>
                <a:gd name="connsiteY16" fmla="*/ 895873 h 1781887"/>
                <a:gd name="connsiteX17" fmla="*/ 8407766 w 11717417"/>
                <a:gd name="connsiteY17" fmla="*/ 1329035 h 1781887"/>
                <a:gd name="connsiteX18" fmla="*/ 8939405 w 11717417"/>
                <a:gd name="connsiteY18" fmla="*/ 895873 h 1781887"/>
                <a:gd name="connsiteX19" fmla="*/ 9254450 w 11717417"/>
                <a:gd name="connsiteY19" fmla="*/ 895873 h 1781887"/>
                <a:gd name="connsiteX20" fmla="*/ 9327629 w 11717417"/>
                <a:gd name="connsiteY20" fmla="*/ 895234 h 1781887"/>
                <a:gd name="connsiteX21" fmla="*/ 9391028 w 11717417"/>
                <a:gd name="connsiteY21" fmla="*/ 895254 h 1781887"/>
                <a:gd name="connsiteX22" fmla="*/ 11717417 w 11717417"/>
                <a:gd name="connsiteY22" fmla="*/ 899049 h 178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17417" h="1781887">
                  <a:moveTo>
                    <a:pt x="0" y="886028"/>
                  </a:moveTo>
                  <a:lnTo>
                    <a:pt x="265819" y="886028"/>
                  </a:lnTo>
                  <a:cubicBezTo>
                    <a:pt x="352784" y="886028"/>
                    <a:pt x="392165" y="954940"/>
                    <a:pt x="521793" y="886028"/>
                  </a:cubicBezTo>
                  <a:cubicBezTo>
                    <a:pt x="651421" y="817116"/>
                    <a:pt x="866374" y="472555"/>
                    <a:pt x="1043587" y="472555"/>
                  </a:cubicBezTo>
                  <a:cubicBezTo>
                    <a:pt x="1220800" y="472555"/>
                    <a:pt x="1409498" y="667806"/>
                    <a:pt x="1585070" y="886028"/>
                  </a:cubicBezTo>
                  <a:cubicBezTo>
                    <a:pt x="1760642" y="1104250"/>
                    <a:pt x="1923088" y="1781887"/>
                    <a:pt x="2097019" y="1781887"/>
                  </a:cubicBezTo>
                  <a:cubicBezTo>
                    <a:pt x="2270950" y="1781887"/>
                    <a:pt x="2628657" y="886028"/>
                    <a:pt x="2628657" y="886028"/>
                  </a:cubicBezTo>
                  <a:cubicBezTo>
                    <a:pt x="2804229" y="590690"/>
                    <a:pt x="2973238" y="9858"/>
                    <a:pt x="3150451" y="9858"/>
                  </a:cubicBezTo>
                  <a:cubicBezTo>
                    <a:pt x="3327664" y="9858"/>
                    <a:pt x="3513081" y="592331"/>
                    <a:pt x="3691935" y="886028"/>
                  </a:cubicBezTo>
                  <a:cubicBezTo>
                    <a:pt x="3870789" y="1179725"/>
                    <a:pt x="4049642" y="1770402"/>
                    <a:pt x="4223573" y="1772043"/>
                  </a:cubicBezTo>
                  <a:cubicBezTo>
                    <a:pt x="4397504" y="1773684"/>
                    <a:pt x="4561591" y="1191211"/>
                    <a:pt x="4735522" y="895873"/>
                  </a:cubicBezTo>
                  <a:cubicBezTo>
                    <a:pt x="4909453" y="600535"/>
                    <a:pt x="5091588" y="1654"/>
                    <a:pt x="5267160" y="13"/>
                  </a:cubicBezTo>
                  <a:cubicBezTo>
                    <a:pt x="5442732" y="-1628"/>
                    <a:pt x="5788954" y="886028"/>
                    <a:pt x="5788954" y="886028"/>
                  </a:cubicBezTo>
                  <a:cubicBezTo>
                    <a:pt x="5962885" y="1179725"/>
                    <a:pt x="6136816" y="1763839"/>
                    <a:pt x="6310747" y="1762198"/>
                  </a:cubicBezTo>
                  <a:cubicBezTo>
                    <a:pt x="6484678" y="1760557"/>
                    <a:pt x="6656969" y="1169880"/>
                    <a:pt x="6832541" y="876183"/>
                  </a:cubicBezTo>
                  <a:cubicBezTo>
                    <a:pt x="7008113" y="582486"/>
                    <a:pt x="7185325" y="-3269"/>
                    <a:pt x="7364179" y="13"/>
                  </a:cubicBezTo>
                  <a:cubicBezTo>
                    <a:pt x="7543033" y="3295"/>
                    <a:pt x="7731732" y="674369"/>
                    <a:pt x="7905663" y="895873"/>
                  </a:cubicBezTo>
                  <a:cubicBezTo>
                    <a:pt x="8079594" y="1117377"/>
                    <a:pt x="8235476" y="1329035"/>
                    <a:pt x="8407766" y="1329035"/>
                  </a:cubicBezTo>
                  <a:cubicBezTo>
                    <a:pt x="8580056" y="1329035"/>
                    <a:pt x="8798291" y="968067"/>
                    <a:pt x="8939405" y="895873"/>
                  </a:cubicBezTo>
                  <a:cubicBezTo>
                    <a:pt x="9080519" y="823679"/>
                    <a:pt x="9189746" y="895980"/>
                    <a:pt x="9254450" y="895873"/>
                  </a:cubicBezTo>
                  <a:lnTo>
                    <a:pt x="9327629" y="895234"/>
                  </a:lnTo>
                  <a:cubicBezTo>
                    <a:pt x="9350392" y="895131"/>
                    <a:pt x="9320027" y="891973"/>
                    <a:pt x="9391028" y="895254"/>
                  </a:cubicBezTo>
                  <a:lnTo>
                    <a:pt x="11717417" y="899049"/>
                  </a:lnTo>
                </a:path>
              </a:pathLst>
            </a:custGeom>
            <a:ln w="19050" cmpd="sng">
              <a:solidFill>
                <a:srgbClr val="008000"/>
              </a:solidFill>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pic>
          <p:nvPicPr>
            <p:cNvPr id="98" name="Picture 97" descr="positron.png">
              <a:extLst>
                <a:ext uri="{FF2B5EF4-FFF2-40B4-BE49-F238E27FC236}">
                  <a16:creationId xmlns:a16="http://schemas.microsoft.com/office/drawing/2014/main" id="{117B9714-5FC7-7148-841D-CC1EAEB7B5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03245" y="2339408"/>
              <a:ext cx="185855" cy="194303"/>
            </a:xfrm>
            <a:prstGeom prst="rect">
              <a:avLst/>
            </a:prstGeom>
          </p:spPr>
        </p:pic>
        <p:pic>
          <p:nvPicPr>
            <p:cNvPr id="99" name="Picture 98" descr="electron.png">
              <a:extLst>
                <a:ext uri="{FF2B5EF4-FFF2-40B4-BE49-F238E27FC236}">
                  <a16:creationId xmlns:a16="http://schemas.microsoft.com/office/drawing/2014/main" id="{43046BB9-96CB-F14E-98CB-21B6A6648B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66556" y="2215423"/>
              <a:ext cx="170265" cy="182143"/>
            </a:xfrm>
            <a:prstGeom prst="rect">
              <a:avLst/>
            </a:prstGeom>
          </p:spPr>
        </p:pic>
        <p:sp>
          <p:nvSpPr>
            <p:cNvPr id="100" name="Freeform 99">
              <a:extLst>
                <a:ext uri="{FF2B5EF4-FFF2-40B4-BE49-F238E27FC236}">
                  <a16:creationId xmlns:a16="http://schemas.microsoft.com/office/drawing/2014/main" id="{8316E22E-61BD-DE44-91AD-4A39FDA31E09}"/>
                </a:ext>
              </a:extLst>
            </p:cNvPr>
            <p:cNvSpPr/>
            <p:nvPr/>
          </p:nvSpPr>
          <p:spPr>
            <a:xfrm rot="7960988">
              <a:off x="10300881" y="1834195"/>
              <a:ext cx="453239" cy="131054"/>
            </a:xfrm>
            <a:custGeom>
              <a:avLst/>
              <a:gdLst>
                <a:gd name="connsiteX0" fmla="*/ 0 w 9461198"/>
                <a:gd name="connsiteY0" fmla="*/ 886028 h 1781887"/>
                <a:gd name="connsiteX1" fmla="*/ 265819 w 9461198"/>
                <a:gd name="connsiteY1" fmla="*/ 886028 h 1781887"/>
                <a:gd name="connsiteX2" fmla="*/ 521793 w 9461198"/>
                <a:gd name="connsiteY2" fmla="*/ 886028 h 1781887"/>
                <a:gd name="connsiteX3" fmla="*/ 1043587 w 9461198"/>
                <a:gd name="connsiteY3" fmla="*/ 472555 h 1781887"/>
                <a:gd name="connsiteX4" fmla="*/ 1585070 w 9461198"/>
                <a:gd name="connsiteY4" fmla="*/ 886028 h 1781887"/>
                <a:gd name="connsiteX5" fmla="*/ 2097019 w 9461198"/>
                <a:gd name="connsiteY5" fmla="*/ 1781887 h 1781887"/>
                <a:gd name="connsiteX6" fmla="*/ 2628657 w 9461198"/>
                <a:gd name="connsiteY6" fmla="*/ 886028 h 1781887"/>
                <a:gd name="connsiteX7" fmla="*/ 3150451 w 9461198"/>
                <a:gd name="connsiteY7" fmla="*/ 9858 h 1781887"/>
                <a:gd name="connsiteX8" fmla="*/ 3691935 w 9461198"/>
                <a:gd name="connsiteY8" fmla="*/ 886028 h 1781887"/>
                <a:gd name="connsiteX9" fmla="*/ 4223573 w 9461198"/>
                <a:gd name="connsiteY9" fmla="*/ 1772043 h 1781887"/>
                <a:gd name="connsiteX10" fmla="*/ 4735522 w 9461198"/>
                <a:gd name="connsiteY10" fmla="*/ 895873 h 1781887"/>
                <a:gd name="connsiteX11" fmla="*/ 5267160 w 9461198"/>
                <a:gd name="connsiteY11" fmla="*/ 13 h 1781887"/>
                <a:gd name="connsiteX12" fmla="*/ 5788954 w 9461198"/>
                <a:gd name="connsiteY12" fmla="*/ 886028 h 1781887"/>
                <a:gd name="connsiteX13" fmla="*/ 6310747 w 9461198"/>
                <a:gd name="connsiteY13" fmla="*/ 1762198 h 1781887"/>
                <a:gd name="connsiteX14" fmla="*/ 6832541 w 9461198"/>
                <a:gd name="connsiteY14" fmla="*/ 876183 h 1781887"/>
                <a:gd name="connsiteX15" fmla="*/ 7364179 w 9461198"/>
                <a:gd name="connsiteY15" fmla="*/ 13 h 1781887"/>
                <a:gd name="connsiteX16" fmla="*/ 7905663 w 9461198"/>
                <a:gd name="connsiteY16" fmla="*/ 895873 h 1781887"/>
                <a:gd name="connsiteX17" fmla="*/ 8407766 w 9461198"/>
                <a:gd name="connsiteY17" fmla="*/ 1329035 h 1781887"/>
                <a:gd name="connsiteX18" fmla="*/ 8939405 w 9461198"/>
                <a:gd name="connsiteY18" fmla="*/ 895873 h 1781887"/>
                <a:gd name="connsiteX19" fmla="*/ 9254450 w 9461198"/>
                <a:gd name="connsiteY19" fmla="*/ 895873 h 1781887"/>
                <a:gd name="connsiteX20" fmla="*/ 9461198 w 9461198"/>
                <a:gd name="connsiteY20" fmla="*/ 886028 h 1781887"/>
                <a:gd name="connsiteX21" fmla="*/ 9461198 w 9461198"/>
                <a:gd name="connsiteY21" fmla="*/ 886028 h 1781887"/>
                <a:gd name="connsiteX0" fmla="*/ 0 w 9662369"/>
                <a:gd name="connsiteY0" fmla="*/ 886028 h 1781887"/>
                <a:gd name="connsiteX1" fmla="*/ 265819 w 9662369"/>
                <a:gd name="connsiteY1" fmla="*/ 886028 h 1781887"/>
                <a:gd name="connsiteX2" fmla="*/ 521793 w 9662369"/>
                <a:gd name="connsiteY2" fmla="*/ 886028 h 1781887"/>
                <a:gd name="connsiteX3" fmla="*/ 1043587 w 9662369"/>
                <a:gd name="connsiteY3" fmla="*/ 472555 h 1781887"/>
                <a:gd name="connsiteX4" fmla="*/ 1585070 w 9662369"/>
                <a:gd name="connsiteY4" fmla="*/ 886028 h 1781887"/>
                <a:gd name="connsiteX5" fmla="*/ 2097019 w 9662369"/>
                <a:gd name="connsiteY5" fmla="*/ 1781887 h 1781887"/>
                <a:gd name="connsiteX6" fmla="*/ 2628657 w 9662369"/>
                <a:gd name="connsiteY6" fmla="*/ 886028 h 1781887"/>
                <a:gd name="connsiteX7" fmla="*/ 3150451 w 9662369"/>
                <a:gd name="connsiteY7" fmla="*/ 9858 h 1781887"/>
                <a:gd name="connsiteX8" fmla="*/ 3691935 w 9662369"/>
                <a:gd name="connsiteY8" fmla="*/ 886028 h 1781887"/>
                <a:gd name="connsiteX9" fmla="*/ 4223573 w 9662369"/>
                <a:gd name="connsiteY9" fmla="*/ 1772043 h 1781887"/>
                <a:gd name="connsiteX10" fmla="*/ 4735522 w 9662369"/>
                <a:gd name="connsiteY10" fmla="*/ 895873 h 1781887"/>
                <a:gd name="connsiteX11" fmla="*/ 5267160 w 9662369"/>
                <a:gd name="connsiteY11" fmla="*/ 13 h 1781887"/>
                <a:gd name="connsiteX12" fmla="*/ 5788954 w 9662369"/>
                <a:gd name="connsiteY12" fmla="*/ 886028 h 1781887"/>
                <a:gd name="connsiteX13" fmla="*/ 6310747 w 9662369"/>
                <a:gd name="connsiteY13" fmla="*/ 1762198 h 1781887"/>
                <a:gd name="connsiteX14" fmla="*/ 6832541 w 9662369"/>
                <a:gd name="connsiteY14" fmla="*/ 876183 h 1781887"/>
                <a:gd name="connsiteX15" fmla="*/ 7364179 w 9662369"/>
                <a:gd name="connsiteY15" fmla="*/ 13 h 1781887"/>
                <a:gd name="connsiteX16" fmla="*/ 7905663 w 9662369"/>
                <a:gd name="connsiteY16" fmla="*/ 895873 h 1781887"/>
                <a:gd name="connsiteX17" fmla="*/ 8407766 w 9662369"/>
                <a:gd name="connsiteY17" fmla="*/ 1329035 h 1781887"/>
                <a:gd name="connsiteX18" fmla="*/ 8939405 w 9662369"/>
                <a:gd name="connsiteY18" fmla="*/ 895873 h 1781887"/>
                <a:gd name="connsiteX19" fmla="*/ 9254450 w 9662369"/>
                <a:gd name="connsiteY19" fmla="*/ 895873 h 1781887"/>
                <a:gd name="connsiteX20" fmla="*/ 9461198 w 9662369"/>
                <a:gd name="connsiteY20" fmla="*/ 886028 h 1781887"/>
                <a:gd name="connsiteX21" fmla="*/ 9662369 w 9662369"/>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6028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905718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650534 w 9887208"/>
                <a:gd name="connsiteY21" fmla="*/ 822229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658166 w 9887208"/>
                <a:gd name="connsiteY21" fmla="*/ 888904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8884 h 1781887"/>
                <a:gd name="connsiteX21" fmla="*/ 9658166 w 9887208"/>
                <a:gd name="connsiteY21" fmla="*/ 888904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8884 h 1781887"/>
                <a:gd name="connsiteX21" fmla="*/ 9658166 w 9887208"/>
                <a:gd name="connsiteY21" fmla="*/ 888904 h 1781887"/>
                <a:gd name="connsiteX22" fmla="*/ 9887208 w 9887208"/>
                <a:gd name="connsiteY22" fmla="*/ 886347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461198 w 9864310"/>
                <a:gd name="connsiteY20" fmla="*/ 888884 h 1781887"/>
                <a:gd name="connsiteX21" fmla="*/ 9658166 w 9864310"/>
                <a:gd name="connsiteY21" fmla="*/ 8889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658166 w 9864310"/>
                <a:gd name="connsiteY21" fmla="*/ 8889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417742 w 9864310"/>
                <a:gd name="connsiteY21" fmla="*/ 9016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417742 w 9864310"/>
                <a:gd name="connsiteY21" fmla="*/ 895254 h 1781887"/>
                <a:gd name="connsiteX22" fmla="*/ 9864310 w 9864310"/>
                <a:gd name="connsiteY22" fmla="*/ 889522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417742 w 9616253"/>
                <a:gd name="connsiteY21" fmla="*/ 895254 h 1781887"/>
                <a:gd name="connsiteX22" fmla="*/ 9616253 w 9616253"/>
                <a:gd name="connsiteY22" fmla="*/ 899047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391028 w 9616253"/>
                <a:gd name="connsiteY21" fmla="*/ 895254 h 1781887"/>
                <a:gd name="connsiteX22" fmla="*/ 9616253 w 9616253"/>
                <a:gd name="connsiteY22" fmla="*/ 899047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391028 w 9616253"/>
                <a:gd name="connsiteY21" fmla="*/ 895254 h 1781887"/>
                <a:gd name="connsiteX22" fmla="*/ 9616253 w 9616253"/>
                <a:gd name="connsiteY22" fmla="*/ 899047 h 1781887"/>
                <a:gd name="connsiteX0" fmla="*/ 0 w 10314231"/>
                <a:gd name="connsiteY0" fmla="*/ 886028 h 1781887"/>
                <a:gd name="connsiteX1" fmla="*/ 265819 w 10314231"/>
                <a:gd name="connsiteY1" fmla="*/ 886028 h 1781887"/>
                <a:gd name="connsiteX2" fmla="*/ 521793 w 10314231"/>
                <a:gd name="connsiteY2" fmla="*/ 886028 h 1781887"/>
                <a:gd name="connsiteX3" fmla="*/ 1043587 w 10314231"/>
                <a:gd name="connsiteY3" fmla="*/ 472555 h 1781887"/>
                <a:gd name="connsiteX4" fmla="*/ 1585070 w 10314231"/>
                <a:gd name="connsiteY4" fmla="*/ 886028 h 1781887"/>
                <a:gd name="connsiteX5" fmla="*/ 2097019 w 10314231"/>
                <a:gd name="connsiteY5" fmla="*/ 1781887 h 1781887"/>
                <a:gd name="connsiteX6" fmla="*/ 2628657 w 10314231"/>
                <a:gd name="connsiteY6" fmla="*/ 886028 h 1781887"/>
                <a:gd name="connsiteX7" fmla="*/ 3150451 w 10314231"/>
                <a:gd name="connsiteY7" fmla="*/ 9858 h 1781887"/>
                <a:gd name="connsiteX8" fmla="*/ 3691935 w 10314231"/>
                <a:gd name="connsiteY8" fmla="*/ 886028 h 1781887"/>
                <a:gd name="connsiteX9" fmla="*/ 4223573 w 10314231"/>
                <a:gd name="connsiteY9" fmla="*/ 1772043 h 1781887"/>
                <a:gd name="connsiteX10" fmla="*/ 4735522 w 10314231"/>
                <a:gd name="connsiteY10" fmla="*/ 895873 h 1781887"/>
                <a:gd name="connsiteX11" fmla="*/ 5267160 w 10314231"/>
                <a:gd name="connsiteY11" fmla="*/ 13 h 1781887"/>
                <a:gd name="connsiteX12" fmla="*/ 5788954 w 10314231"/>
                <a:gd name="connsiteY12" fmla="*/ 886028 h 1781887"/>
                <a:gd name="connsiteX13" fmla="*/ 6310747 w 10314231"/>
                <a:gd name="connsiteY13" fmla="*/ 1762198 h 1781887"/>
                <a:gd name="connsiteX14" fmla="*/ 6832541 w 10314231"/>
                <a:gd name="connsiteY14" fmla="*/ 876183 h 1781887"/>
                <a:gd name="connsiteX15" fmla="*/ 7364179 w 10314231"/>
                <a:gd name="connsiteY15" fmla="*/ 13 h 1781887"/>
                <a:gd name="connsiteX16" fmla="*/ 7905663 w 10314231"/>
                <a:gd name="connsiteY16" fmla="*/ 895873 h 1781887"/>
                <a:gd name="connsiteX17" fmla="*/ 8407766 w 10314231"/>
                <a:gd name="connsiteY17" fmla="*/ 1329035 h 1781887"/>
                <a:gd name="connsiteX18" fmla="*/ 8939405 w 10314231"/>
                <a:gd name="connsiteY18" fmla="*/ 895873 h 1781887"/>
                <a:gd name="connsiteX19" fmla="*/ 9254450 w 10314231"/>
                <a:gd name="connsiteY19" fmla="*/ 895873 h 1781887"/>
                <a:gd name="connsiteX20" fmla="*/ 9327629 w 10314231"/>
                <a:gd name="connsiteY20" fmla="*/ 895234 h 1781887"/>
                <a:gd name="connsiteX21" fmla="*/ 9391028 w 10314231"/>
                <a:gd name="connsiteY21" fmla="*/ 895254 h 1781887"/>
                <a:gd name="connsiteX22" fmla="*/ 10314231 w 10314231"/>
                <a:gd name="connsiteY22" fmla="*/ 899048 h 1781887"/>
                <a:gd name="connsiteX0" fmla="*/ 0 w 10180004"/>
                <a:gd name="connsiteY0" fmla="*/ 886028 h 1781887"/>
                <a:gd name="connsiteX1" fmla="*/ 265819 w 10180004"/>
                <a:gd name="connsiteY1" fmla="*/ 886028 h 1781887"/>
                <a:gd name="connsiteX2" fmla="*/ 521793 w 10180004"/>
                <a:gd name="connsiteY2" fmla="*/ 886028 h 1781887"/>
                <a:gd name="connsiteX3" fmla="*/ 1043587 w 10180004"/>
                <a:gd name="connsiteY3" fmla="*/ 472555 h 1781887"/>
                <a:gd name="connsiteX4" fmla="*/ 1585070 w 10180004"/>
                <a:gd name="connsiteY4" fmla="*/ 886028 h 1781887"/>
                <a:gd name="connsiteX5" fmla="*/ 2097019 w 10180004"/>
                <a:gd name="connsiteY5" fmla="*/ 1781887 h 1781887"/>
                <a:gd name="connsiteX6" fmla="*/ 2628657 w 10180004"/>
                <a:gd name="connsiteY6" fmla="*/ 886028 h 1781887"/>
                <a:gd name="connsiteX7" fmla="*/ 3150451 w 10180004"/>
                <a:gd name="connsiteY7" fmla="*/ 9858 h 1781887"/>
                <a:gd name="connsiteX8" fmla="*/ 3691935 w 10180004"/>
                <a:gd name="connsiteY8" fmla="*/ 886028 h 1781887"/>
                <a:gd name="connsiteX9" fmla="*/ 4223573 w 10180004"/>
                <a:gd name="connsiteY9" fmla="*/ 1772043 h 1781887"/>
                <a:gd name="connsiteX10" fmla="*/ 4735522 w 10180004"/>
                <a:gd name="connsiteY10" fmla="*/ 895873 h 1781887"/>
                <a:gd name="connsiteX11" fmla="*/ 5267160 w 10180004"/>
                <a:gd name="connsiteY11" fmla="*/ 13 h 1781887"/>
                <a:gd name="connsiteX12" fmla="*/ 5788954 w 10180004"/>
                <a:gd name="connsiteY12" fmla="*/ 886028 h 1781887"/>
                <a:gd name="connsiteX13" fmla="*/ 6310747 w 10180004"/>
                <a:gd name="connsiteY13" fmla="*/ 1762198 h 1781887"/>
                <a:gd name="connsiteX14" fmla="*/ 6832541 w 10180004"/>
                <a:gd name="connsiteY14" fmla="*/ 876183 h 1781887"/>
                <a:gd name="connsiteX15" fmla="*/ 7364179 w 10180004"/>
                <a:gd name="connsiteY15" fmla="*/ 13 h 1781887"/>
                <a:gd name="connsiteX16" fmla="*/ 7905663 w 10180004"/>
                <a:gd name="connsiteY16" fmla="*/ 895873 h 1781887"/>
                <a:gd name="connsiteX17" fmla="*/ 8407766 w 10180004"/>
                <a:gd name="connsiteY17" fmla="*/ 1329035 h 1781887"/>
                <a:gd name="connsiteX18" fmla="*/ 8939405 w 10180004"/>
                <a:gd name="connsiteY18" fmla="*/ 895873 h 1781887"/>
                <a:gd name="connsiteX19" fmla="*/ 9254450 w 10180004"/>
                <a:gd name="connsiteY19" fmla="*/ 895873 h 1781887"/>
                <a:gd name="connsiteX20" fmla="*/ 9327629 w 10180004"/>
                <a:gd name="connsiteY20" fmla="*/ 895234 h 1781887"/>
                <a:gd name="connsiteX21" fmla="*/ 9391028 w 10180004"/>
                <a:gd name="connsiteY21" fmla="*/ 895254 h 1781887"/>
                <a:gd name="connsiteX22" fmla="*/ 10180004 w 10180004"/>
                <a:gd name="connsiteY22" fmla="*/ 899048 h 1781887"/>
                <a:gd name="connsiteX0" fmla="*/ 0 w 11717417"/>
                <a:gd name="connsiteY0" fmla="*/ 886028 h 1781887"/>
                <a:gd name="connsiteX1" fmla="*/ 265819 w 11717417"/>
                <a:gd name="connsiteY1" fmla="*/ 886028 h 1781887"/>
                <a:gd name="connsiteX2" fmla="*/ 521793 w 11717417"/>
                <a:gd name="connsiteY2" fmla="*/ 886028 h 1781887"/>
                <a:gd name="connsiteX3" fmla="*/ 1043587 w 11717417"/>
                <a:gd name="connsiteY3" fmla="*/ 472555 h 1781887"/>
                <a:gd name="connsiteX4" fmla="*/ 1585070 w 11717417"/>
                <a:gd name="connsiteY4" fmla="*/ 886028 h 1781887"/>
                <a:gd name="connsiteX5" fmla="*/ 2097019 w 11717417"/>
                <a:gd name="connsiteY5" fmla="*/ 1781887 h 1781887"/>
                <a:gd name="connsiteX6" fmla="*/ 2628657 w 11717417"/>
                <a:gd name="connsiteY6" fmla="*/ 886028 h 1781887"/>
                <a:gd name="connsiteX7" fmla="*/ 3150451 w 11717417"/>
                <a:gd name="connsiteY7" fmla="*/ 9858 h 1781887"/>
                <a:gd name="connsiteX8" fmla="*/ 3691935 w 11717417"/>
                <a:gd name="connsiteY8" fmla="*/ 886028 h 1781887"/>
                <a:gd name="connsiteX9" fmla="*/ 4223573 w 11717417"/>
                <a:gd name="connsiteY9" fmla="*/ 1772043 h 1781887"/>
                <a:gd name="connsiteX10" fmla="*/ 4735522 w 11717417"/>
                <a:gd name="connsiteY10" fmla="*/ 895873 h 1781887"/>
                <a:gd name="connsiteX11" fmla="*/ 5267160 w 11717417"/>
                <a:gd name="connsiteY11" fmla="*/ 13 h 1781887"/>
                <a:gd name="connsiteX12" fmla="*/ 5788954 w 11717417"/>
                <a:gd name="connsiteY12" fmla="*/ 886028 h 1781887"/>
                <a:gd name="connsiteX13" fmla="*/ 6310747 w 11717417"/>
                <a:gd name="connsiteY13" fmla="*/ 1762198 h 1781887"/>
                <a:gd name="connsiteX14" fmla="*/ 6832541 w 11717417"/>
                <a:gd name="connsiteY14" fmla="*/ 876183 h 1781887"/>
                <a:gd name="connsiteX15" fmla="*/ 7364179 w 11717417"/>
                <a:gd name="connsiteY15" fmla="*/ 13 h 1781887"/>
                <a:gd name="connsiteX16" fmla="*/ 7905663 w 11717417"/>
                <a:gd name="connsiteY16" fmla="*/ 895873 h 1781887"/>
                <a:gd name="connsiteX17" fmla="*/ 8407766 w 11717417"/>
                <a:gd name="connsiteY17" fmla="*/ 1329035 h 1781887"/>
                <a:gd name="connsiteX18" fmla="*/ 8939405 w 11717417"/>
                <a:gd name="connsiteY18" fmla="*/ 895873 h 1781887"/>
                <a:gd name="connsiteX19" fmla="*/ 9254450 w 11717417"/>
                <a:gd name="connsiteY19" fmla="*/ 895873 h 1781887"/>
                <a:gd name="connsiteX20" fmla="*/ 9327629 w 11717417"/>
                <a:gd name="connsiteY20" fmla="*/ 895234 h 1781887"/>
                <a:gd name="connsiteX21" fmla="*/ 9391028 w 11717417"/>
                <a:gd name="connsiteY21" fmla="*/ 895254 h 1781887"/>
                <a:gd name="connsiteX22" fmla="*/ 11717417 w 11717417"/>
                <a:gd name="connsiteY22" fmla="*/ 899049 h 178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17417" h="1781887">
                  <a:moveTo>
                    <a:pt x="0" y="886028"/>
                  </a:moveTo>
                  <a:lnTo>
                    <a:pt x="265819" y="886028"/>
                  </a:lnTo>
                  <a:cubicBezTo>
                    <a:pt x="352784" y="886028"/>
                    <a:pt x="392165" y="954940"/>
                    <a:pt x="521793" y="886028"/>
                  </a:cubicBezTo>
                  <a:cubicBezTo>
                    <a:pt x="651421" y="817116"/>
                    <a:pt x="866374" y="472555"/>
                    <a:pt x="1043587" y="472555"/>
                  </a:cubicBezTo>
                  <a:cubicBezTo>
                    <a:pt x="1220800" y="472555"/>
                    <a:pt x="1409498" y="667806"/>
                    <a:pt x="1585070" y="886028"/>
                  </a:cubicBezTo>
                  <a:cubicBezTo>
                    <a:pt x="1760642" y="1104250"/>
                    <a:pt x="1923088" y="1781887"/>
                    <a:pt x="2097019" y="1781887"/>
                  </a:cubicBezTo>
                  <a:cubicBezTo>
                    <a:pt x="2270950" y="1781887"/>
                    <a:pt x="2628657" y="886028"/>
                    <a:pt x="2628657" y="886028"/>
                  </a:cubicBezTo>
                  <a:cubicBezTo>
                    <a:pt x="2804229" y="590690"/>
                    <a:pt x="2973238" y="9858"/>
                    <a:pt x="3150451" y="9858"/>
                  </a:cubicBezTo>
                  <a:cubicBezTo>
                    <a:pt x="3327664" y="9858"/>
                    <a:pt x="3513081" y="592331"/>
                    <a:pt x="3691935" y="886028"/>
                  </a:cubicBezTo>
                  <a:cubicBezTo>
                    <a:pt x="3870789" y="1179725"/>
                    <a:pt x="4049642" y="1770402"/>
                    <a:pt x="4223573" y="1772043"/>
                  </a:cubicBezTo>
                  <a:cubicBezTo>
                    <a:pt x="4397504" y="1773684"/>
                    <a:pt x="4561591" y="1191211"/>
                    <a:pt x="4735522" y="895873"/>
                  </a:cubicBezTo>
                  <a:cubicBezTo>
                    <a:pt x="4909453" y="600535"/>
                    <a:pt x="5091588" y="1654"/>
                    <a:pt x="5267160" y="13"/>
                  </a:cubicBezTo>
                  <a:cubicBezTo>
                    <a:pt x="5442732" y="-1628"/>
                    <a:pt x="5788954" y="886028"/>
                    <a:pt x="5788954" y="886028"/>
                  </a:cubicBezTo>
                  <a:cubicBezTo>
                    <a:pt x="5962885" y="1179725"/>
                    <a:pt x="6136816" y="1763839"/>
                    <a:pt x="6310747" y="1762198"/>
                  </a:cubicBezTo>
                  <a:cubicBezTo>
                    <a:pt x="6484678" y="1760557"/>
                    <a:pt x="6656969" y="1169880"/>
                    <a:pt x="6832541" y="876183"/>
                  </a:cubicBezTo>
                  <a:cubicBezTo>
                    <a:pt x="7008113" y="582486"/>
                    <a:pt x="7185325" y="-3269"/>
                    <a:pt x="7364179" y="13"/>
                  </a:cubicBezTo>
                  <a:cubicBezTo>
                    <a:pt x="7543033" y="3295"/>
                    <a:pt x="7731732" y="674369"/>
                    <a:pt x="7905663" y="895873"/>
                  </a:cubicBezTo>
                  <a:cubicBezTo>
                    <a:pt x="8079594" y="1117377"/>
                    <a:pt x="8235476" y="1329035"/>
                    <a:pt x="8407766" y="1329035"/>
                  </a:cubicBezTo>
                  <a:cubicBezTo>
                    <a:pt x="8580056" y="1329035"/>
                    <a:pt x="8798291" y="968067"/>
                    <a:pt x="8939405" y="895873"/>
                  </a:cubicBezTo>
                  <a:cubicBezTo>
                    <a:pt x="9080519" y="823679"/>
                    <a:pt x="9189746" y="895980"/>
                    <a:pt x="9254450" y="895873"/>
                  </a:cubicBezTo>
                  <a:lnTo>
                    <a:pt x="9327629" y="895234"/>
                  </a:lnTo>
                  <a:cubicBezTo>
                    <a:pt x="9350392" y="895131"/>
                    <a:pt x="9320027" y="891973"/>
                    <a:pt x="9391028" y="895254"/>
                  </a:cubicBezTo>
                  <a:lnTo>
                    <a:pt x="11717417" y="899049"/>
                  </a:lnTo>
                </a:path>
              </a:pathLst>
            </a:custGeom>
            <a:ln w="19050" cmpd="sng">
              <a:solidFill>
                <a:srgbClr val="008000"/>
              </a:solidFill>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01" name="Freeform 100">
              <a:extLst>
                <a:ext uri="{FF2B5EF4-FFF2-40B4-BE49-F238E27FC236}">
                  <a16:creationId xmlns:a16="http://schemas.microsoft.com/office/drawing/2014/main" id="{1F90FED0-6306-8744-9A50-F786DD7BF218}"/>
                </a:ext>
              </a:extLst>
            </p:cNvPr>
            <p:cNvSpPr/>
            <p:nvPr/>
          </p:nvSpPr>
          <p:spPr>
            <a:xfrm flipH="1">
              <a:off x="11587262" y="2913012"/>
              <a:ext cx="453240" cy="218160"/>
            </a:xfrm>
            <a:custGeom>
              <a:avLst/>
              <a:gdLst>
                <a:gd name="connsiteX0" fmla="*/ 0 w 9461198"/>
                <a:gd name="connsiteY0" fmla="*/ 886028 h 1781887"/>
                <a:gd name="connsiteX1" fmla="*/ 265819 w 9461198"/>
                <a:gd name="connsiteY1" fmla="*/ 886028 h 1781887"/>
                <a:gd name="connsiteX2" fmla="*/ 521793 w 9461198"/>
                <a:gd name="connsiteY2" fmla="*/ 886028 h 1781887"/>
                <a:gd name="connsiteX3" fmla="*/ 1043587 w 9461198"/>
                <a:gd name="connsiteY3" fmla="*/ 472555 h 1781887"/>
                <a:gd name="connsiteX4" fmla="*/ 1585070 w 9461198"/>
                <a:gd name="connsiteY4" fmla="*/ 886028 h 1781887"/>
                <a:gd name="connsiteX5" fmla="*/ 2097019 w 9461198"/>
                <a:gd name="connsiteY5" fmla="*/ 1781887 h 1781887"/>
                <a:gd name="connsiteX6" fmla="*/ 2628657 w 9461198"/>
                <a:gd name="connsiteY6" fmla="*/ 886028 h 1781887"/>
                <a:gd name="connsiteX7" fmla="*/ 3150451 w 9461198"/>
                <a:gd name="connsiteY7" fmla="*/ 9858 h 1781887"/>
                <a:gd name="connsiteX8" fmla="*/ 3691935 w 9461198"/>
                <a:gd name="connsiteY8" fmla="*/ 886028 h 1781887"/>
                <a:gd name="connsiteX9" fmla="*/ 4223573 w 9461198"/>
                <a:gd name="connsiteY9" fmla="*/ 1772043 h 1781887"/>
                <a:gd name="connsiteX10" fmla="*/ 4735522 w 9461198"/>
                <a:gd name="connsiteY10" fmla="*/ 895873 h 1781887"/>
                <a:gd name="connsiteX11" fmla="*/ 5267160 w 9461198"/>
                <a:gd name="connsiteY11" fmla="*/ 13 h 1781887"/>
                <a:gd name="connsiteX12" fmla="*/ 5788954 w 9461198"/>
                <a:gd name="connsiteY12" fmla="*/ 886028 h 1781887"/>
                <a:gd name="connsiteX13" fmla="*/ 6310747 w 9461198"/>
                <a:gd name="connsiteY13" fmla="*/ 1762198 h 1781887"/>
                <a:gd name="connsiteX14" fmla="*/ 6832541 w 9461198"/>
                <a:gd name="connsiteY14" fmla="*/ 876183 h 1781887"/>
                <a:gd name="connsiteX15" fmla="*/ 7364179 w 9461198"/>
                <a:gd name="connsiteY15" fmla="*/ 13 h 1781887"/>
                <a:gd name="connsiteX16" fmla="*/ 7905663 w 9461198"/>
                <a:gd name="connsiteY16" fmla="*/ 895873 h 1781887"/>
                <a:gd name="connsiteX17" fmla="*/ 8407766 w 9461198"/>
                <a:gd name="connsiteY17" fmla="*/ 1329035 h 1781887"/>
                <a:gd name="connsiteX18" fmla="*/ 8939405 w 9461198"/>
                <a:gd name="connsiteY18" fmla="*/ 895873 h 1781887"/>
                <a:gd name="connsiteX19" fmla="*/ 9254450 w 9461198"/>
                <a:gd name="connsiteY19" fmla="*/ 895873 h 1781887"/>
                <a:gd name="connsiteX20" fmla="*/ 9461198 w 9461198"/>
                <a:gd name="connsiteY20" fmla="*/ 886028 h 1781887"/>
                <a:gd name="connsiteX21" fmla="*/ 9461198 w 9461198"/>
                <a:gd name="connsiteY21" fmla="*/ 886028 h 1781887"/>
                <a:gd name="connsiteX0" fmla="*/ 0 w 9662369"/>
                <a:gd name="connsiteY0" fmla="*/ 886028 h 1781887"/>
                <a:gd name="connsiteX1" fmla="*/ 265819 w 9662369"/>
                <a:gd name="connsiteY1" fmla="*/ 886028 h 1781887"/>
                <a:gd name="connsiteX2" fmla="*/ 521793 w 9662369"/>
                <a:gd name="connsiteY2" fmla="*/ 886028 h 1781887"/>
                <a:gd name="connsiteX3" fmla="*/ 1043587 w 9662369"/>
                <a:gd name="connsiteY3" fmla="*/ 472555 h 1781887"/>
                <a:gd name="connsiteX4" fmla="*/ 1585070 w 9662369"/>
                <a:gd name="connsiteY4" fmla="*/ 886028 h 1781887"/>
                <a:gd name="connsiteX5" fmla="*/ 2097019 w 9662369"/>
                <a:gd name="connsiteY5" fmla="*/ 1781887 h 1781887"/>
                <a:gd name="connsiteX6" fmla="*/ 2628657 w 9662369"/>
                <a:gd name="connsiteY6" fmla="*/ 886028 h 1781887"/>
                <a:gd name="connsiteX7" fmla="*/ 3150451 w 9662369"/>
                <a:gd name="connsiteY7" fmla="*/ 9858 h 1781887"/>
                <a:gd name="connsiteX8" fmla="*/ 3691935 w 9662369"/>
                <a:gd name="connsiteY8" fmla="*/ 886028 h 1781887"/>
                <a:gd name="connsiteX9" fmla="*/ 4223573 w 9662369"/>
                <a:gd name="connsiteY9" fmla="*/ 1772043 h 1781887"/>
                <a:gd name="connsiteX10" fmla="*/ 4735522 w 9662369"/>
                <a:gd name="connsiteY10" fmla="*/ 895873 h 1781887"/>
                <a:gd name="connsiteX11" fmla="*/ 5267160 w 9662369"/>
                <a:gd name="connsiteY11" fmla="*/ 13 h 1781887"/>
                <a:gd name="connsiteX12" fmla="*/ 5788954 w 9662369"/>
                <a:gd name="connsiteY12" fmla="*/ 886028 h 1781887"/>
                <a:gd name="connsiteX13" fmla="*/ 6310747 w 9662369"/>
                <a:gd name="connsiteY13" fmla="*/ 1762198 h 1781887"/>
                <a:gd name="connsiteX14" fmla="*/ 6832541 w 9662369"/>
                <a:gd name="connsiteY14" fmla="*/ 876183 h 1781887"/>
                <a:gd name="connsiteX15" fmla="*/ 7364179 w 9662369"/>
                <a:gd name="connsiteY15" fmla="*/ 13 h 1781887"/>
                <a:gd name="connsiteX16" fmla="*/ 7905663 w 9662369"/>
                <a:gd name="connsiteY16" fmla="*/ 895873 h 1781887"/>
                <a:gd name="connsiteX17" fmla="*/ 8407766 w 9662369"/>
                <a:gd name="connsiteY17" fmla="*/ 1329035 h 1781887"/>
                <a:gd name="connsiteX18" fmla="*/ 8939405 w 9662369"/>
                <a:gd name="connsiteY18" fmla="*/ 895873 h 1781887"/>
                <a:gd name="connsiteX19" fmla="*/ 9254450 w 9662369"/>
                <a:gd name="connsiteY19" fmla="*/ 895873 h 1781887"/>
                <a:gd name="connsiteX20" fmla="*/ 9461198 w 9662369"/>
                <a:gd name="connsiteY20" fmla="*/ 886028 h 1781887"/>
                <a:gd name="connsiteX21" fmla="*/ 9662369 w 9662369"/>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6028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905718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650534 w 9887208"/>
                <a:gd name="connsiteY21" fmla="*/ 822229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658166 w 9887208"/>
                <a:gd name="connsiteY21" fmla="*/ 888904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8884 h 1781887"/>
                <a:gd name="connsiteX21" fmla="*/ 9658166 w 9887208"/>
                <a:gd name="connsiteY21" fmla="*/ 888904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8884 h 1781887"/>
                <a:gd name="connsiteX21" fmla="*/ 9658166 w 9887208"/>
                <a:gd name="connsiteY21" fmla="*/ 888904 h 1781887"/>
                <a:gd name="connsiteX22" fmla="*/ 9887208 w 9887208"/>
                <a:gd name="connsiteY22" fmla="*/ 886347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461198 w 9864310"/>
                <a:gd name="connsiteY20" fmla="*/ 888884 h 1781887"/>
                <a:gd name="connsiteX21" fmla="*/ 9658166 w 9864310"/>
                <a:gd name="connsiteY21" fmla="*/ 8889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658166 w 9864310"/>
                <a:gd name="connsiteY21" fmla="*/ 8889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417742 w 9864310"/>
                <a:gd name="connsiteY21" fmla="*/ 9016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417742 w 9864310"/>
                <a:gd name="connsiteY21" fmla="*/ 895254 h 1781887"/>
                <a:gd name="connsiteX22" fmla="*/ 9864310 w 9864310"/>
                <a:gd name="connsiteY22" fmla="*/ 889522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417742 w 9616253"/>
                <a:gd name="connsiteY21" fmla="*/ 895254 h 1781887"/>
                <a:gd name="connsiteX22" fmla="*/ 9616253 w 9616253"/>
                <a:gd name="connsiteY22" fmla="*/ 899047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391028 w 9616253"/>
                <a:gd name="connsiteY21" fmla="*/ 895254 h 1781887"/>
                <a:gd name="connsiteX22" fmla="*/ 9616253 w 9616253"/>
                <a:gd name="connsiteY22" fmla="*/ 899047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391028 w 9616253"/>
                <a:gd name="connsiteY21" fmla="*/ 895254 h 1781887"/>
                <a:gd name="connsiteX22" fmla="*/ 9616253 w 9616253"/>
                <a:gd name="connsiteY22" fmla="*/ 899047 h 1781887"/>
                <a:gd name="connsiteX0" fmla="*/ 0 w 10314231"/>
                <a:gd name="connsiteY0" fmla="*/ 886028 h 1781887"/>
                <a:gd name="connsiteX1" fmla="*/ 265819 w 10314231"/>
                <a:gd name="connsiteY1" fmla="*/ 886028 h 1781887"/>
                <a:gd name="connsiteX2" fmla="*/ 521793 w 10314231"/>
                <a:gd name="connsiteY2" fmla="*/ 886028 h 1781887"/>
                <a:gd name="connsiteX3" fmla="*/ 1043587 w 10314231"/>
                <a:gd name="connsiteY3" fmla="*/ 472555 h 1781887"/>
                <a:gd name="connsiteX4" fmla="*/ 1585070 w 10314231"/>
                <a:gd name="connsiteY4" fmla="*/ 886028 h 1781887"/>
                <a:gd name="connsiteX5" fmla="*/ 2097019 w 10314231"/>
                <a:gd name="connsiteY5" fmla="*/ 1781887 h 1781887"/>
                <a:gd name="connsiteX6" fmla="*/ 2628657 w 10314231"/>
                <a:gd name="connsiteY6" fmla="*/ 886028 h 1781887"/>
                <a:gd name="connsiteX7" fmla="*/ 3150451 w 10314231"/>
                <a:gd name="connsiteY7" fmla="*/ 9858 h 1781887"/>
                <a:gd name="connsiteX8" fmla="*/ 3691935 w 10314231"/>
                <a:gd name="connsiteY8" fmla="*/ 886028 h 1781887"/>
                <a:gd name="connsiteX9" fmla="*/ 4223573 w 10314231"/>
                <a:gd name="connsiteY9" fmla="*/ 1772043 h 1781887"/>
                <a:gd name="connsiteX10" fmla="*/ 4735522 w 10314231"/>
                <a:gd name="connsiteY10" fmla="*/ 895873 h 1781887"/>
                <a:gd name="connsiteX11" fmla="*/ 5267160 w 10314231"/>
                <a:gd name="connsiteY11" fmla="*/ 13 h 1781887"/>
                <a:gd name="connsiteX12" fmla="*/ 5788954 w 10314231"/>
                <a:gd name="connsiteY12" fmla="*/ 886028 h 1781887"/>
                <a:gd name="connsiteX13" fmla="*/ 6310747 w 10314231"/>
                <a:gd name="connsiteY13" fmla="*/ 1762198 h 1781887"/>
                <a:gd name="connsiteX14" fmla="*/ 6832541 w 10314231"/>
                <a:gd name="connsiteY14" fmla="*/ 876183 h 1781887"/>
                <a:gd name="connsiteX15" fmla="*/ 7364179 w 10314231"/>
                <a:gd name="connsiteY15" fmla="*/ 13 h 1781887"/>
                <a:gd name="connsiteX16" fmla="*/ 7905663 w 10314231"/>
                <a:gd name="connsiteY16" fmla="*/ 895873 h 1781887"/>
                <a:gd name="connsiteX17" fmla="*/ 8407766 w 10314231"/>
                <a:gd name="connsiteY17" fmla="*/ 1329035 h 1781887"/>
                <a:gd name="connsiteX18" fmla="*/ 8939405 w 10314231"/>
                <a:gd name="connsiteY18" fmla="*/ 895873 h 1781887"/>
                <a:gd name="connsiteX19" fmla="*/ 9254450 w 10314231"/>
                <a:gd name="connsiteY19" fmla="*/ 895873 h 1781887"/>
                <a:gd name="connsiteX20" fmla="*/ 9327629 w 10314231"/>
                <a:gd name="connsiteY20" fmla="*/ 895234 h 1781887"/>
                <a:gd name="connsiteX21" fmla="*/ 9391028 w 10314231"/>
                <a:gd name="connsiteY21" fmla="*/ 895254 h 1781887"/>
                <a:gd name="connsiteX22" fmla="*/ 10314231 w 10314231"/>
                <a:gd name="connsiteY22" fmla="*/ 899048 h 1781887"/>
                <a:gd name="connsiteX0" fmla="*/ 0 w 10180004"/>
                <a:gd name="connsiteY0" fmla="*/ 886028 h 1781887"/>
                <a:gd name="connsiteX1" fmla="*/ 265819 w 10180004"/>
                <a:gd name="connsiteY1" fmla="*/ 886028 h 1781887"/>
                <a:gd name="connsiteX2" fmla="*/ 521793 w 10180004"/>
                <a:gd name="connsiteY2" fmla="*/ 886028 h 1781887"/>
                <a:gd name="connsiteX3" fmla="*/ 1043587 w 10180004"/>
                <a:gd name="connsiteY3" fmla="*/ 472555 h 1781887"/>
                <a:gd name="connsiteX4" fmla="*/ 1585070 w 10180004"/>
                <a:gd name="connsiteY4" fmla="*/ 886028 h 1781887"/>
                <a:gd name="connsiteX5" fmla="*/ 2097019 w 10180004"/>
                <a:gd name="connsiteY5" fmla="*/ 1781887 h 1781887"/>
                <a:gd name="connsiteX6" fmla="*/ 2628657 w 10180004"/>
                <a:gd name="connsiteY6" fmla="*/ 886028 h 1781887"/>
                <a:gd name="connsiteX7" fmla="*/ 3150451 w 10180004"/>
                <a:gd name="connsiteY7" fmla="*/ 9858 h 1781887"/>
                <a:gd name="connsiteX8" fmla="*/ 3691935 w 10180004"/>
                <a:gd name="connsiteY8" fmla="*/ 886028 h 1781887"/>
                <a:gd name="connsiteX9" fmla="*/ 4223573 w 10180004"/>
                <a:gd name="connsiteY9" fmla="*/ 1772043 h 1781887"/>
                <a:gd name="connsiteX10" fmla="*/ 4735522 w 10180004"/>
                <a:gd name="connsiteY10" fmla="*/ 895873 h 1781887"/>
                <a:gd name="connsiteX11" fmla="*/ 5267160 w 10180004"/>
                <a:gd name="connsiteY11" fmla="*/ 13 h 1781887"/>
                <a:gd name="connsiteX12" fmla="*/ 5788954 w 10180004"/>
                <a:gd name="connsiteY12" fmla="*/ 886028 h 1781887"/>
                <a:gd name="connsiteX13" fmla="*/ 6310747 w 10180004"/>
                <a:gd name="connsiteY13" fmla="*/ 1762198 h 1781887"/>
                <a:gd name="connsiteX14" fmla="*/ 6832541 w 10180004"/>
                <a:gd name="connsiteY14" fmla="*/ 876183 h 1781887"/>
                <a:gd name="connsiteX15" fmla="*/ 7364179 w 10180004"/>
                <a:gd name="connsiteY15" fmla="*/ 13 h 1781887"/>
                <a:gd name="connsiteX16" fmla="*/ 7905663 w 10180004"/>
                <a:gd name="connsiteY16" fmla="*/ 895873 h 1781887"/>
                <a:gd name="connsiteX17" fmla="*/ 8407766 w 10180004"/>
                <a:gd name="connsiteY17" fmla="*/ 1329035 h 1781887"/>
                <a:gd name="connsiteX18" fmla="*/ 8939405 w 10180004"/>
                <a:gd name="connsiteY18" fmla="*/ 895873 h 1781887"/>
                <a:gd name="connsiteX19" fmla="*/ 9254450 w 10180004"/>
                <a:gd name="connsiteY19" fmla="*/ 895873 h 1781887"/>
                <a:gd name="connsiteX20" fmla="*/ 9327629 w 10180004"/>
                <a:gd name="connsiteY20" fmla="*/ 895234 h 1781887"/>
                <a:gd name="connsiteX21" fmla="*/ 9391028 w 10180004"/>
                <a:gd name="connsiteY21" fmla="*/ 895254 h 1781887"/>
                <a:gd name="connsiteX22" fmla="*/ 10180004 w 10180004"/>
                <a:gd name="connsiteY22" fmla="*/ 899048 h 1781887"/>
                <a:gd name="connsiteX0" fmla="*/ 0 w 11717417"/>
                <a:gd name="connsiteY0" fmla="*/ 886028 h 1781887"/>
                <a:gd name="connsiteX1" fmla="*/ 265819 w 11717417"/>
                <a:gd name="connsiteY1" fmla="*/ 886028 h 1781887"/>
                <a:gd name="connsiteX2" fmla="*/ 521793 w 11717417"/>
                <a:gd name="connsiteY2" fmla="*/ 886028 h 1781887"/>
                <a:gd name="connsiteX3" fmla="*/ 1043587 w 11717417"/>
                <a:gd name="connsiteY3" fmla="*/ 472555 h 1781887"/>
                <a:gd name="connsiteX4" fmla="*/ 1585070 w 11717417"/>
                <a:gd name="connsiteY4" fmla="*/ 886028 h 1781887"/>
                <a:gd name="connsiteX5" fmla="*/ 2097019 w 11717417"/>
                <a:gd name="connsiteY5" fmla="*/ 1781887 h 1781887"/>
                <a:gd name="connsiteX6" fmla="*/ 2628657 w 11717417"/>
                <a:gd name="connsiteY6" fmla="*/ 886028 h 1781887"/>
                <a:gd name="connsiteX7" fmla="*/ 3150451 w 11717417"/>
                <a:gd name="connsiteY7" fmla="*/ 9858 h 1781887"/>
                <a:gd name="connsiteX8" fmla="*/ 3691935 w 11717417"/>
                <a:gd name="connsiteY8" fmla="*/ 886028 h 1781887"/>
                <a:gd name="connsiteX9" fmla="*/ 4223573 w 11717417"/>
                <a:gd name="connsiteY9" fmla="*/ 1772043 h 1781887"/>
                <a:gd name="connsiteX10" fmla="*/ 4735522 w 11717417"/>
                <a:gd name="connsiteY10" fmla="*/ 895873 h 1781887"/>
                <a:gd name="connsiteX11" fmla="*/ 5267160 w 11717417"/>
                <a:gd name="connsiteY11" fmla="*/ 13 h 1781887"/>
                <a:gd name="connsiteX12" fmla="*/ 5788954 w 11717417"/>
                <a:gd name="connsiteY12" fmla="*/ 886028 h 1781887"/>
                <a:gd name="connsiteX13" fmla="*/ 6310747 w 11717417"/>
                <a:gd name="connsiteY13" fmla="*/ 1762198 h 1781887"/>
                <a:gd name="connsiteX14" fmla="*/ 6832541 w 11717417"/>
                <a:gd name="connsiteY14" fmla="*/ 876183 h 1781887"/>
                <a:gd name="connsiteX15" fmla="*/ 7364179 w 11717417"/>
                <a:gd name="connsiteY15" fmla="*/ 13 h 1781887"/>
                <a:gd name="connsiteX16" fmla="*/ 7905663 w 11717417"/>
                <a:gd name="connsiteY16" fmla="*/ 895873 h 1781887"/>
                <a:gd name="connsiteX17" fmla="*/ 8407766 w 11717417"/>
                <a:gd name="connsiteY17" fmla="*/ 1329035 h 1781887"/>
                <a:gd name="connsiteX18" fmla="*/ 8939405 w 11717417"/>
                <a:gd name="connsiteY18" fmla="*/ 895873 h 1781887"/>
                <a:gd name="connsiteX19" fmla="*/ 9254450 w 11717417"/>
                <a:gd name="connsiteY19" fmla="*/ 895873 h 1781887"/>
                <a:gd name="connsiteX20" fmla="*/ 9327629 w 11717417"/>
                <a:gd name="connsiteY20" fmla="*/ 895234 h 1781887"/>
                <a:gd name="connsiteX21" fmla="*/ 9391028 w 11717417"/>
                <a:gd name="connsiteY21" fmla="*/ 895254 h 1781887"/>
                <a:gd name="connsiteX22" fmla="*/ 11717417 w 11717417"/>
                <a:gd name="connsiteY22" fmla="*/ 899049 h 178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17417" h="1781887">
                  <a:moveTo>
                    <a:pt x="0" y="886028"/>
                  </a:moveTo>
                  <a:lnTo>
                    <a:pt x="265819" y="886028"/>
                  </a:lnTo>
                  <a:cubicBezTo>
                    <a:pt x="352784" y="886028"/>
                    <a:pt x="392165" y="954940"/>
                    <a:pt x="521793" y="886028"/>
                  </a:cubicBezTo>
                  <a:cubicBezTo>
                    <a:pt x="651421" y="817116"/>
                    <a:pt x="866374" y="472555"/>
                    <a:pt x="1043587" y="472555"/>
                  </a:cubicBezTo>
                  <a:cubicBezTo>
                    <a:pt x="1220800" y="472555"/>
                    <a:pt x="1409498" y="667806"/>
                    <a:pt x="1585070" y="886028"/>
                  </a:cubicBezTo>
                  <a:cubicBezTo>
                    <a:pt x="1760642" y="1104250"/>
                    <a:pt x="1923088" y="1781887"/>
                    <a:pt x="2097019" y="1781887"/>
                  </a:cubicBezTo>
                  <a:cubicBezTo>
                    <a:pt x="2270950" y="1781887"/>
                    <a:pt x="2628657" y="886028"/>
                    <a:pt x="2628657" y="886028"/>
                  </a:cubicBezTo>
                  <a:cubicBezTo>
                    <a:pt x="2804229" y="590690"/>
                    <a:pt x="2973238" y="9858"/>
                    <a:pt x="3150451" y="9858"/>
                  </a:cubicBezTo>
                  <a:cubicBezTo>
                    <a:pt x="3327664" y="9858"/>
                    <a:pt x="3513081" y="592331"/>
                    <a:pt x="3691935" y="886028"/>
                  </a:cubicBezTo>
                  <a:cubicBezTo>
                    <a:pt x="3870789" y="1179725"/>
                    <a:pt x="4049642" y="1770402"/>
                    <a:pt x="4223573" y="1772043"/>
                  </a:cubicBezTo>
                  <a:cubicBezTo>
                    <a:pt x="4397504" y="1773684"/>
                    <a:pt x="4561591" y="1191211"/>
                    <a:pt x="4735522" y="895873"/>
                  </a:cubicBezTo>
                  <a:cubicBezTo>
                    <a:pt x="4909453" y="600535"/>
                    <a:pt x="5091588" y="1654"/>
                    <a:pt x="5267160" y="13"/>
                  </a:cubicBezTo>
                  <a:cubicBezTo>
                    <a:pt x="5442732" y="-1628"/>
                    <a:pt x="5788954" y="886028"/>
                    <a:pt x="5788954" y="886028"/>
                  </a:cubicBezTo>
                  <a:cubicBezTo>
                    <a:pt x="5962885" y="1179725"/>
                    <a:pt x="6136816" y="1763839"/>
                    <a:pt x="6310747" y="1762198"/>
                  </a:cubicBezTo>
                  <a:cubicBezTo>
                    <a:pt x="6484678" y="1760557"/>
                    <a:pt x="6656969" y="1169880"/>
                    <a:pt x="6832541" y="876183"/>
                  </a:cubicBezTo>
                  <a:cubicBezTo>
                    <a:pt x="7008113" y="582486"/>
                    <a:pt x="7185325" y="-3269"/>
                    <a:pt x="7364179" y="13"/>
                  </a:cubicBezTo>
                  <a:cubicBezTo>
                    <a:pt x="7543033" y="3295"/>
                    <a:pt x="7731732" y="674369"/>
                    <a:pt x="7905663" y="895873"/>
                  </a:cubicBezTo>
                  <a:cubicBezTo>
                    <a:pt x="8079594" y="1117377"/>
                    <a:pt x="8235476" y="1329035"/>
                    <a:pt x="8407766" y="1329035"/>
                  </a:cubicBezTo>
                  <a:cubicBezTo>
                    <a:pt x="8580056" y="1329035"/>
                    <a:pt x="8798291" y="968067"/>
                    <a:pt x="8939405" y="895873"/>
                  </a:cubicBezTo>
                  <a:cubicBezTo>
                    <a:pt x="9080519" y="823679"/>
                    <a:pt x="9189746" y="895980"/>
                    <a:pt x="9254450" y="895873"/>
                  </a:cubicBezTo>
                  <a:lnTo>
                    <a:pt x="9327629" y="895234"/>
                  </a:lnTo>
                  <a:cubicBezTo>
                    <a:pt x="9350392" y="895131"/>
                    <a:pt x="9320027" y="891973"/>
                    <a:pt x="9391028" y="895254"/>
                  </a:cubicBezTo>
                  <a:lnTo>
                    <a:pt x="11717417" y="899049"/>
                  </a:lnTo>
                </a:path>
              </a:pathLst>
            </a:custGeom>
            <a:ln w="19050" cmpd="sng">
              <a:solidFill>
                <a:srgbClr val="008000"/>
              </a:solidFill>
              <a:prstDash val="sysDash"/>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102" name="Straight Arrow Connector 101">
              <a:extLst>
                <a:ext uri="{FF2B5EF4-FFF2-40B4-BE49-F238E27FC236}">
                  <a16:creationId xmlns:a16="http://schemas.microsoft.com/office/drawing/2014/main" id="{99BDFC4C-F85F-0E48-9748-1B5534C38880}"/>
                </a:ext>
              </a:extLst>
            </p:cNvPr>
            <p:cNvCxnSpPr/>
            <p:nvPr/>
          </p:nvCxnSpPr>
          <p:spPr>
            <a:xfrm flipV="1">
              <a:off x="11568705" y="2699963"/>
              <a:ext cx="0" cy="177071"/>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7F0A35B1-322A-C24F-A649-2CD5E16680FB}"/>
                </a:ext>
              </a:extLst>
            </p:cNvPr>
            <p:cNvCxnSpPr/>
            <p:nvPr/>
          </p:nvCxnSpPr>
          <p:spPr>
            <a:xfrm>
              <a:off x="11567819" y="3134380"/>
              <a:ext cx="0" cy="177071"/>
            </a:xfrm>
            <a:prstGeom prst="straightConnector1">
              <a:avLst/>
            </a:prstGeom>
            <a:ln w="1905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04" name="Freeform 103">
              <a:extLst>
                <a:ext uri="{FF2B5EF4-FFF2-40B4-BE49-F238E27FC236}">
                  <a16:creationId xmlns:a16="http://schemas.microsoft.com/office/drawing/2014/main" id="{CCD51636-9C43-3E41-B9B8-21E81759A9E3}"/>
                </a:ext>
              </a:extLst>
            </p:cNvPr>
            <p:cNvSpPr/>
            <p:nvPr/>
          </p:nvSpPr>
          <p:spPr>
            <a:xfrm rot="13614489">
              <a:off x="11536075" y="2453097"/>
              <a:ext cx="453239" cy="161139"/>
            </a:xfrm>
            <a:custGeom>
              <a:avLst/>
              <a:gdLst>
                <a:gd name="connsiteX0" fmla="*/ 0 w 9461198"/>
                <a:gd name="connsiteY0" fmla="*/ 886028 h 1781887"/>
                <a:gd name="connsiteX1" fmla="*/ 265819 w 9461198"/>
                <a:gd name="connsiteY1" fmla="*/ 886028 h 1781887"/>
                <a:gd name="connsiteX2" fmla="*/ 521793 w 9461198"/>
                <a:gd name="connsiteY2" fmla="*/ 886028 h 1781887"/>
                <a:gd name="connsiteX3" fmla="*/ 1043587 w 9461198"/>
                <a:gd name="connsiteY3" fmla="*/ 472555 h 1781887"/>
                <a:gd name="connsiteX4" fmla="*/ 1585070 w 9461198"/>
                <a:gd name="connsiteY4" fmla="*/ 886028 h 1781887"/>
                <a:gd name="connsiteX5" fmla="*/ 2097019 w 9461198"/>
                <a:gd name="connsiteY5" fmla="*/ 1781887 h 1781887"/>
                <a:gd name="connsiteX6" fmla="*/ 2628657 w 9461198"/>
                <a:gd name="connsiteY6" fmla="*/ 886028 h 1781887"/>
                <a:gd name="connsiteX7" fmla="*/ 3150451 w 9461198"/>
                <a:gd name="connsiteY7" fmla="*/ 9858 h 1781887"/>
                <a:gd name="connsiteX8" fmla="*/ 3691935 w 9461198"/>
                <a:gd name="connsiteY8" fmla="*/ 886028 h 1781887"/>
                <a:gd name="connsiteX9" fmla="*/ 4223573 w 9461198"/>
                <a:gd name="connsiteY9" fmla="*/ 1772043 h 1781887"/>
                <a:gd name="connsiteX10" fmla="*/ 4735522 w 9461198"/>
                <a:gd name="connsiteY10" fmla="*/ 895873 h 1781887"/>
                <a:gd name="connsiteX11" fmla="*/ 5267160 w 9461198"/>
                <a:gd name="connsiteY11" fmla="*/ 13 h 1781887"/>
                <a:gd name="connsiteX12" fmla="*/ 5788954 w 9461198"/>
                <a:gd name="connsiteY12" fmla="*/ 886028 h 1781887"/>
                <a:gd name="connsiteX13" fmla="*/ 6310747 w 9461198"/>
                <a:gd name="connsiteY13" fmla="*/ 1762198 h 1781887"/>
                <a:gd name="connsiteX14" fmla="*/ 6832541 w 9461198"/>
                <a:gd name="connsiteY14" fmla="*/ 876183 h 1781887"/>
                <a:gd name="connsiteX15" fmla="*/ 7364179 w 9461198"/>
                <a:gd name="connsiteY15" fmla="*/ 13 h 1781887"/>
                <a:gd name="connsiteX16" fmla="*/ 7905663 w 9461198"/>
                <a:gd name="connsiteY16" fmla="*/ 895873 h 1781887"/>
                <a:gd name="connsiteX17" fmla="*/ 8407766 w 9461198"/>
                <a:gd name="connsiteY17" fmla="*/ 1329035 h 1781887"/>
                <a:gd name="connsiteX18" fmla="*/ 8939405 w 9461198"/>
                <a:gd name="connsiteY18" fmla="*/ 895873 h 1781887"/>
                <a:gd name="connsiteX19" fmla="*/ 9254450 w 9461198"/>
                <a:gd name="connsiteY19" fmla="*/ 895873 h 1781887"/>
                <a:gd name="connsiteX20" fmla="*/ 9461198 w 9461198"/>
                <a:gd name="connsiteY20" fmla="*/ 886028 h 1781887"/>
                <a:gd name="connsiteX21" fmla="*/ 9461198 w 9461198"/>
                <a:gd name="connsiteY21" fmla="*/ 886028 h 1781887"/>
                <a:gd name="connsiteX0" fmla="*/ 0 w 9662369"/>
                <a:gd name="connsiteY0" fmla="*/ 886028 h 1781887"/>
                <a:gd name="connsiteX1" fmla="*/ 265819 w 9662369"/>
                <a:gd name="connsiteY1" fmla="*/ 886028 h 1781887"/>
                <a:gd name="connsiteX2" fmla="*/ 521793 w 9662369"/>
                <a:gd name="connsiteY2" fmla="*/ 886028 h 1781887"/>
                <a:gd name="connsiteX3" fmla="*/ 1043587 w 9662369"/>
                <a:gd name="connsiteY3" fmla="*/ 472555 h 1781887"/>
                <a:gd name="connsiteX4" fmla="*/ 1585070 w 9662369"/>
                <a:gd name="connsiteY4" fmla="*/ 886028 h 1781887"/>
                <a:gd name="connsiteX5" fmla="*/ 2097019 w 9662369"/>
                <a:gd name="connsiteY5" fmla="*/ 1781887 h 1781887"/>
                <a:gd name="connsiteX6" fmla="*/ 2628657 w 9662369"/>
                <a:gd name="connsiteY6" fmla="*/ 886028 h 1781887"/>
                <a:gd name="connsiteX7" fmla="*/ 3150451 w 9662369"/>
                <a:gd name="connsiteY7" fmla="*/ 9858 h 1781887"/>
                <a:gd name="connsiteX8" fmla="*/ 3691935 w 9662369"/>
                <a:gd name="connsiteY8" fmla="*/ 886028 h 1781887"/>
                <a:gd name="connsiteX9" fmla="*/ 4223573 w 9662369"/>
                <a:gd name="connsiteY9" fmla="*/ 1772043 h 1781887"/>
                <a:gd name="connsiteX10" fmla="*/ 4735522 w 9662369"/>
                <a:gd name="connsiteY10" fmla="*/ 895873 h 1781887"/>
                <a:gd name="connsiteX11" fmla="*/ 5267160 w 9662369"/>
                <a:gd name="connsiteY11" fmla="*/ 13 h 1781887"/>
                <a:gd name="connsiteX12" fmla="*/ 5788954 w 9662369"/>
                <a:gd name="connsiteY12" fmla="*/ 886028 h 1781887"/>
                <a:gd name="connsiteX13" fmla="*/ 6310747 w 9662369"/>
                <a:gd name="connsiteY13" fmla="*/ 1762198 h 1781887"/>
                <a:gd name="connsiteX14" fmla="*/ 6832541 w 9662369"/>
                <a:gd name="connsiteY14" fmla="*/ 876183 h 1781887"/>
                <a:gd name="connsiteX15" fmla="*/ 7364179 w 9662369"/>
                <a:gd name="connsiteY15" fmla="*/ 13 h 1781887"/>
                <a:gd name="connsiteX16" fmla="*/ 7905663 w 9662369"/>
                <a:gd name="connsiteY16" fmla="*/ 895873 h 1781887"/>
                <a:gd name="connsiteX17" fmla="*/ 8407766 w 9662369"/>
                <a:gd name="connsiteY17" fmla="*/ 1329035 h 1781887"/>
                <a:gd name="connsiteX18" fmla="*/ 8939405 w 9662369"/>
                <a:gd name="connsiteY18" fmla="*/ 895873 h 1781887"/>
                <a:gd name="connsiteX19" fmla="*/ 9254450 w 9662369"/>
                <a:gd name="connsiteY19" fmla="*/ 895873 h 1781887"/>
                <a:gd name="connsiteX20" fmla="*/ 9461198 w 9662369"/>
                <a:gd name="connsiteY20" fmla="*/ 886028 h 1781887"/>
                <a:gd name="connsiteX21" fmla="*/ 9662369 w 9662369"/>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6028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905718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887208 w 9887208"/>
                <a:gd name="connsiteY21"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650534 w 9887208"/>
                <a:gd name="connsiteY21" fmla="*/ 822229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76184 h 1781887"/>
                <a:gd name="connsiteX21" fmla="*/ 9658166 w 9887208"/>
                <a:gd name="connsiteY21" fmla="*/ 888904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8884 h 1781887"/>
                <a:gd name="connsiteX21" fmla="*/ 9658166 w 9887208"/>
                <a:gd name="connsiteY21" fmla="*/ 888904 h 1781887"/>
                <a:gd name="connsiteX22" fmla="*/ 9887208 w 9887208"/>
                <a:gd name="connsiteY22" fmla="*/ 895872 h 1781887"/>
                <a:gd name="connsiteX0" fmla="*/ 0 w 9887208"/>
                <a:gd name="connsiteY0" fmla="*/ 886028 h 1781887"/>
                <a:gd name="connsiteX1" fmla="*/ 265819 w 9887208"/>
                <a:gd name="connsiteY1" fmla="*/ 886028 h 1781887"/>
                <a:gd name="connsiteX2" fmla="*/ 521793 w 9887208"/>
                <a:gd name="connsiteY2" fmla="*/ 886028 h 1781887"/>
                <a:gd name="connsiteX3" fmla="*/ 1043587 w 9887208"/>
                <a:gd name="connsiteY3" fmla="*/ 472555 h 1781887"/>
                <a:gd name="connsiteX4" fmla="*/ 1585070 w 9887208"/>
                <a:gd name="connsiteY4" fmla="*/ 886028 h 1781887"/>
                <a:gd name="connsiteX5" fmla="*/ 2097019 w 9887208"/>
                <a:gd name="connsiteY5" fmla="*/ 1781887 h 1781887"/>
                <a:gd name="connsiteX6" fmla="*/ 2628657 w 9887208"/>
                <a:gd name="connsiteY6" fmla="*/ 886028 h 1781887"/>
                <a:gd name="connsiteX7" fmla="*/ 3150451 w 9887208"/>
                <a:gd name="connsiteY7" fmla="*/ 9858 h 1781887"/>
                <a:gd name="connsiteX8" fmla="*/ 3691935 w 9887208"/>
                <a:gd name="connsiteY8" fmla="*/ 886028 h 1781887"/>
                <a:gd name="connsiteX9" fmla="*/ 4223573 w 9887208"/>
                <a:gd name="connsiteY9" fmla="*/ 1772043 h 1781887"/>
                <a:gd name="connsiteX10" fmla="*/ 4735522 w 9887208"/>
                <a:gd name="connsiteY10" fmla="*/ 895873 h 1781887"/>
                <a:gd name="connsiteX11" fmla="*/ 5267160 w 9887208"/>
                <a:gd name="connsiteY11" fmla="*/ 13 h 1781887"/>
                <a:gd name="connsiteX12" fmla="*/ 5788954 w 9887208"/>
                <a:gd name="connsiteY12" fmla="*/ 886028 h 1781887"/>
                <a:gd name="connsiteX13" fmla="*/ 6310747 w 9887208"/>
                <a:gd name="connsiteY13" fmla="*/ 1762198 h 1781887"/>
                <a:gd name="connsiteX14" fmla="*/ 6832541 w 9887208"/>
                <a:gd name="connsiteY14" fmla="*/ 876183 h 1781887"/>
                <a:gd name="connsiteX15" fmla="*/ 7364179 w 9887208"/>
                <a:gd name="connsiteY15" fmla="*/ 13 h 1781887"/>
                <a:gd name="connsiteX16" fmla="*/ 7905663 w 9887208"/>
                <a:gd name="connsiteY16" fmla="*/ 895873 h 1781887"/>
                <a:gd name="connsiteX17" fmla="*/ 8407766 w 9887208"/>
                <a:gd name="connsiteY17" fmla="*/ 1329035 h 1781887"/>
                <a:gd name="connsiteX18" fmla="*/ 8939405 w 9887208"/>
                <a:gd name="connsiteY18" fmla="*/ 895873 h 1781887"/>
                <a:gd name="connsiteX19" fmla="*/ 9254450 w 9887208"/>
                <a:gd name="connsiteY19" fmla="*/ 895873 h 1781887"/>
                <a:gd name="connsiteX20" fmla="*/ 9461198 w 9887208"/>
                <a:gd name="connsiteY20" fmla="*/ 888884 h 1781887"/>
                <a:gd name="connsiteX21" fmla="*/ 9658166 w 9887208"/>
                <a:gd name="connsiteY21" fmla="*/ 888904 h 1781887"/>
                <a:gd name="connsiteX22" fmla="*/ 9887208 w 9887208"/>
                <a:gd name="connsiteY22" fmla="*/ 886347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461198 w 9864310"/>
                <a:gd name="connsiteY20" fmla="*/ 888884 h 1781887"/>
                <a:gd name="connsiteX21" fmla="*/ 9658166 w 9864310"/>
                <a:gd name="connsiteY21" fmla="*/ 8889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658166 w 9864310"/>
                <a:gd name="connsiteY21" fmla="*/ 8889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417742 w 9864310"/>
                <a:gd name="connsiteY21" fmla="*/ 901604 h 1781887"/>
                <a:gd name="connsiteX22" fmla="*/ 9864310 w 9864310"/>
                <a:gd name="connsiteY22" fmla="*/ 889522 h 1781887"/>
                <a:gd name="connsiteX0" fmla="*/ 0 w 9864310"/>
                <a:gd name="connsiteY0" fmla="*/ 886028 h 1781887"/>
                <a:gd name="connsiteX1" fmla="*/ 265819 w 9864310"/>
                <a:gd name="connsiteY1" fmla="*/ 886028 h 1781887"/>
                <a:gd name="connsiteX2" fmla="*/ 521793 w 9864310"/>
                <a:gd name="connsiteY2" fmla="*/ 886028 h 1781887"/>
                <a:gd name="connsiteX3" fmla="*/ 1043587 w 9864310"/>
                <a:gd name="connsiteY3" fmla="*/ 472555 h 1781887"/>
                <a:gd name="connsiteX4" fmla="*/ 1585070 w 9864310"/>
                <a:gd name="connsiteY4" fmla="*/ 886028 h 1781887"/>
                <a:gd name="connsiteX5" fmla="*/ 2097019 w 9864310"/>
                <a:gd name="connsiteY5" fmla="*/ 1781887 h 1781887"/>
                <a:gd name="connsiteX6" fmla="*/ 2628657 w 9864310"/>
                <a:gd name="connsiteY6" fmla="*/ 886028 h 1781887"/>
                <a:gd name="connsiteX7" fmla="*/ 3150451 w 9864310"/>
                <a:gd name="connsiteY7" fmla="*/ 9858 h 1781887"/>
                <a:gd name="connsiteX8" fmla="*/ 3691935 w 9864310"/>
                <a:gd name="connsiteY8" fmla="*/ 886028 h 1781887"/>
                <a:gd name="connsiteX9" fmla="*/ 4223573 w 9864310"/>
                <a:gd name="connsiteY9" fmla="*/ 1772043 h 1781887"/>
                <a:gd name="connsiteX10" fmla="*/ 4735522 w 9864310"/>
                <a:gd name="connsiteY10" fmla="*/ 895873 h 1781887"/>
                <a:gd name="connsiteX11" fmla="*/ 5267160 w 9864310"/>
                <a:gd name="connsiteY11" fmla="*/ 13 h 1781887"/>
                <a:gd name="connsiteX12" fmla="*/ 5788954 w 9864310"/>
                <a:gd name="connsiteY12" fmla="*/ 886028 h 1781887"/>
                <a:gd name="connsiteX13" fmla="*/ 6310747 w 9864310"/>
                <a:gd name="connsiteY13" fmla="*/ 1762198 h 1781887"/>
                <a:gd name="connsiteX14" fmla="*/ 6832541 w 9864310"/>
                <a:gd name="connsiteY14" fmla="*/ 876183 h 1781887"/>
                <a:gd name="connsiteX15" fmla="*/ 7364179 w 9864310"/>
                <a:gd name="connsiteY15" fmla="*/ 13 h 1781887"/>
                <a:gd name="connsiteX16" fmla="*/ 7905663 w 9864310"/>
                <a:gd name="connsiteY16" fmla="*/ 895873 h 1781887"/>
                <a:gd name="connsiteX17" fmla="*/ 8407766 w 9864310"/>
                <a:gd name="connsiteY17" fmla="*/ 1329035 h 1781887"/>
                <a:gd name="connsiteX18" fmla="*/ 8939405 w 9864310"/>
                <a:gd name="connsiteY18" fmla="*/ 895873 h 1781887"/>
                <a:gd name="connsiteX19" fmla="*/ 9254450 w 9864310"/>
                <a:gd name="connsiteY19" fmla="*/ 895873 h 1781887"/>
                <a:gd name="connsiteX20" fmla="*/ 9327629 w 9864310"/>
                <a:gd name="connsiteY20" fmla="*/ 895234 h 1781887"/>
                <a:gd name="connsiteX21" fmla="*/ 9417742 w 9864310"/>
                <a:gd name="connsiteY21" fmla="*/ 895254 h 1781887"/>
                <a:gd name="connsiteX22" fmla="*/ 9864310 w 9864310"/>
                <a:gd name="connsiteY22" fmla="*/ 889522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417742 w 9616253"/>
                <a:gd name="connsiteY21" fmla="*/ 895254 h 1781887"/>
                <a:gd name="connsiteX22" fmla="*/ 9616253 w 9616253"/>
                <a:gd name="connsiteY22" fmla="*/ 899047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391028 w 9616253"/>
                <a:gd name="connsiteY21" fmla="*/ 895254 h 1781887"/>
                <a:gd name="connsiteX22" fmla="*/ 9616253 w 9616253"/>
                <a:gd name="connsiteY22" fmla="*/ 899047 h 1781887"/>
                <a:gd name="connsiteX0" fmla="*/ 0 w 9616253"/>
                <a:gd name="connsiteY0" fmla="*/ 886028 h 1781887"/>
                <a:gd name="connsiteX1" fmla="*/ 265819 w 9616253"/>
                <a:gd name="connsiteY1" fmla="*/ 886028 h 1781887"/>
                <a:gd name="connsiteX2" fmla="*/ 521793 w 9616253"/>
                <a:gd name="connsiteY2" fmla="*/ 886028 h 1781887"/>
                <a:gd name="connsiteX3" fmla="*/ 1043587 w 9616253"/>
                <a:gd name="connsiteY3" fmla="*/ 472555 h 1781887"/>
                <a:gd name="connsiteX4" fmla="*/ 1585070 w 9616253"/>
                <a:gd name="connsiteY4" fmla="*/ 886028 h 1781887"/>
                <a:gd name="connsiteX5" fmla="*/ 2097019 w 9616253"/>
                <a:gd name="connsiteY5" fmla="*/ 1781887 h 1781887"/>
                <a:gd name="connsiteX6" fmla="*/ 2628657 w 9616253"/>
                <a:gd name="connsiteY6" fmla="*/ 886028 h 1781887"/>
                <a:gd name="connsiteX7" fmla="*/ 3150451 w 9616253"/>
                <a:gd name="connsiteY7" fmla="*/ 9858 h 1781887"/>
                <a:gd name="connsiteX8" fmla="*/ 3691935 w 9616253"/>
                <a:gd name="connsiteY8" fmla="*/ 886028 h 1781887"/>
                <a:gd name="connsiteX9" fmla="*/ 4223573 w 9616253"/>
                <a:gd name="connsiteY9" fmla="*/ 1772043 h 1781887"/>
                <a:gd name="connsiteX10" fmla="*/ 4735522 w 9616253"/>
                <a:gd name="connsiteY10" fmla="*/ 895873 h 1781887"/>
                <a:gd name="connsiteX11" fmla="*/ 5267160 w 9616253"/>
                <a:gd name="connsiteY11" fmla="*/ 13 h 1781887"/>
                <a:gd name="connsiteX12" fmla="*/ 5788954 w 9616253"/>
                <a:gd name="connsiteY12" fmla="*/ 886028 h 1781887"/>
                <a:gd name="connsiteX13" fmla="*/ 6310747 w 9616253"/>
                <a:gd name="connsiteY13" fmla="*/ 1762198 h 1781887"/>
                <a:gd name="connsiteX14" fmla="*/ 6832541 w 9616253"/>
                <a:gd name="connsiteY14" fmla="*/ 876183 h 1781887"/>
                <a:gd name="connsiteX15" fmla="*/ 7364179 w 9616253"/>
                <a:gd name="connsiteY15" fmla="*/ 13 h 1781887"/>
                <a:gd name="connsiteX16" fmla="*/ 7905663 w 9616253"/>
                <a:gd name="connsiteY16" fmla="*/ 895873 h 1781887"/>
                <a:gd name="connsiteX17" fmla="*/ 8407766 w 9616253"/>
                <a:gd name="connsiteY17" fmla="*/ 1329035 h 1781887"/>
                <a:gd name="connsiteX18" fmla="*/ 8939405 w 9616253"/>
                <a:gd name="connsiteY18" fmla="*/ 895873 h 1781887"/>
                <a:gd name="connsiteX19" fmla="*/ 9254450 w 9616253"/>
                <a:gd name="connsiteY19" fmla="*/ 895873 h 1781887"/>
                <a:gd name="connsiteX20" fmla="*/ 9327629 w 9616253"/>
                <a:gd name="connsiteY20" fmla="*/ 895234 h 1781887"/>
                <a:gd name="connsiteX21" fmla="*/ 9391028 w 9616253"/>
                <a:gd name="connsiteY21" fmla="*/ 895254 h 1781887"/>
                <a:gd name="connsiteX22" fmla="*/ 9616253 w 9616253"/>
                <a:gd name="connsiteY22" fmla="*/ 899047 h 1781887"/>
                <a:gd name="connsiteX0" fmla="*/ 0 w 10314231"/>
                <a:gd name="connsiteY0" fmla="*/ 886028 h 1781887"/>
                <a:gd name="connsiteX1" fmla="*/ 265819 w 10314231"/>
                <a:gd name="connsiteY1" fmla="*/ 886028 h 1781887"/>
                <a:gd name="connsiteX2" fmla="*/ 521793 w 10314231"/>
                <a:gd name="connsiteY2" fmla="*/ 886028 h 1781887"/>
                <a:gd name="connsiteX3" fmla="*/ 1043587 w 10314231"/>
                <a:gd name="connsiteY3" fmla="*/ 472555 h 1781887"/>
                <a:gd name="connsiteX4" fmla="*/ 1585070 w 10314231"/>
                <a:gd name="connsiteY4" fmla="*/ 886028 h 1781887"/>
                <a:gd name="connsiteX5" fmla="*/ 2097019 w 10314231"/>
                <a:gd name="connsiteY5" fmla="*/ 1781887 h 1781887"/>
                <a:gd name="connsiteX6" fmla="*/ 2628657 w 10314231"/>
                <a:gd name="connsiteY6" fmla="*/ 886028 h 1781887"/>
                <a:gd name="connsiteX7" fmla="*/ 3150451 w 10314231"/>
                <a:gd name="connsiteY7" fmla="*/ 9858 h 1781887"/>
                <a:gd name="connsiteX8" fmla="*/ 3691935 w 10314231"/>
                <a:gd name="connsiteY8" fmla="*/ 886028 h 1781887"/>
                <a:gd name="connsiteX9" fmla="*/ 4223573 w 10314231"/>
                <a:gd name="connsiteY9" fmla="*/ 1772043 h 1781887"/>
                <a:gd name="connsiteX10" fmla="*/ 4735522 w 10314231"/>
                <a:gd name="connsiteY10" fmla="*/ 895873 h 1781887"/>
                <a:gd name="connsiteX11" fmla="*/ 5267160 w 10314231"/>
                <a:gd name="connsiteY11" fmla="*/ 13 h 1781887"/>
                <a:gd name="connsiteX12" fmla="*/ 5788954 w 10314231"/>
                <a:gd name="connsiteY12" fmla="*/ 886028 h 1781887"/>
                <a:gd name="connsiteX13" fmla="*/ 6310747 w 10314231"/>
                <a:gd name="connsiteY13" fmla="*/ 1762198 h 1781887"/>
                <a:gd name="connsiteX14" fmla="*/ 6832541 w 10314231"/>
                <a:gd name="connsiteY14" fmla="*/ 876183 h 1781887"/>
                <a:gd name="connsiteX15" fmla="*/ 7364179 w 10314231"/>
                <a:gd name="connsiteY15" fmla="*/ 13 h 1781887"/>
                <a:gd name="connsiteX16" fmla="*/ 7905663 w 10314231"/>
                <a:gd name="connsiteY16" fmla="*/ 895873 h 1781887"/>
                <a:gd name="connsiteX17" fmla="*/ 8407766 w 10314231"/>
                <a:gd name="connsiteY17" fmla="*/ 1329035 h 1781887"/>
                <a:gd name="connsiteX18" fmla="*/ 8939405 w 10314231"/>
                <a:gd name="connsiteY18" fmla="*/ 895873 h 1781887"/>
                <a:gd name="connsiteX19" fmla="*/ 9254450 w 10314231"/>
                <a:gd name="connsiteY19" fmla="*/ 895873 h 1781887"/>
                <a:gd name="connsiteX20" fmla="*/ 9327629 w 10314231"/>
                <a:gd name="connsiteY20" fmla="*/ 895234 h 1781887"/>
                <a:gd name="connsiteX21" fmla="*/ 9391028 w 10314231"/>
                <a:gd name="connsiteY21" fmla="*/ 895254 h 1781887"/>
                <a:gd name="connsiteX22" fmla="*/ 10314231 w 10314231"/>
                <a:gd name="connsiteY22" fmla="*/ 899048 h 1781887"/>
                <a:gd name="connsiteX0" fmla="*/ 0 w 10180004"/>
                <a:gd name="connsiteY0" fmla="*/ 886028 h 1781887"/>
                <a:gd name="connsiteX1" fmla="*/ 265819 w 10180004"/>
                <a:gd name="connsiteY1" fmla="*/ 886028 h 1781887"/>
                <a:gd name="connsiteX2" fmla="*/ 521793 w 10180004"/>
                <a:gd name="connsiteY2" fmla="*/ 886028 h 1781887"/>
                <a:gd name="connsiteX3" fmla="*/ 1043587 w 10180004"/>
                <a:gd name="connsiteY3" fmla="*/ 472555 h 1781887"/>
                <a:gd name="connsiteX4" fmla="*/ 1585070 w 10180004"/>
                <a:gd name="connsiteY4" fmla="*/ 886028 h 1781887"/>
                <a:gd name="connsiteX5" fmla="*/ 2097019 w 10180004"/>
                <a:gd name="connsiteY5" fmla="*/ 1781887 h 1781887"/>
                <a:gd name="connsiteX6" fmla="*/ 2628657 w 10180004"/>
                <a:gd name="connsiteY6" fmla="*/ 886028 h 1781887"/>
                <a:gd name="connsiteX7" fmla="*/ 3150451 w 10180004"/>
                <a:gd name="connsiteY7" fmla="*/ 9858 h 1781887"/>
                <a:gd name="connsiteX8" fmla="*/ 3691935 w 10180004"/>
                <a:gd name="connsiteY8" fmla="*/ 886028 h 1781887"/>
                <a:gd name="connsiteX9" fmla="*/ 4223573 w 10180004"/>
                <a:gd name="connsiteY9" fmla="*/ 1772043 h 1781887"/>
                <a:gd name="connsiteX10" fmla="*/ 4735522 w 10180004"/>
                <a:gd name="connsiteY10" fmla="*/ 895873 h 1781887"/>
                <a:gd name="connsiteX11" fmla="*/ 5267160 w 10180004"/>
                <a:gd name="connsiteY11" fmla="*/ 13 h 1781887"/>
                <a:gd name="connsiteX12" fmla="*/ 5788954 w 10180004"/>
                <a:gd name="connsiteY12" fmla="*/ 886028 h 1781887"/>
                <a:gd name="connsiteX13" fmla="*/ 6310747 w 10180004"/>
                <a:gd name="connsiteY13" fmla="*/ 1762198 h 1781887"/>
                <a:gd name="connsiteX14" fmla="*/ 6832541 w 10180004"/>
                <a:gd name="connsiteY14" fmla="*/ 876183 h 1781887"/>
                <a:gd name="connsiteX15" fmla="*/ 7364179 w 10180004"/>
                <a:gd name="connsiteY15" fmla="*/ 13 h 1781887"/>
                <a:gd name="connsiteX16" fmla="*/ 7905663 w 10180004"/>
                <a:gd name="connsiteY16" fmla="*/ 895873 h 1781887"/>
                <a:gd name="connsiteX17" fmla="*/ 8407766 w 10180004"/>
                <a:gd name="connsiteY17" fmla="*/ 1329035 h 1781887"/>
                <a:gd name="connsiteX18" fmla="*/ 8939405 w 10180004"/>
                <a:gd name="connsiteY18" fmla="*/ 895873 h 1781887"/>
                <a:gd name="connsiteX19" fmla="*/ 9254450 w 10180004"/>
                <a:gd name="connsiteY19" fmla="*/ 895873 h 1781887"/>
                <a:gd name="connsiteX20" fmla="*/ 9327629 w 10180004"/>
                <a:gd name="connsiteY20" fmla="*/ 895234 h 1781887"/>
                <a:gd name="connsiteX21" fmla="*/ 9391028 w 10180004"/>
                <a:gd name="connsiteY21" fmla="*/ 895254 h 1781887"/>
                <a:gd name="connsiteX22" fmla="*/ 10180004 w 10180004"/>
                <a:gd name="connsiteY22" fmla="*/ 899048 h 1781887"/>
                <a:gd name="connsiteX0" fmla="*/ 0 w 11717417"/>
                <a:gd name="connsiteY0" fmla="*/ 886028 h 1781887"/>
                <a:gd name="connsiteX1" fmla="*/ 265819 w 11717417"/>
                <a:gd name="connsiteY1" fmla="*/ 886028 h 1781887"/>
                <a:gd name="connsiteX2" fmla="*/ 521793 w 11717417"/>
                <a:gd name="connsiteY2" fmla="*/ 886028 h 1781887"/>
                <a:gd name="connsiteX3" fmla="*/ 1043587 w 11717417"/>
                <a:gd name="connsiteY3" fmla="*/ 472555 h 1781887"/>
                <a:gd name="connsiteX4" fmla="*/ 1585070 w 11717417"/>
                <a:gd name="connsiteY4" fmla="*/ 886028 h 1781887"/>
                <a:gd name="connsiteX5" fmla="*/ 2097019 w 11717417"/>
                <a:gd name="connsiteY5" fmla="*/ 1781887 h 1781887"/>
                <a:gd name="connsiteX6" fmla="*/ 2628657 w 11717417"/>
                <a:gd name="connsiteY6" fmla="*/ 886028 h 1781887"/>
                <a:gd name="connsiteX7" fmla="*/ 3150451 w 11717417"/>
                <a:gd name="connsiteY7" fmla="*/ 9858 h 1781887"/>
                <a:gd name="connsiteX8" fmla="*/ 3691935 w 11717417"/>
                <a:gd name="connsiteY8" fmla="*/ 886028 h 1781887"/>
                <a:gd name="connsiteX9" fmla="*/ 4223573 w 11717417"/>
                <a:gd name="connsiteY9" fmla="*/ 1772043 h 1781887"/>
                <a:gd name="connsiteX10" fmla="*/ 4735522 w 11717417"/>
                <a:gd name="connsiteY10" fmla="*/ 895873 h 1781887"/>
                <a:gd name="connsiteX11" fmla="*/ 5267160 w 11717417"/>
                <a:gd name="connsiteY11" fmla="*/ 13 h 1781887"/>
                <a:gd name="connsiteX12" fmla="*/ 5788954 w 11717417"/>
                <a:gd name="connsiteY12" fmla="*/ 886028 h 1781887"/>
                <a:gd name="connsiteX13" fmla="*/ 6310747 w 11717417"/>
                <a:gd name="connsiteY13" fmla="*/ 1762198 h 1781887"/>
                <a:gd name="connsiteX14" fmla="*/ 6832541 w 11717417"/>
                <a:gd name="connsiteY14" fmla="*/ 876183 h 1781887"/>
                <a:gd name="connsiteX15" fmla="*/ 7364179 w 11717417"/>
                <a:gd name="connsiteY15" fmla="*/ 13 h 1781887"/>
                <a:gd name="connsiteX16" fmla="*/ 7905663 w 11717417"/>
                <a:gd name="connsiteY16" fmla="*/ 895873 h 1781887"/>
                <a:gd name="connsiteX17" fmla="*/ 8407766 w 11717417"/>
                <a:gd name="connsiteY17" fmla="*/ 1329035 h 1781887"/>
                <a:gd name="connsiteX18" fmla="*/ 8939405 w 11717417"/>
                <a:gd name="connsiteY18" fmla="*/ 895873 h 1781887"/>
                <a:gd name="connsiteX19" fmla="*/ 9254450 w 11717417"/>
                <a:gd name="connsiteY19" fmla="*/ 895873 h 1781887"/>
                <a:gd name="connsiteX20" fmla="*/ 9327629 w 11717417"/>
                <a:gd name="connsiteY20" fmla="*/ 895234 h 1781887"/>
                <a:gd name="connsiteX21" fmla="*/ 9391028 w 11717417"/>
                <a:gd name="connsiteY21" fmla="*/ 895254 h 1781887"/>
                <a:gd name="connsiteX22" fmla="*/ 11717417 w 11717417"/>
                <a:gd name="connsiteY22" fmla="*/ 899049 h 178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17417" h="1781887">
                  <a:moveTo>
                    <a:pt x="0" y="886028"/>
                  </a:moveTo>
                  <a:lnTo>
                    <a:pt x="265819" y="886028"/>
                  </a:lnTo>
                  <a:cubicBezTo>
                    <a:pt x="352784" y="886028"/>
                    <a:pt x="392165" y="954940"/>
                    <a:pt x="521793" y="886028"/>
                  </a:cubicBezTo>
                  <a:cubicBezTo>
                    <a:pt x="651421" y="817116"/>
                    <a:pt x="866374" y="472555"/>
                    <a:pt x="1043587" y="472555"/>
                  </a:cubicBezTo>
                  <a:cubicBezTo>
                    <a:pt x="1220800" y="472555"/>
                    <a:pt x="1409498" y="667806"/>
                    <a:pt x="1585070" y="886028"/>
                  </a:cubicBezTo>
                  <a:cubicBezTo>
                    <a:pt x="1760642" y="1104250"/>
                    <a:pt x="1923088" y="1781887"/>
                    <a:pt x="2097019" y="1781887"/>
                  </a:cubicBezTo>
                  <a:cubicBezTo>
                    <a:pt x="2270950" y="1781887"/>
                    <a:pt x="2628657" y="886028"/>
                    <a:pt x="2628657" y="886028"/>
                  </a:cubicBezTo>
                  <a:cubicBezTo>
                    <a:pt x="2804229" y="590690"/>
                    <a:pt x="2973238" y="9858"/>
                    <a:pt x="3150451" y="9858"/>
                  </a:cubicBezTo>
                  <a:cubicBezTo>
                    <a:pt x="3327664" y="9858"/>
                    <a:pt x="3513081" y="592331"/>
                    <a:pt x="3691935" y="886028"/>
                  </a:cubicBezTo>
                  <a:cubicBezTo>
                    <a:pt x="3870789" y="1179725"/>
                    <a:pt x="4049642" y="1770402"/>
                    <a:pt x="4223573" y="1772043"/>
                  </a:cubicBezTo>
                  <a:cubicBezTo>
                    <a:pt x="4397504" y="1773684"/>
                    <a:pt x="4561591" y="1191211"/>
                    <a:pt x="4735522" y="895873"/>
                  </a:cubicBezTo>
                  <a:cubicBezTo>
                    <a:pt x="4909453" y="600535"/>
                    <a:pt x="5091588" y="1654"/>
                    <a:pt x="5267160" y="13"/>
                  </a:cubicBezTo>
                  <a:cubicBezTo>
                    <a:pt x="5442732" y="-1628"/>
                    <a:pt x="5788954" y="886028"/>
                    <a:pt x="5788954" y="886028"/>
                  </a:cubicBezTo>
                  <a:cubicBezTo>
                    <a:pt x="5962885" y="1179725"/>
                    <a:pt x="6136816" y="1763839"/>
                    <a:pt x="6310747" y="1762198"/>
                  </a:cubicBezTo>
                  <a:cubicBezTo>
                    <a:pt x="6484678" y="1760557"/>
                    <a:pt x="6656969" y="1169880"/>
                    <a:pt x="6832541" y="876183"/>
                  </a:cubicBezTo>
                  <a:cubicBezTo>
                    <a:pt x="7008113" y="582486"/>
                    <a:pt x="7185325" y="-3269"/>
                    <a:pt x="7364179" y="13"/>
                  </a:cubicBezTo>
                  <a:cubicBezTo>
                    <a:pt x="7543033" y="3295"/>
                    <a:pt x="7731732" y="674369"/>
                    <a:pt x="7905663" y="895873"/>
                  </a:cubicBezTo>
                  <a:cubicBezTo>
                    <a:pt x="8079594" y="1117377"/>
                    <a:pt x="8235476" y="1329035"/>
                    <a:pt x="8407766" y="1329035"/>
                  </a:cubicBezTo>
                  <a:cubicBezTo>
                    <a:pt x="8580056" y="1329035"/>
                    <a:pt x="8798291" y="968067"/>
                    <a:pt x="8939405" y="895873"/>
                  </a:cubicBezTo>
                  <a:cubicBezTo>
                    <a:pt x="9080519" y="823679"/>
                    <a:pt x="9189746" y="895980"/>
                    <a:pt x="9254450" y="895873"/>
                  </a:cubicBezTo>
                  <a:lnTo>
                    <a:pt x="9327629" y="895234"/>
                  </a:lnTo>
                  <a:cubicBezTo>
                    <a:pt x="9350392" y="895131"/>
                    <a:pt x="9320027" y="891973"/>
                    <a:pt x="9391028" y="895254"/>
                  </a:cubicBezTo>
                  <a:lnTo>
                    <a:pt x="11717417" y="899049"/>
                  </a:lnTo>
                </a:path>
              </a:pathLst>
            </a:custGeom>
            <a:ln w="19050" cmpd="sng">
              <a:solidFill>
                <a:srgbClr val="008000"/>
              </a:solidFill>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grpSp>
        <p:nvGrpSpPr>
          <p:cNvPr id="105" name="Group 104">
            <a:extLst>
              <a:ext uri="{FF2B5EF4-FFF2-40B4-BE49-F238E27FC236}">
                <a16:creationId xmlns:a16="http://schemas.microsoft.com/office/drawing/2014/main" id="{CE81183F-93C9-D24B-B4E9-4580BC95E10C}"/>
              </a:ext>
            </a:extLst>
          </p:cNvPr>
          <p:cNvGrpSpPr>
            <a:grpSpLocks noChangeAspect="1"/>
          </p:cNvGrpSpPr>
          <p:nvPr/>
        </p:nvGrpSpPr>
        <p:grpSpPr>
          <a:xfrm>
            <a:off x="2651764" y="1399068"/>
            <a:ext cx="1086602" cy="1063486"/>
            <a:chOff x="6238531" y="1826683"/>
            <a:chExt cx="2734980" cy="2676805"/>
          </a:xfrm>
        </p:grpSpPr>
        <p:pic>
          <p:nvPicPr>
            <p:cNvPr id="106" name="Picture 105" descr="electron.png">
              <a:extLst>
                <a:ext uri="{FF2B5EF4-FFF2-40B4-BE49-F238E27FC236}">
                  <a16:creationId xmlns:a16="http://schemas.microsoft.com/office/drawing/2014/main" id="{394046E3-211A-3F4C-9DB0-4E0E2BD13A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8704" y="2688082"/>
              <a:ext cx="236349" cy="252838"/>
            </a:xfrm>
            <a:prstGeom prst="rect">
              <a:avLst/>
            </a:prstGeom>
          </p:spPr>
        </p:pic>
        <p:pic>
          <p:nvPicPr>
            <p:cNvPr id="107" name="Picture 106" descr="electron.png">
              <a:extLst>
                <a:ext uri="{FF2B5EF4-FFF2-40B4-BE49-F238E27FC236}">
                  <a16:creationId xmlns:a16="http://schemas.microsoft.com/office/drawing/2014/main" id="{34530752-2547-2C4C-88AE-02681A0412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0055" y="3607309"/>
              <a:ext cx="236349" cy="252838"/>
            </a:xfrm>
            <a:prstGeom prst="rect">
              <a:avLst/>
            </a:prstGeom>
          </p:spPr>
        </p:pic>
        <p:pic>
          <p:nvPicPr>
            <p:cNvPr id="108" name="Picture 107" descr="electron.png">
              <a:extLst>
                <a:ext uri="{FF2B5EF4-FFF2-40B4-BE49-F238E27FC236}">
                  <a16:creationId xmlns:a16="http://schemas.microsoft.com/office/drawing/2014/main" id="{7DA0821B-E441-984C-90C1-832EF3A575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6165" y="3622165"/>
              <a:ext cx="236349" cy="252838"/>
            </a:xfrm>
            <a:prstGeom prst="rect">
              <a:avLst/>
            </a:prstGeom>
          </p:spPr>
        </p:pic>
        <p:pic>
          <p:nvPicPr>
            <p:cNvPr id="109" name="Picture 108" descr="electron.png">
              <a:extLst>
                <a:ext uri="{FF2B5EF4-FFF2-40B4-BE49-F238E27FC236}">
                  <a16:creationId xmlns:a16="http://schemas.microsoft.com/office/drawing/2014/main" id="{369F04FA-0A7E-9141-B62B-F766A09848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2532" y="4075393"/>
              <a:ext cx="236349" cy="252838"/>
            </a:xfrm>
            <a:prstGeom prst="rect">
              <a:avLst/>
            </a:prstGeom>
          </p:spPr>
        </p:pic>
        <p:pic>
          <p:nvPicPr>
            <p:cNvPr id="110" name="Picture 109" descr="electron.png">
              <a:extLst>
                <a:ext uri="{FF2B5EF4-FFF2-40B4-BE49-F238E27FC236}">
                  <a16:creationId xmlns:a16="http://schemas.microsoft.com/office/drawing/2014/main" id="{D60CF9CF-39A5-8045-BF2E-C15F28DAB5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79037" y="2456652"/>
              <a:ext cx="236349" cy="252838"/>
            </a:xfrm>
            <a:prstGeom prst="rect">
              <a:avLst/>
            </a:prstGeom>
          </p:spPr>
        </p:pic>
        <p:pic>
          <p:nvPicPr>
            <p:cNvPr id="111" name="Picture 110" descr="positron.png">
              <a:extLst>
                <a:ext uri="{FF2B5EF4-FFF2-40B4-BE49-F238E27FC236}">
                  <a16:creationId xmlns:a16="http://schemas.microsoft.com/office/drawing/2014/main" id="{F103FC66-5B9C-4349-8F1E-9A0A48F54F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36828" y="2927711"/>
              <a:ext cx="717277" cy="749881"/>
            </a:xfrm>
            <a:prstGeom prst="rect">
              <a:avLst/>
            </a:prstGeom>
          </p:spPr>
        </p:pic>
        <p:pic>
          <p:nvPicPr>
            <p:cNvPr id="112" name="Picture 111" descr="positron.png">
              <a:extLst>
                <a:ext uri="{FF2B5EF4-FFF2-40B4-BE49-F238E27FC236}">
                  <a16:creationId xmlns:a16="http://schemas.microsoft.com/office/drawing/2014/main" id="{1AF6558F-0CA2-DF49-AF08-BA9F662E0D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252" y="1826683"/>
              <a:ext cx="717277" cy="749881"/>
            </a:xfrm>
            <a:prstGeom prst="rect">
              <a:avLst/>
            </a:prstGeom>
          </p:spPr>
        </p:pic>
        <p:pic>
          <p:nvPicPr>
            <p:cNvPr id="113" name="Picture 112" descr="electron.png">
              <a:extLst>
                <a:ext uri="{FF2B5EF4-FFF2-40B4-BE49-F238E27FC236}">
                  <a16:creationId xmlns:a16="http://schemas.microsoft.com/office/drawing/2014/main" id="{837B094E-8F62-3F49-9408-4542E49210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7779" y="1991418"/>
              <a:ext cx="236349" cy="252838"/>
            </a:xfrm>
            <a:prstGeom prst="rect">
              <a:avLst/>
            </a:prstGeom>
          </p:spPr>
        </p:pic>
        <p:pic>
          <p:nvPicPr>
            <p:cNvPr id="114" name="Picture 113" descr="electron.png">
              <a:extLst>
                <a:ext uri="{FF2B5EF4-FFF2-40B4-BE49-F238E27FC236}">
                  <a16:creationId xmlns:a16="http://schemas.microsoft.com/office/drawing/2014/main" id="{A9F53476-B2DA-F748-B72D-96A3C9A07E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8244" y="3208935"/>
              <a:ext cx="236349" cy="252838"/>
            </a:xfrm>
            <a:prstGeom prst="rect">
              <a:avLst/>
            </a:prstGeom>
          </p:spPr>
        </p:pic>
        <p:pic>
          <p:nvPicPr>
            <p:cNvPr id="115" name="Picture 114" descr="positron.png">
              <a:extLst>
                <a:ext uri="{FF2B5EF4-FFF2-40B4-BE49-F238E27FC236}">
                  <a16:creationId xmlns:a16="http://schemas.microsoft.com/office/drawing/2014/main" id="{D1C3FBFE-0F1E-584F-8C1B-919093A5C6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61676" y="2619241"/>
              <a:ext cx="717277" cy="749881"/>
            </a:xfrm>
            <a:prstGeom prst="rect">
              <a:avLst/>
            </a:prstGeom>
          </p:spPr>
        </p:pic>
        <p:pic>
          <p:nvPicPr>
            <p:cNvPr id="116" name="Picture 115" descr="positron.png">
              <a:extLst>
                <a:ext uri="{FF2B5EF4-FFF2-40B4-BE49-F238E27FC236}">
                  <a16:creationId xmlns:a16="http://schemas.microsoft.com/office/drawing/2014/main" id="{BBC36536-9B81-DF4E-9315-C5931EBADC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10345" y="3683139"/>
              <a:ext cx="717277" cy="749881"/>
            </a:xfrm>
            <a:prstGeom prst="rect">
              <a:avLst/>
            </a:prstGeom>
          </p:spPr>
        </p:pic>
        <p:pic>
          <p:nvPicPr>
            <p:cNvPr id="117" name="Picture 116" descr="positron.png">
              <a:extLst>
                <a:ext uri="{FF2B5EF4-FFF2-40B4-BE49-F238E27FC236}">
                  <a16:creationId xmlns:a16="http://schemas.microsoft.com/office/drawing/2014/main" id="{62589E2F-F471-8E41-A0F0-630F404935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56234" y="3753607"/>
              <a:ext cx="717277" cy="749881"/>
            </a:xfrm>
            <a:prstGeom prst="rect">
              <a:avLst/>
            </a:prstGeom>
          </p:spPr>
        </p:pic>
        <p:pic>
          <p:nvPicPr>
            <p:cNvPr id="118" name="Picture 117" descr="positron.png">
              <a:extLst>
                <a:ext uri="{FF2B5EF4-FFF2-40B4-BE49-F238E27FC236}">
                  <a16:creationId xmlns:a16="http://schemas.microsoft.com/office/drawing/2014/main" id="{A6EF4EFB-7E9D-6E44-AD48-66E3F81627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4974" y="2298082"/>
              <a:ext cx="717277" cy="749881"/>
            </a:xfrm>
            <a:prstGeom prst="rect">
              <a:avLst/>
            </a:prstGeom>
          </p:spPr>
        </p:pic>
        <p:pic>
          <p:nvPicPr>
            <p:cNvPr id="119" name="Picture 118" descr="positron.png">
              <a:extLst>
                <a:ext uri="{FF2B5EF4-FFF2-40B4-BE49-F238E27FC236}">
                  <a16:creationId xmlns:a16="http://schemas.microsoft.com/office/drawing/2014/main" id="{FD65953B-EC51-DF49-9BA0-FA9FE8A909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38531" y="1828194"/>
              <a:ext cx="717277" cy="749881"/>
            </a:xfrm>
            <a:prstGeom prst="rect">
              <a:avLst/>
            </a:prstGeom>
          </p:spPr>
        </p:pic>
      </p:grpSp>
      <p:sp>
        <p:nvSpPr>
          <p:cNvPr id="2" name="Date Placeholder 1">
            <a:extLst>
              <a:ext uri="{FF2B5EF4-FFF2-40B4-BE49-F238E27FC236}">
                <a16:creationId xmlns:a16="http://schemas.microsoft.com/office/drawing/2014/main" id="{3FF07860-EE1D-5346-A009-870268115A90}"/>
              </a:ext>
            </a:extLst>
          </p:cNvPr>
          <p:cNvSpPr>
            <a:spLocks noGrp="1"/>
          </p:cNvSpPr>
          <p:nvPr>
            <p:ph type="dt" sz="half" idx="10"/>
          </p:nvPr>
        </p:nvSpPr>
        <p:spPr>
          <a:xfrm>
            <a:off x="327735" y="6464644"/>
            <a:ext cx="2133600" cy="365125"/>
          </a:xfrm>
        </p:spPr>
        <p:txBody>
          <a:bodyPr/>
          <a:lstStyle/>
          <a:p>
            <a:r>
              <a:rPr lang="en-US"/>
              <a:t>D. Uzdensky</a:t>
            </a:r>
            <a:endParaRPr lang="en-US" dirty="0"/>
          </a:p>
        </p:txBody>
      </p:sp>
      <p:sp>
        <p:nvSpPr>
          <p:cNvPr id="4" name="Footer Placeholder 3">
            <a:extLst>
              <a:ext uri="{FF2B5EF4-FFF2-40B4-BE49-F238E27FC236}">
                <a16:creationId xmlns:a16="http://schemas.microsoft.com/office/drawing/2014/main" id="{659BDB7D-4B05-EF4C-9106-EA0E4F73BC3E}"/>
              </a:ext>
            </a:extLst>
          </p:cNvPr>
          <p:cNvSpPr>
            <a:spLocks noGrp="1"/>
          </p:cNvSpPr>
          <p:nvPr>
            <p:ph type="ftr" sz="quarter" idx="11"/>
          </p:nvPr>
        </p:nvSpPr>
        <p:spPr>
          <a:xfrm>
            <a:off x="3124200" y="6508165"/>
            <a:ext cx="2895600" cy="365125"/>
          </a:xfrm>
        </p:spPr>
        <p:txBody>
          <a:bodyPr/>
          <a:lstStyle/>
          <a:p>
            <a:r>
              <a:rPr lang="en-US"/>
              <a:t>10/12/2022</a:t>
            </a:r>
            <a:endParaRPr lang="en-US" dirty="0"/>
          </a:p>
        </p:txBody>
      </p:sp>
      <p:sp>
        <p:nvSpPr>
          <p:cNvPr id="59" name="Title 1">
            <a:extLst>
              <a:ext uri="{FF2B5EF4-FFF2-40B4-BE49-F238E27FC236}">
                <a16:creationId xmlns:a16="http://schemas.microsoft.com/office/drawing/2014/main" id="{FE5E890E-6CCD-5640-AEE3-C0AAB6BCA3CC}"/>
              </a:ext>
            </a:extLst>
          </p:cNvPr>
          <p:cNvSpPr>
            <a:spLocks noGrp="1"/>
          </p:cNvSpPr>
          <p:nvPr>
            <p:ph type="title"/>
          </p:nvPr>
        </p:nvSpPr>
        <p:spPr>
          <a:xfrm>
            <a:off x="457200" y="40861"/>
            <a:ext cx="8229600" cy="633101"/>
          </a:xfrm>
        </p:spPr>
        <p:txBody>
          <a:bodyPr>
            <a:normAutofit fontScale="90000"/>
          </a:bodyPr>
          <a:lstStyle/>
          <a:p>
            <a:r>
              <a:rPr lang="en-US" sz="3600" b="1" u="sng" dirty="0"/>
              <a:t>Traditional &amp; Extreme Plasma Physics</a:t>
            </a:r>
          </a:p>
        </p:txBody>
      </p:sp>
      <p:sp>
        <p:nvSpPr>
          <p:cNvPr id="61" name="Text Placeholder 10">
            <a:extLst>
              <a:ext uri="{FF2B5EF4-FFF2-40B4-BE49-F238E27FC236}">
                <a16:creationId xmlns:a16="http://schemas.microsoft.com/office/drawing/2014/main" id="{CB99927B-ABEC-8D4C-ACB9-1E4C2BCE82DE}"/>
              </a:ext>
            </a:extLst>
          </p:cNvPr>
          <p:cNvSpPr txBox="1">
            <a:spLocks/>
          </p:cNvSpPr>
          <p:nvPr/>
        </p:nvSpPr>
        <p:spPr>
          <a:xfrm>
            <a:off x="141961" y="6219655"/>
            <a:ext cx="3550066" cy="374033"/>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000" dirty="0">
                <a:solidFill>
                  <a:srgbClr val="FF0000"/>
                </a:solidFill>
                <a:cs typeface="Futura Medium"/>
              </a:rPr>
              <a:t>Based on 19</a:t>
            </a:r>
            <a:r>
              <a:rPr lang="en-US" sz="2000" baseline="30000" dirty="0">
                <a:solidFill>
                  <a:srgbClr val="FF0000"/>
                </a:solidFill>
                <a:cs typeface="Futura Medium"/>
              </a:rPr>
              <a:t>th</a:t>
            </a:r>
            <a:r>
              <a:rPr lang="en-US" sz="2000" dirty="0">
                <a:solidFill>
                  <a:srgbClr val="FF0000"/>
                </a:solidFill>
                <a:cs typeface="Futura Medium"/>
              </a:rPr>
              <a:t> Century Physics!</a:t>
            </a:r>
          </a:p>
        </p:txBody>
      </p:sp>
      <p:sp>
        <p:nvSpPr>
          <p:cNvPr id="62" name="Text Placeholder 10">
            <a:extLst>
              <a:ext uri="{FF2B5EF4-FFF2-40B4-BE49-F238E27FC236}">
                <a16:creationId xmlns:a16="http://schemas.microsoft.com/office/drawing/2014/main" id="{9BF72E05-E9A0-3347-8B86-ED9FF06A654A}"/>
              </a:ext>
            </a:extLst>
          </p:cNvPr>
          <p:cNvSpPr txBox="1">
            <a:spLocks/>
          </p:cNvSpPr>
          <p:nvPr/>
        </p:nvSpPr>
        <p:spPr>
          <a:xfrm>
            <a:off x="4145632" y="6219655"/>
            <a:ext cx="3550066" cy="374033"/>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000" dirty="0">
                <a:solidFill>
                  <a:srgbClr val="FF0000"/>
                </a:solidFill>
                <a:cs typeface="Futura Medium"/>
              </a:rPr>
              <a:t>Based on 20</a:t>
            </a:r>
            <a:r>
              <a:rPr lang="en-US" sz="2000" baseline="30000" dirty="0">
                <a:solidFill>
                  <a:srgbClr val="FF0000"/>
                </a:solidFill>
                <a:cs typeface="Futura Medium"/>
              </a:rPr>
              <a:t>th</a:t>
            </a:r>
            <a:r>
              <a:rPr lang="en-US" sz="2000" dirty="0">
                <a:solidFill>
                  <a:srgbClr val="FF0000"/>
                </a:solidFill>
                <a:cs typeface="Futura Medium"/>
              </a:rPr>
              <a:t> Century Physics!</a:t>
            </a:r>
          </a:p>
        </p:txBody>
      </p:sp>
      <p:sp>
        <p:nvSpPr>
          <p:cNvPr id="6" name="Slide Number Placeholder 5">
            <a:extLst>
              <a:ext uri="{FF2B5EF4-FFF2-40B4-BE49-F238E27FC236}">
                <a16:creationId xmlns:a16="http://schemas.microsoft.com/office/drawing/2014/main" id="{3566DA92-1A90-8AF7-8057-7140750DBF98}"/>
              </a:ext>
            </a:extLst>
          </p:cNvPr>
          <p:cNvSpPr>
            <a:spLocks noGrp="1"/>
          </p:cNvSpPr>
          <p:nvPr>
            <p:ph type="sldNum" sz="quarter" idx="12"/>
          </p:nvPr>
        </p:nvSpPr>
        <p:spPr/>
        <p:txBody>
          <a:bodyPr/>
          <a:lstStyle/>
          <a:p>
            <a:fld id="{5985F9D5-3EED-6E4F-9468-80C6B44E6535}" type="slidenum">
              <a:rPr lang="en-US" smtClean="0"/>
              <a:t>12</a:t>
            </a:fld>
            <a:endParaRPr lang="en-US"/>
          </a:p>
        </p:txBody>
      </p:sp>
    </p:spTree>
    <p:extLst>
      <p:ext uri="{BB962C8B-B14F-4D97-AF65-F5344CB8AC3E}">
        <p14:creationId xmlns:p14="http://schemas.microsoft.com/office/powerpoint/2010/main" val="274913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xEl>
                                              <p:pRg st="14" end="14"/>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xEl>
                                              <p:pRg st="15" end="1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1">
                                            <p:txEl>
                                              <p:pRg st="0" end="0"/>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uiExpand="1" build="p"/>
      <p:bldP spid="61" grpId="0" build="p"/>
      <p:bldP spid="6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a:extLst>
              <a:ext uri="{FF2B5EF4-FFF2-40B4-BE49-F238E27FC236}">
                <a16:creationId xmlns:a16="http://schemas.microsoft.com/office/drawing/2014/main" id="{C0DF8EF9-1B01-6F4C-A851-373E6A7D494A}"/>
              </a:ext>
            </a:extLst>
          </p:cNvPr>
          <p:cNvSpPr/>
          <p:nvPr/>
        </p:nvSpPr>
        <p:spPr>
          <a:xfrm>
            <a:off x="2953240" y="2167842"/>
            <a:ext cx="3166938" cy="3261048"/>
          </a:xfrm>
          <a:prstGeom prst="ellipse">
            <a:avLst/>
          </a:prstGeom>
          <a:gradFill flip="none" rotWithShape="1">
            <a:gsLst>
              <a:gs pos="0">
                <a:schemeClr val="accent1"/>
              </a:gs>
              <a:gs pos="44000">
                <a:schemeClr val="accent1">
                  <a:lumMod val="45000"/>
                  <a:lumOff val="55000"/>
                </a:schemeClr>
              </a:gs>
              <a:gs pos="73000">
                <a:schemeClr val="bg2"/>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utura Medium" panose="020B0602020204020303" pitchFamily="34" charset="-79"/>
            </a:endParaRPr>
          </a:p>
        </p:txBody>
      </p:sp>
      <p:sp>
        <p:nvSpPr>
          <p:cNvPr id="9" name="TextBox 8">
            <a:extLst>
              <a:ext uri="{FF2B5EF4-FFF2-40B4-BE49-F238E27FC236}">
                <a16:creationId xmlns:a16="http://schemas.microsoft.com/office/drawing/2014/main" id="{1F35ED95-A74D-6349-99D8-D222FA897D21}"/>
              </a:ext>
            </a:extLst>
          </p:cNvPr>
          <p:cNvSpPr txBox="1"/>
          <p:nvPr/>
        </p:nvSpPr>
        <p:spPr>
          <a:xfrm>
            <a:off x="2907559" y="3272815"/>
            <a:ext cx="3233441" cy="830997"/>
          </a:xfrm>
          <a:prstGeom prst="rect">
            <a:avLst/>
          </a:prstGeom>
          <a:noFill/>
        </p:spPr>
        <p:txBody>
          <a:bodyPr wrap="square" rtlCol="0">
            <a:spAutoFit/>
          </a:bodyPr>
          <a:lstStyle/>
          <a:p>
            <a:pPr algn="ctr"/>
            <a:r>
              <a:rPr lang="en-US" sz="2400" dirty="0">
                <a:solidFill>
                  <a:schemeClr val="tx2"/>
                </a:solidFill>
                <a:latin typeface="Futura Medium" panose="020B0602020204020303" pitchFamily="34" charset="-79"/>
                <a:cs typeface="Futura Medium" panose="020B0602020204020303" pitchFamily="34" charset="-79"/>
              </a:rPr>
              <a:t>Extreme</a:t>
            </a:r>
          </a:p>
          <a:p>
            <a:pPr algn="ctr"/>
            <a:r>
              <a:rPr lang="en-US" sz="2400" dirty="0">
                <a:solidFill>
                  <a:schemeClr val="tx2"/>
                </a:solidFill>
                <a:latin typeface="Futura Medium" panose="020B0602020204020303" pitchFamily="34" charset="-79"/>
                <a:cs typeface="Futura Medium" panose="020B0602020204020303" pitchFamily="34" charset="-79"/>
              </a:rPr>
              <a:t>Plasma </a:t>
            </a:r>
            <a:r>
              <a:rPr lang="en-US" sz="2400" dirty="0" err="1">
                <a:solidFill>
                  <a:schemeClr val="tx2"/>
                </a:solidFill>
                <a:latin typeface="Futura Medium" panose="020B0602020204020303" pitchFamily="34" charset="-79"/>
                <a:cs typeface="Futura Medium" panose="020B0602020204020303" pitchFamily="34" charset="-79"/>
              </a:rPr>
              <a:t>AstroPhysics</a:t>
            </a:r>
            <a:endParaRPr lang="en-US" sz="2400" dirty="0">
              <a:solidFill>
                <a:schemeClr val="tx2"/>
              </a:solidFill>
              <a:latin typeface="Futura Medium" panose="020B0602020204020303" pitchFamily="34" charset="-79"/>
              <a:cs typeface="Futura Medium" panose="020B0602020204020303" pitchFamily="34" charset="-79"/>
            </a:endParaRPr>
          </a:p>
        </p:txBody>
      </p:sp>
      <p:pic>
        <p:nvPicPr>
          <p:cNvPr id="40" name="Graphic 39" descr="Telescope">
            <a:extLst>
              <a:ext uri="{FF2B5EF4-FFF2-40B4-BE49-F238E27FC236}">
                <a16:creationId xmlns:a16="http://schemas.microsoft.com/office/drawing/2014/main" id="{8AE233B9-8175-644B-9616-BEB4B1D837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1377" y="2753554"/>
            <a:ext cx="480467" cy="480467"/>
          </a:xfrm>
          <a:prstGeom prst="rect">
            <a:avLst/>
          </a:prstGeom>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1F2AB10A-1D8A-4C4B-98AD-D245EA95F0AE}"/>
                  </a:ext>
                </a:extLst>
              </p:cNvPr>
              <p:cNvSpPr txBox="1"/>
              <p:nvPr/>
            </p:nvSpPr>
            <p:spPr>
              <a:xfrm>
                <a:off x="3775238" y="2770396"/>
                <a:ext cx="326085" cy="4389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500" i="1">
                              <a:solidFill>
                                <a:schemeClr val="tx2"/>
                              </a:solidFill>
                              <a:latin typeface="Cambria Math" panose="02040503050406030204" pitchFamily="18" charset="0"/>
                            </a:rPr>
                          </m:ctrlPr>
                        </m:fPr>
                        <m:num>
                          <m:r>
                            <a:rPr lang="en-US" sz="1500" i="1">
                              <a:solidFill>
                                <a:schemeClr val="tx2"/>
                              </a:solidFill>
                              <a:latin typeface="Cambria Math" panose="02040503050406030204" pitchFamily="18" charset="0"/>
                              <a:ea typeface="Cambria Math" panose="02040503050406030204" pitchFamily="18" charset="0"/>
                            </a:rPr>
                            <m:t>𝜕</m:t>
                          </m:r>
                          <m:r>
                            <a:rPr lang="en-US" sz="1500" i="1">
                              <a:solidFill>
                                <a:schemeClr val="tx2"/>
                              </a:solidFill>
                              <a:latin typeface="Cambria Math" panose="02040503050406030204" pitchFamily="18" charset="0"/>
                              <a:ea typeface="Cambria Math" panose="02040503050406030204" pitchFamily="18" charset="0"/>
                            </a:rPr>
                            <m:t>𝐴</m:t>
                          </m:r>
                        </m:num>
                        <m:den>
                          <m:r>
                            <a:rPr lang="en-US" sz="1500" i="1">
                              <a:solidFill>
                                <a:schemeClr val="tx2"/>
                              </a:solidFill>
                              <a:latin typeface="Cambria Math" panose="02040503050406030204" pitchFamily="18" charset="0"/>
                              <a:ea typeface="Cambria Math" panose="02040503050406030204" pitchFamily="18" charset="0"/>
                            </a:rPr>
                            <m:t>𝜕</m:t>
                          </m:r>
                          <m:r>
                            <a:rPr lang="en-US" sz="1500" i="1">
                              <a:solidFill>
                                <a:schemeClr val="tx2"/>
                              </a:solidFill>
                              <a:latin typeface="Cambria Math" panose="02040503050406030204" pitchFamily="18" charset="0"/>
                              <a:ea typeface="Cambria Math" panose="02040503050406030204" pitchFamily="18" charset="0"/>
                            </a:rPr>
                            <m:t>𝑡</m:t>
                          </m:r>
                        </m:den>
                      </m:f>
                    </m:oMath>
                  </m:oMathPara>
                </a14:m>
                <a:endParaRPr lang="en-US" sz="1500">
                  <a:solidFill>
                    <a:schemeClr val="tx2"/>
                  </a:solidFill>
                  <a:latin typeface="Futura Medium" panose="020B0602020204020303" pitchFamily="34" charset="-79"/>
                  <a:cs typeface="Futura Medium" panose="020B0602020204020303" pitchFamily="34" charset="-79"/>
                </a:endParaRPr>
              </a:p>
            </p:txBody>
          </p:sp>
        </mc:Choice>
        <mc:Fallback xmlns="">
          <p:sp>
            <p:nvSpPr>
              <p:cNvPr id="42" name="TextBox 41">
                <a:extLst>
                  <a:ext uri="{FF2B5EF4-FFF2-40B4-BE49-F238E27FC236}">
                    <a16:creationId xmlns:a16="http://schemas.microsoft.com/office/drawing/2014/main" id="{1F2AB10A-1D8A-4C4B-98AD-D245EA95F0AE}"/>
                  </a:ext>
                </a:extLst>
              </p:cNvPr>
              <p:cNvSpPr txBox="1">
                <a:spLocks noRot="1" noChangeAspect="1" noMove="1" noResize="1" noEditPoints="1" noAdjustHandles="1" noChangeArrowheads="1" noChangeShapeType="1" noTextEdit="1"/>
              </p:cNvSpPr>
              <p:nvPr/>
            </p:nvSpPr>
            <p:spPr>
              <a:xfrm>
                <a:off x="3775238" y="2770396"/>
                <a:ext cx="326085" cy="438966"/>
              </a:xfrm>
              <a:prstGeom prst="rect">
                <a:avLst/>
              </a:prstGeom>
              <a:blipFill>
                <a:blip r:embed="rId5"/>
                <a:stretch>
                  <a:fillRect l="-7407" b="-13889"/>
                </a:stretch>
              </a:blipFill>
            </p:spPr>
            <p:txBody>
              <a:bodyPr/>
              <a:lstStyle/>
              <a:p>
                <a:r>
                  <a:rPr lang="en-US">
                    <a:noFill/>
                  </a:rPr>
                  <a:t> </a:t>
                </a:r>
              </a:p>
            </p:txBody>
          </p:sp>
        </mc:Fallback>
      </mc:AlternateContent>
      <p:pic>
        <p:nvPicPr>
          <p:cNvPr id="43" name="Graphic 42" descr="Microscope">
            <a:extLst>
              <a:ext uri="{FF2B5EF4-FFF2-40B4-BE49-F238E27FC236}">
                <a16:creationId xmlns:a16="http://schemas.microsoft.com/office/drawing/2014/main" id="{3686EFDF-4979-AB4B-ADD7-98D74C2E4E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41888" y="4432501"/>
            <a:ext cx="586527" cy="586526"/>
          </a:xfrm>
          <a:prstGeom prst="rect">
            <a:avLst/>
          </a:prstGeom>
        </p:spPr>
      </p:pic>
      <p:pic>
        <p:nvPicPr>
          <p:cNvPr id="8" name="Graphic 7" descr="Arrow Clockwise curve">
            <a:extLst>
              <a:ext uri="{FF2B5EF4-FFF2-40B4-BE49-F238E27FC236}">
                <a16:creationId xmlns:a16="http://schemas.microsoft.com/office/drawing/2014/main" id="{487CF040-FB43-EB41-8701-D49DD76D56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319029" flipH="1">
            <a:off x="-42178" y="2463807"/>
            <a:ext cx="3408307" cy="5796928"/>
          </a:xfrm>
          <a:prstGeom prst="rect">
            <a:avLst/>
          </a:prstGeom>
        </p:spPr>
      </p:pic>
      <p:grpSp>
        <p:nvGrpSpPr>
          <p:cNvPr id="62" name="Group 61">
            <a:extLst>
              <a:ext uri="{FF2B5EF4-FFF2-40B4-BE49-F238E27FC236}">
                <a16:creationId xmlns:a16="http://schemas.microsoft.com/office/drawing/2014/main" id="{3F02A092-0122-3A4F-B32A-A435D175291C}"/>
              </a:ext>
            </a:extLst>
          </p:cNvPr>
          <p:cNvGrpSpPr/>
          <p:nvPr/>
        </p:nvGrpSpPr>
        <p:grpSpPr>
          <a:xfrm>
            <a:off x="4526728" y="821552"/>
            <a:ext cx="5796928" cy="3408307"/>
            <a:chOff x="6049516" y="-202861"/>
            <a:chExt cx="7729237" cy="4544409"/>
          </a:xfrm>
        </p:grpSpPr>
        <p:pic>
          <p:nvPicPr>
            <p:cNvPr id="11" name="Graphic 10" descr="Arrow Clockwise curve">
              <a:extLst>
                <a:ext uri="{FF2B5EF4-FFF2-40B4-BE49-F238E27FC236}">
                  <a16:creationId xmlns:a16="http://schemas.microsoft.com/office/drawing/2014/main" id="{2CEB00BA-789A-AE40-96B6-8D2EF7724A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3319029" flipV="1">
              <a:off x="7641930" y="-1795275"/>
              <a:ext cx="4544409" cy="7729237"/>
            </a:xfrm>
            <a:prstGeom prst="rect">
              <a:avLst/>
            </a:prstGeom>
          </p:spPr>
        </p:pic>
        <p:sp>
          <p:nvSpPr>
            <p:cNvPr id="57" name="Rectangle 56">
              <a:extLst>
                <a:ext uri="{FF2B5EF4-FFF2-40B4-BE49-F238E27FC236}">
                  <a16:creationId xmlns:a16="http://schemas.microsoft.com/office/drawing/2014/main" id="{AF46A5A6-03AB-754F-996F-872150AD0916}"/>
                </a:ext>
              </a:extLst>
            </p:cNvPr>
            <p:cNvSpPr/>
            <p:nvPr/>
          </p:nvSpPr>
          <p:spPr>
            <a:xfrm rot="10800000">
              <a:off x="9897918" y="1077218"/>
              <a:ext cx="2288239" cy="2470179"/>
            </a:xfrm>
            <a:prstGeom prst="rect">
              <a:avLst/>
            </a:prstGeom>
            <a:gradFill flip="none" rotWithShape="1">
              <a:gsLst>
                <a:gs pos="0">
                  <a:schemeClr val="bg2"/>
                </a:gs>
                <a:gs pos="31000">
                  <a:schemeClr val="bg2">
                    <a:alpha val="69000"/>
                  </a:schemeClr>
                </a:gs>
                <a:gs pos="73000">
                  <a:schemeClr val="bg2">
                    <a:alpha val="30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utura Medium" panose="020B0602020204020303" pitchFamily="34" charset="-79"/>
              </a:endParaRPr>
            </a:p>
          </p:txBody>
        </p:sp>
        <p:pic>
          <p:nvPicPr>
            <p:cNvPr id="20" name="Picture 19" descr="A star in the background&#10;&#10;Description automatically generated">
              <a:extLst>
                <a:ext uri="{FF2B5EF4-FFF2-40B4-BE49-F238E27FC236}">
                  <a16:creationId xmlns:a16="http://schemas.microsoft.com/office/drawing/2014/main" id="{F2350A54-72A9-4C4F-876F-DDF497342D86}"/>
                </a:ext>
              </a:extLst>
            </p:cNvPr>
            <p:cNvPicPr>
              <a:picLocks noChangeAspect="1"/>
            </p:cNvPicPr>
            <p:nvPr/>
          </p:nvPicPr>
          <p:blipFill rotWithShape="1">
            <a:blip r:embed="rId12"/>
            <a:srcRect l="21346" r="21628"/>
            <a:stretch/>
          </p:blipFill>
          <p:spPr>
            <a:xfrm>
              <a:off x="9167450" y="2456590"/>
              <a:ext cx="843440" cy="862007"/>
            </a:xfrm>
            <a:prstGeom prst="rect">
              <a:avLst/>
            </a:prstGeom>
          </p:spPr>
        </p:pic>
        <p:pic>
          <p:nvPicPr>
            <p:cNvPr id="29" name="Picture 2">
              <a:extLst>
                <a:ext uri="{FF2B5EF4-FFF2-40B4-BE49-F238E27FC236}">
                  <a16:creationId xmlns:a16="http://schemas.microsoft.com/office/drawing/2014/main" id="{F0DC49ED-09C2-4945-B71D-E3E160DA3E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47702" y="1781474"/>
              <a:ext cx="1380127" cy="77456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EEFC1C6-66D0-614B-B240-1830283135F3}"/>
                </a:ext>
              </a:extLst>
            </p:cNvPr>
            <p:cNvSpPr txBox="1"/>
            <p:nvPr/>
          </p:nvSpPr>
          <p:spPr>
            <a:xfrm>
              <a:off x="7765532" y="1976419"/>
              <a:ext cx="1920672" cy="553997"/>
            </a:xfrm>
            <a:prstGeom prst="rect">
              <a:avLst/>
            </a:prstGeom>
            <a:noFill/>
          </p:spPr>
          <p:txBody>
            <a:bodyPr wrap="square" rtlCol="0">
              <a:spAutoFit/>
            </a:bodyPr>
            <a:lstStyle/>
            <a:p>
              <a:pPr algn="r"/>
              <a:r>
                <a:rPr lang="en-US" sz="1050">
                  <a:solidFill>
                    <a:schemeClr val="bg2"/>
                  </a:solidFill>
                  <a:latin typeface="Futura Medium" panose="020B0602020204020303" pitchFamily="34" charset="-79"/>
                  <a:cs typeface="Futura Medium" panose="020B0602020204020303" pitchFamily="34" charset="-79"/>
                </a:rPr>
                <a:t>Image of a</a:t>
              </a:r>
            </a:p>
            <a:p>
              <a:pPr algn="r"/>
              <a:r>
                <a:rPr lang="en-US" sz="1050">
                  <a:solidFill>
                    <a:schemeClr val="bg2"/>
                  </a:solidFill>
                  <a:latin typeface="Futura Medium" panose="020B0602020204020303" pitchFamily="34" charset="-79"/>
                  <a:cs typeface="Futura Medium" panose="020B0602020204020303" pitchFamily="34" charset="-79"/>
                </a:rPr>
                <a:t>Black Hole</a:t>
              </a:r>
            </a:p>
          </p:txBody>
        </p:sp>
        <p:sp>
          <p:nvSpPr>
            <p:cNvPr id="33" name="TextBox 32">
              <a:extLst>
                <a:ext uri="{FF2B5EF4-FFF2-40B4-BE49-F238E27FC236}">
                  <a16:creationId xmlns:a16="http://schemas.microsoft.com/office/drawing/2014/main" id="{9D0819E4-BA9A-044A-ACC0-5D47C5F2FE1B}"/>
                </a:ext>
              </a:extLst>
            </p:cNvPr>
            <p:cNvSpPr txBox="1"/>
            <p:nvPr/>
          </p:nvSpPr>
          <p:spPr>
            <a:xfrm>
              <a:off x="9793391" y="1340055"/>
              <a:ext cx="1920672" cy="338555"/>
            </a:xfrm>
            <a:prstGeom prst="rect">
              <a:avLst/>
            </a:prstGeom>
            <a:noFill/>
          </p:spPr>
          <p:txBody>
            <a:bodyPr wrap="square" rtlCol="0">
              <a:spAutoFit/>
            </a:bodyPr>
            <a:lstStyle/>
            <a:p>
              <a:pPr algn="r"/>
              <a:r>
                <a:rPr lang="en-US" sz="1050">
                  <a:solidFill>
                    <a:schemeClr val="tx2"/>
                  </a:solidFill>
                  <a:latin typeface="Futura Medium" panose="020B0602020204020303" pitchFamily="34" charset="-79"/>
                  <a:cs typeface="Futura Medium" panose="020B0602020204020303" pitchFamily="34" charset="-79"/>
                </a:rPr>
                <a:t>Neutron stars</a:t>
              </a:r>
            </a:p>
          </p:txBody>
        </p:sp>
        <p:sp>
          <p:nvSpPr>
            <p:cNvPr id="26" name="TextBox 25">
              <a:extLst>
                <a:ext uri="{FF2B5EF4-FFF2-40B4-BE49-F238E27FC236}">
                  <a16:creationId xmlns:a16="http://schemas.microsoft.com/office/drawing/2014/main" id="{89F391D2-061D-944F-BF54-A5F2A238287A}"/>
                </a:ext>
              </a:extLst>
            </p:cNvPr>
            <p:cNvSpPr txBox="1"/>
            <p:nvPr/>
          </p:nvSpPr>
          <p:spPr>
            <a:xfrm>
              <a:off x="8596704" y="1633518"/>
              <a:ext cx="1920672" cy="553997"/>
            </a:xfrm>
            <a:prstGeom prst="rect">
              <a:avLst/>
            </a:prstGeom>
            <a:noFill/>
          </p:spPr>
          <p:txBody>
            <a:bodyPr wrap="square" rtlCol="0">
              <a:spAutoFit/>
            </a:bodyPr>
            <a:lstStyle/>
            <a:p>
              <a:pPr algn="r"/>
              <a:r>
                <a:rPr lang="en-US" sz="1050">
                  <a:solidFill>
                    <a:schemeClr val="bg2"/>
                  </a:solidFill>
                  <a:latin typeface="Futura Medium" panose="020B0602020204020303" pitchFamily="34" charset="-79"/>
                  <a:cs typeface="Futura Medium" panose="020B0602020204020303" pitchFamily="34" charset="-79"/>
                </a:rPr>
                <a:t>Gravitational</a:t>
              </a:r>
            </a:p>
            <a:p>
              <a:pPr algn="r"/>
              <a:r>
                <a:rPr lang="en-US" sz="1050">
                  <a:solidFill>
                    <a:schemeClr val="bg2"/>
                  </a:solidFill>
                  <a:latin typeface="Futura Medium" panose="020B0602020204020303" pitchFamily="34" charset="-79"/>
                  <a:cs typeface="Futura Medium" panose="020B0602020204020303" pitchFamily="34" charset="-79"/>
                </a:rPr>
                <a:t>waves</a:t>
              </a:r>
            </a:p>
          </p:txBody>
        </p:sp>
      </p:grpSp>
      <p:sp>
        <p:nvSpPr>
          <p:cNvPr id="58" name="TextBox 57">
            <a:extLst>
              <a:ext uri="{FF2B5EF4-FFF2-40B4-BE49-F238E27FC236}">
                <a16:creationId xmlns:a16="http://schemas.microsoft.com/office/drawing/2014/main" id="{12A04197-EFFB-1049-A6DD-7CD1C7161005}"/>
              </a:ext>
            </a:extLst>
          </p:cNvPr>
          <p:cNvSpPr txBox="1"/>
          <p:nvPr/>
        </p:nvSpPr>
        <p:spPr>
          <a:xfrm>
            <a:off x="9829800" y="8848725"/>
            <a:ext cx="184731" cy="300082"/>
          </a:xfrm>
          <a:prstGeom prst="rect">
            <a:avLst/>
          </a:prstGeom>
          <a:noFill/>
        </p:spPr>
        <p:txBody>
          <a:bodyPr wrap="none" rtlCol="0">
            <a:spAutoFit/>
          </a:bodyPr>
          <a:lstStyle/>
          <a:p>
            <a:endParaRPr lang="en-US" sz="1350">
              <a:latin typeface="Futura Medium" panose="020B0602020204020303" pitchFamily="34" charset="-79"/>
            </a:endParaRPr>
          </a:p>
        </p:txBody>
      </p:sp>
      <p:sp>
        <p:nvSpPr>
          <p:cNvPr id="53" name="TextBox 52">
            <a:extLst>
              <a:ext uri="{FF2B5EF4-FFF2-40B4-BE49-F238E27FC236}">
                <a16:creationId xmlns:a16="http://schemas.microsoft.com/office/drawing/2014/main" id="{E6709D97-7C1A-454D-AEF3-8C69D1084FB7}"/>
              </a:ext>
            </a:extLst>
          </p:cNvPr>
          <p:cNvSpPr txBox="1"/>
          <p:nvPr/>
        </p:nvSpPr>
        <p:spPr>
          <a:xfrm>
            <a:off x="5637763" y="1841198"/>
            <a:ext cx="1379930"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200" b="1" dirty="0">
                <a:solidFill>
                  <a:schemeClr val="accent6">
                    <a:lumMod val="75000"/>
                  </a:schemeClr>
                </a:solidFill>
              </a:rPr>
              <a:t>Windows on </a:t>
            </a:r>
          </a:p>
          <a:p>
            <a:pPr algn="ctr"/>
            <a:r>
              <a:rPr lang="en-US" sz="1200" b="1" dirty="0">
                <a:solidFill>
                  <a:schemeClr val="accent6">
                    <a:lumMod val="75000"/>
                  </a:schemeClr>
                </a:solidFill>
              </a:rPr>
              <a:t>the Universe </a:t>
            </a:r>
            <a:endParaRPr lang="en-US" sz="1200" b="1" dirty="0">
              <a:solidFill>
                <a:schemeClr val="accent6">
                  <a:lumMod val="75000"/>
                </a:schemeClr>
              </a:solidFill>
              <a:cs typeface="Calibri"/>
            </a:endParaRPr>
          </a:p>
        </p:txBody>
      </p:sp>
      <p:sp>
        <p:nvSpPr>
          <p:cNvPr id="55" name="TextBox 54">
            <a:extLst>
              <a:ext uri="{FF2B5EF4-FFF2-40B4-BE49-F238E27FC236}">
                <a16:creationId xmlns:a16="http://schemas.microsoft.com/office/drawing/2014/main" id="{AD0E29F8-4D43-144A-BC28-259B1E77C5C1}"/>
              </a:ext>
            </a:extLst>
          </p:cNvPr>
          <p:cNvSpPr txBox="1"/>
          <p:nvPr/>
        </p:nvSpPr>
        <p:spPr>
          <a:xfrm>
            <a:off x="5562996" y="2696122"/>
            <a:ext cx="1155739" cy="830997"/>
          </a:xfrm>
          <a:prstGeom prst="rect">
            <a:avLst/>
          </a:prstGeom>
          <a:noFill/>
        </p:spPr>
        <p:txBody>
          <a:bodyPr wrap="square" rtlCol="0" anchor="t">
            <a:spAutoFit/>
          </a:bodyPr>
          <a:lstStyle/>
          <a:p>
            <a:pPr algn="ctr"/>
            <a:r>
              <a:rPr lang="en-US" sz="1200">
                <a:solidFill>
                  <a:schemeClr val="bg2"/>
                </a:solidFill>
                <a:latin typeface="Futura Medium"/>
                <a:cs typeface="Futura Medium"/>
              </a:rPr>
              <a:t>Multi-</a:t>
            </a:r>
          </a:p>
          <a:p>
            <a:pPr algn="ctr"/>
            <a:r>
              <a:rPr lang="en-US" sz="1200">
                <a:solidFill>
                  <a:schemeClr val="bg2"/>
                </a:solidFill>
                <a:latin typeface="Futura Medium"/>
                <a:cs typeface="Futura Medium"/>
              </a:rPr>
              <a:t>Messenger</a:t>
            </a:r>
          </a:p>
          <a:p>
            <a:pPr algn="ctr"/>
            <a:r>
              <a:rPr lang="en-US" sz="1200">
                <a:solidFill>
                  <a:schemeClr val="bg2"/>
                </a:solidFill>
                <a:latin typeface="Futura Medium"/>
                <a:cs typeface="Futura Medium"/>
              </a:rPr>
              <a:t>Astrophysics</a:t>
            </a:r>
          </a:p>
          <a:p>
            <a:pPr algn="ctr"/>
            <a:r>
              <a:rPr lang="en-US" sz="1200" b="1" u="sng">
                <a:solidFill>
                  <a:schemeClr val="bg1"/>
                </a:solidFill>
                <a:latin typeface="Futura Medium"/>
                <a:cs typeface="Futura Medium"/>
              </a:rPr>
              <a:t>Observations</a:t>
            </a:r>
          </a:p>
        </p:txBody>
      </p:sp>
      <p:pic>
        <p:nvPicPr>
          <p:cNvPr id="64" name="Picture 4">
            <a:extLst>
              <a:ext uri="{FF2B5EF4-FFF2-40B4-BE49-F238E27FC236}">
                <a16:creationId xmlns:a16="http://schemas.microsoft.com/office/drawing/2014/main" id="{5947B8D1-2EE0-E446-A75B-892D98C57880}"/>
              </a:ext>
            </a:extLst>
          </p:cNvPr>
          <p:cNvPicPr>
            <a:picLocks noChangeAspect="1"/>
          </p:cNvPicPr>
          <p:nvPr/>
        </p:nvPicPr>
        <p:blipFill>
          <a:blip r:embed="rId14"/>
          <a:stretch>
            <a:fillRect/>
          </a:stretch>
        </p:blipFill>
        <p:spPr>
          <a:xfrm>
            <a:off x="5623699" y="1848448"/>
            <a:ext cx="288407" cy="298521"/>
          </a:xfrm>
          <a:prstGeom prst="rect">
            <a:avLst/>
          </a:prstGeom>
        </p:spPr>
      </p:pic>
      <p:grpSp>
        <p:nvGrpSpPr>
          <p:cNvPr id="65" name="Group 64">
            <a:extLst>
              <a:ext uri="{FF2B5EF4-FFF2-40B4-BE49-F238E27FC236}">
                <a16:creationId xmlns:a16="http://schemas.microsoft.com/office/drawing/2014/main" id="{27F78078-2DBA-1748-9C69-F0C8B4320D90}"/>
              </a:ext>
            </a:extLst>
          </p:cNvPr>
          <p:cNvGrpSpPr/>
          <p:nvPr/>
        </p:nvGrpSpPr>
        <p:grpSpPr>
          <a:xfrm>
            <a:off x="-1236488" y="705105"/>
            <a:ext cx="5796928" cy="3408307"/>
            <a:chOff x="-1648651" y="-202860"/>
            <a:chExt cx="7729237" cy="4544409"/>
          </a:xfrm>
        </p:grpSpPr>
        <p:pic>
          <p:nvPicPr>
            <p:cNvPr id="66" name="Graphic 65" descr="Arrow Clockwise curve">
              <a:extLst>
                <a:ext uri="{FF2B5EF4-FFF2-40B4-BE49-F238E27FC236}">
                  <a16:creationId xmlns:a16="http://schemas.microsoft.com/office/drawing/2014/main" id="{897C8818-8543-F64B-A64A-18336CB9D91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8280971" flipH="1" flipV="1">
              <a:off x="-56237" y="-1795274"/>
              <a:ext cx="4544409" cy="7729237"/>
            </a:xfrm>
            <a:prstGeom prst="rect">
              <a:avLst/>
            </a:prstGeom>
          </p:spPr>
        </p:pic>
        <p:sp>
          <p:nvSpPr>
            <p:cNvPr id="67" name="Rectangle 66">
              <a:extLst>
                <a:ext uri="{FF2B5EF4-FFF2-40B4-BE49-F238E27FC236}">
                  <a16:creationId xmlns:a16="http://schemas.microsoft.com/office/drawing/2014/main" id="{D127315F-C3A3-3246-9962-5C52B460F716}"/>
                </a:ext>
              </a:extLst>
            </p:cNvPr>
            <p:cNvSpPr/>
            <p:nvPr/>
          </p:nvSpPr>
          <p:spPr>
            <a:xfrm>
              <a:off x="-5875" y="1135435"/>
              <a:ext cx="2288239" cy="2599054"/>
            </a:xfrm>
            <a:prstGeom prst="rect">
              <a:avLst/>
            </a:prstGeom>
            <a:gradFill flip="none" rotWithShape="1">
              <a:gsLst>
                <a:gs pos="0">
                  <a:schemeClr val="bg2"/>
                </a:gs>
                <a:gs pos="31000">
                  <a:schemeClr val="bg2">
                    <a:alpha val="69000"/>
                  </a:schemeClr>
                </a:gs>
                <a:gs pos="73000">
                  <a:schemeClr val="bg2">
                    <a:alpha val="30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utura Medium" panose="020B0602020204020303" pitchFamily="34" charset="-79"/>
              </a:endParaRPr>
            </a:p>
          </p:txBody>
        </p:sp>
        <p:sp>
          <p:nvSpPr>
            <p:cNvPr id="68" name="TextBox 67">
              <a:extLst>
                <a:ext uri="{FF2B5EF4-FFF2-40B4-BE49-F238E27FC236}">
                  <a16:creationId xmlns:a16="http://schemas.microsoft.com/office/drawing/2014/main" id="{45423318-9B91-2540-8302-2EF3E7276341}"/>
                </a:ext>
              </a:extLst>
            </p:cNvPr>
            <p:cNvSpPr txBox="1"/>
            <p:nvPr/>
          </p:nvSpPr>
          <p:spPr>
            <a:xfrm>
              <a:off x="3172527" y="2623670"/>
              <a:ext cx="1361749" cy="861775"/>
            </a:xfrm>
            <a:prstGeom prst="rect">
              <a:avLst/>
            </a:prstGeom>
            <a:noFill/>
          </p:spPr>
          <p:txBody>
            <a:bodyPr wrap="square" rtlCol="0" anchor="t">
              <a:spAutoFit/>
            </a:bodyPr>
            <a:lstStyle/>
            <a:p>
              <a:pPr algn="ctr"/>
              <a:r>
                <a:rPr lang="en-US" sz="1200" dirty="0">
                  <a:solidFill>
                    <a:schemeClr val="bg2"/>
                  </a:solidFill>
                  <a:latin typeface="Futura Medium"/>
                  <a:cs typeface="Futura Medium"/>
                </a:rPr>
                <a:t>Classical</a:t>
              </a:r>
            </a:p>
            <a:p>
              <a:pPr algn="ctr"/>
              <a:r>
                <a:rPr lang="en-US" sz="1200" dirty="0">
                  <a:solidFill>
                    <a:schemeClr val="bg2"/>
                  </a:solidFill>
                  <a:latin typeface="Futura Medium"/>
                  <a:cs typeface="Futura Medium"/>
                </a:rPr>
                <a:t>Plasma</a:t>
              </a:r>
            </a:p>
            <a:p>
              <a:pPr algn="ctr"/>
              <a:r>
                <a:rPr lang="en-US" sz="1200" b="1" u="sng" dirty="0">
                  <a:solidFill>
                    <a:schemeClr val="bg1"/>
                  </a:solidFill>
                  <a:latin typeface="Futura Medium"/>
                  <a:cs typeface="Futura Medium"/>
                </a:rPr>
                <a:t>Theory</a:t>
              </a:r>
            </a:p>
          </p:txBody>
        </p:sp>
        <p:sp>
          <p:nvSpPr>
            <p:cNvPr id="69" name="TextBox 68">
              <a:extLst>
                <a:ext uri="{FF2B5EF4-FFF2-40B4-BE49-F238E27FC236}">
                  <a16:creationId xmlns:a16="http://schemas.microsoft.com/office/drawing/2014/main" id="{1527017B-DBB1-6F4F-B2A4-EE7A87771FC7}"/>
                </a:ext>
              </a:extLst>
            </p:cNvPr>
            <p:cNvSpPr txBox="1"/>
            <p:nvPr/>
          </p:nvSpPr>
          <p:spPr>
            <a:xfrm>
              <a:off x="1438252" y="1948203"/>
              <a:ext cx="1920672" cy="338555"/>
            </a:xfrm>
            <a:prstGeom prst="rect">
              <a:avLst/>
            </a:prstGeom>
            <a:noFill/>
          </p:spPr>
          <p:txBody>
            <a:bodyPr wrap="square" rtlCol="0">
              <a:spAutoFit/>
            </a:bodyPr>
            <a:lstStyle/>
            <a:p>
              <a:pPr algn="r"/>
              <a:r>
                <a:rPr lang="en-US" sz="1050">
                  <a:solidFill>
                    <a:schemeClr val="bg2"/>
                  </a:solidFill>
                  <a:latin typeface="Futura Medium" panose="020B0602020204020303" pitchFamily="34" charset="-79"/>
                  <a:cs typeface="Futura Medium" panose="020B0602020204020303" pitchFamily="34" charset="-79"/>
                </a:rPr>
                <a:t>Reconnection</a:t>
              </a:r>
            </a:p>
          </p:txBody>
        </p:sp>
        <p:sp>
          <p:nvSpPr>
            <p:cNvPr id="70" name="TextBox 69">
              <a:extLst>
                <a:ext uri="{FF2B5EF4-FFF2-40B4-BE49-F238E27FC236}">
                  <a16:creationId xmlns:a16="http://schemas.microsoft.com/office/drawing/2014/main" id="{E8B0FFF2-37D4-FC46-A802-478ED479E1B1}"/>
                </a:ext>
              </a:extLst>
            </p:cNvPr>
            <p:cNvSpPr txBox="1"/>
            <p:nvPr/>
          </p:nvSpPr>
          <p:spPr>
            <a:xfrm>
              <a:off x="1236100" y="1625713"/>
              <a:ext cx="1331321" cy="338555"/>
            </a:xfrm>
            <a:prstGeom prst="rect">
              <a:avLst/>
            </a:prstGeom>
            <a:noFill/>
          </p:spPr>
          <p:txBody>
            <a:bodyPr wrap="square" rtlCol="0">
              <a:spAutoFit/>
            </a:bodyPr>
            <a:lstStyle/>
            <a:p>
              <a:pPr algn="r"/>
              <a:r>
                <a:rPr lang="en-US" sz="1050">
                  <a:solidFill>
                    <a:schemeClr val="bg2"/>
                  </a:solidFill>
                  <a:latin typeface="Futura Medium" panose="020B0602020204020303" pitchFamily="34" charset="-79"/>
                  <a:cs typeface="Futura Medium" panose="020B0602020204020303" pitchFamily="34" charset="-79"/>
                </a:rPr>
                <a:t>Turbulence</a:t>
              </a:r>
            </a:p>
          </p:txBody>
        </p:sp>
        <p:sp>
          <p:nvSpPr>
            <p:cNvPr id="71" name="TextBox 70">
              <a:extLst>
                <a:ext uri="{FF2B5EF4-FFF2-40B4-BE49-F238E27FC236}">
                  <a16:creationId xmlns:a16="http://schemas.microsoft.com/office/drawing/2014/main" id="{7DB6A273-741B-BE47-89AD-471E1E2ED7C5}"/>
                </a:ext>
              </a:extLst>
            </p:cNvPr>
            <p:cNvSpPr txBox="1"/>
            <p:nvPr/>
          </p:nvSpPr>
          <p:spPr>
            <a:xfrm>
              <a:off x="511252" y="1331544"/>
              <a:ext cx="1051373" cy="338555"/>
            </a:xfrm>
            <a:prstGeom prst="rect">
              <a:avLst/>
            </a:prstGeom>
            <a:noFill/>
          </p:spPr>
          <p:txBody>
            <a:bodyPr wrap="square" rtlCol="0">
              <a:spAutoFit/>
            </a:bodyPr>
            <a:lstStyle/>
            <a:p>
              <a:pPr algn="r"/>
              <a:r>
                <a:rPr lang="en-US" sz="1050">
                  <a:solidFill>
                    <a:schemeClr val="bg2"/>
                  </a:solidFill>
                  <a:latin typeface="Futura Medium" panose="020B0602020204020303" pitchFamily="34" charset="-79"/>
                  <a:cs typeface="Futura Medium" panose="020B0602020204020303" pitchFamily="34" charset="-79"/>
                </a:rPr>
                <a:t>Shocks</a:t>
              </a:r>
            </a:p>
          </p:txBody>
        </p:sp>
        <p:pic>
          <p:nvPicPr>
            <p:cNvPr id="72" name="Picture 17" descr="A close up of a clock&#10;&#10;Description generated with high confidence">
              <a:extLst>
                <a:ext uri="{FF2B5EF4-FFF2-40B4-BE49-F238E27FC236}">
                  <a16:creationId xmlns:a16="http://schemas.microsoft.com/office/drawing/2014/main" id="{0CFB25BD-3D00-5642-A886-B9903135061C}"/>
                </a:ext>
              </a:extLst>
            </p:cNvPr>
            <p:cNvPicPr>
              <a:picLocks noChangeAspect="1"/>
            </p:cNvPicPr>
            <p:nvPr/>
          </p:nvPicPr>
          <p:blipFill>
            <a:blip r:embed="rId17"/>
            <a:stretch>
              <a:fillRect/>
            </a:stretch>
          </p:blipFill>
          <p:spPr>
            <a:xfrm>
              <a:off x="107655" y="2418362"/>
              <a:ext cx="2846983" cy="586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 name="Group 1">
            <a:extLst>
              <a:ext uri="{FF2B5EF4-FFF2-40B4-BE49-F238E27FC236}">
                <a16:creationId xmlns:a16="http://schemas.microsoft.com/office/drawing/2014/main" id="{E861B71C-2C9F-EF45-94B4-C681355B6830}"/>
              </a:ext>
            </a:extLst>
          </p:cNvPr>
          <p:cNvGrpSpPr/>
          <p:nvPr/>
        </p:nvGrpSpPr>
        <p:grpSpPr>
          <a:xfrm>
            <a:off x="-37482" y="3776448"/>
            <a:ext cx="4290886" cy="2298596"/>
            <a:chOff x="-49977" y="3892265"/>
            <a:chExt cx="5721182" cy="3064795"/>
          </a:xfrm>
        </p:grpSpPr>
        <p:pic>
          <p:nvPicPr>
            <p:cNvPr id="41" name="Graphic 40" descr="Computer">
              <a:extLst>
                <a:ext uri="{FF2B5EF4-FFF2-40B4-BE49-F238E27FC236}">
                  <a16:creationId xmlns:a16="http://schemas.microsoft.com/office/drawing/2014/main" id="{A45B5798-4E70-6A46-9BA7-8FD6A5ED839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882655" y="4827240"/>
              <a:ext cx="788550" cy="804601"/>
            </a:xfrm>
            <a:prstGeom prst="rect">
              <a:avLst/>
            </a:prstGeom>
          </p:spPr>
        </p:pic>
        <p:sp>
          <p:nvSpPr>
            <p:cNvPr id="59" name="Rectangle 58">
              <a:extLst>
                <a:ext uri="{FF2B5EF4-FFF2-40B4-BE49-F238E27FC236}">
                  <a16:creationId xmlns:a16="http://schemas.microsoft.com/office/drawing/2014/main" id="{7098F86B-6C38-A047-8B34-FEF1BDEF6BAD}"/>
                </a:ext>
              </a:extLst>
            </p:cNvPr>
            <p:cNvSpPr/>
            <p:nvPr/>
          </p:nvSpPr>
          <p:spPr>
            <a:xfrm>
              <a:off x="-11122" y="3892265"/>
              <a:ext cx="2288239" cy="3005137"/>
            </a:xfrm>
            <a:prstGeom prst="rect">
              <a:avLst/>
            </a:prstGeom>
            <a:gradFill flip="none" rotWithShape="1">
              <a:gsLst>
                <a:gs pos="0">
                  <a:schemeClr val="bg2"/>
                </a:gs>
                <a:gs pos="31000">
                  <a:schemeClr val="bg2">
                    <a:alpha val="69000"/>
                  </a:schemeClr>
                </a:gs>
                <a:gs pos="73000">
                  <a:schemeClr val="bg2">
                    <a:alpha val="30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utura Medium" panose="020B0602020204020303" pitchFamily="34" charset="-79"/>
              </a:endParaRPr>
            </a:p>
          </p:txBody>
        </p:sp>
        <p:sp>
          <p:nvSpPr>
            <p:cNvPr id="16" name="TextBox 15">
              <a:extLst>
                <a:ext uri="{FF2B5EF4-FFF2-40B4-BE49-F238E27FC236}">
                  <a16:creationId xmlns:a16="http://schemas.microsoft.com/office/drawing/2014/main" id="{86AD78F7-0245-3241-9C3B-31369B5D0A4F}"/>
                </a:ext>
              </a:extLst>
            </p:cNvPr>
            <p:cNvSpPr txBox="1"/>
            <p:nvPr/>
          </p:nvSpPr>
          <p:spPr>
            <a:xfrm>
              <a:off x="2527443" y="5227696"/>
              <a:ext cx="1984257" cy="338555"/>
            </a:xfrm>
            <a:prstGeom prst="rect">
              <a:avLst/>
            </a:prstGeom>
            <a:noFill/>
          </p:spPr>
          <p:txBody>
            <a:bodyPr wrap="square" rtlCol="0" anchor="t">
              <a:spAutoFit/>
            </a:bodyPr>
            <a:lstStyle/>
            <a:p>
              <a:pPr algn="r"/>
              <a:r>
                <a:rPr lang="en-US" sz="1050" err="1">
                  <a:solidFill>
                    <a:schemeClr val="bg2"/>
                  </a:solidFill>
                  <a:latin typeface="Futura Medium"/>
                  <a:cs typeface="Futura Medium"/>
                </a:rPr>
                <a:t>Exascale</a:t>
              </a:r>
              <a:r>
                <a:rPr lang="en-US" sz="1050">
                  <a:solidFill>
                    <a:schemeClr val="bg2"/>
                  </a:solidFill>
                  <a:latin typeface="Futura Medium"/>
                  <a:cs typeface="Futura Medium"/>
                </a:rPr>
                <a:t> computing</a:t>
              </a:r>
            </a:p>
          </p:txBody>
        </p:sp>
        <p:sp>
          <p:nvSpPr>
            <p:cNvPr id="17" name="TextBox 16">
              <a:extLst>
                <a:ext uri="{FF2B5EF4-FFF2-40B4-BE49-F238E27FC236}">
                  <a16:creationId xmlns:a16="http://schemas.microsoft.com/office/drawing/2014/main" id="{158B129F-C76B-BA40-99E6-BC5A511D12C6}"/>
                </a:ext>
              </a:extLst>
            </p:cNvPr>
            <p:cNvSpPr txBox="1"/>
            <p:nvPr/>
          </p:nvSpPr>
          <p:spPr>
            <a:xfrm>
              <a:off x="1508818" y="5907963"/>
              <a:ext cx="1889639" cy="338555"/>
            </a:xfrm>
            <a:prstGeom prst="rect">
              <a:avLst/>
            </a:prstGeom>
            <a:noFill/>
          </p:spPr>
          <p:txBody>
            <a:bodyPr wrap="square" rtlCol="0" anchor="t">
              <a:spAutoFit/>
            </a:bodyPr>
            <a:lstStyle/>
            <a:p>
              <a:r>
                <a:rPr lang="en-US" sz="1050">
                  <a:solidFill>
                    <a:schemeClr val="bg2"/>
                  </a:solidFill>
                  <a:latin typeface="Futura Medium"/>
                  <a:cs typeface="Futura Medium"/>
                </a:rPr>
                <a:t>Multiscale methods</a:t>
              </a:r>
              <a:endParaRPr lang="en-US" sz="1350">
                <a:solidFill>
                  <a:schemeClr val="bg2"/>
                </a:solidFill>
                <a:latin typeface="Futura Medium"/>
                <a:cs typeface="Futura Medium"/>
              </a:endParaRPr>
            </a:p>
          </p:txBody>
        </p:sp>
        <p:sp>
          <p:nvSpPr>
            <p:cNvPr id="18" name="TextBox 17">
              <a:extLst>
                <a:ext uri="{FF2B5EF4-FFF2-40B4-BE49-F238E27FC236}">
                  <a16:creationId xmlns:a16="http://schemas.microsoft.com/office/drawing/2014/main" id="{545B6766-C935-8149-98A8-EAB9EC823346}"/>
                </a:ext>
              </a:extLst>
            </p:cNvPr>
            <p:cNvSpPr txBox="1"/>
            <p:nvPr/>
          </p:nvSpPr>
          <p:spPr>
            <a:xfrm>
              <a:off x="2047723" y="5542135"/>
              <a:ext cx="1800873" cy="338555"/>
            </a:xfrm>
            <a:prstGeom prst="rect">
              <a:avLst/>
            </a:prstGeom>
            <a:noFill/>
          </p:spPr>
          <p:txBody>
            <a:bodyPr wrap="square" rtlCol="0" anchor="t">
              <a:spAutoFit/>
            </a:bodyPr>
            <a:lstStyle/>
            <a:p>
              <a:pPr algn="r"/>
              <a:r>
                <a:rPr lang="en-US" sz="1050">
                  <a:solidFill>
                    <a:schemeClr val="bg2"/>
                  </a:solidFill>
                  <a:latin typeface="Futura Medium" panose="020B0602020204020303" pitchFamily="34" charset="-79"/>
                  <a:cs typeface="Futura Medium"/>
                </a:rPr>
                <a:t>Machine learning</a:t>
              </a:r>
            </a:p>
          </p:txBody>
        </p:sp>
        <p:sp>
          <p:nvSpPr>
            <p:cNvPr id="19" name="TextBox 18">
              <a:extLst>
                <a:ext uri="{FF2B5EF4-FFF2-40B4-BE49-F238E27FC236}">
                  <a16:creationId xmlns:a16="http://schemas.microsoft.com/office/drawing/2014/main" id="{B979AE1A-6527-BD44-AD3B-2EABF676FC55}"/>
                </a:ext>
              </a:extLst>
            </p:cNvPr>
            <p:cNvSpPr txBox="1"/>
            <p:nvPr/>
          </p:nvSpPr>
          <p:spPr>
            <a:xfrm>
              <a:off x="-49977" y="6284505"/>
              <a:ext cx="2897939" cy="338555"/>
            </a:xfrm>
            <a:prstGeom prst="rect">
              <a:avLst/>
            </a:prstGeom>
            <a:noFill/>
          </p:spPr>
          <p:txBody>
            <a:bodyPr wrap="square" rtlCol="0" anchor="t">
              <a:spAutoFit/>
            </a:bodyPr>
            <a:lstStyle/>
            <a:p>
              <a:r>
                <a:rPr lang="en-US" sz="1050" dirty="0">
                  <a:solidFill>
                    <a:schemeClr val="tx2"/>
                  </a:solidFill>
                  <a:latin typeface="Futura Medium" panose="020B0602020204020303" pitchFamily="34" charset="-79"/>
                  <a:cs typeface="Futura Medium"/>
                </a:rPr>
                <a:t>General-</a:t>
              </a:r>
              <a:r>
                <a:rPr lang="en-US" sz="1050" dirty="0">
                  <a:solidFill>
                    <a:schemeClr val="bg2"/>
                  </a:solidFill>
                  <a:latin typeface="Futura Medium" panose="020B0602020204020303" pitchFamily="34" charset="-79"/>
                  <a:cs typeface="Futura Medium"/>
                </a:rPr>
                <a:t>relativistic algorithms</a:t>
              </a:r>
            </a:p>
          </p:txBody>
        </p:sp>
        <p:pic>
          <p:nvPicPr>
            <p:cNvPr id="37" name="Picture 10" descr="NSF Awards Compute Time on TACC's Frontera Supercomputer to 49 ...">
              <a:extLst>
                <a:ext uri="{FF2B5EF4-FFF2-40B4-BE49-F238E27FC236}">
                  <a16:creationId xmlns:a16="http://schemas.microsoft.com/office/drawing/2014/main" id="{32A58B19-8460-8B40-BE27-1174E8F3277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50971" y="4345555"/>
              <a:ext cx="1671787" cy="8518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6CCFBBF-92D7-3447-9D2B-6C42D9A0BA19}"/>
                </a:ext>
              </a:extLst>
            </p:cNvPr>
            <p:cNvPicPr>
              <a:picLocks noChangeAspect="1"/>
            </p:cNvPicPr>
            <p:nvPr/>
          </p:nvPicPr>
          <p:blipFill rotWithShape="1">
            <a:blip r:embed="rId21"/>
            <a:srcRect l="10020" r="14157" b="8739"/>
            <a:stretch/>
          </p:blipFill>
          <p:spPr>
            <a:xfrm>
              <a:off x="208848" y="4827751"/>
              <a:ext cx="1011771" cy="1033450"/>
            </a:xfrm>
            <a:prstGeom prst="rect">
              <a:avLst/>
            </a:prstGeom>
          </p:spPr>
        </p:pic>
        <p:sp>
          <p:nvSpPr>
            <p:cNvPr id="54" name="TextBox 53">
              <a:extLst>
                <a:ext uri="{FF2B5EF4-FFF2-40B4-BE49-F238E27FC236}">
                  <a16:creationId xmlns:a16="http://schemas.microsoft.com/office/drawing/2014/main" id="{C15EFF7D-B1C8-2F4E-BAE1-CEFE58DC7131}"/>
                </a:ext>
              </a:extLst>
            </p:cNvPr>
            <p:cNvSpPr txBox="1"/>
            <p:nvPr/>
          </p:nvSpPr>
          <p:spPr>
            <a:xfrm>
              <a:off x="3040754" y="6310729"/>
              <a:ext cx="2153894" cy="6463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b="1" dirty="0">
                  <a:solidFill>
                    <a:schemeClr val="accent6">
                      <a:lumMod val="75000"/>
                    </a:schemeClr>
                  </a:solidFill>
                </a:rPr>
                <a:t>Harnessing </a:t>
              </a:r>
            </a:p>
            <a:p>
              <a:pPr algn="ctr"/>
              <a:r>
                <a:rPr lang="en-US" sz="1350" b="1" dirty="0">
                  <a:solidFill>
                    <a:schemeClr val="accent6">
                      <a:lumMod val="75000"/>
                    </a:schemeClr>
                  </a:solidFill>
                </a:rPr>
                <a:t>the Data Revolution</a:t>
              </a:r>
              <a:endParaRPr lang="en-US" sz="1350" b="1" dirty="0">
                <a:solidFill>
                  <a:schemeClr val="accent6">
                    <a:lumMod val="75000"/>
                  </a:schemeClr>
                </a:solidFill>
                <a:cs typeface="Calibri"/>
              </a:endParaRPr>
            </a:p>
          </p:txBody>
        </p:sp>
        <p:sp>
          <p:nvSpPr>
            <p:cNvPr id="73" name="TextBox 72">
              <a:extLst>
                <a:ext uri="{FF2B5EF4-FFF2-40B4-BE49-F238E27FC236}">
                  <a16:creationId xmlns:a16="http://schemas.microsoft.com/office/drawing/2014/main" id="{0DBF72DA-FA0F-DB4D-BB52-88F79533DEE3}"/>
                </a:ext>
              </a:extLst>
            </p:cNvPr>
            <p:cNvSpPr txBox="1"/>
            <p:nvPr/>
          </p:nvSpPr>
          <p:spPr>
            <a:xfrm>
              <a:off x="3070584" y="4534100"/>
              <a:ext cx="1584441" cy="615553"/>
            </a:xfrm>
            <a:prstGeom prst="rect">
              <a:avLst/>
            </a:prstGeom>
            <a:noFill/>
          </p:spPr>
          <p:txBody>
            <a:bodyPr wrap="square" rtlCol="0" anchor="t">
              <a:spAutoFit/>
            </a:bodyPr>
            <a:lstStyle/>
            <a:p>
              <a:pPr algn="ctr"/>
              <a:r>
                <a:rPr lang="en-US" sz="1200">
                  <a:solidFill>
                    <a:schemeClr val="bg1"/>
                  </a:solidFill>
                  <a:latin typeface="Futura Medium"/>
                  <a:cs typeface="Futura Medium"/>
                </a:rPr>
                <a:t>Advanced</a:t>
              </a:r>
            </a:p>
            <a:p>
              <a:pPr algn="ctr"/>
              <a:r>
                <a:rPr lang="en-US" sz="1200" b="1" u="sng">
                  <a:solidFill>
                    <a:schemeClr val="bg1"/>
                  </a:solidFill>
                  <a:latin typeface="Futura Medium"/>
                  <a:cs typeface="Futura Medium"/>
                </a:rPr>
                <a:t>Computation</a:t>
              </a:r>
            </a:p>
          </p:txBody>
        </p:sp>
      </p:grpSp>
      <p:sp>
        <p:nvSpPr>
          <p:cNvPr id="44" name="TextBox 43">
            <a:extLst>
              <a:ext uri="{FF2B5EF4-FFF2-40B4-BE49-F238E27FC236}">
                <a16:creationId xmlns:a16="http://schemas.microsoft.com/office/drawing/2014/main" id="{5DE9018B-EA72-5F40-9D0D-54545EB48BAC}"/>
              </a:ext>
            </a:extLst>
          </p:cNvPr>
          <p:cNvSpPr txBox="1"/>
          <p:nvPr/>
        </p:nvSpPr>
        <p:spPr>
          <a:xfrm>
            <a:off x="3307730" y="5301653"/>
            <a:ext cx="2406535"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600" b="1" dirty="0">
                <a:solidFill>
                  <a:srgbClr val="0070C0"/>
                </a:solidFill>
                <a:latin typeface="Futura Medium" panose="020B0602020204020303" pitchFamily="34" charset="-79"/>
                <a:cs typeface="Futura Medium" panose="020B0602020204020303" pitchFamily="34" charset="-79"/>
              </a:rPr>
              <a:t>will draw young talents!</a:t>
            </a:r>
            <a:endParaRPr lang="en-US" sz="1600" b="1" dirty="0">
              <a:latin typeface="Futura Medium" panose="020B0602020204020303" pitchFamily="34" charset="-79"/>
            </a:endParaRPr>
          </a:p>
        </p:txBody>
      </p:sp>
      <p:grpSp>
        <p:nvGrpSpPr>
          <p:cNvPr id="4" name="Group 3">
            <a:extLst>
              <a:ext uri="{FF2B5EF4-FFF2-40B4-BE49-F238E27FC236}">
                <a16:creationId xmlns:a16="http://schemas.microsoft.com/office/drawing/2014/main" id="{5BC9EBD4-11FD-4DAC-BD06-EBC058FE1A8F}"/>
              </a:ext>
            </a:extLst>
          </p:cNvPr>
          <p:cNvGrpSpPr/>
          <p:nvPr/>
        </p:nvGrpSpPr>
        <p:grpSpPr>
          <a:xfrm>
            <a:off x="4537137" y="3658117"/>
            <a:ext cx="5796928" cy="3408307"/>
            <a:chOff x="6049516" y="3734489"/>
            <a:chExt cx="7729237" cy="4544409"/>
          </a:xfrm>
        </p:grpSpPr>
        <p:grpSp>
          <p:nvGrpSpPr>
            <p:cNvPr id="63" name="Group 62">
              <a:extLst>
                <a:ext uri="{FF2B5EF4-FFF2-40B4-BE49-F238E27FC236}">
                  <a16:creationId xmlns:a16="http://schemas.microsoft.com/office/drawing/2014/main" id="{222F3D5D-8059-494C-A3F7-DF65C5C2C838}"/>
                </a:ext>
              </a:extLst>
            </p:cNvPr>
            <p:cNvGrpSpPr/>
            <p:nvPr/>
          </p:nvGrpSpPr>
          <p:grpSpPr>
            <a:xfrm>
              <a:off x="6049516" y="3734489"/>
              <a:ext cx="7729237" cy="4544409"/>
              <a:chOff x="6059286" y="3695087"/>
              <a:chExt cx="7729237" cy="4544409"/>
            </a:xfrm>
          </p:grpSpPr>
          <p:pic>
            <p:nvPicPr>
              <p:cNvPr id="12" name="Graphic 11" descr="Arrow Clockwise curve">
                <a:extLst>
                  <a:ext uri="{FF2B5EF4-FFF2-40B4-BE49-F238E27FC236}">
                    <a16:creationId xmlns:a16="http://schemas.microsoft.com/office/drawing/2014/main" id="{96A3DF78-D9FC-7C4A-A2BD-BF7E66291EC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18280971">
                <a:off x="7651700" y="2102673"/>
                <a:ext cx="4544409" cy="7729237"/>
              </a:xfrm>
              <a:prstGeom prst="rect">
                <a:avLst/>
              </a:prstGeom>
            </p:spPr>
          </p:pic>
          <p:sp>
            <p:nvSpPr>
              <p:cNvPr id="51" name="Rectangle 50">
                <a:extLst>
                  <a:ext uri="{FF2B5EF4-FFF2-40B4-BE49-F238E27FC236}">
                    <a16:creationId xmlns:a16="http://schemas.microsoft.com/office/drawing/2014/main" id="{B477A9DC-8FA1-A544-B540-F0F0E26EEC55}"/>
                  </a:ext>
                </a:extLst>
              </p:cNvPr>
              <p:cNvSpPr/>
              <p:nvPr/>
            </p:nvSpPr>
            <p:spPr>
              <a:xfrm rot="10800000">
                <a:off x="9897442" y="3831366"/>
                <a:ext cx="2288239" cy="3044393"/>
              </a:xfrm>
              <a:prstGeom prst="rect">
                <a:avLst/>
              </a:prstGeom>
              <a:gradFill flip="none" rotWithShape="1">
                <a:gsLst>
                  <a:gs pos="0">
                    <a:schemeClr val="bg2"/>
                  </a:gs>
                  <a:gs pos="31000">
                    <a:schemeClr val="bg2">
                      <a:alpha val="69000"/>
                    </a:schemeClr>
                  </a:gs>
                  <a:gs pos="73000">
                    <a:schemeClr val="bg2">
                      <a:alpha val="30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utura Medium" panose="020B0602020204020303" pitchFamily="34" charset="-79"/>
                </a:endParaRPr>
              </a:p>
            </p:txBody>
          </p:sp>
          <p:sp>
            <p:nvSpPr>
              <p:cNvPr id="24" name="TextBox 23">
                <a:extLst>
                  <a:ext uri="{FF2B5EF4-FFF2-40B4-BE49-F238E27FC236}">
                    <a16:creationId xmlns:a16="http://schemas.microsoft.com/office/drawing/2014/main" id="{D8F077B5-D9CD-DC44-BDE1-9316C70B5D4C}"/>
                  </a:ext>
                </a:extLst>
              </p:cNvPr>
              <p:cNvSpPr txBox="1"/>
              <p:nvPr/>
            </p:nvSpPr>
            <p:spPr>
              <a:xfrm>
                <a:off x="9086429" y="6174487"/>
                <a:ext cx="2171891" cy="553997"/>
              </a:xfrm>
              <a:prstGeom prst="rect">
                <a:avLst/>
              </a:prstGeom>
              <a:noFill/>
            </p:spPr>
            <p:txBody>
              <a:bodyPr wrap="square" rtlCol="0">
                <a:spAutoFit/>
              </a:bodyPr>
              <a:lstStyle/>
              <a:p>
                <a:pPr algn="r"/>
                <a:r>
                  <a:rPr lang="en-US" sz="1050">
                    <a:solidFill>
                      <a:schemeClr val="tx2"/>
                    </a:solidFill>
                    <a:latin typeface="Futura Medium" panose="020B0602020204020303" pitchFamily="34" charset="-79"/>
                    <a:cs typeface="Futura Medium" panose="020B0602020204020303" pitchFamily="34" charset="-79"/>
                  </a:rPr>
                  <a:t>High-energy </a:t>
                </a:r>
              </a:p>
              <a:p>
                <a:pPr algn="r"/>
                <a:r>
                  <a:rPr lang="en-US" sz="1050">
                    <a:solidFill>
                      <a:schemeClr val="tx2"/>
                    </a:solidFill>
                    <a:latin typeface="Futura Medium" panose="020B0602020204020303" pitchFamily="34" charset="-79"/>
                    <a:cs typeface="Futura Medium" panose="020B0602020204020303" pitchFamily="34" charset="-79"/>
                  </a:rPr>
                  <a:t>facilities</a:t>
                </a:r>
              </a:p>
            </p:txBody>
          </p:sp>
          <p:sp>
            <p:nvSpPr>
              <p:cNvPr id="25" name="TextBox 24">
                <a:extLst>
                  <a:ext uri="{FF2B5EF4-FFF2-40B4-BE49-F238E27FC236}">
                    <a16:creationId xmlns:a16="http://schemas.microsoft.com/office/drawing/2014/main" id="{E9F13C5A-C9E2-C440-8480-E6916923A537}"/>
                  </a:ext>
                </a:extLst>
              </p:cNvPr>
              <p:cNvSpPr txBox="1"/>
              <p:nvPr/>
            </p:nvSpPr>
            <p:spPr>
              <a:xfrm>
                <a:off x="8266702" y="5760930"/>
                <a:ext cx="1920672" cy="553997"/>
              </a:xfrm>
              <a:prstGeom prst="rect">
                <a:avLst/>
              </a:prstGeom>
              <a:noFill/>
            </p:spPr>
            <p:txBody>
              <a:bodyPr wrap="square" rtlCol="0">
                <a:spAutoFit/>
              </a:bodyPr>
              <a:lstStyle/>
              <a:p>
                <a:pPr algn="r"/>
                <a:r>
                  <a:rPr lang="en-US" sz="1050">
                    <a:solidFill>
                      <a:schemeClr val="tx2"/>
                    </a:solidFill>
                    <a:latin typeface="Futura Medium" panose="020B0602020204020303" pitchFamily="34" charset="-79"/>
                    <a:cs typeface="Futura Medium" panose="020B0602020204020303" pitchFamily="34" charset="-79"/>
                  </a:rPr>
                  <a:t>High-intensity MRI facilities</a:t>
                </a:r>
              </a:p>
            </p:txBody>
          </p:sp>
          <p:sp>
            <p:nvSpPr>
              <p:cNvPr id="31" name="TextBox 30">
                <a:extLst>
                  <a:ext uri="{FF2B5EF4-FFF2-40B4-BE49-F238E27FC236}">
                    <a16:creationId xmlns:a16="http://schemas.microsoft.com/office/drawing/2014/main" id="{9CAEDD80-31D6-DE49-B950-C9E5816FDC15}"/>
                  </a:ext>
                </a:extLst>
              </p:cNvPr>
              <p:cNvSpPr txBox="1"/>
              <p:nvPr/>
            </p:nvSpPr>
            <p:spPr>
              <a:xfrm>
                <a:off x="7498907" y="4598607"/>
                <a:ext cx="1540985" cy="861775"/>
              </a:xfrm>
              <a:prstGeom prst="rect">
                <a:avLst/>
              </a:prstGeom>
              <a:noFill/>
            </p:spPr>
            <p:txBody>
              <a:bodyPr wrap="square" rtlCol="0" anchor="t">
                <a:spAutoFit/>
              </a:bodyPr>
              <a:lstStyle/>
              <a:p>
                <a:pPr algn="ctr"/>
                <a:r>
                  <a:rPr lang="en-US" sz="1200" dirty="0">
                    <a:solidFill>
                      <a:schemeClr val="bg1"/>
                    </a:solidFill>
                    <a:latin typeface="Futura Medium"/>
                    <a:cs typeface="Futura Medium"/>
                  </a:rPr>
                  <a:t>High-Energy-Density Laser</a:t>
                </a:r>
              </a:p>
              <a:p>
                <a:pPr algn="ctr"/>
                <a:r>
                  <a:rPr lang="en-US" sz="1200" b="1" u="sng" dirty="0">
                    <a:solidFill>
                      <a:schemeClr val="tx2"/>
                    </a:solidFill>
                    <a:latin typeface="Futura Medium"/>
                    <a:cs typeface="Futura Medium"/>
                  </a:rPr>
                  <a:t>Experiments</a:t>
                </a:r>
              </a:p>
            </p:txBody>
          </p:sp>
          <p:pic>
            <p:nvPicPr>
              <p:cNvPr id="35" name="Picture 4">
                <a:extLst>
                  <a:ext uri="{FF2B5EF4-FFF2-40B4-BE49-F238E27FC236}">
                    <a16:creationId xmlns:a16="http://schemas.microsoft.com/office/drawing/2014/main" id="{A8290AD3-4880-E041-A107-BCDC9261B54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583366" y="5324634"/>
                <a:ext cx="1450333" cy="8429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3B5407B8-E220-F446-8D48-BCBBA4C1401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610723" y="4286214"/>
                <a:ext cx="1680856" cy="926149"/>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51" descr="A picture containing clock, meter&#10;&#10;Description automatically generated">
              <a:extLst>
                <a:ext uri="{FF2B5EF4-FFF2-40B4-BE49-F238E27FC236}">
                  <a16:creationId xmlns:a16="http://schemas.microsoft.com/office/drawing/2014/main" id="{914ACB4F-B35D-BC43-AF5F-D90D740BB9F2}"/>
                </a:ext>
              </a:extLst>
            </p:cNvPr>
            <p:cNvPicPr>
              <a:picLocks noChangeAspect="1"/>
            </p:cNvPicPr>
            <p:nvPr/>
          </p:nvPicPr>
          <p:blipFill>
            <a:blip r:embed="rId26"/>
            <a:stretch>
              <a:fillRect/>
            </a:stretch>
          </p:blipFill>
          <p:spPr>
            <a:xfrm>
              <a:off x="8510810" y="5329056"/>
              <a:ext cx="1975692" cy="421191"/>
            </a:xfrm>
            <a:prstGeom prst="rect">
              <a:avLst/>
            </a:prstGeom>
          </p:spPr>
        </p:pic>
      </p:grpSp>
      <p:sp>
        <p:nvSpPr>
          <p:cNvPr id="3" name="Date Placeholder 2">
            <a:extLst>
              <a:ext uri="{FF2B5EF4-FFF2-40B4-BE49-F238E27FC236}">
                <a16:creationId xmlns:a16="http://schemas.microsoft.com/office/drawing/2014/main" id="{70833A80-919B-9C42-B2DB-2D522C2A74BF}"/>
              </a:ext>
            </a:extLst>
          </p:cNvPr>
          <p:cNvSpPr>
            <a:spLocks noGrp="1"/>
          </p:cNvSpPr>
          <p:nvPr>
            <p:ph type="dt" sz="half" idx="10"/>
          </p:nvPr>
        </p:nvSpPr>
        <p:spPr/>
        <p:txBody>
          <a:bodyPr/>
          <a:lstStyle/>
          <a:p>
            <a:r>
              <a:rPr lang="en-US"/>
              <a:t>D. Uzdensky</a:t>
            </a:r>
          </a:p>
        </p:txBody>
      </p:sp>
      <p:pic>
        <p:nvPicPr>
          <p:cNvPr id="10" name="Picture 9">
            <a:extLst>
              <a:ext uri="{FF2B5EF4-FFF2-40B4-BE49-F238E27FC236}">
                <a16:creationId xmlns:a16="http://schemas.microsoft.com/office/drawing/2014/main" id="{60AE3A7B-2AE9-4941-93AD-8E5F95F66CE1}"/>
              </a:ext>
            </a:extLst>
          </p:cNvPr>
          <p:cNvPicPr>
            <a:picLocks noChangeAspect="1"/>
          </p:cNvPicPr>
          <p:nvPr/>
        </p:nvPicPr>
        <p:blipFill>
          <a:blip r:embed="rId27"/>
          <a:stretch>
            <a:fillRect/>
          </a:stretch>
        </p:blipFill>
        <p:spPr>
          <a:xfrm>
            <a:off x="2364838" y="5522780"/>
            <a:ext cx="292100" cy="304800"/>
          </a:xfrm>
          <a:prstGeom prst="rect">
            <a:avLst/>
          </a:prstGeom>
        </p:spPr>
      </p:pic>
      <p:sp>
        <p:nvSpPr>
          <p:cNvPr id="56" name="Title 1">
            <a:extLst>
              <a:ext uri="{FF2B5EF4-FFF2-40B4-BE49-F238E27FC236}">
                <a16:creationId xmlns:a16="http://schemas.microsoft.com/office/drawing/2014/main" id="{70870F4C-BE37-AF4B-9550-73ACC7487DF7}"/>
              </a:ext>
            </a:extLst>
          </p:cNvPr>
          <p:cNvSpPr>
            <a:spLocks noGrp="1"/>
          </p:cNvSpPr>
          <p:nvPr>
            <p:ph type="title"/>
          </p:nvPr>
        </p:nvSpPr>
        <p:spPr>
          <a:xfrm>
            <a:off x="457200" y="57142"/>
            <a:ext cx="8229600" cy="438582"/>
          </a:xfrm>
        </p:spPr>
        <p:txBody>
          <a:bodyPr>
            <a:noAutofit/>
          </a:bodyPr>
          <a:lstStyle/>
          <a:p>
            <a:r>
              <a:rPr lang="en-US" sz="3600" b="1" u="sng" dirty="0"/>
              <a:t>Extreme Plasma (Astro)Physics</a:t>
            </a:r>
          </a:p>
        </p:txBody>
      </p:sp>
      <p:sp>
        <p:nvSpPr>
          <p:cNvPr id="13" name="Rectangle 12">
            <a:extLst>
              <a:ext uri="{FF2B5EF4-FFF2-40B4-BE49-F238E27FC236}">
                <a16:creationId xmlns:a16="http://schemas.microsoft.com/office/drawing/2014/main" id="{6B42CC15-AD95-CB4D-94E6-009D67F64F78}"/>
              </a:ext>
            </a:extLst>
          </p:cNvPr>
          <p:cNvSpPr/>
          <p:nvPr/>
        </p:nvSpPr>
        <p:spPr>
          <a:xfrm>
            <a:off x="-8341" y="522042"/>
            <a:ext cx="8935463" cy="1031051"/>
          </a:xfrm>
          <a:prstGeom prst="rect">
            <a:avLst/>
          </a:prstGeom>
        </p:spPr>
        <p:txBody>
          <a:bodyPr wrap="square">
            <a:spAutoFit/>
          </a:bodyPr>
          <a:lstStyle/>
          <a:p>
            <a:r>
              <a:rPr lang="en-US" dirty="0"/>
              <a:t>This calls for development of </a:t>
            </a:r>
            <a:r>
              <a:rPr lang="en-US" sz="2000" b="1" i="1" dirty="0">
                <a:solidFill>
                  <a:srgbClr val="C00000"/>
                </a:solidFill>
              </a:rPr>
              <a:t>Extreme Plasma Astrophysics: </a:t>
            </a:r>
            <a:endParaRPr lang="en-US" sz="2000" dirty="0"/>
          </a:p>
          <a:p>
            <a:pPr indent="-182880">
              <a:spcAft>
                <a:spcPts val="600"/>
              </a:spcAft>
            </a:pPr>
            <a:r>
              <a:rPr lang="en-US" dirty="0">
                <a:solidFill>
                  <a:srgbClr val="C00000"/>
                </a:solidFill>
              </a:rPr>
              <a:t>systematic inclusion of these </a:t>
            </a:r>
            <a:r>
              <a:rPr lang="en-US" i="1" dirty="0">
                <a:solidFill>
                  <a:srgbClr val="C00000"/>
                </a:solidFill>
              </a:rPr>
              <a:t>“exotic”</a:t>
            </a:r>
            <a:r>
              <a:rPr lang="en-US" dirty="0">
                <a:solidFill>
                  <a:srgbClr val="C00000"/>
                </a:solidFill>
              </a:rPr>
              <a:t> physical effects into kinetic plasma framework.</a:t>
            </a:r>
            <a:endParaRPr lang="en-US" i="1" dirty="0">
              <a:solidFill>
                <a:srgbClr val="C00000"/>
              </a:solidFill>
            </a:endParaRPr>
          </a:p>
          <a:p>
            <a:pPr indent="-182880">
              <a:spcAft>
                <a:spcPts val="1200"/>
              </a:spcAft>
            </a:pPr>
            <a:r>
              <a:rPr lang="en-US" dirty="0"/>
              <a:t>--- intellectually exciting  </a:t>
            </a:r>
            <a:r>
              <a:rPr lang="en-US" b="1" i="1" dirty="0">
                <a:solidFill>
                  <a:srgbClr val="C00000"/>
                </a:solidFill>
              </a:rPr>
              <a:t>Frontier of Fundamental Physics </a:t>
            </a:r>
          </a:p>
        </p:txBody>
      </p:sp>
      <p:sp>
        <p:nvSpPr>
          <p:cNvPr id="61" name="Title 1">
            <a:extLst>
              <a:ext uri="{FF2B5EF4-FFF2-40B4-BE49-F238E27FC236}">
                <a16:creationId xmlns:a16="http://schemas.microsoft.com/office/drawing/2014/main" id="{2D550073-9C5A-4C4A-9020-393EE9629B71}"/>
              </a:ext>
            </a:extLst>
          </p:cNvPr>
          <p:cNvSpPr txBox="1">
            <a:spLocks/>
          </p:cNvSpPr>
          <p:nvPr/>
        </p:nvSpPr>
        <p:spPr>
          <a:xfrm>
            <a:off x="36949" y="6106677"/>
            <a:ext cx="8972944" cy="531194"/>
          </a:xfrm>
          <a:prstGeom prst="rect">
            <a:avLst/>
          </a:prstGeom>
        </p:spPr>
        <p:txBody>
          <a:bodyPr vert="horz" lIns="91440" tIns="0" rIns="9144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1800" dirty="0">
                <a:latin typeface="+mn-lt"/>
              </a:rPr>
              <a:t>Plasma-2020 &amp; Astro-2020 Decadal Surveys whitepaper:</a:t>
            </a:r>
            <a:r>
              <a:rPr lang="en-US" sz="2000" b="1" dirty="0">
                <a:solidFill>
                  <a:srgbClr val="7030A0"/>
                </a:solidFill>
                <a:latin typeface="+mn-lt"/>
              </a:rPr>
              <a:t> </a:t>
            </a:r>
            <a:r>
              <a:rPr lang="en-US" sz="2000" b="1" i="1" dirty="0">
                <a:solidFill>
                  <a:srgbClr val="7030A0"/>
                </a:solidFill>
              </a:rPr>
              <a:t>"Extreme Plasma Astrophysics”</a:t>
            </a:r>
            <a:r>
              <a:rPr lang="en-US" sz="2400" b="1" i="1" dirty="0"/>
              <a:t> </a:t>
            </a:r>
            <a:r>
              <a:rPr lang="en-US" sz="1800" dirty="0">
                <a:latin typeface="+mn-lt"/>
              </a:rPr>
              <a:t>             						</a:t>
            </a:r>
            <a:r>
              <a:rPr lang="en-US" sz="1800" u="sng" dirty="0">
                <a:solidFill>
                  <a:srgbClr val="0070C0"/>
                </a:solidFill>
              </a:rPr>
              <a:t>https://</a:t>
            </a:r>
            <a:r>
              <a:rPr lang="en-US" sz="1800" u="sng" dirty="0" err="1">
                <a:solidFill>
                  <a:srgbClr val="0070C0"/>
                </a:solidFill>
              </a:rPr>
              <a:t>arxiv.org</a:t>
            </a:r>
            <a:r>
              <a:rPr lang="en-US" sz="1800" u="sng" dirty="0">
                <a:solidFill>
                  <a:srgbClr val="0070C0"/>
                </a:solidFill>
              </a:rPr>
              <a:t>/abs/1903.05328</a:t>
            </a:r>
          </a:p>
        </p:txBody>
      </p:sp>
      <p:sp>
        <p:nvSpPr>
          <p:cNvPr id="14" name="Rectangle 13">
            <a:extLst>
              <a:ext uri="{FF2B5EF4-FFF2-40B4-BE49-F238E27FC236}">
                <a16:creationId xmlns:a16="http://schemas.microsoft.com/office/drawing/2014/main" id="{46F4C581-1118-0B45-A946-18563AB5AF1A}"/>
              </a:ext>
            </a:extLst>
          </p:cNvPr>
          <p:cNvSpPr/>
          <p:nvPr/>
        </p:nvSpPr>
        <p:spPr>
          <a:xfrm>
            <a:off x="6044901" y="1576186"/>
            <a:ext cx="2278252" cy="338554"/>
          </a:xfrm>
          <a:prstGeom prst="rect">
            <a:avLst/>
          </a:prstGeom>
        </p:spPr>
        <p:txBody>
          <a:bodyPr wrap="none">
            <a:spAutoFit/>
          </a:bodyPr>
          <a:lstStyle/>
          <a:p>
            <a:pPr marL="182880" indent="-182880">
              <a:spcBef>
                <a:spcPts val="0"/>
              </a:spcBef>
              <a:spcAft>
                <a:spcPts val="1200"/>
              </a:spcAft>
            </a:pPr>
            <a:r>
              <a:rPr lang="en-US" sz="1600" b="1" i="1" dirty="0">
                <a:solidFill>
                  <a:srgbClr val="7030A0"/>
                </a:solidFill>
              </a:rPr>
              <a:t>astrophysical motivation</a:t>
            </a:r>
          </a:p>
        </p:txBody>
      </p:sp>
      <p:sp>
        <p:nvSpPr>
          <p:cNvPr id="15" name="Rectangle 14">
            <a:extLst>
              <a:ext uri="{FF2B5EF4-FFF2-40B4-BE49-F238E27FC236}">
                <a16:creationId xmlns:a16="http://schemas.microsoft.com/office/drawing/2014/main" id="{5153D1C1-7FD3-1843-9D1F-725877764CBE}"/>
              </a:ext>
            </a:extLst>
          </p:cNvPr>
          <p:cNvSpPr/>
          <p:nvPr/>
        </p:nvSpPr>
        <p:spPr>
          <a:xfrm>
            <a:off x="87684" y="3773107"/>
            <a:ext cx="3143197" cy="246221"/>
          </a:xfrm>
          <a:prstGeom prst="rect">
            <a:avLst/>
          </a:prstGeom>
        </p:spPr>
        <p:txBody>
          <a:bodyPr wrap="square" lIns="0" tIns="0" rIns="0" bIns="0">
            <a:spAutoFit/>
          </a:bodyPr>
          <a:lstStyle/>
          <a:p>
            <a:r>
              <a:rPr lang="en-US" sz="1600" b="1" i="1" dirty="0">
                <a:solidFill>
                  <a:srgbClr val="C00000"/>
                </a:solidFill>
              </a:rPr>
              <a:t>radiative/QED kinetic plasma codes</a:t>
            </a:r>
            <a:endParaRPr lang="en-US" sz="1600" dirty="0"/>
          </a:p>
        </p:txBody>
      </p:sp>
      <p:sp>
        <p:nvSpPr>
          <p:cNvPr id="74" name="Rectangle 73">
            <a:extLst>
              <a:ext uri="{FF2B5EF4-FFF2-40B4-BE49-F238E27FC236}">
                <a16:creationId xmlns:a16="http://schemas.microsoft.com/office/drawing/2014/main" id="{B934777E-0879-6645-9C8A-71C101B955C0}"/>
              </a:ext>
            </a:extLst>
          </p:cNvPr>
          <p:cNvSpPr/>
          <p:nvPr/>
        </p:nvSpPr>
        <p:spPr>
          <a:xfrm>
            <a:off x="6784162" y="3781980"/>
            <a:ext cx="2196683" cy="281081"/>
          </a:xfrm>
          <a:prstGeom prst="rect">
            <a:avLst/>
          </a:prstGeom>
        </p:spPr>
        <p:txBody>
          <a:bodyPr wrap="square" lIns="0" tIns="0" rIns="0" bIns="0">
            <a:noAutofit/>
          </a:bodyPr>
          <a:lstStyle/>
          <a:p>
            <a:pPr marL="182880" indent="-182880">
              <a:spcBef>
                <a:spcPts val="0"/>
              </a:spcBef>
              <a:spcAft>
                <a:spcPts val="1200"/>
              </a:spcAft>
            </a:pPr>
            <a:r>
              <a:rPr lang="en-US" sz="1600" b="1" i="1" dirty="0">
                <a:solidFill>
                  <a:schemeClr val="accent6"/>
                </a:solidFill>
              </a:rPr>
              <a:t>laser-plasma capabilities</a:t>
            </a:r>
            <a:r>
              <a:rPr lang="en-US" sz="1600" b="1" i="1" dirty="0">
                <a:solidFill>
                  <a:srgbClr val="7030A0"/>
                </a:solidFill>
              </a:rPr>
              <a:t> </a:t>
            </a:r>
          </a:p>
        </p:txBody>
      </p:sp>
      <p:sp>
        <p:nvSpPr>
          <p:cNvPr id="60" name="TextBox 59">
            <a:extLst>
              <a:ext uri="{FF2B5EF4-FFF2-40B4-BE49-F238E27FC236}">
                <a16:creationId xmlns:a16="http://schemas.microsoft.com/office/drawing/2014/main" id="{5955CD9E-5C35-5146-8002-1FDDCB3FE39E}"/>
              </a:ext>
            </a:extLst>
          </p:cNvPr>
          <p:cNvSpPr txBox="1"/>
          <p:nvPr/>
        </p:nvSpPr>
        <p:spPr>
          <a:xfrm>
            <a:off x="6112919" y="6546502"/>
            <a:ext cx="2867926"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200" b="1" dirty="0">
                <a:solidFill>
                  <a:srgbClr val="C00000"/>
                </a:solidFill>
                <a:latin typeface="Futura Medium" panose="020B0602020204020303" pitchFamily="34" charset="-79"/>
                <a:cs typeface="Futura Medium" panose="020B0602020204020303" pitchFamily="34" charset="-79"/>
              </a:rPr>
              <a:t>Slide credit: </a:t>
            </a:r>
            <a:r>
              <a:rPr lang="en-US" sz="1200" b="1" dirty="0" err="1">
                <a:solidFill>
                  <a:srgbClr val="C00000"/>
                </a:solidFill>
                <a:latin typeface="Futura Medium" panose="020B0602020204020303" pitchFamily="34" charset="-79"/>
                <a:cs typeface="Futura Medium" panose="020B0602020204020303" pitchFamily="34" charset="-79"/>
              </a:rPr>
              <a:t>L.Willingale</a:t>
            </a:r>
            <a:r>
              <a:rPr lang="en-US" sz="1200" b="1" dirty="0">
                <a:solidFill>
                  <a:srgbClr val="C00000"/>
                </a:solidFill>
                <a:latin typeface="Futura Medium" panose="020B0602020204020303" pitchFamily="34" charset="-79"/>
                <a:cs typeface="Futura Medium" panose="020B0602020204020303" pitchFamily="34" charset="-79"/>
              </a:rPr>
              <a:t>, </a:t>
            </a:r>
            <a:r>
              <a:rPr lang="en-US" sz="1200" b="1" dirty="0" err="1">
                <a:solidFill>
                  <a:srgbClr val="C00000"/>
                </a:solidFill>
                <a:latin typeface="Futura Medium" panose="020B0602020204020303" pitchFamily="34" charset="-79"/>
                <a:cs typeface="Futura Medium" panose="020B0602020204020303" pitchFamily="34" charset="-79"/>
              </a:rPr>
              <a:t>F.Fiuza</a:t>
            </a:r>
            <a:endParaRPr lang="en-US" sz="1200" b="1" dirty="0">
              <a:solidFill>
                <a:srgbClr val="C00000"/>
              </a:solidFill>
              <a:latin typeface="Futura Medium" panose="020B0602020204020303" pitchFamily="34" charset="-79"/>
            </a:endParaRPr>
          </a:p>
        </p:txBody>
      </p:sp>
      <p:sp>
        <p:nvSpPr>
          <p:cNvPr id="5" name="Footer Placeholder 4">
            <a:extLst>
              <a:ext uri="{FF2B5EF4-FFF2-40B4-BE49-F238E27FC236}">
                <a16:creationId xmlns:a16="http://schemas.microsoft.com/office/drawing/2014/main" id="{E0430C4A-EBCE-7A41-8682-033EE0EB5CEE}"/>
              </a:ext>
            </a:extLst>
          </p:cNvPr>
          <p:cNvSpPr>
            <a:spLocks noGrp="1"/>
          </p:cNvSpPr>
          <p:nvPr>
            <p:ph type="ftr" sz="quarter" idx="11"/>
          </p:nvPr>
        </p:nvSpPr>
        <p:spPr/>
        <p:txBody>
          <a:bodyPr/>
          <a:lstStyle/>
          <a:p>
            <a:r>
              <a:rPr lang="en-US"/>
              <a:t>10/12/2022</a:t>
            </a:r>
          </a:p>
        </p:txBody>
      </p:sp>
      <p:sp>
        <p:nvSpPr>
          <p:cNvPr id="7" name="Slide Number Placeholder 6">
            <a:extLst>
              <a:ext uri="{FF2B5EF4-FFF2-40B4-BE49-F238E27FC236}">
                <a16:creationId xmlns:a16="http://schemas.microsoft.com/office/drawing/2014/main" id="{57C5FBFE-6822-3D2A-A7CC-AD2B6F708ED8}"/>
              </a:ext>
            </a:extLst>
          </p:cNvPr>
          <p:cNvSpPr>
            <a:spLocks noGrp="1"/>
          </p:cNvSpPr>
          <p:nvPr>
            <p:ph type="sldNum" sz="quarter" idx="12"/>
          </p:nvPr>
        </p:nvSpPr>
        <p:spPr/>
        <p:txBody>
          <a:bodyPr/>
          <a:lstStyle/>
          <a:p>
            <a:fld id="{5985F9D5-3EED-6E4F-9468-80C6B44E6535}" type="slidenum">
              <a:rPr lang="en-US" smtClean="0"/>
              <a:t>13</a:t>
            </a:fld>
            <a:endParaRPr lang="en-US"/>
          </a:p>
        </p:txBody>
      </p:sp>
    </p:spTree>
    <p:extLst>
      <p:ext uri="{BB962C8B-B14F-4D97-AF65-F5344CB8AC3E}">
        <p14:creationId xmlns:p14="http://schemas.microsoft.com/office/powerpoint/2010/main" val="404676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E55A4-4FF6-1C4A-8D3A-2A1C14408CD8}"/>
              </a:ext>
            </a:extLst>
          </p:cNvPr>
          <p:cNvSpPr>
            <a:spLocks noGrp="1"/>
          </p:cNvSpPr>
          <p:nvPr>
            <p:ph type="title"/>
          </p:nvPr>
        </p:nvSpPr>
        <p:spPr>
          <a:xfrm>
            <a:off x="457200" y="53939"/>
            <a:ext cx="8229600" cy="639762"/>
          </a:xfrm>
        </p:spPr>
        <p:txBody>
          <a:bodyPr>
            <a:normAutofit fontScale="90000"/>
          </a:bodyPr>
          <a:lstStyle/>
          <a:p>
            <a:r>
              <a:rPr lang="en-US" sz="3600" b="1" u="sng" dirty="0"/>
              <a:t>Problems of (Extreme) Plasma Astrophysics</a:t>
            </a:r>
          </a:p>
        </p:txBody>
      </p:sp>
      <p:sp>
        <p:nvSpPr>
          <p:cNvPr id="3" name="Text Placeholder 2">
            <a:extLst>
              <a:ext uri="{FF2B5EF4-FFF2-40B4-BE49-F238E27FC236}">
                <a16:creationId xmlns:a16="http://schemas.microsoft.com/office/drawing/2014/main" id="{F6833D87-14A4-6548-A4B4-B466A502337A}"/>
              </a:ext>
            </a:extLst>
          </p:cNvPr>
          <p:cNvSpPr>
            <a:spLocks noGrp="1"/>
          </p:cNvSpPr>
          <p:nvPr>
            <p:ph type="body" idx="1"/>
          </p:nvPr>
        </p:nvSpPr>
        <p:spPr>
          <a:xfrm>
            <a:off x="87529" y="733473"/>
            <a:ext cx="3953517" cy="876342"/>
          </a:xfrm>
        </p:spPr>
        <p:txBody>
          <a:bodyPr>
            <a:normAutofit fontScale="92500" lnSpcReduction="10000"/>
          </a:bodyPr>
          <a:lstStyle/>
          <a:p>
            <a:r>
              <a:rPr lang="en-US" u="sng" dirty="0"/>
              <a:t>Local: </a:t>
            </a:r>
          </a:p>
          <a:p>
            <a:r>
              <a:rPr lang="en-US" u="sng" dirty="0"/>
              <a:t>Collective Plasma </a:t>
            </a:r>
            <a:r>
              <a:rPr lang="en-US" u="sng" dirty="0">
                <a:solidFill>
                  <a:srgbClr val="0B159F"/>
                </a:solidFill>
              </a:rPr>
              <a:t>Processes</a:t>
            </a:r>
          </a:p>
        </p:txBody>
      </p:sp>
      <p:sp>
        <p:nvSpPr>
          <p:cNvPr id="4" name="Content Placeholder 3">
            <a:extLst>
              <a:ext uri="{FF2B5EF4-FFF2-40B4-BE49-F238E27FC236}">
                <a16:creationId xmlns:a16="http://schemas.microsoft.com/office/drawing/2014/main" id="{1F1D04D5-1532-6244-B071-1EA449295F92}"/>
              </a:ext>
            </a:extLst>
          </p:cNvPr>
          <p:cNvSpPr>
            <a:spLocks noGrp="1"/>
          </p:cNvSpPr>
          <p:nvPr>
            <p:ph sz="half" idx="2"/>
          </p:nvPr>
        </p:nvSpPr>
        <p:spPr>
          <a:xfrm>
            <a:off x="73481" y="1650195"/>
            <a:ext cx="4040188" cy="2383155"/>
          </a:xfrm>
        </p:spPr>
        <p:txBody>
          <a:bodyPr>
            <a:normAutofit fontScale="85000" lnSpcReduction="20000"/>
          </a:bodyPr>
          <a:lstStyle/>
          <a:p>
            <a:pPr marL="228600" indent="-228600">
              <a:lnSpc>
                <a:spcPct val="120000"/>
              </a:lnSpc>
              <a:spcBef>
                <a:spcPts val="0"/>
              </a:spcBef>
              <a:spcAft>
                <a:spcPts val="400"/>
              </a:spcAft>
            </a:pPr>
            <a:r>
              <a:rPr lang="en-US" sz="2000" dirty="0"/>
              <a:t>Waves</a:t>
            </a:r>
          </a:p>
          <a:p>
            <a:pPr marL="228600" indent="-228600">
              <a:lnSpc>
                <a:spcPct val="120000"/>
              </a:lnSpc>
              <a:spcBef>
                <a:spcPts val="0"/>
              </a:spcBef>
              <a:spcAft>
                <a:spcPts val="400"/>
              </a:spcAft>
            </a:pPr>
            <a:r>
              <a:rPr lang="en-US" sz="2000" dirty="0"/>
              <a:t>Instabilities</a:t>
            </a:r>
          </a:p>
          <a:p>
            <a:pPr marL="228600" indent="-228600">
              <a:lnSpc>
                <a:spcPct val="120000"/>
              </a:lnSpc>
              <a:spcBef>
                <a:spcPts val="0"/>
              </a:spcBef>
              <a:spcAft>
                <a:spcPts val="400"/>
              </a:spcAft>
            </a:pPr>
            <a:r>
              <a:rPr lang="en-US" sz="2000" dirty="0"/>
              <a:t>Reconnection</a:t>
            </a:r>
          </a:p>
          <a:p>
            <a:pPr marL="228600" indent="-228600">
              <a:lnSpc>
                <a:spcPct val="120000"/>
              </a:lnSpc>
              <a:spcBef>
                <a:spcPts val="0"/>
              </a:spcBef>
              <a:spcAft>
                <a:spcPts val="400"/>
              </a:spcAft>
            </a:pPr>
            <a:r>
              <a:rPr lang="en-US" sz="2000" dirty="0"/>
              <a:t>Turbulence</a:t>
            </a:r>
          </a:p>
          <a:p>
            <a:pPr marL="228600" indent="-228600">
              <a:lnSpc>
                <a:spcPct val="120000"/>
              </a:lnSpc>
              <a:spcBef>
                <a:spcPts val="0"/>
              </a:spcBef>
              <a:spcAft>
                <a:spcPts val="400"/>
              </a:spcAft>
            </a:pPr>
            <a:r>
              <a:rPr lang="en-US" sz="2000" dirty="0"/>
              <a:t>Shocks</a:t>
            </a:r>
          </a:p>
          <a:p>
            <a:pPr marL="228600" indent="-228600">
              <a:lnSpc>
                <a:spcPct val="120000"/>
              </a:lnSpc>
              <a:spcBef>
                <a:spcPts val="0"/>
              </a:spcBef>
              <a:spcAft>
                <a:spcPts val="400"/>
              </a:spcAft>
            </a:pPr>
            <a:r>
              <a:rPr lang="en-US" sz="2000" dirty="0"/>
              <a:t>Pair Cascades</a:t>
            </a:r>
          </a:p>
        </p:txBody>
      </p:sp>
      <p:sp>
        <p:nvSpPr>
          <p:cNvPr id="5" name="Text Placeholder 4">
            <a:extLst>
              <a:ext uri="{FF2B5EF4-FFF2-40B4-BE49-F238E27FC236}">
                <a16:creationId xmlns:a16="http://schemas.microsoft.com/office/drawing/2014/main" id="{EF870801-625F-A640-A1CF-4C4B29892EB5}"/>
              </a:ext>
            </a:extLst>
          </p:cNvPr>
          <p:cNvSpPr>
            <a:spLocks noGrp="1"/>
          </p:cNvSpPr>
          <p:nvPr>
            <p:ph type="body" sz="quarter" idx="3"/>
          </p:nvPr>
        </p:nvSpPr>
        <p:spPr>
          <a:xfrm>
            <a:off x="4503177" y="784713"/>
            <a:ext cx="4041775" cy="822518"/>
          </a:xfrm>
        </p:spPr>
        <p:txBody>
          <a:bodyPr>
            <a:normAutofit fontScale="92500" lnSpcReduction="10000"/>
          </a:bodyPr>
          <a:lstStyle/>
          <a:p>
            <a:r>
              <a:rPr lang="en-US" u="sng" dirty="0"/>
              <a:t>Global:  </a:t>
            </a:r>
          </a:p>
          <a:p>
            <a:r>
              <a:rPr lang="en-US" u="sng" dirty="0"/>
              <a:t>Astrophysical </a:t>
            </a:r>
            <a:r>
              <a:rPr lang="en-US" u="sng" dirty="0">
                <a:solidFill>
                  <a:srgbClr val="0B159F"/>
                </a:solidFill>
              </a:rPr>
              <a:t>Systems</a:t>
            </a:r>
          </a:p>
        </p:txBody>
      </p:sp>
      <p:sp>
        <p:nvSpPr>
          <p:cNvPr id="6" name="Content Placeholder 5">
            <a:extLst>
              <a:ext uri="{FF2B5EF4-FFF2-40B4-BE49-F238E27FC236}">
                <a16:creationId xmlns:a16="http://schemas.microsoft.com/office/drawing/2014/main" id="{418192A0-9439-A043-8723-B2917123B1E1}"/>
              </a:ext>
            </a:extLst>
          </p:cNvPr>
          <p:cNvSpPr>
            <a:spLocks noGrp="1"/>
          </p:cNvSpPr>
          <p:nvPr>
            <p:ph sz="quarter" idx="4"/>
          </p:nvPr>
        </p:nvSpPr>
        <p:spPr>
          <a:xfrm>
            <a:off x="4409437" y="1816105"/>
            <a:ext cx="4411833" cy="2503075"/>
          </a:xfrm>
        </p:spPr>
        <p:txBody>
          <a:bodyPr>
            <a:normAutofit fontScale="85000" lnSpcReduction="20000"/>
          </a:bodyPr>
          <a:lstStyle/>
          <a:p>
            <a:pPr marL="228600" indent="-228600">
              <a:lnSpc>
                <a:spcPct val="120000"/>
              </a:lnSpc>
              <a:spcBef>
                <a:spcPts val="0"/>
              </a:spcBef>
              <a:spcAft>
                <a:spcPts val="3600"/>
              </a:spcAft>
            </a:pPr>
            <a:r>
              <a:rPr lang="en-US" sz="2000" dirty="0"/>
              <a:t>Pulsar Magnetosphere</a:t>
            </a:r>
          </a:p>
          <a:p>
            <a:pPr marL="228600" indent="-228600">
              <a:lnSpc>
                <a:spcPct val="120000"/>
              </a:lnSpc>
              <a:spcBef>
                <a:spcPts val="0"/>
              </a:spcBef>
              <a:spcAft>
                <a:spcPts val="3600"/>
              </a:spcAft>
            </a:pPr>
            <a:r>
              <a:rPr lang="en-US" sz="2000" dirty="0"/>
              <a:t>Magnetar Magnetosphere</a:t>
            </a:r>
          </a:p>
          <a:p>
            <a:pPr marL="228600" indent="-228600">
              <a:lnSpc>
                <a:spcPct val="120000"/>
              </a:lnSpc>
              <a:spcBef>
                <a:spcPts val="0"/>
              </a:spcBef>
              <a:spcAft>
                <a:spcPts val="3600"/>
              </a:spcAft>
            </a:pPr>
            <a:r>
              <a:rPr lang="en-US" sz="2000" dirty="0"/>
              <a:t>Merging NSs</a:t>
            </a:r>
          </a:p>
          <a:p>
            <a:pPr marL="228600" indent="-228600">
              <a:lnSpc>
                <a:spcPct val="120000"/>
              </a:lnSpc>
              <a:spcBef>
                <a:spcPts val="0"/>
              </a:spcBef>
              <a:spcAft>
                <a:spcPts val="3600"/>
              </a:spcAft>
            </a:pPr>
            <a:r>
              <a:rPr lang="en-US" sz="2000" dirty="0"/>
              <a:t>Accreting BH Magnetosphere</a:t>
            </a:r>
          </a:p>
        </p:txBody>
      </p:sp>
      <p:sp>
        <p:nvSpPr>
          <p:cNvPr id="7" name="Date Placeholder 6">
            <a:extLst>
              <a:ext uri="{FF2B5EF4-FFF2-40B4-BE49-F238E27FC236}">
                <a16:creationId xmlns:a16="http://schemas.microsoft.com/office/drawing/2014/main" id="{7763AE8F-57C6-8342-855A-C790B12A2132}"/>
              </a:ext>
            </a:extLst>
          </p:cNvPr>
          <p:cNvSpPr>
            <a:spLocks noGrp="1"/>
          </p:cNvSpPr>
          <p:nvPr>
            <p:ph type="dt" sz="half" idx="10"/>
          </p:nvPr>
        </p:nvSpPr>
        <p:spPr/>
        <p:txBody>
          <a:bodyPr/>
          <a:lstStyle/>
          <a:p>
            <a:r>
              <a:rPr lang="en-US"/>
              <a:t>D. Uzdensky</a:t>
            </a:r>
          </a:p>
        </p:txBody>
      </p:sp>
      <p:sp>
        <p:nvSpPr>
          <p:cNvPr id="8" name="Footer Placeholder 7">
            <a:extLst>
              <a:ext uri="{FF2B5EF4-FFF2-40B4-BE49-F238E27FC236}">
                <a16:creationId xmlns:a16="http://schemas.microsoft.com/office/drawing/2014/main" id="{5F4DFB7D-C0D7-334F-9ABE-5B8886380B1B}"/>
              </a:ext>
            </a:extLst>
          </p:cNvPr>
          <p:cNvSpPr>
            <a:spLocks noGrp="1"/>
          </p:cNvSpPr>
          <p:nvPr>
            <p:ph type="ftr" sz="quarter" idx="11"/>
          </p:nvPr>
        </p:nvSpPr>
        <p:spPr>
          <a:xfrm>
            <a:off x="3124200" y="6469336"/>
            <a:ext cx="2895600" cy="365125"/>
          </a:xfrm>
        </p:spPr>
        <p:txBody>
          <a:bodyPr/>
          <a:lstStyle/>
          <a:p>
            <a:r>
              <a:rPr lang="en-US"/>
              <a:t>10/12/2022</a:t>
            </a:r>
            <a:endParaRPr lang="en-US" dirty="0"/>
          </a:p>
        </p:txBody>
      </p:sp>
      <p:sp>
        <p:nvSpPr>
          <p:cNvPr id="10" name="TextBox 9">
            <a:extLst>
              <a:ext uri="{FF2B5EF4-FFF2-40B4-BE49-F238E27FC236}">
                <a16:creationId xmlns:a16="http://schemas.microsoft.com/office/drawing/2014/main" id="{0D6907C6-6674-5248-AE08-8A194B0DB3D0}"/>
              </a:ext>
            </a:extLst>
          </p:cNvPr>
          <p:cNvSpPr txBox="1"/>
          <p:nvPr/>
        </p:nvSpPr>
        <p:spPr>
          <a:xfrm>
            <a:off x="4113669" y="4565584"/>
            <a:ext cx="2964658" cy="769441"/>
          </a:xfrm>
          <a:prstGeom prst="rect">
            <a:avLst/>
          </a:prstGeom>
          <a:noFill/>
        </p:spPr>
        <p:txBody>
          <a:bodyPr wrap="none" rtlCol="0">
            <a:spAutoFit/>
          </a:bodyPr>
          <a:lstStyle/>
          <a:p>
            <a:r>
              <a:rPr lang="en-US" sz="2200" b="1" u="sng" dirty="0"/>
              <a:t>Something in between: </a:t>
            </a:r>
          </a:p>
          <a:p>
            <a:pPr>
              <a:spcAft>
                <a:spcPts val="400"/>
              </a:spcAft>
            </a:pPr>
            <a:r>
              <a:rPr lang="en-US" sz="2200" b="1" u="sng" dirty="0"/>
              <a:t>Mesoscopic Problems</a:t>
            </a:r>
          </a:p>
        </p:txBody>
      </p:sp>
      <p:pic>
        <p:nvPicPr>
          <p:cNvPr id="12" name="Picture 11">
            <a:extLst>
              <a:ext uri="{FF2B5EF4-FFF2-40B4-BE49-F238E27FC236}">
                <a16:creationId xmlns:a16="http://schemas.microsoft.com/office/drawing/2014/main" id="{293DDE8D-38A1-5F41-9E2E-DE7F244524C1}"/>
              </a:ext>
            </a:extLst>
          </p:cNvPr>
          <p:cNvPicPr>
            <a:picLocks noChangeAspect="1"/>
          </p:cNvPicPr>
          <p:nvPr/>
        </p:nvPicPr>
        <p:blipFill>
          <a:blip r:embed="rId2"/>
          <a:stretch>
            <a:fillRect/>
          </a:stretch>
        </p:blipFill>
        <p:spPr>
          <a:xfrm>
            <a:off x="6248348" y="2874215"/>
            <a:ext cx="1371652" cy="1217140"/>
          </a:xfrm>
          <a:prstGeom prst="rect">
            <a:avLst/>
          </a:prstGeom>
        </p:spPr>
      </p:pic>
      <p:pic>
        <p:nvPicPr>
          <p:cNvPr id="15" name="Picture 14">
            <a:extLst>
              <a:ext uri="{FF2B5EF4-FFF2-40B4-BE49-F238E27FC236}">
                <a16:creationId xmlns:a16="http://schemas.microsoft.com/office/drawing/2014/main" id="{BD993495-7645-7845-BB2A-6A56C3D867E8}"/>
              </a:ext>
            </a:extLst>
          </p:cNvPr>
          <p:cNvPicPr>
            <a:picLocks noChangeAspect="1"/>
          </p:cNvPicPr>
          <p:nvPr/>
        </p:nvPicPr>
        <p:blipFill>
          <a:blip r:embed="rId3"/>
          <a:stretch>
            <a:fillRect/>
          </a:stretch>
        </p:blipFill>
        <p:spPr>
          <a:xfrm>
            <a:off x="7482059" y="2135358"/>
            <a:ext cx="1352378" cy="1217140"/>
          </a:xfrm>
          <a:prstGeom prst="rect">
            <a:avLst/>
          </a:prstGeom>
        </p:spPr>
      </p:pic>
      <p:pic>
        <p:nvPicPr>
          <p:cNvPr id="16" name="Picture 15">
            <a:extLst>
              <a:ext uri="{FF2B5EF4-FFF2-40B4-BE49-F238E27FC236}">
                <a16:creationId xmlns:a16="http://schemas.microsoft.com/office/drawing/2014/main" id="{910FABA3-F179-9644-975D-9F1B57228D39}"/>
              </a:ext>
            </a:extLst>
          </p:cNvPr>
          <p:cNvPicPr>
            <a:picLocks noChangeAspect="1"/>
          </p:cNvPicPr>
          <p:nvPr/>
        </p:nvPicPr>
        <p:blipFill>
          <a:blip r:embed="rId4"/>
          <a:stretch>
            <a:fillRect/>
          </a:stretch>
        </p:blipFill>
        <p:spPr>
          <a:xfrm>
            <a:off x="7977913" y="1134906"/>
            <a:ext cx="1134079" cy="1134079"/>
          </a:xfrm>
          <a:prstGeom prst="rect">
            <a:avLst/>
          </a:prstGeom>
        </p:spPr>
      </p:pic>
      <p:sp>
        <p:nvSpPr>
          <p:cNvPr id="17" name="TextBox 16">
            <a:extLst>
              <a:ext uri="{FF2B5EF4-FFF2-40B4-BE49-F238E27FC236}">
                <a16:creationId xmlns:a16="http://schemas.microsoft.com/office/drawing/2014/main" id="{56FED336-DAC6-DB4E-A648-CD740787E1E3}"/>
              </a:ext>
            </a:extLst>
          </p:cNvPr>
          <p:cNvSpPr txBox="1"/>
          <p:nvPr/>
        </p:nvSpPr>
        <p:spPr>
          <a:xfrm>
            <a:off x="7681637" y="3161427"/>
            <a:ext cx="1516056" cy="276999"/>
          </a:xfrm>
          <a:prstGeom prst="rect">
            <a:avLst/>
          </a:prstGeom>
          <a:noFill/>
        </p:spPr>
        <p:txBody>
          <a:bodyPr wrap="none" rtlCol="0">
            <a:spAutoFit/>
          </a:bodyPr>
          <a:lstStyle/>
          <a:p>
            <a:r>
              <a:rPr lang="en-US" sz="1200" b="1" dirty="0">
                <a:solidFill>
                  <a:srgbClr val="00B0F0"/>
                </a:solidFill>
              </a:rPr>
              <a:t>Chen &amp; </a:t>
            </a:r>
            <a:r>
              <a:rPr lang="en-US" sz="1200" b="1" dirty="0" err="1">
                <a:solidFill>
                  <a:srgbClr val="00B0F0"/>
                </a:solidFill>
              </a:rPr>
              <a:t>Beloborodov</a:t>
            </a:r>
            <a:endParaRPr lang="en-US" sz="1200" b="1" dirty="0">
              <a:solidFill>
                <a:srgbClr val="00B0F0"/>
              </a:solidFill>
            </a:endParaRPr>
          </a:p>
        </p:txBody>
      </p:sp>
      <p:sp>
        <p:nvSpPr>
          <p:cNvPr id="18" name="TextBox 17">
            <a:extLst>
              <a:ext uri="{FF2B5EF4-FFF2-40B4-BE49-F238E27FC236}">
                <a16:creationId xmlns:a16="http://schemas.microsoft.com/office/drawing/2014/main" id="{390CFC5E-CF7C-9745-BA35-B21F4D9999F9}"/>
              </a:ext>
            </a:extLst>
          </p:cNvPr>
          <p:cNvSpPr txBox="1"/>
          <p:nvPr/>
        </p:nvSpPr>
        <p:spPr>
          <a:xfrm>
            <a:off x="8255656" y="1991985"/>
            <a:ext cx="862287" cy="276999"/>
          </a:xfrm>
          <a:prstGeom prst="rect">
            <a:avLst/>
          </a:prstGeom>
          <a:noFill/>
        </p:spPr>
        <p:txBody>
          <a:bodyPr wrap="none" rtlCol="0">
            <a:spAutoFit/>
          </a:bodyPr>
          <a:lstStyle/>
          <a:p>
            <a:r>
              <a:rPr lang="en-US" sz="1200" b="1" dirty="0">
                <a:solidFill>
                  <a:srgbClr val="00B0F0"/>
                </a:solidFill>
              </a:rPr>
              <a:t>Spitkovsky</a:t>
            </a:r>
          </a:p>
        </p:txBody>
      </p:sp>
      <p:sp>
        <p:nvSpPr>
          <p:cNvPr id="19" name="TextBox 18">
            <a:extLst>
              <a:ext uri="{FF2B5EF4-FFF2-40B4-BE49-F238E27FC236}">
                <a16:creationId xmlns:a16="http://schemas.microsoft.com/office/drawing/2014/main" id="{71FAE086-9957-AF4A-A540-EEABE341EA55}"/>
              </a:ext>
            </a:extLst>
          </p:cNvPr>
          <p:cNvSpPr txBox="1"/>
          <p:nvPr/>
        </p:nvSpPr>
        <p:spPr>
          <a:xfrm>
            <a:off x="7017643" y="3735812"/>
            <a:ext cx="786947" cy="276999"/>
          </a:xfrm>
          <a:prstGeom prst="rect">
            <a:avLst/>
          </a:prstGeom>
          <a:noFill/>
        </p:spPr>
        <p:txBody>
          <a:bodyPr wrap="none" rtlCol="0">
            <a:spAutoFit/>
          </a:bodyPr>
          <a:lstStyle/>
          <a:p>
            <a:r>
              <a:rPr lang="en-US" sz="1200" b="1" dirty="0">
                <a:solidFill>
                  <a:srgbClr val="00B0F0"/>
                </a:solidFill>
              </a:rPr>
              <a:t>Philippov</a:t>
            </a:r>
          </a:p>
        </p:txBody>
      </p:sp>
      <p:pic>
        <p:nvPicPr>
          <p:cNvPr id="20" name="Picture 19">
            <a:extLst>
              <a:ext uri="{FF2B5EF4-FFF2-40B4-BE49-F238E27FC236}">
                <a16:creationId xmlns:a16="http://schemas.microsoft.com/office/drawing/2014/main" id="{1072D6B0-2119-8C41-A723-4D9B02DF0034}"/>
              </a:ext>
            </a:extLst>
          </p:cNvPr>
          <p:cNvPicPr>
            <a:picLocks noChangeAspect="1"/>
          </p:cNvPicPr>
          <p:nvPr/>
        </p:nvPicPr>
        <p:blipFill>
          <a:blip r:embed="rId5"/>
          <a:stretch>
            <a:fillRect/>
          </a:stretch>
        </p:blipFill>
        <p:spPr>
          <a:xfrm>
            <a:off x="7941355" y="3531043"/>
            <a:ext cx="1122692" cy="1122692"/>
          </a:xfrm>
          <a:prstGeom prst="rect">
            <a:avLst/>
          </a:prstGeom>
        </p:spPr>
      </p:pic>
      <p:sp>
        <p:nvSpPr>
          <p:cNvPr id="22" name="TextBox 21">
            <a:extLst>
              <a:ext uri="{FF2B5EF4-FFF2-40B4-BE49-F238E27FC236}">
                <a16:creationId xmlns:a16="http://schemas.microsoft.com/office/drawing/2014/main" id="{328B8CD3-FD22-7C49-A418-328786C5E7ED}"/>
              </a:ext>
            </a:extLst>
          </p:cNvPr>
          <p:cNvSpPr txBox="1"/>
          <p:nvPr/>
        </p:nvSpPr>
        <p:spPr>
          <a:xfrm>
            <a:off x="8115373" y="4396325"/>
            <a:ext cx="996619" cy="276999"/>
          </a:xfrm>
          <a:prstGeom prst="rect">
            <a:avLst/>
          </a:prstGeom>
          <a:noFill/>
        </p:spPr>
        <p:txBody>
          <a:bodyPr wrap="none" rtlCol="0">
            <a:spAutoFit/>
          </a:bodyPr>
          <a:lstStyle/>
          <a:p>
            <a:r>
              <a:rPr lang="en-US" sz="1200" b="1" dirty="0" err="1">
                <a:solidFill>
                  <a:srgbClr val="00B0F0"/>
                </a:solidFill>
              </a:rPr>
              <a:t>Parfrey</a:t>
            </a:r>
            <a:r>
              <a:rPr lang="en-US" sz="1200" b="1" dirty="0">
                <a:solidFill>
                  <a:srgbClr val="00B0F0"/>
                </a:solidFill>
              </a:rPr>
              <a:t> et al.</a:t>
            </a:r>
          </a:p>
        </p:txBody>
      </p:sp>
      <p:pic>
        <p:nvPicPr>
          <p:cNvPr id="25" name="Picture 24">
            <a:extLst>
              <a:ext uri="{FF2B5EF4-FFF2-40B4-BE49-F238E27FC236}">
                <a16:creationId xmlns:a16="http://schemas.microsoft.com/office/drawing/2014/main" id="{D567DDD8-B4D8-1247-8115-35FA1A6ADDE9}"/>
              </a:ext>
            </a:extLst>
          </p:cNvPr>
          <p:cNvPicPr>
            <a:picLocks noChangeAspect="1"/>
          </p:cNvPicPr>
          <p:nvPr/>
        </p:nvPicPr>
        <p:blipFill>
          <a:blip r:embed="rId6"/>
          <a:stretch>
            <a:fillRect/>
          </a:stretch>
        </p:blipFill>
        <p:spPr>
          <a:xfrm>
            <a:off x="7419573" y="4925494"/>
            <a:ext cx="1367791" cy="1445788"/>
          </a:xfrm>
          <a:prstGeom prst="rect">
            <a:avLst/>
          </a:prstGeom>
        </p:spPr>
      </p:pic>
      <p:sp>
        <p:nvSpPr>
          <p:cNvPr id="28" name="TextBox 27">
            <a:extLst>
              <a:ext uri="{FF2B5EF4-FFF2-40B4-BE49-F238E27FC236}">
                <a16:creationId xmlns:a16="http://schemas.microsoft.com/office/drawing/2014/main" id="{9A36C14C-D469-9F4E-A50E-DF23644A736B}"/>
              </a:ext>
            </a:extLst>
          </p:cNvPr>
          <p:cNvSpPr txBox="1"/>
          <p:nvPr/>
        </p:nvSpPr>
        <p:spPr>
          <a:xfrm>
            <a:off x="7681637" y="6335038"/>
            <a:ext cx="879536" cy="276999"/>
          </a:xfrm>
          <a:prstGeom prst="rect">
            <a:avLst/>
          </a:prstGeom>
          <a:noFill/>
        </p:spPr>
        <p:txBody>
          <a:bodyPr wrap="none" rtlCol="0">
            <a:spAutoFit/>
          </a:bodyPr>
          <a:lstStyle/>
          <a:p>
            <a:r>
              <a:rPr lang="en-US" sz="1200" b="1" dirty="0">
                <a:solidFill>
                  <a:srgbClr val="00B0F0"/>
                </a:solidFill>
              </a:rPr>
              <a:t>Alves et al.</a:t>
            </a:r>
          </a:p>
        </p:txBody>
      </p:sp>
      <p:grpSp>
        <p:nvGrpSpPr>
          <p:cNvPr id="23" name="Group 22">
            <a:extLst>
              <a:ext uri="{FF2B5EF4-FFF2-40B4-BE49-F238E27FC236}">
                <a16:creationId xmlns:a16="http://schemas.microsoft.com/office/drawing/2014/main" id="{2CCDED1A-D32C-244E-A721-3DD95F0E36A0}"/>
              </a:ext>
            </a:extLst>
          </p:cNvPr>
          <p:cNvGrpSpPr>
            <a:grpSpLocks noChangeAspect="1"/>
          </p:cNvGrpSpPr>
          <p:nvPr/>
        </p:nvGrpSpPr>
        <p:grpSpPr>
          <a:xfrm>
            <a:off x="1978495" y="1680730"/>
            <a:ext cx="2054519" cy="1648529"/>
            <a:chOff x="923364" y="1882588"/>
            <a:chExt cx="4146177" cy="2823883"/>
          </a:xfrm>
        </p:grpSpPr>
        <p:sp>
          <p:nvSpPr>
            <p:cNvPr id="24" name="Rectangle 23">
              <a:extLst>
                <a:ext uri="{FF2B5EF4-FFF2-40B4-BE49-F238E27FC236}">
                  <a16:creationId xmlns:a16="http://schemas.microsoft.com/office/drawing/2014/main" id="{A7E46819-5DE1-294F-8CEF-871C6312E684}"/>
                </a:ext>
              </a:extLst>
            </p:cNvPr>
            <p:cNvSpPr/>
            <p:nvPr/>
          </p:nvSpPr>
          <p:spPr>
            <a:xfrm>
              <a:off x="941294" y="1882588"/>
              <a:ext cx="4128247" cy="2823883"/>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4198E104-AABD-EE4C-A87E-281A34591592}"/>
                </a:ext>
              </a:extLst>
            </p:cNvPr>
            <p:cNvCxnSpPr>
              <a:stCxn id="24" idx="1"/>
              <a:endCxn id="24" idx="3"/>
            </p:cNvCxnSpPr>
            <p:nvPr/>
          </p:nvCxnSpPr>
          <p:spPr>
            <a:xfrm>
              <a:off x="941294" y="3294530"/>
              <a:ext cx="4128247" cy="0"/>
            </a:xfrm>
            <a:prstGeom prst="line">
              <a:avLst/>
            </a:prstGeom>
            <a:ln>
              <a:prstDash val="lgDash"/>
            </a:ln>
            <a:effectLst/>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25284017-314A-0C47-A7A8-91AD74424BEB}"/>
                </a:ext>
              </a:extLst>
            </p:cNvPr>
            <p:cNvGrpSpPr/>
            <p:nvPr/>
          </p:nvGrpSpPr>
          <p:grpSpPr>
            <a:xfrm>
              <a:off x="941294" y="2895137"/>
              <a:ext cx="4128247" cy="0"/>
              <a:chOff x="941294" y="2895137"/>
              <a:chExt cx="4128247" cy="0"/>
            </a:xfrm>
          </p:grpSpPr>
          <p:cxnSp>
            <p:nvCxnSpPr>
              <p:cNvPr id="44" name="Straight Connector 43">
                <a:extLst>
                  <a:ext uri="{FF2B5EF4-FFF2-40B4-BE49-F238E27FC236}">
                    <a16:creationId xmlns:a16="http://schemas.microsoft.com/office/drawing/2014/main" id="{E1DEDEBE-FBA9-DA46-832A-DF17C63895DA}"/>
                  </a:ext>
                </a:extLst>
              </p:cNvPr>
              <p:cNvCxnSpPr/>
              <p:nvPr/>
            </p:nvCxnSpPr>
            <p:spPr>
              <a:xfrm>
                <a:off x="941294" y="2895137"/>
                <a:ext cx="4128247" cy="0"/>
              </a:xfrm>
              <a:prstGeom prst="line">
                <a:avLst/>
              </a:prstGeom>
              <a:ln>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F201F68B-BDBD-6A4C-8592-1F1822A8E8A7}"/>
                  </a:ext>
                </a:extLst>
              </p:cNvPr>
              <p:cNvCxnSpPr/>
              <p:nvPr/>
            </p:nvCxnSpPr>
            <p:spPr>
              <a:xfrm>
                <a:off x="2895600" y="2895137"/>
                <a:ext cx="457200" cy="0"/>
              </a:xfrm>
              <a:prstGeom prst="straightConnector1">
                <a:avLst/>
              </a:prstGeom>
              <a:ln>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41BFD5CB-DEB7-9549-BE32-9AC56ADD9F76}"/>
                </a:ext>
              </a:extLst>
            </p:cNvPr>
            <p:cNvGrpSpPr/>
            <p:nvPr/>
          </p:nvGrpSpPr>
          <p:grpSpPr>
            <a:xfrm>
              <a:off x="932329" y="2509655"/>
              <a:ext cx="4128247" cy="0"/>
              <a:chOff x="941294" y="2895137"/>
              <a:chExt cx="4128247" cy="0"/>
            </a:xfrm>
          </p:grpSpPr>
          <p:cxnSp>
            <p:nvCxnSpPr>
              <p:cNvPr id="42" name="Straight Connector 41">
                <a:extLst>
                  <a:ext uri="{FF2B5EF4-FFF2-40B4-BE49-F238E27FC236}">
                    <a16:creationId xmlns:a16="http://schemas.microsoft.com/office/drawing/2014/main" id="{8A824BDC-B757-3740-B0A0-9A56533E16BF}"/>
                  </a:ext>
                </a:extLst>
              </p:cNvPr>
              <p:cNvCxnSpPr/>
              <p:nvPr/>
            </p:nvCxnSpPr>
            <p:spPr>
              <a:xfrm>
                <a:off x="941294" y="2895137"/>
                <a:ext cx="4128247" cy="0"/>
              </a:xfrm>
              <a:prstGeom prst="line">
                <a:avLst/>
              </a:prstGeom>
              <a:ln>
                <a:prstDash val="solid"/>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205E8AE5-260B-A34D-BEF1-909ADDCB186B}"/>
                  </a:ext>
                </a:extLst>
              </p:cNvPr>
              <p:cNvCxnSpPr/>
              <p:nvPr/>
            </p:nvCxnSpPr>
            <p:spPr>
              <a:xfrm>
                <a:off x="2895600" y="2895137"/>
                <a:ext cx="457200" cy="0"/>
              </a:xfrm>
              <a:prstGeom prst="straightConnector1">
                <a:avLst/>
              </a:prstGeom>
              <a:ln>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2C2E3FB9-5535-C441-A6C1-2F4E85483A28}"/>
                </a:ext>
              </a:extLst>
            </p:cNvPr>
            <p:cNvGrpSpPr/>
            <p:nvPr/>
          </p:nvGrpSpPr>
          <p:grpSpPr>
            <a:xfrm>
              <a:off x="923364" y="2124173"/>
              <a:ext cx="4128247" cy="0"/>
              <a:chOff x="941294" y="2895137"/>
              <a:chExt cx="4128247" cy="0"/>
            </a:xfrm>
          </p:grpSpPr>
          <p:cxnSp>
            <p:nvCxnSpPr>
              <p:cNvPr id="40" name="Straight Connector 39">
                <a:extLst>
                  <a:ext uri="{FF2B5EF4-FFF2-40B4-BE49-F238E27FC236}">
                    <a16:creationId xmlns:a16="http://schemas.microsoft.com/office/drawing/2014/main" id="{2ED04BEF-D565-564D-A26C-6D7909E47EAA}"/>
                  </a:ext>
                </a:extLst>
              </p:cNvPr>
              <p:cNvCxnSpPr/>
              <p:nvPr/>
            </p:nvCxnSpPr>
            <p:spPr>
              <a:xfrm>
                <a:off x="941294" y="2895137"/>
                <a:ext cx="4128247" cy="0"/>
              </a:xfrm>
              <a:prstGeom prst="line">
                <a:avLst/>
              </a:prstGeom>
              <a:ln>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F5D9F20D-2747-DE42-94E0-ED583546E797}"/>
                  </a:ext>
                </a:extLst>
              </p:cNvPr>
              <p:cNvCxnSpPr/>
              <p:nvPr/>
            </p:nvCxnSpPr>
            <p:spPr>
              <a:xfrm>
                <a:off x="2895600" y="2895137"/>
                <a:ext cx="457200" cy="0"/>
              </a:xfrm>
              <a:prstGeom prst="straightConnector1">
                <a:avLst/>
              </a:prstGeom>
              <a:ln>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69BA1F58-F81E-BE44-9B88-18344BCE1896}"/>
                </a:ext>
              </a:extLst>
            </p:cNvPr>
            <p:cNvGrpSpPr/>
            <p:nvPr/>
          </p:nvGrpSpPr>
          <p:grpSpPr>
            <a:xfrm>
              <a:off x="941294" y="3719890"/>
              <a:ext cx="4128247" cy="0"/>
              <a:chOff x="941294" y="2895137"/>
              <a:chExt cx="4128247" cy="0"/>
            </a:xfrm>
          </p:grpSpPr>
          <p:cxnSp>
            <p:nvCxnSpPr>
              <p:cNvPr id="38" name="Straight Connector 37">
                <a:extLst>
                  <a:ext uri="{FF2B5EF4-FFF2-40B4-BE49-F238E27FC236}">
                    <a16:creationId xmlns:a16="http://schemas.microsoft.com/office/drawing/2014/main" id="{AF1E35E0-E7DA-4C40-95EA-057A11E924F7}"/>
                  </a:ext>
                </a:extLst>
              </p:cNvPr>
              <p:cNvCxnSpPr/>
              <p:nvPr/>
            </p:nvCxnSpPr>
            <p:spPr>
              <a:xfrm>
                <a:off x="941294" y="2895137"/>
                <a:ext cx="4128247" cy="0"/>
              </a:xfrm>
              <a:prstGeom prst="line">
                <a:avLst/>
              </a:prstGeom>
              <a:ln>
                <a:prstDash val="solid"/>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2C8E4576-1762-3847-B745-C7D4974CF94E}"/>
                  </a:ext>
                </a:extLst>
              </p:cNvPr>
              <p:cNvCxnSpPr/>
              <p:nvPr/>
            </p:nvCxnSpPr>
            <p:spPr>
              <a:xfrm>
                <a:off x="2895600" y="2895137"/>
                <a:ext cx="457200" cy="0"/>
              </a:xfrm>
              <a:prstGeom prst="straightConnector1">
                <a:avLst/>
              </a:prstGeom>
              <a:ln>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E0E0A0DC-FA0F-7A4D-AC92-E070E1E8274D}"/>
                </a:ext>
              </a:extLst>
            </p:cNvPr>
            <p:cNvGrpSpPr/>
            <p:nvPr/>
          </p:nvGrpSpPr>
          <p:grpSpPr>
            <a:xfrm>
              <a:off x="941294" y="4140303"/>
              <a:ext cx="4128247" cy="0"/>
              <a:chOff x="941294" y="2895137"/>
              <a:chExt cx="4128247" cy="0"/>
            </a:xfrm>
          </p:grpSpPr>
          <p:cxnSp>
            <p:nvCxnSpPr>
              <p:cNvPr id="36" name="Straight Connector 35">
                <a:extLst>
                  <a:ext uri="{FF2B5EF4-FFF2-40B4-BE49-F238E27FC236}">
                    <a16:creationId xmlns:a16="http://schemas.microsoft.com/office/drawing/2014/main" id="{D98973DA-52BA-2645-93EC-F5C5BDB88120}"/>
                  </a:ext>
                </a:extLst>
              </p:cNvPr>
              <p:cNvCxnSpPr/>
              <p:nvPr/>
            </p:nvCxnSpPr>
            <p:spPr>
              <a:xfrm>
                <a:off x="941294" y="2895137"/>
                <a:ext cx="4128247" cy="0"/>
              </a:xfrm>
              <a:prstGeom prst="line">
                <a:avLst/>
              </a:prstGeom>
              <a:ln>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22F73F04-6431-2B4F-8408-454C0EB05EBE}"/>
                  </a:ext>
                </a:extLst>
              </p:cNvPr>
              <p:cNvCxnSpPr/>
              <p:nvPr/>
            </p:nvCxnSpPr>
            <p:spPr>
              <a:xfrm>
                <a:off x="2895600" y="2895137"/>
                <a:ext cx="457200" cy="0"/>
              </a:xfrm>
              <a:prstGeom prst="straightConnector1">
                <a:avLst/>
              </a:prstGeom>
              <a:ln>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DF3E9994-6548-AE47-A55C-10A42BFA2828}"/>
                </a:ext>
              </a:extLst>
            </p:cNvPr>
            <p:cNvGrpSpPr/>
            <p:nvPr/>
          </p:nvGrpSpPr>
          <p:grpSpPr>
            <a:xfrm>
              <a:off x="941294" y="4560716"/>
              <a:ext cx="4128247" cy="0"/>
              <a:chOff x="941294" y="2895137"/>
              <a:chExt cx="4128247" cy="0"/>
            </a:xfrm>
          </p:grpSpPr>
          <p:cxnSp>
            <p:nvCxnSpPr>
              <p:cNvPr id="34" name="Straight Connector 33">
                <a:extLst>
                  <a:ext uri="{FF2B5EF4-FFF2-40B4-BE49-F238E27FC236}">
                    <a16:creationId xmlns:a16="http://schemas.microsoft.com/office/drawing/2014/main" id="{19487352-37A3-0849-B427-369F01205152}"/>
                  </a:ext>
                </a:extLst>
              </p:cNvPr>
              <p:cNvCxnSpPr/>
              <p:nvPr/>
            </p:nvCxnSpPr>
            <p:spPr>
              <a:xfrm>
                <a:off x="941294" y="2895137"/>
                <a:ext cx="4128247" cy="0"/>
              </a:xfrm>
              <a:prstGeom prst="line">
                <a:avLst/>
              </a:prstGeom>
              <a:ln>
                <a:prstDash val="solid"/>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5B459DEC-D10A-4C46-8BA0-4F0631BB3C8F}"/>
                  </a:ext>
                </a:extLst>
              </p:cNvPr>
              <p:cNvCxnSpPr/>
              <p:nvPr/>
            </p:nvCxnSpPr>
            <p:spPr>
              <a:xfrm>
                <a:off x="2895600" y="2895137"/>
                <a:ext cx="457200" cy="0"/>
              </a:xfrm>
              <a:prstGeom prst="straightConnector1">
                <a:avLst/>
              </a:prstGeom>
              <a:ln>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grpSp>
      </p:grpSp>
      <p:sp>
        <p:nvSpPr>
          <p:cNvPr id="46" name="TextBox 45">
            <a:extLst>
              <a:ext uri="{FF2B5EF4-FFF2-40B4-BE49-F238E27FC236}">
                <a16:creationId xmlns:a16="http://schemas.microsoft.com/office/drawing/2014/main" id="{3A2FD03A-E23E-6B4A-B8C7-C6D03B49F6AC}"/>
              </a:ext>
            </a:extLst>
          </p:cNvPr>
          <p:cNvSpPr txBox="1"/>
          <p:nvPr/>
        </p:nvSpPr>
        <p:spPr>
          <a:xfrm>
            <a:off x="2693389" y="1768446"/>
            <a:ext cx="300082" cy="338554"/>
          </a:xfrm>
          <a:prstGeom prst="rect">
            <a:avLst/>
          </a:prstGeom>
          <a:noFill/>
        </p:spPr>
        <p:txBody>
          <a:bodyPr wrap="none" rtlCol="0">
            <a:spAutoFit/>
          </a:bodyPr>
          <a:lstStyle/>
          <a:p>
            <a:r>
              <a:rPr lang="en-US" sz="1600" b="1" i="1" dirty="0">
                <a:solidFill>
                  <a:srgbClr val="0070C0"/>
                </a:solidFill>
              </a:rPr>
              <a:t>B</a:t>
            </a:r>
          </a:p>
        </p:txBody>
      </p:sp>
      <p:sp>
        <p:nvSpPr>
          <p:cNvPr id="47" name="TextBox 46">
            <a:extLst>
              <a:ext uri="{FF2B5EF4-FFF2-40B4-BE49-F238E27FC236}">
                <a16:creationId xmlns:a16="http://schemas.microsoft.com/office/drawing/2014/main" id="{A91764EC-2B1C-DA41-9963-C54E8524ABC4}"/>
              </a:ext>
            </a:extLst>
          </p:cNvPr>
          <p:cNvSpPr txBox="1"/>
          <p:nvPr/>
        </p:nvSpPr>
        <p:spPr>
          <a:xfrm>
            <a:off x="3124200" y="2468727"/>
            <a:ext cx="300082" cy="338554"/>
          </a:xfrm>
          <a:prstGeom prst="rect">
            <a:avLst/>
          </a:prstGeom>
          <a:noFill/>
        </p:spPr>
        <p:txBody>
          <a:bodyPr wrap="none" rtlCol="0">
            <a:spAutoFit/>
          </a:bodyPr>
          <a:lstStyle/>
          <a:p>
            <a:r>
              <a:rPr lang="en-US" sz="1600" b="1" i="1" dirty="0">
                <a:solidFill>
                  <a:srgbClr val="0070C0"/>
                </a:solidFill>
              </a:rPr>
              <a:t>B</a:t>
            </a:r>
          </a:p>
        </p:txBody>
      </p:sp>
      <p:sp>
        <p:nvSpPr>
          <p:cNvPr id="49" name="TextBox 48">
            <a:extLst>
              <a:ext uri="{FF2B5EF4-FFF2-40B4-BE49-F238E27FC236}">
                <a16:creationId xmlns:a16="http://schemas.microsoft.com/office/drawing/2014/main" id="{8D23427D-54D1-D44A-A7F3-16F420FD1678}"/>
              </a:ext>
            </a:extLst>
          </p:cNvPr>
          <p:cNvSpPr txBox="1"/>
          <p:nvPr/>
        </p:nvSpPr>
        <p:spPr>
          <a:xfrm>
            <a:off x="2555047" y="2686091"/>
            <a:ext cx="280846" cy="338554"/>
          </a:xfrm>
          <a:prstGeom prst="rect">
            <a:avLst/>
          </a:prstGeom>
          <a:noFill/>
        </p:spPr>
        <p:txBody>
          <a:bodyPr wrap="none" rtlCol="0">
            <a:spAutoFit/>
          </a:bodyPr>
          <a:lstStyle/>
          <a:p>
            <a:r>
              <a:rPr lang="en-US" sz="1600" b="1" i="1" dirty="0">
                <a:solidFill>
                  <a:srgbClr val="7030A0"/>
                </a:solidFill>
              </a:rPr>
              <a:t>v</a:t>
            </a:r>
          </a:p>
        </p:txBody>
      </p:sp>
      <p:sp>
        <p:nvSpPr>
          <p:cNvPr id="50" name="TextBox 49">
            <a:extLst>
              <a:ext uri="{FF2B5EF4-FFF2-40B4-BE49-F238E27FC236}">
                <a16:creationId xmlns:a16="http://schemas.microsoft.com/office/drawing/2014/main" id="{192AE53D-150A-ED45-980E-6BEABB9904CF}"/>
              </a:ext>
            </a:extLst>
          </p:cNvPr>
          <p:cNvSpPr txBox="1"/>
          <p:nvPr/>
        </p:nvSpPr>
        <p:spPr>
          <a:xfrm>
            <a:off x="3295414" y="1765597"/>
            <a:ext cx="280846" cy="338554"/>
          </a:xfrm>
          <a:prstGeom prst="rect">
            <a:avLst/>
          </a:prstGeom>
          <a:noFill/>
        </p:spPr>
        <p:txBody>
          <a:bodyPr wrap="none" rtlCol="0">
            <a:spAutoFit/>
          </a:bodyPr>
          <a:lstStyle/>
          <a:p>
            <a:r>
              <a:rPr lang="en-US" sz="1600" b="1" i="1" dirty="0">
                <a:solidFill>
                  <a:srgbClr val="7030A0"/>
                </a:solidFill>
              </a:rPr>
              <a:t>v</a:t>
            </a:r>
          </a:p>
        </p:txBody>
      </p:sp>
      <p:sp>
        <p:nvSpPr>
          <p:cNvPr id="51" name="TextBox 50">
            <a:extLst>
              <a:ext uri="{FF2B5EF4-FFF2-40B4-BE49-F238E27FC236}">
                <a16:creationId xmlns:a16="http://schemas.microsoft.com/office/drawing/2014/main" id="{2BF9ADB9-05E5-9443-8A95-5605EA932FBA}"/>
              </a:ext>
            </a:extLst>
          </p:cNvPr>
          <p:cNvSpPr txBox="1"/>
          <p:nvPr/>
        </p:nvSpPr>
        <p:spPr>
          <a:xfrm>
            <a:off x="1968848" y="3308120"/>
            <a:ext cx="2190984" cy="338554"/>
          </a:xfrm>
          <a:prstGeom prst="rect">
            <a:avLst/>
          </a:prstGeom>
          <a:noFill/>
        </p:spPr>
        <p:txBody>
          <a:bodyPr wrap="none" rtlCol="0">
            <a:spAutoFit/>
          </a:bodyPr>
          <a:lstStyle/>
          <a:p>
            <a:r>
              <a:rPr lang="en-US" sz="1600" b="1" dirty="0">
                <a:solidFill>
                  <a:srgbClr val="0070C0"/>
                </a:solidFill>
              </a:rPr>
              <a:t>Magnetic Reconnection</a:t>
            </a:r>
          </a:p>
        </p:txBody>
      </p:sp>
      <p:sp>
        <p:nvSpPr>
          <p:cNvPr id="52" name="TextBox 51">
            <a:extLst>
              <a:ext uri="{FF2B5EF4-FFF2-40B4-BE49-F238E27FC236}">
                <a16:creationId xmlns:a16="http://schemas.microsoft.com/office/drawing/2014/main" id="{97E55E7F-C8D2-9748-95D2-ECF1C9D53891}"/>
              </a:ext>
            </a:extLst>
          </p:cNvPr>
          <p:cNvSpPr txBox="1"/>
          <p:nvPr/>
        </p:nvSpPr>
        <p:spPr>
          <a:xfrm>
            <a:off x="1974236" y="3556437"/>
            <a:ext cx="2054152" cy="338554"/>
          </a:xfrm>
          <a:prstGeom prst="rect">
            <a:avLst/>
          </a:prstGeom>
          <a:noFill/>
        </p:spPr>
        <p:txBody>
          <a:bodyPr wrap="none" rtlCol="0">
            <a:spAutoFit/>
          </a:bodyPr>
          <a:lstStyle/>
          <a:p>
            <a:r>
              <a:rPr lang="en-US" sz="1600" b="1" dirty="0">
                <a:solidFill>
                  <a:srgbClr val="7030A0"/>
                </a:solidFill>
              </a:rPr>
              <a:t>Kelvin-Helmholtz Inst.</a:t>
            </a:r>
          </a:p>
        </p:txBody>
      </p:sp>
      <p:sp>
        <p:nvSpPr>
          <p:cNvPr id="53" name="TextBox 52">
            <a:extLst>
              <a:ext uri="{FF2B5EF4-FFF2-40B4-BE49-F238E27FC236}">
                <a16:creationId xmlns:a16="http://schemas.microsoft.com/office/drawing/2014/main" id="{F59D38A0-A21A-384A-B70B-B104E99A6A51}"/>
              </a:ext>
            </a:extLst>
          </p:cNvPr>
          <p:cNvSpPr txBox="1"/>
          <p:nvPr/>
        </p:nvSpPr>
        <p:spPr>
          <a:xfrm>
            <a:off x="73481" y="3848177"/>
            <a:ext cx="1498936" cy="400110"/>
          </a:xfrm>
          <a:prstGeom prst="rect">
            <a:avLst/>
          </a:prstGeom>
          <a:noFill/>
        </p:spPr>
        <p:txBody>
          <a:bodyPr wrap="none" rtlCol="0">
            <a:spAutoFit/>
          </a:bodyPr>
          <a:lstStyle/>
          <a:p>
            <a:r>
              <a:rPr lang="en-US" sz="2000" b="1" u="sng" dirty="0">
                <a:solidFill>
                  <a:srgbClr val="C00000"/>
                </a:solidFill>
              </a:rPr>
              <a:t>QUESTIONS:</a:t>
            </a:r>
          </a:p>
        </p:txBody>
      </p:sp>
      <p:sp>
        <p:nvSpPr>
          <p:cNvPr id="54" name="TextBox 53">
            <a:extLst>
              <a:ext uri="{FF2B5EF4-FFF2-40B4-BE49-F238E27FC236}">
                <a16:creationId xmlns:a16="http://schemas.microsoft.com/office/drawing/2014/main" id="{9F1E7E3E-262E-DC48-AC11-A1A4CECAB4D3}"/>
              </a:ext>
            </a:extLst>
          </p:cNvPr>
          <p:cNvSpPr txBox="1"/>
          <p:nvPr/>
        </p:nvSpPr>
        <p:spPr>
          <a:xfrm>
            <a:off x="-2396" y="4261754"/>
            <a:ext cx="4305455" cy="2383154"/>
          </a:xfrm>
          <a:prstGeom prst="rect">
            <a:avLst/>
          </a:prstGeom>
          <a:noFill/>
        </p:spPr>
        <p:txBody>
          <a:bodyPr wrap="square" rtlCol="0">
            <a:noAutofit/>
          </a:bodyPr>
          <a:lstStyle/>
          <a:p>
            <a:pPr marL="137160" indent="-137160">
              <a:spcAft>
                <a:spcPts val="200"/>
              </a:spcAft>
              <a:buFont typeface="Arial" panose="020B0604020202020204" pitchFamily="34" charset="0"/>
              <a:buChar char="•"/>
            </a:pPr>
            <a:r>
              <a:rPr lang="en-US" dirty="0">
                <a:solidFill>
                  <a:schemeClr val="accent2">
                    <a:lumMod val="50000"/>
                  </a:schemeClr>
                </a:solidFill>
              </a:rPr>
              <a:t>How is energy dissipated?</a:t>
            </a:r>
          </a:p>
          <a:p>
            <a:pPr marL="137160" indent="-137160">
              <a:spcAft>
                <a:spcPts val="200"/>
              </a:spcAft>
              <a:buFont typeface="Arial" panose="020B0604020202020204" pitchFamily="34" charset="0"/>
              <a:buChar char="•"/>
            </a:pPr>
            <a:r>
              <a:rPr lang="en-US" dirty="0">
                <a:solidFill>
                  <a:schemeClr val="accent2">
                    <a:lumMod val="50000"/>
                  </a:schemeClr>
                </a:solidFill>
              </a:rPr>
              <a:t>How is it partitioned btw. </a:t>
            </a:r>
            <a:r>
              <a:rPr lang="en-US" i="1" dirty="0" err="1">
                <a:solidFill>
                  <a:schemeClr val="accent2">
                    <a:lumMod val="50000"/>
                  </a:schemeClr>
                </a:solidFill>
              </a:rPr>
              <a:t>e</a:t>
            </a:r>
            <a:r>
              <a:rPr lang="en-US" dirty="0" err="1">
                <a:solidFill>
                  <a:schemeClr val="accent2">
                    <a:lumMod val="50000"/>
                  </a:schemeClr>
                </a:solidFill>
              </a:rPr>
              <a:t>ns</a:t>
            </a:r>
            <a:r>
              <a:rPr lang="en-US" dirty="0">
                <a:solidFill>
                  <a:schemeClr val="accent2">
                    <a:lumMod val="50000"/>
                  </a:schemeClr>
                </a:solidFill>
              </a:rPr>
              <a:t> &amp; ions?</a:t>
            </a:r>
          </a:p>
          <a:p>
            <a:pPr marL="137160" indent="-137160">
              <a:spcAft>
                <a:spcPts val="200"/>
              </a:spcAft>
              <a:buFont typeface="Arial" panose="020B0604020202020204" pitchFamily="34" charset="0"/>
              <a:buChar char="•"/>
            </a:pPr>
            <a:r>
              <a:rPr lang="en-US" dirty="0">
                <a:solidFill>
                  <a:schemeClr val="accent2">
                    <a:lumMod val="50000"/>
                  </a:schemeClr>
                </a:solidFill>
              </a:rPr>
              <a:t>How does nonthermal particle acceleration work?</a:t>
            </a:r>
          </a:p>
          <a:p>
            <a:pPr marL="137160" indent="-137160">
              <a:spcAft>
                <a:spcPts val="200"/>
              </a:spcAft>
              <a:buFont typeface="Arial" panose="020B0604020202020204" pitchFamily="34" charset="0"/>
              <a:buChar char="•"/>
            </a:pPr>
            <a:r>
              <a:rPr lang="en-US" dirty="0">
                <a:solidFill>
                  <a:schemeClr val="accent2">
                    <a:lumMod val="50000"/>
                  </a:schemeClr>
                </a:solidFill>
              </a:rPr>
              <a:t>What is the spectrum of turbulence?</a:t>
            </a:r>
          </a:p>
          <a:p>
            <a:pPr marL="137160" indent="-137160">
              <a:spcAft>
                <a:spcPts val="200"/>
              </a:spcAft>
              <a:buFont typeface="Arial" panose="020B0604020202020204" pitchFamily="34" charset="0"/>
              <a:buChar char="•"/>
            </a:pPr>
            <a:r>
              <a:rPr lang="en-US" dirty="0">
                <a:solidFill>
                  <a:schemeClr val="accent2">
                    <a:lumMod val="50000"/>
                  </a:schemeClr>
                </a:solidFill>
              </a:rPr>
              <a:t>What coherent field, flow structures form?</a:t>
            </a:r>
          </a:p>
          <a:p>
            <a:pPr marL="137160" indent="-137160">
              <a:buFont typeface="Arial" panose="020B0604020202020204" pitchFamily="34" charset="0"/>
              <a:buChar char="•"/>
            </a:pPr>
            <a:r>
              <a:rPr lang="en-US" b="1" dirty="0">
                <a:solidFill>
                  <a:srgbClr val="C00000"/>
                </a:solidFill>
              </a:rPr>
              <a:t>What light is produced?</a:t>
            </a:r>
          </a:p>
          <a:p>
            <a:pPr marL="137160" indent="-137160">
              <a:spcAft>
                <a:spcPts val="200"/>
              </a:spcAft>
              <a:buFont typeface="Arial" panose="020B0604020202020204" pitchFamily="34" charset="0"/>
              <a:buChar char="•"/>
            </a:pPr>
            <a:r>
              <a:rPr lang="en-US" b="1" dirty="0">
                <a:solidFill>
                  <a:srgbClr val="C00000"/>
                </a:solidFill>
              </a:rPr>
              <a:t>How many </a:t>
            </a:r>
            <a:r>
              <a:rPr lang="en-US" b="1" i="1" dirty="0" err="1">
                <a:solidFill>
                  <a:srgbClr val="C00000"/>
                </a:solidFill>
              </a:rPr>
              <a:t>e</a:t>
            </a:r>
            <a:r>
              <a:rPr lang="en-US" b="1" baseline="30000" dirty="0" err="1">
                <a:solidFill>
                  <a:srgbClr val="C00000"/>
                </a:solidFill>
              </a:rPr>
              <a:t>+</a:t>
            </a:r>
            <a:r>
              <a:rPr lang="en-US" b="1" i="1" dirty="0" err="1">
                <a:solidFill>
                  <a:srgbClr val="C00000"/>
                </a:solidFill>
              </a:rPr>
              <a:t>e</a:t>
            </a:r>
            <a:r>
              <a:rPr lang="en-US" b="1" baseline="30000" dirty="0">
                <a:solidFill>
                  <a:srgbClr val="C00000"/>
                </a:solidFill>
              </a:rPr>
              <a:t>-</a:t>
            </a:r>
            <a:r>
              <a:rPr lang="en-US" b="1" dirty="0">
                <a:solidFill>
                  <a:srgbClr val="C00000"/>
                </a:solidFill>
              </a:rPr>
              <a:t> pairs are created?</a:t>
            </a:r>
          </a:p>
        </p:txBody>
      </p:sp>
      <p:sp>
        <p:nvSpPr>
          <p:cNvPr id="11" name="Slide Number Placeholder 10">
            <a:extLst>
              <a:ext uri="{FF2B5EF4-FFF2-40B4-BE49-F238E27FC236}">
                <a16:creationId xmlns:a16="http://schemas.microsoft.com/office/drawing/2014/main" id="{FB8A5C14-A5C6-BA8B-3B53-4837CEBC2486}"/>
              </a:ext>
            </a:extLst>
          </p:cNvPr>
          <p:cNvSpPr>
            <a:spLocks noGrp="1"/>
          </p:cNvSpPr>
          <p:nvPr>
            <p:ph type="sldNum" sz="quarter" idx="12"/>
          </p:nvPr>
        </p:nvSpPr>
        <p:spPr/>
        <p:txBody>
          <a:bodyPr/>
          <a:lstStyle/>
          <a:p>
            <a:fld id="{5985F9D5-3EED-6E4F-9468-80C6B44E6535}" type="slidenum">
              <a:rPr lang="en-US" smtClean="0"/>
              <a:t>14</a:t>
            </a:fld>
            <a:endParaRPr lang="en-US"/>
          </a:p>
        </p:txBody>
      </p:sp>
    </p:spTree>
    <p:extLst>
      <p:ext uri="{BB962C8B-B14F-4D97-AF65-F5344CB8AC3E}">
        <p14:creationId xmlns:p14="http://schemas.microsoft.com/office/powerpoint/2010/main" val="66331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4">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4">
                                            <p:txEl>
                                              <p:pRg st="1" end="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4">
                                            <p:txEl>
                                              <p:pRg st="2" end="2"/>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4">
                                            <p:txEl>
                                              <p:pRg st="3" end="3"/>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4">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4">
                                            <p:txEl>
                                              <p:pRg st="5" end="5"/>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10" grpId="0"/>
      <p:bldP spid="17" grpId="0"/>
      <p:bldP spid="18" grpId="0"/>
      <p:bldP spid="19" grpId="0"/>
      <p:bldP spid="22" grpId="0"/>
      <p:bldP spid="28" grpId="0"/>
      <p:bldP spid="46" grpId="0"/>
      <p:bldP spid="47" grpId="0"/>
      <p:bldP spid="49" grpId="0"/>
      <p:bldP spid="50" grpId="0"/>
      <p:bldP spid="51" grpId="0"/>
      <p:bldP spid="52"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8CC0DE-4879-46F5-960B-A4E099F343D3}"/>
              </a:ext>
            </a:extLst>
          </p:cNvPr>
          <p:cNvSpPr>
            <a:spLocks noGrp="1"/>
          </p:cNvSpPr>
          <p:nvPr>
            <p:ph type="title"/>
          </p:nvPr>
        </p:nvSpPr>
        <p:spPr>
          <a:xfrm>
            <a:off x="719751" y="60327"/>
            <a:ext cx="7704497" cy="587028"/>
          </a:xfrm>
        </p:spPr>
        <p:txBody>
          <a:bodyPr>
            <a:noAutofit/>
          </a:bodyPr>
          <a:lstStyle/>
          <a:p>
            <a:r>
              <a:rPr lang="en-US" sz="3600" b="1" u="sng" dirty="0">
                <a:latin typeface="+mn-lt"/>
                <a:cs typeface="Times New Roman" panose="02020603050405020304" pitchFamily="18" charset="0"/>
              </a:rPr>
              <a:t>Tools of Extreme Plasma Astrophysics </a:t>
            </a:r>
            <a:endParaRPr lang="en-US" sz="3600" b="1" dirty="0">
              <a:latin typeface="+mn-lt"/>
            </a:endParaRPr>
          </a:p>
        </p:txBody>
      </p:sp>
      <p:pic>
        <p:nvPicPr>
          <p:cNvPr id="9" name="res2LygradInfBguide025_150">
            <a:hlinkClick r:id="" action="ppaction://media"/>
            <a:extLst>
              <a:ext uri="{FF2B5EF4-FFF2-40B4-BE49-F238E27FC236}">
                <a16:creationId xmlns:a16="http://schemas.microsoft.com/office/drawing/2014/main" id="{CD2B5408-71DE-4239-948E-9C81062C5C2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7"/>
          <a:stretch>
            <a:fillRect/>
          </a:stretch>
        </p:blipFill>
        <p:spPr>
          <a:xfrm>
            <a:off x="7084359" y="696518"/>
            <a:ext cx="2430712" cy="2899617"/>
          </a:xfrm>
        </p:spPr>
      </p:pic>
      <p:sp>
        <p:nvSpPr>
          <p:cNvPr id="4" name="TextBox 3">
            <a:extLst>
              <a:ext uri="{FF2B5EF4-FFF2-40B4-BE49-F238E27FC236}">
                <a16:creationId xmlns:a16="http://schemas.microsoft.com/office/drawing/2014/main" id="{5DDEC9EE-675F-B042-97E7-455E0F8F6A45}"/>
              </a:ext>
            </a:extLst>
          </p:cNvPr>
          <p:cNvSpPr txBox="1"/>
          <p:nvPr/>
        </p:nvSpPr>
        <p:spPr>
          <a:xfrm>
            <a:off x="7599484" y="2995147"/>
            <a:ext cx="1496628" cy="307777"/>
          </a:xfrm>
          <a:prstGeom prst="rect">
            <a:avLst/>
          </a:prstGeom>
          <a:noFill/>
        </p:spPr>
        <p:txBody>
          <a:bodyPr wrap="none" rtlCol="0">
            <a:spAutoFit/>
          </a:bodyPr>
          <a:lstStyle/>
          <a:p>
            <a:r>
              <a:rPr lang="en-US" sz="1400" b="1" dirty="0" err="1">
                <a:solidFill>
                  <a:srgbClr val="00B0F0"/>
                </a:solidFill>
              </a:rPr>
              <a:t>Mehlhaff</a:t>
            </a:r>
            <a:r>
              <a:rPr lang="en-US" sz="1400" b="1" dirty="0">
                <a:solidFill>
                  <a:srgbClr val="00B0F0"/>
                </a:solidFill>
              </a:rPr>
              <a:t> et al.’20</a:t>
            </a:r>
          </a:p>
        </p:txBody>
      </p:sp>
      <p:sp>
        <p:nvSpPr>
          <p:cNvPr id="2" name="Date Placeholder 1">
            <a:extLst>
              <a:ext uri="{FF2B5EF4-FFF2-40B4-BE49-F238E27FC236}">
                <a16:creationId xmlns:a16="http://schemas.microsoft.com/office/drawing/2014/main" id="{AC4BE377-9329-564C-8024-D349EAAC5B23}"/>
              </a:ext>
            </a:extLst>
          </p:cNvPr>
          <p:cNvSpPr>
            <a:spLocks noGrp="1"/>
          </p:cNvSpPr>
          <p:nvPr>
            <p:ph type="dt" sz="half" idx="10"/>
          </p:nvPr>
        </p:nvSpPr>
        <p:spPr/>
        <p:txBody>
          <a:bodyPr/>
          <a:lstStyle/>
          <a:p>
            <a:r>
              <a:rPr lang="en-US"/>
              <a:t>D. Uzdensky</a:t>
            </a:r>
          </a:p>
        </p:txBody>
      </p:sp>
      <p:sp>
        <p:nvSpPr>
          <p:cNvPr id="3" name="Footer Placeholder 2">
            <a:extLst>
              <a:ext uri="{FF2B5EF4-FFF2-40B4-BE49-F238E27FC236}">
                <a16:creationId xmlns:a16="http://schemas.microsoft.com/office/drawing/2014/main" id="{6AD7B340-DF0D-EC4E-A6C3-7C5E3D999431}"/>
              </a:ext>
            </a:extLst>
          </p:cNvPr>
          <p:cNvSpPr>
            <a:spLocks noGrp="1"/>
          </p:cNvSpPr>
          <p:nvPr>
            <p:ph type="ftr" sz="quarter" idx="11"/>
          </p:nvPr>
        </p:nvSpPr>
        <p:spPr/>
        <p:txBody>
          <a:bodyPr/>
          <a:lstStyle/>
          <a:p>
            <a:r>
              <a:rPr lang="en-US"/>
              <a:t>10/12/2022</a:t>
            </a:r>
            <a:endParaRPr lang="en-US" dirty="0"/>
          </a:p>
        </p:txBody>
      </p:sp>
      <p:sp>
        <p:nvSpPr>
          <p:cNvPr id="11" name="Content Placeholder 6">
            <a:extLst>
              <a:ext uri="{FF2B5EF4-FFF2-40B4-BE49-F238E27FC236}">
                <a16:creationId xmlns:a16="http://schemas.microsoft.com/office/drawing/2014/main" id="{F7955A65-0BE8-0246-87FD-2BFE37A4A901}"/>
              </a:ext>
            </a:extLst>
          </p:cNvPr>
          <p:cNvSpPr txBox="1">
            <a:spLocks/>
          </p:cNvSpPr>
          <p:nvPr/>
        </p:nvSpPr>
        <p:spPr>
          <a:xfrm>
            <a:off x="-1" y="759559"/>
            <a:ext cx="6019801" cy="567315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182880" indent="-182880">
              <a:spcBef>
                <a:spcPts val="0"/>
              </a:spcBef>
              <a:spcAft>
                <a:spcPts val="1200"/>
              </a:spcAft>
            </a:pPr>
            <a:r>
              <a:rPr lang="en-US" sz="2400" u="sng" dirty="0">
                <a:cs typeface="Times New Roman" panose="02020603050405020304" pitchFamily="18" charset="0"/>
              </a:rPr>
              <a:t>Analytical Theory</a:t>
            </a:r>
          </a:p>
          <a:p>
            <a:pPr marL="182880" indent="-182880">
              <a:spcBef>
                <a:spcPts val="0"/>
              </a:spcBef>
              <a:spcAft>
                <a:spcPts val="300"/>
              </a:spcAft>
            </a:pPr>
            <a:r>
              <a:rPr lang="en-US" sz="2400" u="sng" dirty="0">
                <a:cs typeface="Times New Roman" panose="02020603050405020304" pitchFamily="18" charset="0"/>
              </a:rPr>
              <a:t>Massively-parallel simulations: </a:t>
            </a:r>
          </a:p>
          <a:p>
            <a:pPr marL="0" indent="0">
              <a:spcBef>
                <a:spcPts val="0"/>
              </a:spcBef>
              <a:spcAft>
                <a:spcPts val="600"/>
              </a:spcAft>
              <a:buNone/>
            </a:pPr>
            <a:r>
              <a:rPr lang="en-US" sz="2400" u="sng" dirty="0">
                <a:cs typeface="Times New Roman" panose="02020603050405020304" pitchFamily="18" charset="0"/>
              </a:rPr>
              <a:t>Radiative GRMHD and </a:t>
            </a:r>
            <a:r>
              <a:rPr lang="en-US" sz="2400" u="sng" dirty="0">
                <a:solidFill>
                  <a:srgbClr val="0070C0"/>
                </a:solidFill>
                <a:cs typeface="Times New Roman" panose="02020603050405020304" pitchFamily="18" charset="0"/>
              </a:rPr>
              <a:t>Radiative Particle-in-Cell</a:t>
            </a:r>
            <a:r>
              <a:rPr lang="en-US" sz="2400" u="sng" dirty="0">
                <a:cs typeface="Times New Roman" panose="02020603050405020304" pitchFamily="18" charset="0"/>
              </a:rPr>
              <a:t> (PIC) (incl. QED-PIC):</a:t>
            </a:r>
          </a:p>
          <a:p>
            <a:pPr marL="457200" lvl="1" indent="-274320">
              <a:spcBef>
                <a:spcPts val="0"/>
              </a:spcBef>
              <a:spcAft>
                <a:spcPts val="600"/>
              </a:spcAft>
            </a:pPr>
            <a:r>
              <a:rPr lang="en-US" sz="2000" dirty="0">
                <a:cs typeface="Times New Roman" panose="02020603050405020304" pitchFamily="18" charset="0"/>
              </a:rPr>
              <a:t>relativistic radiative PIC codes: </a:t>
            </a:r>
            <a:r>
              <a:rPr lang="en-US" sz="2000" i="1" dirty="0">
                <a:solidFill>
                  <a:srgbClr val="C00000"/>
                </a:solidFill>
                <a:cs typeface="Times New Roman" panose="02020603050405020304" pitchFamily="18" charset="0"/>
              </a:rPr>
              <a:t>Zeltron</a:t>
            </a:r>
            <a:r>
              <a:rPr lang="en-US" sz="2000" i="1" dirty="0">
                <a:cs typeface="Times New Roman" panose="02020603050405020304" pitchFamily="18" charset="0"/>
              </a:rPr>
              <a:t>, Tristan-MP, Aperture, OSIRIS, </a:t>
            </a:r>
            <a:r>
              <a:rPr lang="en-US" sz="2000" i="1" dirty="0" err="1">
                <a:cs typeface="Times New Roman" panose="02020603050405020304" pitchFamily="18" charset="0"/>
              </a:rPr>
              <a:t>Runko</a:t>
            </a:r>
            <a:r>
              <a:rPr lang="en-US" sz="2000" i="1" dirty="0">
                <a:cs typeface="Times New Roman" panose="02020603050405020304" pitchFamily="18" charset="0"/>
              </a:rPr>
              <a:t>, GRPIC</a:t>
            </a:r>
          </a:p>
          <a:p>
            <a:pPr marL="457200" lvl="1" indent="-274320">
              <a:spcBef>
                <a:spcPts val="0"/>
              </a:spcBef>
              <a:spcAft>
                <a:spcPts val="600"/>
              </a:spcAft>
            </a:pPr>
            <a:r>
              <a:rPr lang="en-US" sz="2000" dirty="0">
                <a:cs typeface="Times New Roman" panose="02020603050405020304" pitchFamily="18" charset="0"/>
              </a:rPr>
              <a:t>include radiation reaction on emitting particles</a:t>
            </a:r>
          </a:p>
          <a:p>
            <a:pPr marL="457200" lvl="1" indent="-274320">
              <a:spcBef>
                <a:spcPts val="0"/>
              </a:spcBef>
              <a:spcAft>
                <a:spcPts val="600"/>
              </a:spcAft>
            </a:pPr>
            <a:r>
              <a:rPr lang="en-US" sz="2000" i="1" dirty="0" err="1">
                <a:cs typeface="Times New Roman" panose="02020603050405020304" pitchFamily="18" charset="0"/>
              </a:rPr>
              <a:t>e</a:t>
            </a:r>
            <a:r>
              <a:rPr lang="en-US" sz="2000" baseline="30000" dirty="0" err="1">
                <a:cs typeface="Times New Roman" panose="02020603050405020304" pitchFamily="18" charset="0"/>
              </a:rPr>
              <a:t>+</a:t>
            </a:r>
            <a:r>
              <a:rPr lang="en-US" sz="2000" i="1" dirty="0" err="1">
                <a:cs typeface="Times New Roman" panose="02020603050405020304" pitchFamily="18" charset="0"/>
              </a:rPr>
              <a:t>e</a:t>
            </a:r>
            <a:r>
              <a:rPr lang="en-US" sz="2000" baseline="30000" dirty="0">
                <a:cs typeface="Times New Roman" panose="02020603050405020304" pitchFamily="18" charset="0"/>
              </a:rPr>
              <a:t>-</a:t>
            </a:r>
            <a:r>
              <a:rPr lang="en-US" sz="2000" dirty="0">
                <a:cs typeface="Times New Roman" panose="02020603050405020304" pitchFamily="18" charset="0"/>
              </a:rPr>
              <a:t> pair or electron-ion plasma + photons</a:t>
            </a:r>
          </a:p>
          <a:p>
            <a:pPr marL="457200" lvl="1" indent="-274320">
              <a:spcBef>
                <a:spcPts val="0"/>
              </a:spcBef>
              <a:spcAft>
                <a:spcPts val="600"/>
              </a:spcAft>
            </a:pPr>
            <a:r>
              <a:rPr lang="en-US" sz="2000" dirty="0">
                <a:cs typeface="Times New Roman" panose="02020603050405020304" pitchFamily="18" charset="0"/>
              </a:rPr>
              <a:t>Hundreds of billions simulated particles</a:t>
            </a:r>
          </a:p>
          <a:p>
            <a:pPr marL="457200" lvl="1" indent="-274320">
              <a:spcBef>
                <a:spcPts val="0"/>
              </a:spcBef>
              <a:spcAft>
                <a:spcPts val="600"/>
              </a:spcAft>
            </a:pPr>
            <a:r>
              <a:rPr lang="en-US" sz="2000" dirty="0">
                <a:cs typeface="Times New Roman" panose="02020603050405020304" pitchFamily="18" charset="0"/>
              </a:rPr>
              <a:t>(10</a:t>
            </a:r>
            <a:r>
              <a:rPr lang="en-US" sz="2000" baseline="30000" dirty="0">
                <a:cs typeface="Times New Roman" panose="02020603050405020304" pitchFamily="18" charset="0"/>
              </a:rPr>
              <a:t>4</a:t>
            </a:r>
            <a:r>
              <a:rPr lang="en-US" sz="2000" dirty="0">
                <a:cs typeface="Times New Roman" panose="02020603050405020304" pitchFamily="18" charset="0"/>
              </a:rPr>
              <a:t>)</a:t>
            </a:r>
            <a:r>
              <a:rPr lang="en-US" sz="2000" baseline="30000" dirty="0">
                <a:cs typeface="Times New Roman" panose="02020603050405020304" pitchFamily="18" charset="0"/>
              </a:rPr>
              <a:t>2</a:t>
            </a:r>
            <a:r>
              <a:rPr lang="en-US" sz="2000" dirty="0">
                <a:cs typeface="Times New Roman" panose="02020603050405020304" pitchFamily="18" charset="0"/>
              </a:rPr>
              <a:t>-cell (2D) or (10</a:t>
            </a:r>
            <a:r>
              <a:rPr lang="en-US" sz="2000" baseline="30000" dirty="0">
                <a:cs typeface="Times New Roman" panose="02020603050405020304" pitchFamily="18" charset="0"/>
              </a:rPr>
              <a:t>3</a:t>
            </a:r>
            <a:r>
              <a:rPr lang="en-US" sz="2000" dirty="0">
                <a:cs typeface="Times New Roman" panose="02020603050405020304" pitchFamily="18" charset="0"/>
              </a:rPr>
              <a:t>)</a:t>
            </a:r>
            <a:r>
              <a:rPr lang="en-US" sz="2000" baseline="30000" dirty="0">
                <a:cs typeface="Times New Roman" panose="02020603050405020304" pitchFamily="18" charset="0"/>
              </a:rPr>
              <a:t>3</a:t>
            </a:r>
            <a:r>
              <a:rPr lang="en-US" sz="2000" dirty="0">
                <a:cs typeface="Times New Roman" panose="02020603050405020304" pitchFamily="18" charset="0"/>
              </a:rPr>
              <a:t>-cell (3D) grids</a:t>
            </a:r>
          </a:p>
          <a:p>
            <a:pPr marL="457200" lvl="1" indent="-274320">
              <a:spcBef>
                <a:spcPts val="0"/>
              </a:spcBef>
              <a:spcAft>
                <a:spcPts val="1200"/>
              </a:spcAft>
            </a:pPr>
            <a:r>
              <a:rPr lang="en-US" sz="2000" dirty="0">
                <a:cs typeface="Times New Roman" panose="02020603050405020304" pitchFamily="18" charset="0"/>
              </a:rPr>
              <a:t>Run on hundreds of thousands cores</a:t>
            </a:r>
            <a:endParaRPr lang="en-US" sz="2400" dirty="0">
              <a:cs typeface="Times New Roman" panose="02020603050405020304" pitchFamily="18" charset="0"/>
            </a:endParaRPr>
          </a:p>
          <a:p>
            <a:pPr marL="182880" indent="-182880">
              <a:spcBef>
                <a:spcPts val="0"/>
              </a:spcBef>
              <a:spcAft>
                <a:spcPts val="600"/>
              </a:spcAft>
            </a:pPr>
            <a:r>
              <a:rPr lang="en-US" sz="2400" u="sng" dirty="0">
                <a:cs typeface="Times New Roman" panose="02020603050405020304" pitchFamily="18" charset="0"/>
              </a:rPr>
              <a:t>HED Laboratory Plasma Experiments:</a:t>
            </a:r>
            <a:r>
              <a:rPr lang="en-US" sz="2400" dirty="0">
                <a:cs typeface="Times New Roman" panose="02020603050405020304" pitchFamily="18" charset="0"/>
              </a:rPr>
              <a:t> </a:t>
            </a:r>
          </a:p>
          <a:p>
            <a:pPr marL="457200" lvl="1" indent="-274320">
              <a:spcBef>
                <a:spcPts val="0"/>
              </a:spcBef>
              <a:spcAft>
                <a:spcPts val="600"/>
              </a:spcAft>
            </a:pPr>
            <a:r>
              <a:rPr lang="en-US" sz="2000" dirty="0">
                <a:cs typeface="Times New Roman" panose="02020603050405020304" pitchFamily="18" charset="0"/>
              </a:rPr>
              <a:t>Laser Plasma (</a:t>
            </a:r>
            <a:r>
              <a:rPr lang="en-US" sz="2000" i="1" dirty="0">
                <a:cs typeface="Times New Roman" panose="02020603050405020304" pitchFamily="18" charset="0"/>
              </a:rPr>
              <a:t>NIF, LLE, SLAC, Michigan, Rutherford</a:t>
            </a:r>
            <a:r>
              <a:rPr lang="en-US" sz="2000" dirty="0">
                <a:cs typeface="Times New Roman" panose="02020603050405020304" pitchFamily="18" charset="0"/>
              </a:rPr>
              <a:t>)</a:t>
            </a:r>
          </a:p>
          <a:p>
            <a:pPr marL="457200" lvl="1" indent="-274320">
              <a:spcBef>
                <a:spcPts val="0"/>
              </a:spcBef>
              <a:spcAft>
                <a:spcPts val="600"/>
              </a:spcAft>
            </a:pPr>
            <a:r>
              <a:rPr lang="en-US" sz="2000" dirty="0">
                <a:cs typeface="Times New Roman" panose="02020603050405020304" pitchFamily="18" charset="0"/>
              </a:rPr>
              <a:t>Pulsed Power (Imperial, MIT, Sandia)</a:t>
            </a:r>
          </a:p>
        </p:txBody>
      </p:sp>
      <p:pic>
        <p:nvPicPr>
          <p:cNvPr id="12" name="jz_1536cube_prod">
            <a:hlinkClick r:id="" action="ppaction://media"/>
            <a:extLst>
              <a:ext uri="{FF2B5EF4-FFF2-40B4-BE49-F238E27FC236}">
                <a16:creationId xmlns:a16="http://schemas.microsoft.com/office/drawing/2014/main" id="{B6E28FB1-2703-2241-85A4-6D53031F784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689343" y="2865387"/>
            <a:ext cx="1631996" cy="1631996"/>
          </a:xfrm>
          <a:prstGeom prst="rect">
            <a:avLst/>
          </a:prstGeom>
        </p:spPr>
      </p:pic>
      <p:sp>
        <p:nvSpPr>
          <p:cNvPr id="13" name="TextBox 12">
            <a:extLst>
              <a:ext uri="{FF2B5EF4-FFF2-40B4-BE49-F238E27FC236}">
                <a16:creationId xmlns:a16="http://schemas.microsoft.com/office/drawing/2014/main" id="{23CF739D-408D-CE49-8A8F-1E4CA760650A}"/>
              </a:ext>
            </a:extLst>
          </p:cNvPr>
          <p:cNvSpPr txBox="1"/>
          <p:nvPr/>
        </p:nvSpPr>
        <p:spPr>
          <a:xfrm>
            <a:off x="5798218" y="4218280"/>
            <a:ext cx="1557221" cy="307777"/>
          </a:xfrm>
          <a:prstGeom prst="rect">
            <a:avLst/>
          </a:prstGeom>
          <a:noFill/>
        </p:spPr>
        <p:txBody>
          <a:bodyPr wrap="none" rtlCol="0">
            <a:spAutoFit/>
          </a:bodyPr>
          <a:lstStyle/>
          <a:p>
            <a:r>
              <a:rPr lang="en-US" sz="1400" b="1" dirty="0" err="1">
                <a:solidFill>
                  <a:srgbClr val="00B0F0"/>
                </a:solidFill>
              </a:rPr>
              <a:t>Zhdankin</a:t>
            </a:r>
            <a:r>
              <a:rPr lang="en-US" sz="1400" b="1" dirty="0">
                <a:solidFill>
                  <a:srgbClr val="00B0F0"/>
                </a:solidFill>
              </a:rPr>
              <a:t> et al. ’18</a:t>
            </a:r>
          </a:p>
        </p:txBody>
      </p:sp>
      <p:pic>
        <p:nvPicPr>
          <p:cNvPr id="14" name="Picture 6" descr="A picture containing plant, scene, tree, palm&#10;&#10;Description generated with very high confidence">
            <a:extLst>
              <a:ext uri="{FF2B5EF4-FFF2-40B4-BE49-F238E27FC236}">
                <a16:creationId xmlns:a16="http://schemas.microsoft.com/office/drawing/2014/main" id="{8183D078-987A-3E43-8EF1-433F57BD2F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2547" y="4629171"/>
            <a:ext cx="1985627" cy="10940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20C5BAC-8EA0-5E46-B738-257C8458C5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4418" y="4638261"/>
            <a:ext cx="1879944" cy="1092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7079B16-C849-344A-B479-7DA8597D1E01}"/>
              </a:ext>
            </a:extLst>
          </p:cNvPr>
          <p:cNvPicPr>
            <a:picLocks noChangeAspect="1"/>
          </p:cNvPicPr>
          <p:nvPr/>
        </p:nvPicPr>
        <p:blipFill>
          <a:blip r:embed="rId11"/>
          <a:stretch>
            <a:fillRect/>
          </a:stretch>
        </p:blipFill>
        <p:spPr>
          <a:xfrm>
            <a:off x="5919115" y="5764309"/>
            <a:ext cx="1349212" cy="996341"/>
          </a:xfrm>
          <a:prstGeom prst="rect">
            <a:avLst/>
          </a:prstGeom>
        </p:spPr>
      </p:pic>
      <p:pic>
        <p:nvPicPr>
          <p:cNvPr id="16" name="Picture 15">
            <a:extLst>
              <a:ext uri="{FF2B5EF4-FFF2-40B4-BE49-F238E27FC236}">
                <a16:creationId xmlns:a16="http://schemas.microsoft.com/office/drawing/2014/main" id="{2A77A709-F644-704E-B347-4C1CCC29CF66}"/>
              </a:ext>
            </a:extLst>
          </p:cNvPr>
          <p:cNvPicPr>
            <a:picLocks noChangeAspect="1"/>
          </p:cNvPicPr>
          <p:nvPr/>
        </p:nvPicPr>
        <p:blipFill>
          <a:blip r:embed="rId12"/>
          <a:stretch>
            <a:fillRect/>
          </a:stretch>
        </p:blipFill>
        <p:spPr>
          <a:xfrm>
            <a:off x="7321339" y="5777743"/>
            <a:ext cx="1536233" cy="1013023"/>
          </a:xfrm>
          <a:prstGeom prst="rect">
            <a:avLst/>
          </a:prstGeom>
        </p:spPr>
      </p:pic>
      <p:sp>
        <p:nvSpPr>
          <p:cNvPr id="8" name="Slide Number Placeholder 7">
            <a:extLst>
              <a:ext uri="{FF2B5EF4-FFF2-40B4-BE49-F238E27FC236}">
                <a16:creationId xmlns:a16="http://schemas.microsoft.com/office/drawing/2014/main" id="{2477720D-85D0-F008-748C-32749890F70C}"/>
              </a:ext>
            </a:extLst>
          </p:cNvPr>
          <p:cNvSpPr>
            <a:spLocks noGrp="1"/>
          </p:cNvSpPr>
          <p:nvPr>
            <p:ph type="sldNum" sz="quarter" idx="12"/>
          </p:nvPr>
        </p:nvSpPr>
        <p:spPr/>
        <p:txBody>
          <a:bodyPr/>
          <a:lstStyle/>
          <a:p>
            <a:fld id="{5985F9D5-3EED-6E4F-9468-80C6B44E6535}" type="slidenum">
              <a:rPr lang="en-US" smtClean="0"/>
              <a:t>15</a:t>
            </a:fld>
            <a:endParaRPr lang="en-US"/>
          </a:p>
        </p:txBody>
      </p:sp>
    </p:spTree>
    <p:extLst>
      <p:ext uri="{BB962C8B-B14F-4D97-AF65-F5344CB8AC3E}">
        <p14:creationId xmlns:p14="http://schemas.microsoft.com/office/powerpoint/2010/main" val="292246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500" fill="hold"/>
                                        <p:tgtEl>
                                          <p:spTgt spid="9"/>
                                        </p:tgtEl>
                                      </p:cBhvr>
                                    </p:cmd>
                                  </p:childTnLst>
                                </p:cTn>
                              </p:par>
                              <p:par>
                                <p:cTn id="7" presetID="1" presetClass="mediacall" presetSubtype="0" fill="hold" nodeType="withEffect">
                                  <p:stCondLst>
                                    <p:cond delay="0"/>
                                  </p:stCondLst>
                                  <p:childTnLst>
                                    <p:cmd type="call" cmd="playFrom(0.0)">
                                      <p:cBhvr>
                                        <p:cTn id="8" dur="16125" fill="hold"/>
                                        <p:tgtEl>
                                          <p:spTgt spid="1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9"/>
                </p:tgtEl>
              </p:cMediaNode>
            </p:video>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9"/>
                                        </p:tgtEl>
                                      </p:cBhvr>
                                    </p:cmd>
                                  </p:childTnLst>
                                </p:cTn>
                              </p:par>
                            </p:childTnLst>
                          </p:cTn>
                        </p:par>
                      </p:childTnLst>
                    </p:cTn>
                  </p:par>
                </p:childTnLst>
              </p:cTn>
              <p:nextCondLst>
                <p:cond evt="onClick" delay="0">
                  <p:tgtEl>
                    <p:spTgt spid="9"/>
                  </p:tgtEl>
                </p:cond>
              </p:nextCondLst>
            </p:seq>
            <p:par>
              <p:cTn id="31"/>
            </p:par>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2"/>
                                        </p:tgtEl>
                                      </p:cBhvr>
                                    </p:cmd>
                                  </p:childTnLst>
                                </p:cTn>
                              </p:par>
                            </p:childTnLst>
                          </p:cTn>
                        </p:par>
                      </p:childTnLst>
                    </p:cTn>
                  </p:par>
                </p:childTnLst>
              </p:cTn>
              <p:nextCondLst>
                <p:cond evt="onClick" delay="0">
                  <p:tgtEl>
                    <p:spTgt spid="12"/>
                  </p:tgtEl>
                </p:cond>
              </p:nextCondLst>
            </p:seq>
            <p:video>
              <p:cMediaNode vol="80000">
                <p:cTn id="37" fill="hold" display="0">
                  <p:stCondLst>
                    <p:cond delay="indefinite"/>
                  </p:stCondLst>
                </p:cTn>
                <p:tgtEl>
                  <p:spTgt spid="1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122496A-1CAF-A547-9750-D5844CA64E4B}"/>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61692" y="1388383"/>
            <a:ext cx="3292921" cy="845057"/>
          </a:xfrm>
          <a:prstGeom prst="rect">
            <a:avLst/>
          </a:prstGeom>
          <a:noFill/>
          <a:ln w="9525">
            <a:noFill/>
            <a:miter lim="800000"/>
            <a:headEnd/>
            <a:tailEnd/>
          </a:ln>
          <a:effectLst/>
        </p:spPr>
      </p:pic>
      <p:sp>
        <p:nvSpPr>
          <p:cNvPr id="2" name="Title 1"/>
          <p:cNvSpPr>
            <a:spLocks noGrp="1"/>
          </p:cNvSpPr>
          <p:nvPr>
            <p:ph type="title"/>
          </p:nvPr>
        </p:nvSpPr>
        <p:spPr>
          <a:xfrm>
            <a:off x="197556" y="0"/>
            <a:ext cx="8946444" cy="627529"/>
          </a:xfrm>
        </p:spPr>
        <p:txBody>
          <a:bodyPr>
            <a:normAutofit fontScale="90000"/>
          </a:bodyPr>
          <a:lstStyle/>
          <a:p>
            <a:r>
              <a:rPr lang="en-US" b="1" u="sng" dirty="0"/>
              <a:t>Radiative Plasma Astrophysics</a:t>
            </a:r>
          </a:p>
        </p:txBody>
      </p:sp>
      <p:sp>
        <p:nvSpPr>
          <p:cNvPr id="3" name="Content Placeholder 2"/>
          <p:cNvSpPr>
            <a:spLocks noGrp="1"/>
          </p:cNvSpPr>
          <p:nvPr>
            <p:ph idx="1"/>
          </p:nvPr>
        </p:nvSpPr>
        <p:spPr>
          <a:xfrm>
            <a:off x="0" y="627528"/>
            <a:ext cx="9144000" cy="6093947"/>
          </a:xfrm>
        </p:spPr>
        <p:txBody>
          <a:bodyPr>
            <a:noAutofit/>
          </a:bodyPr>
          <a:lstStyle/>
          <a:p>
            <a:pPr marL="182880" indent="-182880">
              <a:spcBef>
                <a:spcPts val="0"/>
              </a:spcBef>
              <a:spcAft>
                <a:spcPts val="600"/>
              </a:spcAft>
            </a:pPr>
            <a:r>
              <a:rPr lang="en-US" sz="2400" b="1" u="sng" dirty="0" err="1">
                <a:solidFill>
                  <a:schemeClr val="accent2">
                    <a:lumMod val="75000"/>
                  </a:schemeClr>
                </a:solidFill>
              </a:rPr>
              <a:t>Radiaction</a:t>
            </a:r>
            <a:r>
              <a:rPr lang="en-US" sz="2400" b="1" u="sng" dirty="0"/>
              <a:t> ( = </a:t>
            </a:r>
            <a:r>
              <a:rPr lang="en-US" sz="2400" b="1" u="sng" dirty="0">
                <a:solidFill>
                  <a:schemeClr val="accent2">
                    <a:lumMod val="75000"/>
                  </a:schemeClr>
                </a:solidFill>
              </a:rPr>
              <a:t>Radi</a:t>
            </a:r>
            <a:r>
              <a:rPr lang="en-US" sz="2400" b="1" u="sng" dirty="0"/>
              <a:t>ation Re</a:t>
            </a:r>
            <a:r>
              <a:rPr lang="en-US" sz="2400" b="1" u="sng" dirty="0">
                <a:solidFill>
                  <a:schemeClr val="accent2">
                    <a:lumMod val="75000"/>
                  </a:schemeClr>
                </a:solidFill>
              </a:rPr>
              <a:t>action</a:t>
            </a:r>
            <a:r>
              <a:rPr lang="en-US" sz="2400" b="1" u="sng" dirty="0"/>
              <a:t>)</a:t>
            </a:r>
            <a:r>
              <a:rPr lang="en-US" sz="2400" dirty="0"/>
              <a:t> force on emitting particles is important in many high-energy </a:t>
            </a:r>
            <a:r>
              <a:rPr lang="en-US" sz="2400" b="1" i="1" dirty="0" err="1"/>
              <a:t>astro</a:t>
            </a:r>
            <a:r>
              <a:rPr lang="en-US" sz="2400" dirty="0"/>
              <a:t> systems:</a:t>
            </a:r>
          </a:p>
          <a:p>
            <a:pPr marL="228600" indent="-228600">
              <a:spcBef>
                <a:spcPts val="0"/>
              </a:spcBef>
              <a:spcAft>
                <a:spcPts val="600"/>
              </a:spcAft>
            </a:pPr>
            <a:endParaRPr lang="en-US" sz="2400" dirty="0"/>
          </a:p>
          <a:p>
            <a:pPr marL="228600" indent="-228600">
              <a:spcBef>
                <a:spcPts val="0"/>
              </a:spcBef>
              <a:spcAft>
                <a:spcPts val="600"/>
              </a:spcAft>
            </a:pPr>
            <a:endParaRPr lang="en-US" sz="2800" dirty="0"/>
          </a:p>
          <a:p>
            <a:pPr marL="228600" indent="-228600">
              <a:spcBef>
                <a:spcPts val="0"/>
              </a:spcBef>
              <a:spcAft>
                <a:spcPts val="600"/>
              </a:spcAft>
            </a:pPr>
            <a:endParaRPr lang="en-US" sz="3000" dirty="0"/>
          </a:p>
          <a:p>
            <a:pPr marL="228600" indent="-228600">
              <a:spcBef>
                <a:spcPts val="0"/>
              </a:spcBef>
              <a:spcAft>
                <a:spcPts val="600"/>
              </a:spcAft>
            </a:pPr>
            <a:endParaRPr lang="en-US" sz="3000" dirty="0"/>
          </a:p>
          <a:p>
            <a:pPr marL="0" indent="0">
              <a:spcBef>
                <a:spcPts val="0"/>
              </a:spcBef>
              <a:spcAft>
                <a:spcPts val="600"/>
              </a:spcAft>
              <a:buNone/>
            </a:pPr>
            <a:endParaRPr lang="en-US" sz="3000" dirty="0"/>
          </a:p>
          <a:p>
            <a:pPr marL="182880" indent="-182880">
              <a:spcBef>
                <a:spcPts val="0"/>
              </a:spcBef>
            </a:pPr>
            <a:r>
              <a:rPr lang="en-US" sz="2400" b="1" i="1" dirty="0"/>
              <a:t>Fluid-level manifestations</a:t>
            </a:r>
            <a:r>
              <a:rPr lang="en-US" sz="2400" dirty="0"/>
              <a:t>: </a:t>
            </a:r>
          </a:p>
          <a:p>
            <a:pPr marL="457200" lvl="1" indent="0">
              <a:spcBef>
                <a:spcPts val="0"/>
              </a:spcBef>
              <a:buNone/>
            </a:pPr>
            <a:r>
              <a:rPr lang="en-US" sz="2400" dirty="0"/>
              <a:t>- </a:t>
            </a:r>
            <a:r>
              <a:rPr lang="en-US" sz="2000" dirty="0"/>
              <a:t>Radiative cooling; 			- Radiative drag on bulk plasma flows;</a:t>
            </a:r>
          </a:p>
          <a:p>
            <a:pPr marL="457200" lvl="1" indent="0">
              <a:spcBef>
                <a:spcPts val="0"/>
              </a:spcBef>
              <a:spcAft>
                <a:spcPts val="1000"/>
              </a:spcAft>
              <a:buNone/>
            </a:pPr>
            <a:r>
              <a:rPr lang="en-US" sz="2000" dirty="0"/>
              <a:t>- Radiation pressure;			- Compton-drag resistivity.</a:t>
            </a:r>
            <a:endParaRPr lang="en-US" sz="2000" dirty="0">
              <a:solidFill>
                <a:srgbClr val="FFFF00"/>
              </a:solidFill>
            </a:endParaRPr>
          </a:p>
          <a:p>
            <a:pPr marL="182880" indent="-182880">
              <a:spcBef>
                <a:spcPts val="0"/>
              </a:spcBef>
            </a:pPr>
            <a:r>
              <a:rPr lang="en-US" sz="2400" dirty="0"/>
              <a:t>Radiation is often our only </a:t>
            </a:r>
            <a:r>
              <a:rPr lang="en-US" sz="2400" b="1" i="1" dirty="0"/>
              <a:t>observational probe</a:t>
            </a:r>
            <a:r>
              <a:rPr lang="en-US" sz="2400" dirty="0"/>
              <a:t> into </a:t>
            </a:r>
            <a:r>
              <a:rPr lang="en-US" sz="2400" dirty="0" err="1"/>
              <a:t>astro</a:t>
            </a:r>
            <a:r>
              <a:rPr lang="en-US" sz="2400" dirty="0"/>
              <a:t> systems. </a:t>
            </a:r>
          </a:p>
          <a:p>
            <a:pPr marL="57150" indent="0">
              <a:spcBef>
                <a:spcPts val="0"/>
              </a:spcBef>
              <a:buNone/>
            </a:pPr>
            <a:r>
              <a:rPr lang="en-US" sz="2000" i="1" dirty="0">
                <a:solidFill>
                  <a:srgbClr val="0070C0"/>
                </a:solidFill>
              </a:rPr>
              <a:t>How does, e.g., a reconnection layer look like, literally?</a:t>
            </a:r>
          </a:p>
          <a:p>
            <a:pPr marL="57150" indent="0">
              <a:spcBef>
                <a:spcPts val="0"/>
              </a:spcBef>
              <a:buNone/>
            </a:pPr>
            <a:r>
              <a:rPr lang="en-US" sz="2000" i="1" dirty="0">
                <a:solidFill>
                  <a:srgbClr val="0070C0"/>
                </a:solidFill>
              </a:rPr>
              <a:t>What are the prompt </a:t>
            </a:r>
            <a:r>
              <a:rPr lang="en-US" sz="2000" b="1" i="1" dirty="0">
                <a:solidFill>
                  <a:srgbClr val="0070C0"/>
                </a:solidFill>
              </a:rPr>
              <a:t>radiative signatures</a:t>
            </a:r>
            <a:r>
              <a:rPr lang="en-US" sz="2000" i="1" dirty="0">
                <a:solidFill>
                  <a:srgbClr val="0070C0"/>
                </a:solidFill>
              </a:rPr>
              <a:t> (spectra, </a:t>
            </a:r>
          </a:p>
          <a:p>
            <a:pPr marL="57150" indent="0">
              <a:spcBef>
                <a:spcPts val="0"/>
              </a:spcBef>
              <a:buNone/>
            </a:pPr>
            <a:r>
              <a:rPr lang="en-US" sz="2000" i="1" dirty="0" err="1">
                <a:solidFill>
                  <a:srgbClr val="0070C0"/>
                </a:solidFill>
              </a:rPr>
              <a:t>lightcurves</a:t>
            </a:r>
            <a:r>
              <a:rPr lang="en-US" sz="2000" i="1" dirty="0">
                <a:solidFill>
                  <a:srgbClr val="0070C0"/>
                </a:solidFill>
              </a:rPr>
              <a:t>) seen by an outside observer?</a:t>
            </a:r>
          </a:p>
        </p:txBody>
      </p:sp>
      <p:sp>
        <p:nvSpPr>
          <p:cNvPr id="5" name="Date Placeholder 4"/>
          <p:cNvSpPr>
            <a:spLocks noGrp="1"/>
          </p:cNvSpPr>
          <p:nvPr>
            <p:ph type="dt" sz="half" idx="10"/>
          </p:nvPr>
        </p:nvSpPr>
        <p:spPr/>
        <p:txBody>
          <a:bodyPr/>
          <a:lstStyle/>
          <a:p>
            <a:r>
              <a:rPr lang="en-US"/>
              <a:t>D. Uzdensky</a:t>
            </a:r>
            <a:endParaRPr lang="en-US" dirty="0"/>
          </a:p>
        </p:txBody>
      </p:sp>
      <p:pic>
        <p:nvPicPr>
          <p:cNvPr id="7" name="Picture 6" descr="perturbB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344" y="5546369"/>
            <a:ext cx="3193587" cy="1091760"/>
          </a:xfrm>
          <a:prstGeom prst="rect">
            <a:avLst/>
          </a:prstGeom>
        </p:spPr>
      </p:pic>
      <p:sp>
        <p:nvSpPr>
          <p:cNvPr id="8" name="Footer Placeholder 7"/>
          <p:cNvSpPr>
            <a:spLocks noGrp="1"/>
          </p:cNvSpPr>
          <p:nvPr>
            <p:ph type="ftr" sz="quarter" idx="11"/>
          </p:nvPr>
        </p:nvSpPr>
        <p:spPr/>
        <p:txBody>
          <a:bodyPr/>
          <a:lstStyle/>
          <a:p>
            <a:r>
              <a:rPr lang="en-US"/>
              <a:t>10/12/2022</a:t>
            </a:r>
            <a:endParaRPr lang="en-US" dirty="0"/>
          </a:p>
        </p:txBody>
      </p:sp>
      <p:pic>
        <p:nvPicPr>
          <p:cNvPr id="10" name="Picture 9" descr="telescop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34317" y="5869721"/>
            <a:ext cx="1358900" cy="1013948"/>
          </a:xfrm>
          <a:prstGeom prst="rect">
            <a:avLst/>
          </a:prstGeom>
        </p:spPr>
      </p:pic>
      <p:sp>
        <p:nvSpPr>
          <p:cNvPr id="12" name="Ellipse 24">
            <a:extLst>
              <a:ext uri="{FF2B5EF4-FFF2-40B4-BE49-F238E27FC236}">
                <a16:creationId xmlns:a16="http://schemas.microsoft.com/office/drawing/2014/main" id="{45B03770-FE81-F449-99AE-8F6EDDA8D8A8}"/>
              </a:ext>
            </a:extLst>
          </p:cNvPr>
          <p:cNvSpPr/>
          <p:nvPr/>
        </p:nvSpPr>
        <p:spPr>
          <a:xfrm>
            <a:off x="1994782" y="1376617"/>
            <a:ext cx="1292822" cy="78727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25">
            <a:extLst>
              <a:ext uri="{FF2B5EF4-FFF2-40B4-BE49-F238E27FC236}">
                <a16:creationId xmlns:a16="http://schemas.microsoft.com/office/drawing/2014/main" id="{B7874FC6-4740-3741-8AA7-4B7422C6147A}"/>
              </a:ext>
            </a:extLst>
          </p:cNvPr>
          <p:cNvSpPr/>
          <p:nvPr/>
        </p:nvSpPr>
        <p:spPr>
          <a:xfrm>
            <a:off x="3422069" y="1423327"/>
            <a:ext cx="491757" cy="695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cteur droit avec flèche 27">
            <a:extLst>
              <a:ext uri="{FF2B5EF4-FFF2-40B4-BE49-F238E27FC236}">
                <a16:creationId xmlns:a16="http://schemas.microsoft.com/office/drawing/2014/main" id="{A33F6ABA-2DD0-544E-B8F6-6BFD2AA6D9CA}"/>
              </a:ext>
            </a:extLst>
          </p:cNvPr>
          <p:cNvCxnSpPr>
            <a:cxnSpLocks/>
          </p:cNvCxnSpPr>
          <p:nvPr/>
        </p:nvCxnSpPr>
        <p:spPr>
          <a:xfrm flipH="1">
            <a:off x="2145987" y="2044539"/>
            <a:ext cx="54777" cy="284263"/>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28">
            <a:extLst>
              <a:ext uri="{FF2B5EF4-FFF2-40B4-BE49-F238E27FC236}">
                <a16:creationId xmlns:a16="http://schemas.microsoft.com/office/drawing/2014/main" id="{00B213F4-808E-EF4A-A837-DBB6FBDFBD1C}"/>
              </a:ext>
            </a:extLst>
          </p:cNvPr>
          <p:cNvSpPr txBox="1"/>
          <p:nvPr/>
        </p:nvSpPr>
        <p:spPr>
          <a:xfrm>
            <a:off x="1709369" y="2270577"/>
            <a:ext cx="1600695" cy="369332"/>
          </a:xfrm>
          <a:prstGeom prst="rect">
            <a:avLst/>
          </a:prstGeom>
          <a:noFill/>
        </p:spPr>
        <p:txBody>
          <a:bodyPr wrap="none" rtlCol="0">
            <a:spAutoFit/>
          </a:bodyPr>
          <a:lstStyle/>
          <a:p>
            <a:r>
              <a:rPr lang="en-US" dirty="0">
                <a:solidFill>
                  <a:schemeClr val="tx2"/>
                </a:solidFill>
              </a:rPr>
              <a:t>Lorentz 4-force</a:t>
            </a:r>
          </a:p>
        </p:txBody>
      </p:sp>
      <p:sp>
        <p:nvSpPr>
          <p:cNvPr id="16" name="ZoneTexte 29">
            <a:extLst>
              <a:ext uri="{FF2B5EF4-FFF2-40B4-BE49-F238E27FC236}">
                <a16:creationId xmlns:a16="http://schemas.microsoft.com/office/drawing/2014/main" id="{8075904F-3FBC-0A41-B61C-367B26F23932}"/>
              </a:ext>
            </a:extLst>
          </p:cNvPr>
          <p:cNvSpPr txBox="1"/>
          <p:nvPr/>
        </p:nvSpPr>
        <p:spPr>
          <a:xfrm>
            <a:off x="4761619" y="1375131"/>
            <a:ext cx="2639787" cy="369332"/>
          </a:xfrm>
          <a:prstGeom prst="rect">
            <a:avLst/>
          </a:prstGeom>
          <a:noFill/>
        </p:spPr>
        <p:txBody>
          <a:bodyPr wrap="square" rtlCol="0">
            <a:spAutoFit/>
          </a:bodyPr>
          <a:lstStyle/>
          <a:p>
            <a:r>
              <a:rPr lang="en-US" dirty="0">
                <a:solidFill>
                  <a:srgbClr val="FF0000"/>
                </a:solidFill>
              </a:rPr>
              <a:t>Radiation reaction 4-force</a:t>
            </a:r>
          </a:p>
        </p:txBody>
      </p:sp>
      <p:cxnSp>
        <p:nvCxnSpPr>
          <p:cNvPr id="17" name="Connecteur droit avec flèche 26">
            <a:extLst>
              <a:ext uri="{FF2B5EF4-FFF2-40B4-BE49-F238E27FC236}">
                <a16:creationId xmlns:a16="http://schemas.microsoft.com/office/drawing/2014/main" id="{2E8EE393-90AB-CC49-8050-4CD1AB160834}"/>
              </a:ext>
            </a:extLst>
          </p:cNvPr>
          <p:cNvCxnSpPr>
            <a:cxnSpLocks/>
          </p:cNvCxnSpPr>
          <p:nvPr/>
        </p:nvCxnSpPr>
        <p:spPr>
          <a:xfrm flipV="1">
            <a:off x="4026348" y="1538795"/>
            <a:ext cx="769403" cy="1668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29">
            <a:extLst>
              <a:ext uri="{FF2B5EF4-FFF2-40B4-BE49-F238E27FC236}">
                <a16:creationId xmlns:a16="http://schemas.microsoft.com/office/drawing/2014/main" id="{E87779DA-CBC5-9C4E-8188-09FD28FC7EAA}"/>
              </a:ext>
            </a:extLst>
          </p:cNvPr>
          <p:cNvSpPr txBox="1"/>
          <p:nvPr/>
        </p:nvSpPr>
        <p:spPr>
          <a:xfrm>
            <a:off x="4761619" y="1636019"/>
            <a:ext cx="2906586" cy="369332"/>
          </a:xfrm>
          <a:prstGeom prst="rect">
            <a:avLst/>
          </a:prstGeom>
          <a:noFill/>
        </p:spPr>
        <p:txBody>
          <a:bodyPr wrap="square" rtlCol="0">
            <a:spAutoFit/>
          </a:bodyPr>
          <a:lstStyle/>
          <a:p>
            <a:r>
              <a:rPr lang="en-US" dirty="0">
                <a:solidFill>
                  <a:srgbClr val="FF0000"/>
                </a:solidFill>
              </a:rPr>
              <a:t>For relativistic particles:</a:t>
            </a:r>
          </a:p>
        </p:txBody>
      </p:sp>
      <p:sp>
        <p:nvSpPr>
          <p:cNvPr id="19" name="TextBox 18">
            <a:extLst>
              <a:ext uri="{FF2B5EF4-FFF2-40B4-BE49-F238E27FC236}">
                <a16:creationId xmlns:a16="http://schemas.microsoft.com/office/drawing/2014/main" id="{1B0F3ACD-8690-C545-AE05-EEF3250CE545}"/>
              </a:ext>
            </a:extLst>
          </p:cNvPr>
          <p:cNvSpPr txBox="1"/>
          <p:nvPr/>
        </p:nvSpPr>
        <p:spPr>
          <a:xfrm>
            <a:off x="7326715" y="1608406"/>
            <a:ext cx="785917" cy="523220"/>
          </a:xfrm>
          <a:prstGeom prst="rect">
            <a:avLst/>
          </a:prstGeom>
          <a:noFill/>
        </p:spPr>
        <p:txBody>
          <a:bodyPr wrap="square" rtlCol="0">
            <a:spAutoFit/>
          </a:bodyPr>
          <a:lstStyle/>
          <a:p>
            <a:r>
              <a:rPr lang="en-US" sz="2800" dirty="0" err="1"/>
              <a:t>g</a:t>
            </a:r>
            <a:r>
              <a:rPr lang="en-US" sz="2800" baseline="30000" dirty="0" err="1"/>
              <a:t>μ</a:t>
            </a:r>
            <a:r>
              <a:rPr lang="en-US" sz="2800" baseline="30000" dirty="0"/>
              <a:t>  </a:t>
            </a:r>
            <a:r>
              <a:rPr lang="en-US" sz="2800" dirty="0"/>
              <a:t>≈</a:t>
            </a:r>
          </a:p>
        </p:txBody>
      </p:sp>
      <p:pic>
        <p:nvPicPr>
          <p:cNvPr id="20" name="Picture 19" descr="Rad_Reaction_4-force-2.png">
            <a:extLst>
              <a:ext uri="{FF2B5EF4-FFF2-40B4-BE49-F238E27FC236}">
                <a16:creationId xmlns:a16="http://schemas.microsoft.com/office/drawing/2014/main" id="{C37466DB-7F74-FA4E-BCFF-1DC9E12A9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4219" y="1446165"/>
            <a:ext cx="1036660" cy="787275"/>
          </a:xfrm>
          <a:prstGeom prst="rect">
            <a:avLst/>
          </a:prstGeom>
        </p:spPr>
      </p:pic>
      <p:pic>
        <p:nvPicPr>
          <p:cNvPr id="21" name="Picture 3">
            <a:extLst>
              <a:ext uri="{FF2B5EF4-FFF2-40B4-BE49-F238E27FC236}">
                <a16:creationId xmlns:a16="http://schemas.microsoft.com/office/drawing/2014/main" id="{5B1E5E47-1E52-E946-B458-9038AD86BB56}"/>
              </a:ext>
            </a:extLst>
          </p:cNvPr>
          <p:cNvPicPr>
            <a:picLocks noChangeAspect="1" noChangeArrowheads="1"/>
          </p:cNvPicPr>
          <p:nvPr/>
        </p:nvPicPr>
        <p:blipFill>
          <a:blip r:embed="rId6" cstate="print"/>
          <a:srcRect/>
          <a:stretch>
            <a:fillRect/>
          </a:stretch>
        </p:blipFill>
        <p:spPr bwMode="auto">
          <a:xfrm>
            <a:off x="184261" y="2510960"/>
            <a:ext cx="369793" cy="342899"/>
          </a:xfrm>
          <a:prstGeom prst="rect">
            <a:avLst/>
          </a:prstGeom>
          <a:noFill/>
          <a:ln w="9525">
            <a:noFill/>
            <a:miter lim="800000"/>
            <a:headEnd/>
            <a:tailEnd/>
          </a:ln>
          <a:effectLst/>
        </p:spPr>
      </p:pic>
      <p:pic>
        <p:nvPicPr>
          <p:cNvPr id="22" name="Picture 4">
            <a:extLst>
              <a:ext uri="{FF2B5EF4-FFF2-40B4-BE49-F238E27FC236}">
                <a16:creationId xmlns:a16="http://schemas.microsoft.com/office/drawing/2014/main" id="{32A878FB-7366-9649-B445-995708B8D40B}"/>
              </a:ext>
            </a:extLst>
          </p:cNvPr>
          <p:cNvPicPr>
            <a:picLocks noChangeAspect="1" noChangeArrowheads="1"/>
          </p:cNvPicPr>
          <p:nvPr/>
        </p:nvPicPr>
        <p:blipFill>
          <a:blip r:embed="rId7" cstate="print"/>
          <a:srcRect/>
          <a:stretch>
            <a:fillRect/>
          </a:stretch>
        </p:blipFill>
        <p:spPr bwMode="auto">
          <a:xfrm>
            <a:off x="124495" y="2853859"/>
            <a:ext cx="550067" cy="428624"/>
          </a:xfrm>
          <a:prstGeom prst="rect">
            <a:avLst/>
          </a:prstGeom>
          <a:noFill/>
          <a:ln w="9525">
            <a:noFill/>
            <a:miter lim="800000"/>
            <a:headEnd/>
            <a:tailEnd/>
          </a:ln>
          <a:effectLst/>
        </p:spPr>
      </p:pic>
      <p:sp>
        <p:nvSpPr>
          <p:cNvPr id="23" name="Rectangle 22">
            <a:extLst>
              <a:ext uri="{FF2B5EF4-FFF2-40B4-BE49-F238E27FC236}">
                <a16:creationId xmlns:a16="http://schemas.microsoft.com/office/drawing/2014/main" id="{C43DF96D-7676-7C41-9CAC-3C81CDC0C0A3}"/>
              </a:ext>
            </a:extLst>
          </p:cNvPr>
          <p:cNvSpPr/>
          <p:nvPr/>
        </p:nvSpPr>
        <p:spPr>
          <a:xfrm>
            <a:off x="877599" y="2511659"/>
            <a:ext cx="2766666" cy="1051570"/>
          </a:xfrm>
          <a:prstGeom prst="rect">
            <a:avLst/>
          </a:prstGeom>
        </p:spPr>
        <p:txBody>
          <a:bodyPr wrap="square">
            <a:spAutoFit/>
          </a:bodyPr>
          <a:lstStyle/>
          <a:p>
            <a:pPr lvl="0">
              <a:spcBef>
                <a:spcPct val="0"/>
              </a:spcBef>
              <a:spcAft>
                <a:spcPts val="500"/>
              </a:spcAft>
              <a:defRPr/>
            </a:pPr>
            <a:r>
              <a:rPr lang="en-US" b="1" dirty="0"/>
              <a:t>: 4-velocity</a:t>
            </a:r>
            <a:endParaRPr lang="en-US" sz="1000" b="1" dirty="0"/>
          </a:p>
          <a:p>
            <a:pPr lvl="0">
              <a:spcBef>
                <a:spcPct val="0"/>
              </a:spcBef>
              <a:spcAft>
                <a:spcPts val="500"/>
              </a:spcAft>
              <a:defRPr/>
            </a:pPr>
            <a:r>
              <a:rPr lang="en-US" b="1" dirty="0"/>
              <a:t>: </a:t>
            </a:r>
            <a:r>
              <a:rPr lang="en-US" b="1" dirty="0" err="1"/>
              <a:t>Electromagn</a:t>
            </a:r>
            <a:r>
              <a:rPr lang="en-US" b="1" dirty="0"/>
              <a:t>. field tensor</a:t>
            </a:r>
            <a:endParaRPr lang="en-US" sz="1000" b="1" dirty="0"/>
          </a:p>
          <a:p>
            <a:pPr lvl="0">
              <a:spcBef>
                <a:spcPct val="0"/>
              </a:spcBef>
              <a:spcAft>
                <a:spcPts val="500"/>
              </a:spcAft>
              <a:defRPr/>
            </a:pPr>
            <a:r>
              <a:rPr lang="en-US" b="1" dirty="0"/>
              <a:t>: Relativistic interval</a:t>
            </a:r>
          </a:p>
        </p:txBody>
      </p:sp>
      <p:pic>
        <p:nvPicPr>
          <p:cNvPr id="26" name="Picture 6">
            <a:extLst>
              <a:ext uri="{FF2B5EF4-FFF2-40B4-BE49-F238E27FC236}">
                <a16:creationId xmlns:a16="http://schemas.microsoft.com/office/drawing/2014/main" id="{2D8B58CF-686C-A343-9EAC-39495BE52699}"/>
              </a:ext>
            </a:extLst>
          </p:cNvPr>
          <p:cNvPicPr>
            <a:picLocks noChangeAspect="1" noChangeArrowheads="1"/>
          </p:cNvPicPr>
          <p:nvPr/>
        </p:nvPicPr>
        <p:blipFill>
          <a:blip r:embed="rId8" cstate="print"/>
          <a:srcRect/>
          <a:stretch>
            <a:fillRect/>
          </a:stretch>
        </p:blipFill>
        <p:spPr bwMode="auto">
          <a:xfrm>
            <a:off x="0" y="3263594"/>
            <a:ext cx="962712" cy="306736"/>
          </a:xfrm>
          <a:prstGeom prst="rect">
            <a:avLst/>
          </a:prstGeom>
          <a:noFill/>
          <a:ln w="9525">
            <a:noFill/>
            <a:miter lim="800000"/>
            <a:headEnd/>
            <a:tailEnd/>
          </a:ln>
          <a:effectLst/>
        </p:spPr>
      </p:pic>
      <p:sp>
        <p:nvSpPr>
          <p:cNvPr id="27" name="TextBox 26">
            <a:extLst>
              <a:ext uri="{FF2B5EF4-FFF2-40B4-BE49-F238E27FC236}">
                <a16:creationId xmlns:a16="http://schemas.microsoft.com/office/drawing/2014/main" id="{855CFB68-BD04-D444-B6D7-5B41F4D05B82}"/>
              </a:ext>
            </a:extLst>
          </p:cNvPr>
          <p:cNvSpPr txBox="1"/>
          <p:nvPr/>
        </p:nvSpPr>
        <p:spPr>
          <a:xfrm>
            <a:off x="3642617" y="2147245"/>
            <a:ext cx="5485296" cy="2062103"/>
          </a:xfrm>
          <a:prstGeom prst="rect">
            <a:avLst/>
          </a:prstGeom>
          <a:noFill/>
          <a:ln w="12700">
            <a:solidFill>
              <a:schemeClr val="accent1"/>
            </a:solidFill>
          </a:ln>
        </p:spPr>
        <p:txBody>
          <a:bodyPr wrap="square" rtlCol="0">
            <a:spAutoFit/>
          </a:bodyPr>
          <a:lstStyle/>
          <a:p>
            <a:r>
              <a:rPr lang="en-US" sz="2000" dirty="0">
                <a:solidFill>
                  <a:srgbClr val="000090"/>
                </a:solidFill>
              </a:rPr>
              <a:t>Two main (classical) radiation mechanisms:</a:t>
            </a:r>
          </a:p>
          <a:p>
            <a:pPr marL="137160" indent="-137160">
              <a:buFont typeface="Arial"/>
              <a:buChar char="•"/>
            </a:pPr>
            <a:r>
              <a:rPr lang="en-US" sz="2000" u="sng" dirty="0">
                <a:solidFill>
                  <a:srgbClr val="000090"/>
                </a:solidFill>
              </a:rPr>
              <a:t>Synchrotron</a:t>
            </a:r>
            <a:r>
              <a:rPr lang="en-US" sz="2000" dirty="0">
                <a:solidFill>
                  <a:srgbClr val="000090"/>
                </a:solidFill>
              </a:rPr>
              <a:t>: in magnetic energy density </a:t>
            </a:r>
            <a:r>
              <a:rPr lang="en-US" sz="2000" i="1" dirty="0">
                <a:solidFill>
                  <a:srgbClr val="000090"/>
                </a:solidFill>
              </a:rPr>
              <a:t>U</a:t>
            </a:r>
            <a:r>
              <a:rPr lang="en-US" sz="2000" dirty="0">
                <a:solidFill>
                  <a:srgbClr val="000090"/>
                </a:solidFill>
              </a:rPr>
              <a:t>=</a:t>
            </a:r>
            <a:r>
              <a:rPr lang="en-US" sz="2000" i="1" dirty="0">
                <a:solidFill>
                  <a:srgbClr val="000090"/>
                </a:solidFill>
              </a:rPr>
              <a:t>B</a:t>
            </a:r>
            <a:r>
              <a:rPr lang="en-US" sz="2000" baseline="30000" dirty="0">
                <a:solidFill>
                  <a:srgbClr val="000090"/>
                </a:solidFill>
              </a:rPr>
              <a:t>2</a:t>
            </a:r>
            <a:r>
              <a:rPr lang="en-US" sz="2000" dirty="0">
                <a:solidFill>
                  <a:srgbClr val="000090"/>
                </a:solidFill>
              </a:rPr>
              <a:t>/8π</a:t>
            </a:r>
          </a:p>
          <a:p>
            <a:pPr marL="342900" indent="-342900">
              <a:buFont typeface="Arial"/>
              <a:buChar char="•"/>
            </a:pPr>
            <a:endParaRPr lang="en-US" sz="1200" dirty="0">
              <a:solidFill>
                <a:srgbClr val="000090"/>
              </a:solidFill>
            </a:endParaRPr>
          </a:p>
          <a:p>
            <a:pPr marL="342900" indent="-342900">
              <a:buFont typeface="Arial"/>
              <a:buChar char="•"/>
            </a:pPr>
            <a:endParaRPr lang="en-US" sz="1200" dirty="0">
              <a:solidFill>
                <a:srgbClr val="000090"/>
              </a:solidFill>
            </a:endParaRPr>
          </a:p>
          <a:p>
            <a:pPr marL="137160" indent="-137160">
              <a:buFont typeface="Arial"/>
              <a:buChar char="•"/>
            </a:pPr>
            <a:r>
              <a:rPr lang="en-US" sz="2000" dirty="0">
                <a:solidFill>
                  <a:srgbClr val="000090"/>
                </a:solidFill>
              </a:rPr>
              <a:t>I</a:t>
            </a:r>
            <a:r>
              <a:rPr lang="en-US" sz="2000" u="sng" dirty="0">
                <a:solidFill>
                  <a:srgbClr val="000090"/>
                </a:solidFill>
              </a:rPr>
              <a:t>nverse-Compton (IC</a:t>
            </a:r>
            <a:r>
              <a:rPr lang="en-US" sz="2000" dirty="0">
                <a:solidFill>
                  <a:srgbClr val="000090"/>
                </a:solidFill>
              </a:rPr>
              <a:t>) scattering (Thomson limit):  ambient bath of soft photons of energy density </a:t>
            </a:r>
            <a:r>
              <a:rPr lang="en-US" sz="2000" i="1" dirty="0">
                <a:solidFill>
                  <a:srgbClr val="000090"/>
                </a:solidFill>
              </a:rPr>
              <a:t>U</a:t>
            </a:r>
            <a:r>
              <a:rPr lang="en-US" sz="2000" dirty="0">
                <a:solidFill>
                  <a:srgbClr val="000090"/>
                </a:solidFill>
              </a:rPr>
              <a:t>.</a:t>
            </a:r>
          </a:p>
          <a:p>
            <a:endParaRPr lang="en-US" sz="2400" dirty="0">
              <a:solidFill>
                <a:srgbClr val="000090"/>
              </a:solidFill>
            </a:endParaRPr>
          </a:p>
        </p:txBody>
      </p:sp>
      <p:graphicFrame>
        <p:nvGraphicFramePr>
          <p:cNvPr id="28" name="Object 27">
            <a:extLst>
              <a:ext uri="{FF2B5EF4-FFF2-40B4-BE49-F238E27FC236}">
                <a16:creationId xmlns:a16="http://schemas.microsoft.com/office/drawing/2014/main" id="{AC5DF4BA-5F82-0942-B4B1-FA151260498D}"/>
              </a:ext>
            </a:extLst>
          </p:cNvPr>
          <p:cNvGraphicFramePr>
            <a:graphicFrameLocks noChangeAspect="1"/>
          </p:cNvGraphicFramePr>
          <p:nvPr>
            <p:extLst>
              <p:ext uri="{D42A27DB-BD31-4B8C-83A1-F6EECF244321}">
                <p14:modId xmlns:p14="http://schemas.microsoft.com/office/powerpoint/2010/main" val="3149185612"/>
              </p:ext>
            </p:extLst>
          </p:nvPr>
        </p:nvGraphicFramePr>
        <p:xfrm>
          <a:off x="4986285" y="2772761"/>
          <a:ext cx="2006932" cy="379690"/>
        </p:xfrm>
        <a:graphic>
          <a:graphicData uri="http://schemas.openxmlformats.org/presentationml/2006/ole">
            <mc:AlternateContent xmlns:mc="http://schemas.openxmlformats.org/markup-compatibility/2006">
              <mc:Choice xmlns:v="urn:schemas-microsoft-com:vml" Requires="v">
                <p:oleObj name="Equation" r:id="rId9" imgW="1346200" imgH="254000" progId="Equation.3">
                  <p:embed/>
                </p:oleObj>
              </mc:Choice>
              <mc:Fallback>
                <p:oleObj name="Equation" r:id="rId9" imgW="1346200" imgH="254000" progId="Equation.3">
                  <p:embed/>
                  <p:pic>
                    <p:nvPicPr>
                      <p:cNvPr id="36" name="Object 35">
                        <a:extLst>
                          <a:ext uri="{FF2B5EF4-FFF2-40B4-BE49-F238E27FC236}">
                            <a16:creationId xmlns:a16="http://schemas.microsoft.com/office/drawing/2014/main" id="{E27A549F-18E4-294C-83BB-FF8C20898235}"/>
                          </a:ext>
                        </a:extLst>
                      </p:cNvPr>
                      <p:cNvPicPr/>
                      <p:nvPr/>
                    </p:nvPicPr>
                    <p:blipFill>
                      <a:blip r:embed="rId10"/>
                      <a:stretch>
                        <a:fillRect/>
                      </a:stretch>
                    </p:blipFill>
                    <p:spPr>
                      <a:xfrm>
                        <a:off x="4986285" y="2772761"/>
                        <a:ext cx="2006932" cy="37969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94E62928-58EA-854C-9FB7-72CF5A75F2F5}"/>
              </a:ext>
            </a:extLst>
          </p:cNvPr>
          <p:cNvGraphicFramePr>
            <a:graphicFrameLocks noChangeAspect="1"/>
          </p:cNvGraphicFramePr>
          <p:nvPr>
            <p:extLst>
              <p:ext uri="{D42A27DB-BD31-4B8C-83A1-F6EECF244321}">
                <p14:modId xmlns:p14="http://schemas.microsoft.com/office/powerpoint/2010/main" val="2484724687"/>
              </p:ext>
            </p:extLst>
          </p:nvPr>
        </p:nvGraphicFramePr>
        <p:xfrm>
          <a:off x="5854824" y="3674216"/>
          <a:ext cx="1358900" cy="551919"/>
        </p:xfrm>
        <a:graphic>
          <a:graphicData uri="http://schemas.openxmlformats.org/presentationml/2006/ole">
            <mc:AlternateContent xmlns:mc="http://schemas.openxmlformats.org/markup-compatibility/2006">
              <mc:Choice xmlns:v="urn:schemas-microsoft-com:vml" Requires="v">
                <p:oleObj name="Equation" r:id="rId11" imgW="1003300" imgH="406400" progId="Equation.3">
                  <p:embed/>
                </p:oleObj>
              </mc:Choice>
              <mc:Fallback>
                <p:oleObj name="Equation" r:id="rId11" imgW="1003300" imgH="406400" progId="Equation.3">
                  <p:embed/>
                  <p:pic>
                    <p:nvPicPr>
                      <p:cNvPr id="37" name="Object 36">
                        <a:extLst>
                          <a:ext uri="{FF2B5EF4-FFF2-40B4-BE49-F238E27FC236}">
                            <a16:creationId xmlns:a16="http://schemas.microsoft.com/office/drawing/2014/main" id="{083AA143-84E4-EF48-9B4F-467D18EC78AB}"/>
                          </a:ext>
                        </a:extLst>
                      </p:cNvPr>
                      <p:cNvPicPr/>
                      <p:nvPr/>
                    </p:nvPicPr>
                    <p:blipFill>
                      <a:blip r:embed="rId12"/>
                      <a:stretch>
                        <a:fillRect/>
                      </a:stretch>
                    </p:blipFill>
                    <p:spPr>
                      <a:xfrm>
                        <a:off x="5854824" y="3674216"/>
                        <a:ext cx="1358900" cy="551919"/>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0B465A4C-EDCE-75DF-21DF-F007DA7DD041}"/>
              </a:ext>
            </a:extLst>
          </p:cNvPr>
          <p:cNvSpPr>
            <a:spLocks noGrp="1"/>
          </p:cNvSpPr>
          <p:nvPr>
            <p:ph type="sldNum" sz="quarter" idx="12"/>
          </p:nvPr>
        </p:nvSpPr>
        <p:spPr/>
        <p:txBody>
          <a:bodyPr/>
          <a:lstStyle/>
          <a:p>
            <a:fld id="{5985F9D5-3EED-6E4F-9468-80C6B44E6535}" type="slidenum">
              <a:rPr lang="en-US" smtClean="0"/>
              <a:t>16</a:t>
            </a:fld>
            <a:endParaRPr lang="en-US"/>
          </a:p>
        </p:txBody>
      </p:sp>
    </p:spTree>
    <p:extLst>
      <p:ext uri="{BB962C8B-B14F-4D97-AF65-F5344CB8AC3E}">
        <p14:creationId xmlns:p14="http://schemas.microsoft.com/office/powerpoint/2010/main" val="426144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C4EF7-63B7-95F2-C94B-73ED9C6BD1AA}"/>
              </a:ext>
            </a:extLst>
          </p:cNvPr>
          <p:cNvSpPr>
            <a:spLocks noGrp="1"/>
          </p:cNvSpPr>
          <p:nvPr>
            <p:ph type="title"/>
          </p:nvPr>
        </p:nvSpPr>
        <p:spPr>
          <a:xfrm>
            <a:off x="0" y="81140"/>
            <a:ext cx="8997245" cy="1126772"/>
          </a:xfrm>
        </p:spPr>
        <p:txBody>
          <a:bodyPr>
            <a:normAutofit/>
          </a:bodyPr>
          <a:lstStyle/>
          <a:p>
            <a:r>
              <a:rPr lang="en-US" sz="3200" b="1" u="sng" dirty="0"/>
              <a:t>Examples of Recent Radiative-PIC Simulations of Radiative Relativistic Collective Plasma Processes</a:t>
            </a:r>
          </a:p>
        </p:txBody>
      </p:sp>
      <p:sp>
        <p:nvSpPr>
          <p:cNvPr id="4" name="Date Placeholder 3">
            <a:extLst>
              <a:ext uri="{FF2B5EF4-FFF2-40B4-BE49-F238E27FC236}">
                <a16:creationId xmlns:a16="http://schemas.microsoft.com/office/drawing/2014/main" id="{415DE698-FA7C-9560-CE7D-B429BDCC0257}"/>
              </a:ext>
            </a:extLst>
          </p:cNvPr>
          <p:cNvSpPr>
            <a:spLocks noGrp="1"/>
          </p:cNvSpPr>
          <p:nvPr>
            <p:ph type="dt" sz="half" idx="10"/>
          </p:nvPr>
        </p:nvSpPr>
        <p:spPr/>
        <p:txBody>
          <a:bodyPr/>
          <a:lstStyle/>
          <a:p>
            <a:r>
              <a:rPr lang="en-US"/>
              <a:t>D. Uzdensky</a:t>
            </a:r>
          </a:p>
        </p:txBody>
      </p:sp>
      <p:sp>
        <p:nvSpPr>
          <p:cNvPr id="5" name="Footer Placeholder 4">
            <a:extLst>
              <a:ext uri="{FF2B5EF4-FFF2-40B4-BE49-F238E27FC236}">
                <a16:creationId xmlns:a16="http://schemas.microsoft.com/office/drawing/2014/main" id="{47C50E71-D467-32E0-8343-08F068D4CC2B}"/>
              </a:ext>
            </a:extLst>
          </p:cNvPr>
          <p:cNvSpPr>
            <a:spLocks noGrp="1"/>
          </p:cNvSpPr>
          <p:nvPr>
            <p:ph type="ftr" sz="quarter" idx="11"/>
          </p:nvPr>
        </p:nvSpPr>
        <p:spPr/>
        <p:txBody>
          <a:bodyPr/>
          <a:lstStyle/>
          <a:p>
            <a:r>
              <a:rPr lang="en-US"/>
              <a:t>10/12/2022</a:t>
            </a:r>
          </a:p>
        </p:txBody>
      </p:sp>
      <p:sp>
        <p:nvSpPr>
          <p:cNvPr id="6" name="Slide Number Placeholder 5">
            <a:extLst>
              <a:ext uri="{FF2B5EF4-FFF2-40B4-BE49-F238E27FC236}">
                <a16:creationId xmlns:a16="http://schemas.microsoft.com/office/drawing/2014/main" id="{25EFA28C-B8D9-31C1-75BB-6EE05490B7A8}"/>
              </a:ext>
            </a:extLst>
          </p:cNvPr>
          <p:cNvSpPr>
            <a:spLocks noGrp="1"/>
          </p:cNvSpPr>
          <p:nvPr>
            <p:ph type="sldNum" sz="quarter" idx="12"/>
          </p:nvPr>
        </p:nvSpPr>
        <p:spPr/>
        <p:txBody>
          <a:bodyPr/>
          <a:lstStyle/>
          <a:p>
            <a:fld id="{5985F9D5-3EED-6E4F-9468-80C6B44E6535}" type="slidenum">
              <a:rPr lang="en-US" smtClean="0"/>
              <a:t>17</a:t>
            </a:fld>
            <a:endParaRPr lang="en-US"/>
          </a:p>
        </p:txBody>
      </p:sp>
      <p:sp>
        <p:nvSpPr>
          <p:cNvPr id="7" name="TextBox 6">
            <a:extLst>
              <a:ext uri="{FF2B5EF4-FFF2-40B4-BE49-F238E27FC236}">
                <a16:creationId xmlns:a16="http://schemas.microsoft.com/office/drawing/2014/main" id="{2704B86B-AA6A-3846-075E-A1BD96B1789A}"/>
              </a:ext>
            </a:extLst>
          </p:cNvPr>
          <p:cNvSpPr txBox="1"/>
          <p:nvPr/>
        </p:nvSpPr>
        <p:spPr>
          <a:xfrm>
            <a:off x="214489" y="1446695"/>
            <a:ext cx="8782756" cy="707886"/>
          </a:xfrm>
          <a:prstGeom prst="rect">
            <a:avLst/>
          </a:prstGeom>
          <a:noFill/>
        </p:spPr>
        <p:txBody>
          <a:bodyPr wrap="square" rtlCol="0">
            <a:spAutoFit/>
          </a:bodyPr>
          <a:lstStyle/>
          <a:p>
            <a:r>
              <a:rPr lang="en-US" sz="2000" dirty="0">
                <a:solidFill>
                  <a:schemeClr val="accent2">
                    <a:lumMod val="75000"/>
                  </a:schemeClr>
                </a:solidFill>
              </a:rPr>
              <a:t>New radiative-PIC codes and powerful computers enable ab initio simulation studies of extreme astrophysical collective plasma processes.  </a:t>
            </a:r>
          </a:p>
        </p:txBody>
      </p:sp>
      <p:sp>
        <p:nvSpPr>
          <p:cNvPr id="8" name="TextBox 7">
            <a:extLst>
              <a:ext uri="{FF2B5EF4-FFF2-40B4-BE49-F238E27FC236}">
                <a16:creationId xmlns:a16="http://schemas.microsoft.com/office/drawing/2014/main" id="{B5673567-7A56-86E0-0789-D069C02B4C67}"/>
              </a:ext>
            </a:extLst>
          </p:cNvPr>
          <p:cNvSpPr txBox="1"/>
          <p:nvPr/>
        </p:nvSpPr>
        <p:spPr>
          <a:xfrm>
            <a:off x="457200" y="4281454"/>
            <a:ext cx="2667000" cy="646331"/>
          </a:xfrm>
          <a:prstGeom prst="rect">
            <a:avLst/>
          </a:prstGeom>
          <a:noFill/>
        </p:spPr>
        <p:txBody>
          <a:bodyPr wrap="square" rtlCol="0">
            <a:spAutoFit/>
          </a:bodyPr>
          <a:lstStyle/>
          <a:p>
            <a:r>
              <a:rPr lang="en-US" dirty="0"/>
              <a:t>Magnetic Reconnection</a:t>
            </a:r>
          </a:p>
          <a:p>
            <a:r>
              <a:rPr lang="en-US" dirty="0"/>
              <a:t>(Greg Werner)</a:t>
            </a:r>
          </a:p>
        </p:txBody>
      </p:sp>
      <p:pic>
        <p:nvPicPr>
          <p:cNvPr id="3" name="Picture 2" descr="ne_12400_17200r4.jpg">
            <a:extLst>
              <a:ext uri="{FF2B5EF4-FFF2-40B4-BE49-F238E27FC236}">
                <a16:creationId xmlns:a16="http://schemas.microsoft.com/office/drawing/2014/main" id="{5351F3B6-41B3-E857-00E9-B2B366E0E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434865"/>
            <a:ext cx="3484048" cy="1742024"/>
          </a:xfrm>
          <a:prstGeom prst="rect">
            <a:avLst/>
          </a:prstGeom>
        </p:spPr>
      </p:pic>
      <p:pic>
        <p:nvPicPr>
          <p:cNvPr id="9" name="Picture 8">
            <a:extLst>
              <a:ext uri="{FF2B5EF4-FFF2-40B4-BE49-F238E27FC236}">
                <a16:creationId xmlns:a16="http://schemas.microsoft.com/office/drawing/2014/main" id="{2A056FDA-5C62-BBC1-AB17-56076FED06C8}"/>
              </a:ext>
            </a:extLst>
          </p:cNvPr>
          <p:cNvPicPr>
            <a:picLocks noChangeAspect="1"/>
          </p:cNvPicPr>
          <p:nvPr/>
        </p:nvPicPr>
        <p:blipFill>
          <a:blip r:embed="rId3"/>
          <a:stretch>
            <a:fillRect/>
          </a:stretch>
        </p:blipFill>
        <p:spPr>
          <a:xfrm>
            <a:off x="6130507" y="2057660"/>
            <a:ext cx="2367524" cy="2379480"/>
          </a:xfrm>
          <a:prstGeom prst="rect">
            <a:avLst/>
          </a:prstGeom>
        </p:spPr>
      </p:pic>
      <p:sp>
        <p:nvSpPr>
          <p:cNvPr id="10" name="TextBox 9">
            <a:extLst>
              <a:ext uri="{FF2B5EF4-FFF2-40B4-BE49-F238E27FC236}">
                <a16:creationId xmlns:a16="http://schemas.microsoft.com/office/drawing/2014/main" id="{B1668012-2701-E0D5-E95D-B8D4DADFBA85}"/>
              </a:ext>
            </a:extLst>
          </p:cNvPr>
          <p:cNvSpPr txBox="1"/>
          <p:nvPr/>
        </p:nvSpPr>
        <p:spPr>
          <a:xfrm>
            <a:off x="5972143" y="4340218"/>
            <a:ext cx="2640979" cy="646331"/>
          </a:xfrm>
          <a:prstGeom prst="rect">
            <a:avLst/>
          </a:prstGeom>
          <a:noFill/>
        </p:spPr>
        <p:txBody>
          <a:bodyPr wrap="none" rtlCol="0">
            <a:spAutoFit/>
          </a:bodyPr>
          <a:lstStyle/>
          <a:p>
            <a:r>
              <a:rPr lang="en-US" dirty="0"/>
              <a:t>Kinetic Plasma Turbulence</a:t>
            </a:r>
          </a:p>
          <a:p>
            <a:r>
              <a:rPr lang="en-US" dirty="0"/>
              <a:t>(Vladimir </a:t>
            </a:r>
            <a:r>
              <a:rPr lang="en-US" dirty="0" err="1"/>
              <a:t>Zhdankin</a:t>
            </a:r>
            <a:r>
              <a:rPr lang="en-US" dirty="0"/>
              <a:t>)</a:t>
            </a:r>
          </a:p>
        </p:txBody>
      </p:sp>
    </p:spTree>
    <p:extLst>
      <p:ext uri="{BB962C8B-B14F-4D97-AF65-F5344CB8AC3E}">
        <p14:creationId xmlns:p14="http://schemas.microsoft.com/office/powerpoint/2010/main" val="5205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3CAC-DBEE-864F-9E19-C7EB86D28508}"/>
              </a:ext>
            </a:extLst>
          </p:cNvPr>
          <p:cNvSpPr>
            <a:spLocks noGrp="1"/>
          </p:cNvSpPr>
          <p:nvPr>
            <p:ph type="title"/>
          </p:nvPr>
        </p:nvSpPr>
        <p:spPr>
          <a:xfrm>
            <a:off x="457200" y="0"/>
            <a:ext cx="8229600" cy="1143000"/>
          </a:xfrm>
        </p:spPr>
        <p:txBody>
          <a:bodyPr>
            <a:noAutofit/>
          </a:bodyPr>
          <a:lstStyle/>
          <a:p>
            <a:r>
              <a:rPr lang="en-US" sz="4000" b="1" u="sng" dirty="0"/>
              <a:t>Radiative Relativistic Magnetic Reconnection</a:t>
            </a:r>
          </a:p>
        </p:txBody>
      </p:sp>
      <p:pic>
        <p:nvPicPr>
          <p:cNvPr id="4" name="Picture 3" descr="ne_12400_17200r4.jpg">
            <a:extLst>
              <a:ext uri="{FF2B5EF4-FFF2-40B4-BE49-F238E27FC236}">
                <a16:creationId xmlns:a16="http://schemas.microsoft.com/office/drawing/2014/main" id="{C943BCF9-E62A-CB4D-A9AC-7C55B0044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0066"/>
            <a:ext cx="9092666" cy="4708379"/>
          </a:xfrm>
          <a:prstGeom prst="rect">
            <a:avLst/>
          </a:prstGeom>
        </p:spPr>
      </p:pic>
      <p:sp>
        <p:nvSpPr>
          <p:cNvPr id="8" name="Date Placeholder 7">
            <a:extLst>
              <a:ext uri="{FF2B5EF4-FFF2-40B4-BE49-F238E27FC236}">
                <a16:creationId xmlns:a16="http://schemas.microsoft.com/office/drawing/2014/main" id="{EC360EA9-999A-5D46-9CA0-1E2F0FFF2978}"/>
              </a:ext>
            </a:extLst>
          </p:cNvPr>
          <p:cNvSpPr>
            <a:spLocks noGrp="1"/>
          </p:cNvSpPr>
          <p:nvPr>
            <p:ph type="dt" sz="half" idx="10"/>
          </p:nvPr>
        </p:nvSpPr>
        <p:spPr/>
        <p:txBody>
          <a:bodyPr/>
          <a:lstStyle/>
          <a:p>
            <a:r>
              <a:rPr lang="en-US"/>
              <a:t>D. Uzdensky</a:t>
            </a:r>
          </a:p>
        </p:txBody>
      </p:sp>
      <p:sp>
        <p:nvSpPr>
          <p:cNvPr id="9" name="Footer Placeholder 8">
            <a:extLst>
              <a:ext uri="{FF2B5EF4-FFF2-40B4-BE49-F238E27FC236}">
                <a16:creationId xmlns:a16="http://schemas.microsoft.com/office/drawing/2014/main" id="{0AE6A7CE-F477-5B45-8370-F96BE7D42841}"/>
              </a:ext>
            </a:extLst>
          </p:cNvPr>
          <p:cNvSpPr>
            <a:spLocks noGrp="1"/>
          </p:cNvSpPr>
          <p:nvPr>
            <p:ph type="ftr" sz="quarter" idx="11"/>
          </p:nvPr>
        </p:nvSpPr>
        <p:spPr/>
        <p:txBody>
          <a:bodyPr/>
          <a:lstStyle/>
          <a:p>
            <a:r>
              <a:rPr lang="en-US"/>
              <a:t>10/12/2022</a:t>
            </a:r>
            <a:endParaRPr lang="en-US" dirty="0"/>
          </a:p>
        </p:txBody>
      </p:sp>
      <p:sp>
        <p:nvSpPr>
          <p:cNvPr id="11" name="TextBox 10">
            <a:extLst>
              <a:ext uri="{FF2B5EF4-FFF2-40B4-BE49-F238E27FC236}">
                <a16:creationId xmlns:a16="http://schemas.microsoft.com/office/drawing/2014/main" id="{EAC1291F-6CC0-814E-848E-13F7919FEF46}"/>
              </a:ext>
            </a:extLst>
          </p:cNvPr>
          <p:cNvSpPr txBox="1"/>
          <p:nvPr/>
        </p:nvSpPr>
        <p:spPr>
          <a:xfrm>
            <a:off x="6110031" y="5605603"/>
            <a:ext cx="2941446" cy="307777"/>
          </a:xfrm>
          <a:prstGeom prst="rect">
            <a:avLst/>
          </a:prstGeom>
          <a:noFill/>
        </p:spPr>
        <p:txBody>
          <a:bodyPr wrap="none" rtlCol="0">
            <a:spAutoFit/>
          </a:bodyPr>
          <a:lstStyle/>
          <a:p>
            <a:r>
              <a:rPr lang="en-US" sz="1400" dirty="0">
                <a:solidFill>
                  <a:srgbClr val="FFFF00"/>
                </a:solidFill>
              </a:rPr>
              <a:t>image credit: G. Werner &amp; J. </a:t>
            </a:r>
            <a:r>
              <a:rPr lang="en-US" sz="1400" dirty="0" err="1">
                <a:solidFill>
                  <a:srgbClr val="FFFF00"/>
                </a:solidFill>
              </a:rPr>
              <a:t>Mehlhaff</a:t>
            </a:r>
            <a:endParaRPr lang="en-US" sz="1400" dirty="0">
              <a:solidFill>
                <a:srgbClr val="FFFF00"/>
              </a:solidFill>
            </a:endParaRPr>
          </a:p>
        </p:txBody>
      </p:sp>
      <p:sp>
        <p:nvSpPr>
          <p:cNvPr id="3" name="Slide Number Placeholder 2">
            <a:extLst>
              <a:ext uri="{FF2B5EF4-FFF2-40B4-BE49-F238E27FC236}">
                <a16:creationId xmlns:a16="http://schemas.microsoft.com/office/drawing/2014/main" id="{0640337E-E3E6-BCD5-3CA1-BE5F548FEC95}"/>
              </a:ext>
            </a:extLst>
          </p:cNvPr>
          <p:cNvSpPr>
            <a:spLocks noGrp="1"/>
          </p:cNvSpPr>
          <p:nvPr>
            <p:ph type="sldNum" sz="quarter" idx="12"/>
          </p:nvPr>
        </p:nvSpPr>
        <p:spPr/>
        <p:txBody>
          <a:bodyPr/>
          <a:lstStyle/>
          <a:p>
            <a:fld id="{5985F9D5-3EED-6E4F-9468-80C6B44E6535}" type="slidenum">
              <a:rPr lang="en-US" smtClean="0"/>
              <a:t>18</a:t>
            </a:fld>
            <a:endParaRPr lang="en-US"/>
          </a:p>
        </p:txBody>
      </p:sp>
    </p:spTree>
    <p:extLst>
      <p:ext uri="{BB962C8B-B14F-4D97-AF65-F5344CB8AC3E}">
        <p14:creationId xmlns:p14="http://schemas.microsoft.com/office/powerpoint/2010/main" val="359256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756"/>
            <a:ext cx="8229600" cy="696538"/>
          </a:xfrm>
        </p:spPr>
        <p:txBody>
          <a:bodyPr>
            <a:normAutofit fontScale="90000"/>
          </a:bodyPr>
          <a:lstStyle/>
          <a:p>
            <a:r>
              <a:rPr lang="en-US" b="1" u="sng" dirty="0"/>
              <a:t>Introduction: Magnetic Reconnection</a:t>
            </a:r>
          </a:p>
        </p:txBody>
      </p:sp>
      <p:sp>
        <p:nvSpPr>
          <p:cNvPr id="3" name="Content Placeholder 2"/>
          <p:cNvSpPr>
            <a:spLocks noGrp="1"/>
          </p:cNvSpPr>
          <p:nvPr>
            <p:ph idx="1"/>
          </p:nvPr>
        </p:nvSpPr>
        <p:spPr>
          <a:xfrm>
            <a:off x="0" y="1046357"/>
            <a:ext cx="4812763" cy="5038929"/>
          </a:xfrm>
        </p:spPr>
        <p:txBody>
          <a:bodyPr>
            <a:normAutofit/>
          </a:bodyPr>
          <a:lstStyle/>
          <a:p>
            <a:r>
              <a:rPr lang="en-US" sz="2600" b="1" u="sng" dirty="0">
                <a:solidFill>
                  <a:srgbClr val="000000"/>
                </a:solidFill>
              </a:rPr>
              <a:t>Magnetic reconnection</a:t>
            </a:r>
            <a:r>
              <a:rPr lang="en-US" sz="2600" b="1" dirty="0">
                <a:solidFill>
                  <a:srgbClr val="000000"/>
                </a:solidFill>
              </a:rPr>
              <a:t> </a:t>
            </a:r>
            <a:r>
              <a:rPr lang="en-US" sz="2600" dirty="0">
                <a:solidFill>
                  <a:srgbClr val="000000"/>
                </a:solidFill>
              </a:rPr>
              <a:t>is a rapid rearrangement of magnetic field topology, breaking ideal-MHD.</a:t>
            </a:r>
          </a:p>
          <a:p>
            <a:pPr marL="0" indent="0">
              <a:buNone/>
            </a:pPr>
            <a:endParaRPr lang="en-US" sz="2600" dirty="0">
              <a:solidFill>
                <a:srgbClr val="000000"/>
              </a:solidFill>
            </a:endParaRPr>
          </a:p>
          <a:p>
            <a:r>
              <a:rPr lang="en-US" sz="2600" dirty="0">
                <a:solidFill>
                  <a:srgbClr val="000000"/>
                </a:solidFill>
              </a:rPr>
              <a:t>Reconnection results in a violent </a:t>
            </a:r>
            <a:r>
              <a:rPr lang="en-US" sz="2600" u="sng" dirty="0">
                <a:solidFill>
                  <a:srgbClr val="000000"/>
                </a:solidFill>
              </a:rPr>
              <a:t>release of magnetic energy</a:t>
            </a:r>
            <a:r>
              <a:rPr lang="en-US" sz="2600" b="1" u="sng" dirty="0">
                <a:solidFill>
                  <a:srgbClr val="000000"/>
                </a:solidFill>
              </a:rPr>
              <a:t> </a:t>
            </a:r>
            <a:r>
              <a:rPr lang="en-US" sz="2600" dirty="0">
                <a:solidFill>
                  <a:srgbClr val="000000"/>
                </a:solidFill>
              </a:rPr>
              <a:t>and  its conversion to:</a:t>
            </a:r>
          </a:p>
          <a:p>
            <a:pPr lvl="1"/>
            <a:r>
              <a:rPr lang="en-US" sz="2200" dirty="0">
                <a:solidFill>
                  <a:srgbClr val="000000"/>
                </a:solidFill>
              </a:rPr>
              <a:t>electron and ion heating</a:t>
            </a:r>
          </a:p>
          <a:p>
            <a:pPr lvl="1"/>
            <a:r>
              <a:rPr lang="en-US" sz="2200" dirty="0">
                <a:solidFill>
                  <a:srgbClr val="000000"/>
                </a:solidFill>
              </a:rPr>
              <a:t>bulk flow kinetic energy</a:t>
            </a:r>
          </a:p>
          <a:p>
            <a:pPr lvl="1"/>
            <a:r>
              <a:rPr lang="en-US" sz="2200" dirty="0">
                <a:solidFill>
                  <a:srgbClr val="000000"/>
                </a:solidFill>
              </a:rPr>
              <a:t>non-thermal particle acceleration</a:t>
            </a:r>
          </a:p>
          <a:p>
            <a:pPr lvl="1"/>
            <a:r>
              <a:rPr lang="en-US" sz="2200" b="1" dirty="0">
                <a:solidFill>
                  <a:srgbClr val="C00000"/>
                </a:solidFill>
              </a:rPr>
              <a:t>radiation</a:t>
            </a:r>
          </a:p>
          <a:p>
            <a:endParaRPr lang="en-US" dirty="0"/>
          </a:p>
        </p:txBody>
      </p:sp>
      <p:pic>
        <p:nvPicPr>
          <p:cNvPr id="5" name="Picture 4"/>
          <p:cNvPicPr>
            <a:picLocks noChangeAspect="1"/>
          </p:cNvPicPr>
          <p:nvPr/>
        </p:nvPicPr>
        <p:blipFill>
          <a:blip r:embed="rId2"/>
          <a:stretch>
            <a:fillRect/>
          </a:stretch>
        </p:blipFill>
        <p:spPr>
          <a:xfrm>
            <a:off x="5164309" y="1514835"/>
            <a:ext cx="3776490" cy="1914165"/>
          </a:xfrm>
          <a:prstGeom prst="rect">
            <a:avLst/>
          </a:prstGeom>
        </p:spPr>
      </p:pic>
      <p:grpSp>
        <p:nvGrpSpPr>
          <p:cNvPr id="13" name="Group 12"/>
          <p:cNvGrpSpPr/>
          <p:nvPr/>
        </p:nvGrpSpPr>
        <p:grpSpPr>
          <a:xfrm>
            <a:off x="6529295" y="2032001"/>
            <a:ext cx="881528" cy="896470"/>
            <a:chOff x="4452472" y="2076824"/>
            <a:chExt cx="1225175" cy="1352175"/>
          </a:xfrm>
        </p:grpSpPr>
        <p:sp>
          <p:nvSpPr>
            <p:cNvPr id="11" name="Oval 10"/>
            <p:cNvSpPr/>
            <p:nvPr/>
          </p:nvSpPr>
          <p:spPr>
            <a:xfrm>
              <a:off x="4616824" y="2300941"/>
              <a:ext cx="914400" cy="9144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4452472" y="2076824"/>
              <a:ext cx="1225175" cy="1352175"/>
            </a:xfrm>
            <a:prstGeom prst="mathMultiply">
              <a:avLst>
                <a:gd name="adj1" fmla="val 2278"/>
              </a:avLst>
            </a:prstGeom>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7277203" y="1963800"/>
            <a:ext cx="485166" cy="584776"/>
          </a:xfrm>
          <a:prstGeom prst="rect">
            <a:avLst/>
          </a:prstGeom>
          <a:noFill/>
        </p:spPr>
        <p:txBody>
          <a:bodyPr wrap="none" rtlCol="0">
            <a:spAutoFit/>
          </a:bodyPr>
          <a:lstStyle/>
          <a:p>
            <a:r>
              <a:rPr lang="en-US" sz="3200" i="1" dirty="0">
                <a:solidFill>
                  <a:srgbClr val="FF0000"/>
                </a:solidFill>
              </a:rPr>
              <a:t>E</a:t>
            </a:r>
          </a:p>
        </p:txBody>
      </p:sp>
      <p:sp>
        <p:nvSpPr>
          <p:cNvPr id="8" name="Date Placeholder 7">
            <a:extLst>
              <a:ext uri="{FF2B5EF4-FFF2-40B4-BE49-F238E27FC236}">
                <a16:creationId xmlns:a16="http://schemas.microsoft.com/office/drawing/2014/main" id="{B0337A73-F956-CF4D-9FA0-7ED4C942AF5B}"/>
              </a:ext>
            </a:extLst>
          </p:cNvPr>
          <p:cNvSpPr>
            <a:spLocks noGrp="1"/>
          </p:cNvSpPr>
          <p:nvPr>
            <p:ph type="dt" sz="half" idx="10"/>
          </p:nvPr>
        </p:nvSpPr>
        <p:spPr/>
        <p:txBody>
          <a:bodyPr/>
          <a:lstStyle/>
          <a:p>
            <a:r>
              <a:rPr lang="en-US"/>
              <a:t>D. Uzdensky</a:t>
            </a:r>
          </a:p>
        </p:txBody>
      </p:sp>
      <p:sp>
        <p:nvSpPr>
          <p:cNvPr id="9" name="Footer Placeholder 8">
            <a:extLst>
              <a:ext uri="{FF2B5EF4-FFF2-40B4-BE49-F238E27FC236}">
                <a16:creationId xmlns:a16="http://schemas.microsoft.com/office/drawing/2014/main" id="{3234959F-BA54-6341-8104-64573E469348}"/>
              </a:ext>
            </a:extLst>
          </p:cNvPr>
          <p:cNvSpPr>
            <a:spLocks noGrp="1"/>
          </p:cNvSpPr>
          <p:nvPr>
            <p:ph type="ftr" sz="quarter" idx="11"/>
          </p:nvPr>
        </p:nvSpPr>
        <p:spPr/>
        <p:txBody>
          <a:bodyPr/>
          <a:lstStyle/>
          <a:p>
            <a:r>
              <a:rPr lang="en-US"/>
              <a:t>10/12/2022</a:t>
            </a:r>
          </a:p>
        </p:txBody>
      </p:sp>
      <p:pic>
        <p:nvPicPr>
          <p:cNvPr id="19" name="Picture 18">
            <a:extLst>
              <a:ext uri="{FF2B5EF4-FFF2-40B4-BE49-F238E27FC236}">
                <a16:creationId xmlns:a16="http://schemas.microsoft.com/office/drawing/2014/main" id="{5C3DEE37-199A-484E-A704-272DE62AE2D9}"/>
              </a:ext>
            </a:extLst>
          </p:cNvPr>
          <p:cNvPicPr>
            <a:picLocks noChangeAspect="1"/>
          </p:cNvPicPr>
          <p:nvPr/>
        </p:nvPicPr>
        <p:blipFill>
          <a:blip r:embed="rId3"/>
          <a:stretch>
            <a:fillRect/>
          </a:stretch>
        </p:blipFill>
        <p:spPr>
          <a:xfrm>
            <a:off x="5661779" y="4215940"/>
            <a:ext cx="3279020" cy="2031393"/>
          </a:xfrm>
          <a:prstGeom prst="rect">
            <a:avLst/>
          </a:prstGeom>
        </p:spPr>
      </p:pic>
      <p:sp>
        <p:nvSpPr>
          <p:cNvPr id="4" name="Slide Number Placeholder 3">
            <a:extLst>
              <a:ext uri="{FF2B5EF4-FFF2-40B4-BE49-F238E27FC236}">
                <a16:creationId xmlns:a16="http://schemas.microsoft.com/office/drawing/2014/main" id="{86894783-B34B-A51B-DC7A-EB4F65ABB707}"/>
              </a:ext>
            </a:extLst>
          </p:cNvPr>
          <p:cNvSpPr>
            <a:spLocks noGrp="1"/>
          </p:cNvSpPr>
          <p:nvPr>
            <p:ph type="sldNum" sz="quarter" idx="12"/>
          </p:nvPr>
        </p:nvSpPr>
        <p:spPr/>
        <p:txBody>
          <a:bodyPr/>
          <a:lstStyle/>
          <a:p>
            <a:fld id="{5985F9D5-3EED-6E4F-9468-80C6B44E6535}" type="slidenum">
              <a:rPr lang="en-US" smtClean="0"/>
              <a:t>19</a:t>
            </a:fld>
            <a:endParaRPr lang="en-US"/>
          </a:p>
        </p:txBody>
      </p:sp>
    </p:spTree>
    <p:extLst>
      <p:ext uri="{BB962C8B-B14F-4D97-AF65-F5344CB8AC3E}">
        <p14:creationId xmlns:p14="http://schemas.microsoft.com/office/powerpoint/2010/main" val="648170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DDF3-0E5D-9C43-BB65-877B9DE2EB60}"/>
              </a:ext>
            </a:extLst>
          </p:cNvPr>
          <p:cNvSpPr>
            <a:spLocks noGrp="1"/>
          </p:cNvSpPr>
          <p:nvPr>
            <p:ph type="title"/>
          </p:nvPr>
        </p:nvSpPr>
        <p:spPr>
          <a:xfrm>
            <a:off x="457200" y="136525"/>
            <a:ext cx="8229600" cy="734765"/>
          </a:xfrm>
        </p:spPr>
        <p:txBody>
          <a:bodyPr>
            <a:normAutofit fontScale="90000"/>
          </a:bodyPr>
          <a:lstStyle/>
          <a:p>
            <a:r>
              <a:rPr lang="en-US" b="1" u="sng" dirty="0"/>
              <a:t>OUTLINE</a:t>
            </a:r>
          </a:p>
        </p:txBody>
      </p:sp>
      <p:sp>
        <p:nvSpPr>
          <p:cNvPr id="3" name="Content Placeholder 2">
            <a:extLst>
              <a:ext uri="{FF2B5EF4-FFF2-40B4-BE49-F238E27FC236}">
                <a16:creationId xmlns:a16="http://schemas.microsoft.com/office/drawing/2014/main" id="{8B5A07EC-45C5-C644-9BF7-BBB5BB6FA832}"/>
              </a:ext>
            </a:extLst>
          </p:cNvPr>
          <p:cNvSpPr>
            <a:spLocks noGrp="1"/>
          </p:cNvSpPr>
          <p:nvPr>
            <p:ph idx="1"/>
          </p:nvPr>
        </p:nvSpPr>
        <p:spPr>
          <a:xfrm>
            <a:off x="187036" y="871290"/>
            <a:ext cx="8956964" cy="5485060"/>
          </a:xfrm>
        </p:spPr>
        <p:txBody>
          <a:bodyPr>
            <a:noAutofit/>
          </a:bodyPr>
          <a:lstStyle/>
          <a:p>
            <a:pPr>
              <a:spcBef>
                <a:spcPts val="0"/>
              </a:spcBef>
              <a:spcAft>
                <a:spcPts val="500"/>
              </a:spcAft>
            </a:pPr>
            <a:r>
              <a:rPr lang="en-US" sz="2800" dirty="0"/>
              <a:t>Introduction:</a:t>
            </a:r>
            <a:r>
              <a:rPr lang="en-US" sz="2800" u="sng" dirty="0"/>
              <a:t> </a:t>
            </a:r>
          </a:p>
          <a:p>
            <a:pPr lvl="1">
              <a:spcBef>
                <a:spcPts val="0"/>
              </a:spcBef>
              <a:spcAft>
                <a:spcPts val="400"/>
              </a:spcAft>
            </a:pPr>
            <a:r>
              <a:rPr lang="en-US" sz="2400" dirty="0"/>
              <a:t>The Plasma Universe</a:t>
            </a:r>
          </a:p>
          <a:p>
            <a:pPr lvl="1">
              <a:spcBef>
                <a:spcPts val="0"/>
              </a:spcBef>
              <a:spcAft>
                <a:spcPts val="400"/>
              </a:spcAft>
            </a:pPr>
            <a:r>
              <a:rPr lang="en-US" sz="2400" dirty="0"/>
              <a:t>What is </a:t>
            </a:r>
            <a:r>
              <a:rPr lang="en-US" sz="2400" b="1" i="1" dirty="0"/>
              <a:t>Plasma Astrophysics</a:t>
            </a:r>
            <a:r>
              <a:rPr lang="en-US" sz="2400" dirty="0"/>
              <a:t>?</a:t>
            </a:r>
          </a:p>
          <a:p>
            <a:pPr lvl="1">
              <a:spcBef>
                <a:spcPts val="0"/>
              </a:spcBef>
              <a:spcAft>
                <a:spcPts val="1200"/>
              </a:spcAft>
            </a:pPr>
            <a:r>
              <a:rPr lang="en-US" sz="2400" dirty="0"/>
              <a:t>What is </a:t>
            </a:r>
            <a:r>
              <a:rPr lang="en-US" sz="2400" b="1" i="1" dirty="0"/>
              <a:t>Extreme Plasma Astrophysics</a:t>
            </a:r>
            <a:r>
              <a:rPr lang="en-US" sz="2400" dirty="0"/>
              <a:t>?</a:t>
            </a:r>
          </a:p>
          <a:p>
            <a:pPr>
              <a:spcBef>
                <a:spcPts val="0"/>
              </a:spcBef>
              <a:spcAft>
                <a:spcPts val="200"/>
              </a:spcAft>
            </a:pPr>
            <a:r>
              <a:rPr lang="en-US" sz="2800" dirty="0"/>
              <a:t>Examples of Recent Radiative-PIC Numerical Studies of Extreme Plasma Processes: </a:t>
            </a:r>
          </a:p>
          <a:p>
            <a:pPr lvl="1">
              <a:spcBef>
                <a:spcPts val="0"/>
              </a:spcBef>
              <a:spcAft>
                <a:spcPts val="200"/>
              </a:spcAft>
            </a:pPr>
            <a:r>
              <a:rPr lang="en-US" sz="2400" dirty="0"/>
              <a:t>Radiative Relativistic Magnetic Reconnection;</a:t>
            </a:r>
          </a:p>
          <a:p>
            <a:pPr lvl="1">
              <a:spcBef>
                <a:spcPts val="0"/>
              </a:spcBef>
              <a:spcAft>
                <a:spcPts val="1000"/>
              </a:spcAft>
            </a:pPr>
            <a:r>
              <a:rPr lang="en-US" sz="2400" dirty="0"/>
              <a:t>Radiative Relativistic Kinetic Turbulence.</a:t>
            </a:r>
          </a:p>
          <a:p>
            <a:pPr>
              <a:spcBef>
                <a:spcPts val="0"/>
              </a:spcBef>
              <a:spcAft>
                <a:spcPts val="400"/>
              </a:spcAft>
            </a:pPr>
            <a:r>
              <a:rPr lang="en-US" sz="2800" dirty="0"/>
              <a:t>Future Outlook: </a:t>
            </a:r>
          </a:p>
          <a:p>
            <a:pPr lvl="1">
              <a:spcBef>
                <a:spcPts val="0"/>
              </a:spcBef>
              <a:spcAft>
                <a:spcPts val="1000"/>
              </a:spcAft>
            </a:pPr>
            <a:r>
              <a:rPr lang="en-US" sz="2400" dirty="0"/>
              <a:t>What can laser experiments do?</a:t>
            </a:r>
          </a:p>
          <a:p>
            <a:pPr>
              <a:spcBef>
                <a:spcPts val="0"/>
              </a:spcBef>
              <a:spcAft>
                <a:spcPts val="2000"/>
              </a:spcAft>
            </a:pPr>
            <a:r>
              <a:rPr lang="en-US" sz="2800" dirty="0"/>
              <a:t>Summary</a:t>
            </a:r>
          </a:p>
        </p:txBody>
      </p:sp>
      <p:sp>
        <p:nvSpPr>
          <p:cNvPr id="4" name="Date Placeholder 3">
            <a:extLst>
              <a:ext uri="{FF2B5EF4-FFF2-40B4-BE49-F238E27FC236}">
                <a16:creationId xmlns:a16="http://schemas.microsoft.com/office/drawing/2014/main" id="{B32BE998-9D36-CF48-98F1-BDEDA86D78E9}"/>
              </a:ext>
            </a:extLst>
          </p:cNvPr>
          <p:cNvSpPr>
            <a:spLocks noGrp="1"/>
          </p:cNvSpPr>
          <p:nvPr>
            <p:ph type="dt" sz="half" idx="10"/>
          </p:nvPr>
        </p:nvSpPr>
        <p:spPr/>
        <p:txBody>
          <a:bodyPr/>
          <a:lstStyle/>
          <a:p>
            <a:r>
              <a:rPr lang="en-US"/>
              <a:t>D. Uzdensky</a:t>
            </a:r>
            <a:endParaRPr lang="en-US" dirty="0"/>
          </a:p>
        </p:txBody>
      </p:sp>
      <p:sp>
        <p:nvSpPr>
          <p:cNvPr id="5" name="Footer Placeholder 4">
            <a:extLst>
              <a:ext uri="{FF2B5EF4-FFF2-40B4-BE49-F238E27FC236}">
                <a16:creationId xmlns:a16="http://schemas.microsoft.com/office/drawing/2014/main" id="{C7D6C056-C125-9847-90E5-042D581AB79C}"/>
              </a:ext>
            </a:extLst>
          </p:cNvPr>
          <p:cNvSpPr>
            <a:spLocks noGrp="1"/>
          </p:cNvSpPr>
          <p:nvPr>
            <p:ph type="ftr" sz="quarter" idx="11"/>
          </p:nvPr>
        </p:nvSpPr>
        <p:spPr/>
        <p:txBody>
          <a:bodyPr/>
          <a:lstStyle/>
          <a:p>
            <a:r>
              <a:rPr lang="en-US"/>
              <a:t>10/12/2022</a:t>
            </a:r>
          </a:p>
        </p:txBody>
      </p:sp>
      <p:sp>
        <p:nvSpPr>
          <p:cNvPr id="7" name="Slide Number Placeholder 6">
            <a:extLst>
              <a:ext uri="{FF2B5EF4-FFF2-40B4-BE49-F238E27FC236}">
                <a16:creationId xmlns:a16="http://schemas.microsoft.com/office/drawing/2014/main" id="{C4D1C09D-7EF6-EFE6-EBC2-8527ACD0FBC6}"/>
              </a:ext>
            </a:extLst>
          </p:cNvPr>
          <p:cNvSpPr>
            <a:spLocks noGrp="1"/>
          </p:cNvSpPr>
          <p:nvPr>
            <p:ph type="sldNum" sz="quarter" idx="12"/>
          </p:nvPr>
        </p:nvSpPr>
        <p:spPr/>
        <p:txBody>
          <a:bodyPr/>
          <a:lstStyle/>
          <a:p>
            <a:fld id="{5985F9D5-3EED-6E4F-9468-80C6B44E6535}" type="slidenum">
              <a:rPr lang="en-US" smtClean="0"/>
              <a:t>2</a:t>
            </a:fld>
            <a:endParaRPr lang="en-US"/>
          </a:p>
        </p:txBody>
      </p:sp>
    </p:spTree>
    <p:extLst>
      <p:ext uri="{BB962C8B-B14F-4D97-AF65-F5344CB8AC3E}">
        <p14:creationId xmlns:p14="http://schemas.microsoft.com/office/powerpoint/2010/main" val="1345057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226"/>
            <a:ext cx="8229600" cy="1143000"/>
          </a:xfrm>
        </p:spPr>
        <p:txBody>
          <a:bodyPr>
            <a:normAutofit fontScale="90000"/>
          </a:bodyPr>
          <a:lstStyle/>
          <a:p>
            <a:r>
              <a:rPr lang="en-US" b="1" u="sng" dirty="0">
                <a:solidFill>
                  <a:srgbClr val="000000"/>
                </a:solidFill>
              </a:rPr>
              <a:t>Traditional Magnetic Reconnection in the Solar System </a:t>
            </a:r>
          </a:p>
        </p:txBody>
      </p:sp>
      <p:pic>
        <p:nvPicPr>
          <p:cNvPr id="5" name="Picture 4" descr="Coronal-loops-TRACE.jpg"/>
          <p:cNvPicPr>
            <a:picLocks noChangeAspect="1"/>
          </p:cNvPicPr>
          <p:nvPr/>
        </p:nvPicPr>
        <p:blipFill>
          <a:blip r:embed="rId2"/>
          <a:stretch>
            <a:fillRect/>
          </a:stretch>
        </p:blipFill>
        <p:spPr>
          <a:xfrm>
            <a:off x="2822" y="1553670"/>
            <a:ext cx="3240561" cy="2160374"/>
          </a:xfrm>
          <a:prstGeom prst="rect">
            <a:avLst/>
          </a:prstGeom>
        </p:spPr>
      </p:pic>
      <p:pic>
        <p:nvPicPr>
          <p:cNvPr id="6" name="Picture 5" descr="Sun-Earth-2.jpg"/>
          <p:cNvPicPr>
            <a:picLocks noChangeAspect="1"/>
          </p:cNvPicPr>
          <p:nvPr/>
        </p:nvPicPr>
        <p:blipFill>
          <a:blip r:embed="rId3"/>
          <a:stretch>
            <a:fillRect/>
          </a:stretch>
        </p:blipFill>
        <p:spPr>
          <a:xfrm>
            <a:off x="147481" y="3904151"/>
            <a:ext cx="3930681" cy="2291933"/>
          </a:xfrm>
          <a:prstGeom prst="rect">
            <a:avLst/>
          </a:prstGeom>
        </p:spPr>
      </p:pic>
      <p:pic>
        <p:nvPicPr>
          <p:cNvPr id="8" name="Picture 7" descr="Solar-Flare-Prominence.jpg"/>
          <p:cNvPicPr>
            <a:picLocks noChangeAspect="1"/>
          </p:cNvPicPr>
          <p:nvPr/>
        </p:nvPicPr>
        <p:blipFill>
          <a:blip r:embed="rId4"/>
          <a:stretch>
            <a:fillRect/>
          </a:stretch>
        </p:blipFill>
        <p:spPr>
          <a:xfrm>
            <a:off x="3260297" y="1560051"/>
            <a:ext cx="2211986" cy="2160374"/>
          </a:xfrm>
          <a:prstGeom prst="rect">
            <a:avLst/>
          </a:prstGeom>
        </p:spPr>
      </p:pic>
      <p:sp>
        <p:nvSpPr>
          <p:cNvPr id="12" name="Date Placeholder 11">
            <a:extLst>
              <a:ext uri="{FF2B5EF4-FFF2-40B4-BE49-F238E27FC236}">
                <a16:creationId xmlns:a16="http://schemas.microsoft.com/office/drawing/2014/main" id="{F9CB1537-E3BD-E24C-86A5-89791640C6C1}"/>
              </a:ext>
            </a:extLst>
          </p:cNvPr>
          <p:cNvSpPr>
            <a:spLocks noGrp="1"/>
          </p:cNvSpPr>
          <p:nvPr>
            <p:ph type="dt" sz="half" idx="10"/>
          </p:nvPr>
        </p:nvSpPr>
        <p:spPr/>
        <p:txBody>
          <a:bodyPr/>
          <a:lstStyle/>
          <a:p>
            <a:r>
              <a:rPr lang="en-US"/>
              <a:t>D. Uzdensky</a:t>
            </a:r>
          </a:p>
        </p:txBody>
      </p:sp>
      <p:sp>
        <p:nvSpPr>
          <p:cNvPr id="13" name="Footer Placeholder 12">
            <a:extLst>
              <a:ext uri="{FF2B5EF4-FFF2-40B4-BE49-F238E27FC236}">
                <a16:creationId xmlns:a16="http://schemas.microsoft.com/office/drawing/2014/main" id="{6889E3D3-5B76-984D-B03D-B1355977122D}"/>
              </a:ext>
            </a:extLst>
          </p:cNvPr>
          <p:cNvSpPr>
            <a:spLocks noGrp="1"/>
          </p:cNvSpPr>
          <p:nvPr>
            <p:ph type="ftr" sz="quarter" idx="11"/>
          </p:nvPr>
        </p:nvSpPr>
        <p:spPr/>
        <p:txBody>
          <a:bodyPr/>
          <a:lstStyle/>
          <a:p>
            <a:r>
              <a:rPr lang="en-US"/>
              <a:t>10/12/2022</a:t>
            </a:r>
          </a:p>
        </p:txBody>
      </p:sp>
      <p:sp>
        <p:nvSpPr>
          <p:cNvPr id="3" name="Slide Number Placeholder 2">
            <a:extLst>
              <a:ext uri="{FF2B5EF4-FFF2-40B4-BE49-F238E27FC236}">
                <a16:creationId xmlns:a16="http://schemas.microsoft.com/office/drawing/2014/main" id="{6116368B-D9CF-A984-D759-5059C7072858}"/>
              </a:ext>
            </a:extLst>
          </p:cNvPr>
          <p:cNvSpPr>
            <a:spLocks noGrp="1"/>
          </p:cNvSpPr>
          <p:nvPr>
            <p:ph type="sldNum" sz="quarter" idx="12"/>
          </p:nvPr>
        </p:nvSpPr>
        <p:spPr/>
        <p:txBody>
          <a:bodyPr/>
          <a:lstStyle/>
          <a:p>
            <a:fld id="{5985F9D5-3EED-6E4F-9468-80C6B44E6535}" type="slidenum">
              <a:rPr lang="en-US" smtClean="0"/>
              <a:t>20</a:t>
            </a:fld>
            <a:endParaRPr lang="en-US"/>
          </a:p>
        </p:txBody>
      </p:sp>
      <p:pic>
        <p:nvPicPr>
          <p:cNvPr id="7" name="Picture 6">
            <a:extLst>
              <a:ext uri="{FF2B5EF4-FFF2-40B4-BE49-F238E27FC236}">
                <a16:creationId xmlns:a16="http://schemas.microsoft.com/office/drawing/2014/main" id="{C1FF70B4-1AA5-4533-4271-CF231A2A3F2D}"/>
              </a:ext>
            </a:extLst>
          </p:cNvPr>
          <p:cNvPicPr>
            <a:picLocks noChangeAspect="1"/>
          </p:cNvPicPr>
          <p:nvPr/>
        </p:nvPicPr>
        <p:blipFill>
          <a:blip r:embed="rId5"/>
          <a:stretch>
            <a:fillRect/>
          </a:stretch>
        </p:blipFill>
        <p:spPr>
          <a:xfrm>
            <a:off x="4366290" y="3840297"/>
            <a:ext cx="4777710" cy="2881178"/>
          </a:xfrm>
          <a:prstGeom prst="rect">
            <a:avLst/>
          </a:prstGeom>
        </p:spPr>
      </p:pic>
      <p:pic>
        <p:nvPicPr>
          <p:cNvPr id="15" name="Picture 14" descr="reconnection-Forbes_Acton96.jpg">
            <a:extLst>
              <a:ext uri="{FF2B5EF4-FFF2-40B4-BE49-F238E27FC236}">
                <a16:creationId xmlns:a16="http://schemas.microsoft.com/office/drawing/2014/main" id="{C06EFBC9-0822-00BE-19C2-6EA7B12269A9}"/>
              </a:ext>
            </a:extLst>
          </p:cNvPr>
          <p:cNvPicPr>
            <a:picLocks noChangeAspect="1"/>
          </p:cNvPicPr>
          <p:nvPr/>
        </p:nvPicPr>
        <p:blipFill>
          <a:blip r:embed="rId6"/>
          <a:stretch>
            <a:fillRect/>
          </a:stretch>
        </p:blipFill>
        <p:spPr>
          <a:xfrm>
            <a:off x="6287648" y="1260407"/>
            <a:ext cx="2664703" cy="2453637"/>
          </a:xfrm>
          <a:prstGeom prst="rect">
            <a:avLst/>
          </a:prstGeom>
        </p:spPr>
      </p:pic>
    </p:spTree>
    <p:extLst>
      <p:ext uri="{BB962C8B-B14F-4D97-AF65-F5344CB8AC3E}">
        <p14:creationId xmlns:p14="http://schemas.microsoft.com/office/powerpoint/2010/main" val="1353460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11" y="1005973"/>
            <a:ext cx="5390578" cy="5039965"/>
          </a:xfrm>
        </p:spPr>
        <p:txBody>
          <a:bodyPr>
            <a:noAutofit/>
          </a:bodyPr>
          <a:lstStyle/>
          <a:p>
            <a:pPr marL="182880" indent="-182880">
              <a:spcBef>
                <a:spcPts val="0"/>
              </a:spcBef>
              <a:spcAft>
                <a:spcPts val="1200"/>
              </a:spcAft>
            </a:pPr>
            <a:r>
              <a:rPr lang="en-US" sz="2400" dirty="0"/>
              <a:t>Pulsar magnetospheres, winds, </a:t>
            </a:r>
            <a:r>
              <a:rPr lang="en-US" sz="2400" dirty="0" err="1"/>
              <a:t>PWNe</a:t>
            </a:r>
            <a:endParaRPr lang="en-US" sz="2400" dirty="0"/>
          </a:p>
          <a:p>
            <a:pPr marL="182880" indent="-182880">
              <a:spcBef>
                <a:spcPts val="0"/>
              </a:spcBef>
              <a:spcAft>
                <a:spcPts val="1200"/>
              </a:spcAft>
            </a:pPr>
            <a:endParaRPr lang="en-US" sz="800" dirty="0"/>
          </a:p>
          <a:p>
            <a:pPr marL="182880" indent="-182880">
              <a:spcBef>
                <a:spcPts val="0"/>
              </a:spcBef>
              <a:spcAft>
                <a:spcPts val="1200"/>
              </a:spcAft>
            </a:pPr>
            <a:r>
              <a:rPr lang="en-US" sz="2400" dirty="0"/>
              <a:t>Black hole accretion disks &amp; coronae</a:t>
            </a:r>
          </a:p>
          <a:p>
            <a:pPr marL="182880" indent="-182880">
              <a:spcBef>
                <a:spcPts val="0"/>
              </a:spcBef>
              <a:spcAft>
                <a:spcPts val="1200"/>
              </a:spcAft>
            </a:pPr>
            <a:endParaRPr lang="en-US" sz="800" dirty="0"/>
          </a:p>
          <a:p>
            <a:pPr marL="182880" indent="-182880">
              <a:spcBef>
                <a:spcPts val="0"/>
              </a:spcBef>
            </a:pPr>
            <a:r>
              <a:rPr lang="en-US" sz="2400" dirty="0"/>
              <a:t>Active galactic nuclei (AGN/ blazar) jets</a:t>
            </a:r>
            <a:r>
              <a:rPr lang="en-US" sz="2400" baseline="30000" dirty="0">
                <a:solidFill>
                  <a:srgbClr val="C00000"/>
                </a:solidFill>
              </a:rPr>
              <a:t>*</a:t>
            </a:r>
            <a:r>
              <a:rPr lang="en-US" sz="2400" dirty="0"/>
              <a:t> </a:t>
            </a:r>
            <a:r>
              <a:rPr lang="en-US" sz="2000" dirty="0"/>
              <a:t>powered by supermassive BHs</a:t>
            </a:r>
          </a:p>
          <a:p>
            <a:pPr marL="0" indent="0">
              <a:spcBef>
                <a:spcPts val="0"/>
              </a:spcBef>
              <a:spcAft>
                <a:spcPts val="300"/>
              </a:spcAft>
              <a:buNone/>
            </a:pPr>
            <a:r>
              <a:rPr lang="en-US" sz="2000" dirty="0"/>
              <a:t>(producing CRs, </a:t>
            </a:r>
            <a:r>
              <a:rPr lang="en-US" sz="2000" dirty="0" err="1"/>
              <a:t>PeV</a:t>
            </a:r>
            <a:r>
              <a:rPr lang="en-US" sz="2000" dirty="0"/>
              <a:t> neutrinos, </a:t>
            </a:r>
            <a:r>
              <a:rPr lang="en-US" sz="2000" dirty="0" err="1"/>
              <a:t>TeV</a:t>
            </a:r>
            <a:r>
              <a:rPr lang="en-US" sz="2000" dirty="0"/>
              <a:t> </a:t>
            </a:r>
            <a:r>
              <a:rPr lang="en-US" sz="2000" dirty="0" err="1"/>
              <a:t>γ</a:t>
            </a:r>
            <a:r>
              <a:rPr lang="en-US" sz="2000" dirty="0"/>
              <a:t>-ray flares) </a:t>
            </a:r>
          </a:p>
          <a:p>
            <a:pPr marL="0" indent="0">
              <a:spcBef>
                <a:spcPts val="0"/>
              </a:spcBef>
              <a:spcAft>
                <a:spcPts val="1200"/>
              </a:spcAft>
              <a:buNone/>
            </a:pPr>
            <a:endParaRPr lang="en-US" sz="800" dirty="0"/>
          </a:p>
          <a:p>
            <a:pPr marL="182880" indent="-182880">
              <a:spcBef>
                <a:spcPts val="0"/>
              </a:spcBef>
              <a:spcAft>
                <a:spcPts val="300"/>
              </a:spcAft>
            </a:pPr>
            <a:r>
              <a:rPr lang="en-US" sz="2400" dirty="0"/>
              <a:t>Gamma-Ray Bursts (GRBs)</a:t>
            </a:r>
          </a:p>
          <a:p>
            <a:pPr marL="0" indent="0">
              <a:spcBef>
                <a:spcPts val="0"/>
              </a:spcBef>
              <a:buNone/>
            </a:pPr>
            <a:r>
              <a:rPr lang="en-US" sz="2000" dirty="0"/>
              <a:t>exploding massive stars </a:t>
            </a:r>
          </a:p>
          <a:p>
            <a:pPr marL="0" indent="0">
              <a:spcBef>
                <a:spcPts val="0"/>
              </a:spcBef>
              <a:spcAft>
                <a:spcPts val="1200"/>
              </a:spcAft>
              <a:buNone/>
            </a:pPr>
            <a:r>
              <a:rPr lang="en-US" sz="2000" dirty="0"/>
              <a:t>or NS-NS mergers</a:t>
            </a:r>
            <a:r>
              <a:rPr lang="en-US" sz="2000" baseline="30000" dirty="0">
                <a:solidFill>
                  <a:srgbClr val="C00000"/>
                </a:solidFill>
              </a:rPr>
              <a:t>*</a:t>
            </a:r>
            <a:r>
              <a:rPr lang="en-US" sz="2000" dirty="0"/>
              <a:t> - gravitational wave sources </a:t>
            </a:r>
            <a:endParaRPr lang="en-US" sz="1200" dirty="0"/>
          </a:p>
          <a:p>
            <a:pPr marL="182880" indent="-182880">
              <a:spcBef>
                <a:spcPts val="0"/>
              </a:spcBef>
              <a:spcAft>
                <a:spcPts val="300"/>
              </a:spcAft>
            </a:pPr>
            <a:r>
              <a:rPr lang="en-US" sz="2400" dirty="0"/>
              <a:t>Magnetar magnetospheres</a:t>
            </a:r>
          </a:p>
          <a:p>
            <a:pPr marL="0" indent="0">
              <a:spcBef>
                <a:spcPts val="0"/>
              </a:spcBef>
              <a:buNone/>
            </a:pPr>
            <a:r>
              <a:rPr lang="en-US" sz="2000" dirty="0"/>
              <a:t>(ultra-magnetized neutron stars: </a:t>
            </a:r>
            <a:r>
              <a:rPr lang="en-US" sz="2000" dirty="0" err="1"/>
              <a:t>γ</a:t>
            </a:r>
            <a:r>
              <a:rPr lang="en-US" sz="2000" dirty="0"/>
              <a:t>-ray flares)</a:t>
            </a:r>
          </a:p>
          <a:p>
            <a:pPr marL="0" indent="0">
              <a:spcBef>
                <a:spcPts val="0"/>
              </a:spcBef>
              <a:buNone/>
            </a:pPr>
            <a:endParaRPr lang="en-US" sz="2400" dirty="0"/>
          </a:p>
        </p:txBody>
      </p:sp>
      <p:pic>
        <p:nvPicPr>
          <p:cNvPr id="5" name="Picture 4"/>
          <p:cNvPicPr>
            <a:picLocks noChangeAspect="1"/>
          </p:cNvPicPr>
          <p:nvPr/>
        </p:nvPicPr>
        <p:blipFill>
          <a:blip r:embed="rId2"/>
          <a:stretch>
            <a:fillRect/>
          </a:stretch>
        </p:blipFill>
        <p:spPr>
          <a:xfrm>
            <a:off x="5552926" y="2374402"/>
            <a:ext cx="1687664" cy="1260122"/>
          </a:xfrm>
          <a:prstGeom prst="rect">
            <a:avLst/>
          </a:prstGeom>
        </p:spPr>
      </p:pic>
      <p:pic>
        <p:nvPicPr>
          <p:cNvPr id="7" name="Content Placeholder 3" descr="magnetar_flare-ST.jpg"/>
          <p:cNvPicPr>
            <a:picLocks noGrp="1" noChangeAspect="1"/>
          </p:cNvPicPr>
          <p:nvPr/>
        </p:nvPicPr>
        <p:blipFill>
          <a:blip r:embed="rId3"/>
          <a:srcRect l="-53853" r="-53853"/>
          <a:stretch>
            <a:fillRect/>
          </a:stretch>
        </p:blipFill>
        <p:spPr>
          <a:xfrm>
            <a:off x="4691935" y="4987367"/>
            <a:ext cx="3377207" cy="1676763"/>
          </a:xfrm>
          <a:prstGeom prst="rect">
            <a:avLst/>
          </a:prstGeom>
        </p:spPr>
      </p:pic>
      <p:pic>
        <p:nvPicPr>
          <p:cNvPr id="8" name="Picture 7"/>
          <p:cNvPicPr>
            <a:picLocks noChangeAspect="1"/>
          </p:cNvPicPr>
          <p:nvPr/>
        </p:nvPicPr>
        <p:blipFill>
          <a:blip r:embed="rId4"/>
          <a:stretch>
            <a:fillRect/>
          </a:stretch>
        </p:blipFill>
        <p:spPr>
          <a:xfrm>
            <a:off x="5518159" y="737299"/>
            <a:ext cx="1423681" cy="1439713"/>
          </a:xfrm>
          <a:prstGeom prst="rect">
            <a:avLst/>
          </a:prstGeom>
        </p:spPr>
      </p:pic>
      <p:sp>
        <p:nvSpPr>
          <p:cNvPr id="9" name="TextBox 8"/>
          <p:cNvSpPr txBox="1"/>
          <p:nvPr/>
        </p:nvSpPr>
        <p:spPr>
          <a:xfrm>
            <a:off x="6428545" y="1765197"/>
            <a:ext cx="615335" cy="369332"/>
          </a:xfrm>
          <a:prstGeom prst="rect">
            <a:avLst/>
          </a:prstGeom>
          <a:noFill/>
        </p:spPr>
        <p:txBody>
          <a:bodyPr wrap="none" rtlCol="0">
            <a:spAutoFit/>
          </a:bodyPr>
          <a:lstStyle/>
          <a:p>
            <a:r>
              <a:rPr lang="en-US" dirty="0">
                <a:solidFill>
                  <a:srgbClr val="FF6600"/>
                </a:solidFill>
              </a:rPr>
              <a:t>Crab</a:t>
            </a:r>
          </a:p>
        </p:txBody>
      </p:sp>
      <p:sp>
        <p:nvSpPr>
          <p:cNvPr id="10" name="TextBox 9"/>
          <p:cNvSpPr txBox="1"/>
          <p:nvPr/>
        </p:nvSpPr>
        <p:spPr>
          <a:xfrm>
            <a:off x="5613989" y="3313180"/>
            <a:ext cx="616011" cy="369332"/>
          </a:xfrm>
          <a:prstGeom prst="rect">
            <a:avLst/>
          </a:prstGeom>
          <a:noFill/>
        </p:spPr>
        <p:txBody>
          <a:bodyPr wrap="none" rtlCol="0">
            <a:spAutoFit/>
          </a:bodyPr>
          <a:lstStyle/>
          <a:p>
            <a:r>
              <a:rPr lang="en-US" dirty="0">
                <a:solidFill>
                  <a:srgbClr val="FF6600"/>
                </a:solidFill>
              </a:rPr>
              <a:t>M87</a:t>
            </a:r>
          </a:p>
        </p:txBody>
      </p:sp>
      <p:sp>
        <p:nvSpPr>
          <p:cNvPr id="4" name="Date Placeholder 3">
            <a:extLst>
              <a:ext uri="{FF2B5EF4-FFF2-40B4-BE49-F238E27FC236}">
                <a16:creationId xmlns:a16="http://schemas.microsoft.com/office/drawing/2014/main" id="{0F1B845F-02BB-294A-BB0C-25B462355785}"/>
              </a:ext>
            </a:extLst>
          </p:cNvPr>
          <p:cNvSpPr>
            <a:spLocks noGrp="1"/>
          </p:cNvSpPr>
          <p:nvPr>
            <p:ph type="dt" sz="half" idx="10"/>
          </p:nvPr>
        </p:nvSpPr>
        <p:spPr/>
        <p:txBody>
          <a:bodyPr/>
          <a:lstStyle/>
          <a:p>
            <a:r>
              <a:rPr lang="en-US"/>
              <a:t>D. Uzdensky</a:t>
            </a:r>
          </a:p>
        </p:txBody>
      </p:sp>
      <p:sp>
        <p:nvSpPr>
          <p:cNvPr id="15" name="Footer Placeholder 14">
            <a:extLst>
              <a:ext uri="{FF2B5EF4-FFF2-40B4-BE49-F238E27FC236}">
                <a16:creationId xmlns:a16="http://schemas.microsoft.com/office/drawing/2014/main" id="{6EE26E29-F43C-DD47-8FD8-8E59FA6988AE}"/>
              </a:ext>
            </a:extLst>
          </p:cNvPr>
          <p:cNvSpPr>
            <a:spLocks noGrp="1"/>
          </p:cNvSpPr>
          <p:nvPr>
            <p:ph type="ftr" sz="quarter" idx="11"/>
          </p:nvPr>
        </p:nvSpPr>
        <p:spPr/>
        <p:txBody>
          <a:bodyPr/>
          <a:lstStyle/>
          <a:p>
            <a:r>
              <a:rPr lang="en-US"/>
              <a:t>10/12/2022</a:t>
            </a:r>
            <a:endParaRPr lang="en-US" dirty="0"/>
          </a:p>
        </p:txBody>
      </p:sp>
      <p:pic>
        <p:nvPicPr>
          <p:cNvPr id="12" name="Picture 11">
            <a:extLst>
              <a:ext uri="{FF2B5EF4-FFF2-40B4-BE49-F238E27FC236}">
                <a16:creationId xmlns:a16="http://schemas.microsoft.com/office/drawing/2014/main" id="{16CE5DC5-AF7E-EB45-B3E2-5F171ADB41BA}"/>
              </a:ext>
            </a:extLst>
          </p:cNvPr>
          <p:cNvPicPr>
            <a:picLocks noChangeAspect="1"/>
          </p:cNvPicPr>
          <p:nvPr/>
        </p:nvPicPr>
        <p:blipFill>
          <a:blip r:embed="rId5"/>
          <a:stretch>
            <a:fillRect/>
          </a:stretch>
        </p:blipFill>
        <p:spPr>
          <a:xfrm>
            <a:off x="7208218" y="3382287"/>
            <a:ext cx="1996845" cy="1771907"/>
          </a:xfrm>
          <a:prstGeom prst="rect">
            <a:avLst/>
          </a:prstGeom>
        </p:spPr>
      </p:pic>
      <p:sp>
        <p:nvSpPr>
          <p:cNvPr id="18" name="Title 1">
            <a:extLst>
              <a:ext uri="{FF2B5EF4-FFF2-40B4-BE49-F238E27FC236}">
                <a16:creationId xmlns:a16="http://schemas.microsoft.com/office/drawing/2014/main" id="{D3FA993D-C815-6F4A-BD46-2DC566CD8200}"/>
              </a:ext>
            </a:extLst>
          </p:cNvPr>
          <p:cNvSpPr>
            <a:spLocks noGrp="1"/>
          </p:cNvSpPr>
          <p:nvPr>
            <p:ph type="title"/>
          </p:nvPr>
        </p:nvSpPr>
        <p:spPr>
          <a:xfrm>
            <a:off x="457200" y="41610"/>
            <a:ext cx="8229600" cy="589356"/>
          </a:xfrm>
        </p:spPr>
        <p:txBody>
          <a:bodyPr>
            <a:noAutofit/>
          </a:bodyPr>
          <a:lstStyle/>
          <a:p>
            <a:r>
              <a:rPr lang="en-US" sz="3600" b="1" u="sng" dirty="0">
                <a:solidFill>
                  <a:srgbClr val="C00000"/>
                </a:solidFill>
              </a:rPr>
              <a:t>Radiative</a:t>
            </a:r>
            <a:r>
              <a:rPr lang="en-US" sz="3600" b="1" u="sng" dirty="0"/>
              <a:t> Reconnection in Astrophysics</a:t>
            </a:r>
            <a:endParaRPr lang="en-US" sz="3600" u="sng" dirty="0"/>
          </a:p>
        </p:txBody>
      </p:sp>
      <p:sp>
        <p:nvSpPr>
          <p:cNvPr id="19" name="TextBox 18">
            <a:extLst>
              <a:ext uri="{FF2B5EF4-FFF2-40B4-BE49-F238E27FC236}">
                <a16:creationId xmlns:a16="http://schemas.microsoft.com/office/drawing/2014/main" id="{7A100213-3453-1B49-AB6E-E3F1FDE65C4F}"/>
              </a:ext>
            </a:extLst>
          </p:cNvPr>
          <p:cNvSpPr txBox="1"/>
          <p:nvPr/>
        </p:nvSpPr>
        <p:spPr>
          <a:xfrm>
            <a:off x="17711" y="616473"/>
            <a:ext cx="2396233" cy="369332"/>
          </a:xfrm>
          <a:prstGeom prst="rect">
            <a:avLst/>
          </a:prstGeom>
          <a:noFill/>
        </p:spPr>
        <p:txBody>
          <a:bodyPr wrap="none" rtlCol="0">
            <a:spAutoFit/>
          </a:bodyPr>
          <a:lstStyle/>
          <a:p>
            <a:r>
              <a:rPr lang="en-US" i="1" dirty="0">
                <a:solidFill>
                  <a:srgbClr val="660066"/>
                </a:solidFill>
              </a:rPr>
              <a:t>(Uzdensky </a:t>
            </a:r>
            <a:r>
              <a:rPr lang="fr-FR" i="1" dirty="0">
                <a:solidFill>
                  <a:srgbClr val="660066"/>
                </a:solidFill>
              </a:rPr>
              <a:t>20</a:t>
            </a:r>
            <a:r>
              <a:rPr lang="en-US" i="1" dirty="0">
                <a:solidFill>
                  <a:srgbClr val="660066"/>
                </a:solidFill>
              </a:rPr>
              <a:t>16 review)</a:t>
            </a:r>
          </a:p>
        </p:txBody>
      </p:sp>
      <p:pic>
        <p:nvPicPr>
          <p:cNvPr id="17" name="Picture 16" descr="accretion-disk-dixon.jpg">
            <a:extLst>
              <a:ext uri="{FF2B5EF4-FFF2-40B4-BE49-F238E27FC236}">
                <a16:creationId xmlns:a16="http://schemas.microsoft.com/office/drawing/2014/main" id="{79ED4067-9F04-E64C-B03C-A51574BC5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0460" y="1392495"/>
            <a:ext cx="1768883" cy="1179255"/>
          </a:xfrm>
          <a:prstGeom prst="rect">
            <a:avLst/>
          </a:prstGeom>
        </p:spPr>
      </p:pic>
      <p:pic>
        <p:nvPicPr>
          <p:cNvPr id="20" name="Picture 19">
            <a:extLst>
              <a:ext uri="{FF2B5EF4-FFF2-40B4-BE49-F238E27FC236}">
                <a16:creationId xmlns:a16="http://schemas.microsoft.com/office/drawing/2014/main" id="{F96363EE-29D8-9249-AE10-307F7CF41273}"/>
              </a:ext>
            </a:extLst>
          </p:cNvPr>
          <p:cNvPicPr>
            <a:picLocks noChangeAspect="1"/>
          </p:cNvPicPr>
          <p:nvPr/>
        </p:nvPicPr>
        <p:blipFill>
          <a:blip r:embed="rId7"/>
          <a:stretch>
            <a:fillRect/>
          </a:stretch>
        </p:blipFill>
        <p:spPr>
          <a:xfrm>
            <a:off x="5550350" y="3601429"/>
            <a:ext cx="1687663" cy="1269480"/>
          </a:xfrm>
          <a:prstGeom prst="rect">
            <a:avLst/>
          </a:prstGeom>
        </p:spPr>
      </p:pic>
      <p:sp>
        <p:nvSpPr>
          <p:cNvPr id="21" name="TextBox 20">
            <a:extLst>
              <a:ext uri="{FF2B5EF4-FFF2-40B4-BE49-F238E27FC236}">
                <a16:creationId xmlns:a16="http://schemas.microsoft.com/office/drawing/2014/main" id="{6396081F-62D6-754F-8657-2ABDA67E33B6}"/>
              </a:ext>
            </a:extLst>
          </p:cNvPr>
          <p:cNvSpPr txBox="1"/>
          <p:nvPr/>
        </p:nvSpPr>
        <p:spPr>
          <a:xfrm>
            <a:off x="5518159" y="4510876"/>
            <a:ext cx="582211" cy="369332"/>
          </a:xfrm>
          <a:prstGeom prst="rect">
            <a:avLst/>
          </a:prstGeom>
          <a:noFill/>
        </p:spPr>
        <p:txBody>
          <a:bodyPr wrap="none" rtlCol="0">
            <a:spAutoFit/>
          </a:bodyPr>
          <a:lstStyle/>
          <a:p>
            <a:r>
              <a:rPr lang="en-US" dirty="0">
                <a:solidFill>
                  <a:srgbClr val="FF6600"/>
                </a:solidFill>
              </a:rPr>
              <a:t>GRB</a:t>
            </a:r>
          </a:p>
        </p:txBody>
      </p:sp>
      <p:sp>
        <p:nvSpPr>
          <p:cNvPr id="22" name="TextBox 21">
            <a:extLst>
              <a:ext uri="{FF2B5EF4-FFF2-40B4-BE49-F238E27FC236}">
                <a16:creationId xmlns:a16="http://schemas.microsoft.com/office/drawing/2014/main" id="{CA90E2A2-1E0B-504A-8368-A9A6C729B83C}"/>
              </a:ext>
            </a:extLst>
          </p:cNvPr>
          <p:cNvSpPr txBox="1"/>
          <p:nvPr/>
        </p:nvSpPr>
        <p:spPr>
          <a:xfrm>
            <a:off x="150501" y="6051613"/>
            <a:ext cx="3255315" cy="369332"/>
          </a:xfrm>
          <a:prstGeom prst="rect">
            <a:avLst/>
          </a:prstGeom>
          <a:noFill/>
        </p:spPr>
        <p:txBody>
          <a:bodyPr wrap="none" rtlCol="0">
            <a:spAutoFit/>
          </a:bodyPr>
          <a:lstStyle/>
          <a:p>
            <a:r>
              <a:rPr lang="en-US" sz="2400" b="1" baseline="30000" dirty="0">
                <a:solidFill>
                  <a:srgbClr val="C00000"/>
                </a:solidFill>
              </a:rPr>
              <a:t>*</a:t>
            </a:r>
            <a:r>
              <a:rPr lang="en-US" b="1" dirty="0">
                <a:solidFill>
                  <a:srgbClr val="C00000"/>
                </a:solidFill>
              </a:rPr>
              <a:t> Multi-messenger astrophysics</a:t>
            </a:r>
          </a:p>
        </p:txBody>
      </p:sp>
      <p:sp>
        <p:nvSpPr>
          <p:cNvPr id="2" name="Slide Number Placeholder 1">
            <a:extLst>
              <a:ext uri="{FF2B5EF4-FFF2-40B4-BE49-F238E27FC236}">
                <a16:creationId xmlns:a16="http://schemas.microsoft.com/office/drawing/2014/main" id="{6B443026-4C8E-C88D-7E1E-8F1FE9043A33}"/>
              </a:ext>
            </a:extLst>
          </p:cNvPr>
          <p:cNvSpPr>
            <a:spLocks noGrp="1"/>
          </p:cNvSpPr>
          <p:nvPr>
            <p:ph type="sldNum" sz="quarter" idx="12"/>
          </p:nvPr>
        </p:nvSpPr>
        <p:spPr/>
        <p:txBody>
          <a:bodyPr/>
          <a:lstStyle/>
          <a:p>
            <a:fld id="{5985F9D5-3EED-6E4F-9468-80C6B44E6535}" type="slidenum">
              <a:rPr lang="en-US" smtClean="0"/>
              <a:t>21</a:t>
            </a:fld>
            <a:endParaRPr lang="en-US"/>
          </a:p>
        </p:txBody>
      </p:sp>
    </p:spTree>
    <p:extLst>
      <p:ext uri="{BB962C8B-B14F-4D97-AF65-F5344CB8AC3E}">
        <p14:creationId xmlns:p14="http://schemas.microsoft.com/office/powerpoint/2010/main" val="826458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3CAC-DBEE-864F-9E19-C7EB86D28508}"/>
              </a:ext>
            </a:extLst>
          </p:cNvPr>
          <p:cNvSpPr>
            <a:spLocks noGrp="1"/>
          </p:cNvSpPr>
          <p:nvPr>
            <p:ph type="title"/>
          </p:nvPr>
        </p:nvSpPr>
        <p:spPr>
          <a:xfrm>
            <a:off x="710825" y="47110"/>
            <a:ext cx="8186039" cy="786910"/>
          </a:xfrm>
        </p:spPr>
        <p:txBody>
          <a:bodyPr>
            <a:noAutofit/>
          </a:bodyPr>
          <a:lstStyle/>
          <a:p>
            <a:r>
              <a:rPr lang="en-US" sz="2800" b="1" u="sng" dirty="0"/>
              <a:t>PIC Simulations of Relativistic Magnetic Reconnection with inverse-Compton (</a:t>
            </a:r>
            <a:r>
              <a:rPr lang="en-US" sz="2800" b="1" u="sng" dirty="0" err="1"/>
              <a:t>IC</a:t>
            </a:r>
            <a:r>
              <a:rPr lang="en-US" sz="2800" b="1" u="sng" dirty="0" err="1">
                <a:solidFill>
                  <a:srgbClr val="0070C0"/>
                </a:solidFill>
              </a:rPr>
              <a:t>y</a:t>
            </a:r>
            <a:r>
              <a:rPr lang="en-US" sz="2800" b="1" u="sng" dirty="0"/>
              <a:t>) Radiative Cooling</a:t>
            </a:r>
          </a:p>
        </p:txBody>
      </p:sp>
      <p:pic>
        <p:nvPicPr>
          <p:cNvPr id="4" name="Picture 3" descr="ne_12400_17200r4.jpg">
            <a:extLst>
              <a:ext uri="{FF2B5EF4-FFF2-40B4-BE49-F238E27FC236}">
                <a16:creationId xmlns:a16="http://schemas.microsoft.com/office/drawing/2014/main" id="{C943BCF9-E62A-CB4D-A9AC-7C55B0044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25" y="2719648"/>
            <a:ext cx="7676444" cy="3544685"/>
          </a:xfrm>
          <a:prstGeom prst="rect">
            <a:avLst/>
          </a:prstGeom>
        </p:spPr>
      </p:pic>
      <p:sp>
        <p:nvSpPr>
          <p:cNvPr id="5" name="TextBox 4">
            <a:extLst>
              <a:ext uri="{FF2B5EF4-FFF2-40B4-BE49-F238E27FC236}">
                <a16:creationId xmlns:a16="http://schemas.microsoft.com/office/drawing/2014/main" id="{8D9CF925-23C7-2942-BA17-06ACA5E290E0}"/>
              </a:ext>
            </a:extLst>
          </p:cNvPr>
          <p:cNvSpPr txBox="1"/>
          <p:nvPr/>
        </p:nvSpPr>
        <p:spPr>
          <a:xfrm>
            <a:off x="2886619" y="783000"/>
            <a:ext cx="3666581" cy="400110"/>
          </a:xfrm>
          <a:prstGeom prst="rect">
            <a:avLst/>
          </a:prstGeom>
          <a:noFill/>
        </p:spPr>
        <p:txBody>
          <a:bodyPr wrap="none" rtlCol="0">
            <a:spAutoFit/>
          </a:bodyPr>
          <a:lstStyle/>
          <a:p>
            <a:r>
              <a:rPr lang="en-US" sz="2000" i="1" dirty="0">
                <a:solidFill>
                  <a:srgbClr val="7030A0"/>
                </a:solidFill>
              </a:rPr>
              <a:t>Werner, </a:t>
            </a:r>
            <a:r>
              <a:rPr lang="en-US" sz="2000" i="1" dirty="0" err="1">
                <a:solidFill>
                  <a:srgbClr val="7030A0"/>
                </a:solidFill>
              </a:rPr>
              <a:t>Philippov</a:t>
            </a:r>
            <a:r>
              <a:rPr lang="en-US" sz="2000" i="1" dirty="0">
                <a:solidFill>
                  <a:srgbClr val="7030A0"/>
                </a:solidFill>
              </a:rPr>
              <a:t>, Uzdensky 2019</a:t>
            </a:r>
          </a:p>
        </p:txBody>
      </p:sp>
      <p:sp>
        <p:nvSpPr>
          <p:cNvPr id="8" name="TextBox 7">
            <a:extLst>
              <a:ext uri="{FF2B5EF4-FFF2-40B4-BE49-F238E27FC236}">
                <a16:creationId xmlns:a16="http://schemas.microsoft.com/office/drawing/2014/main" id="{C9E9B52B-AFB5-5344-A0A2-788FF0E8A599}"/>
              </a:ext>
            </a:extLst>
          </p:cNvPr>
          <p:cNvSpPr txBox="1"/>
          <p:nvPr/>
        </p:nvSpPr>
        <p:spPr>
          <a:xfrm>
            <a:off x="0" y="6424035"/>
            <a:ext cx="9269204" cy="369332"/>
          </a:xfrm>
          <a:prstGeom prst="rect">
            <a:avLst/>
          </a:prstGeom>
          <a:noFill/>
        </p:spPr>
        <p:txBody>
          <a:bodyPr wrap="none" rtlCol="0">
            <a:spAutoFit/>
          </a:bodyPr>
          <a:lstStyle/>
          <a:p>
            <a:r>
              <a:rPr lang="en-US" i="1" dirty="0">
                <a:solidFill>
                  <a:srgbClr val="7030A0"/>
                </a:solidFill>
              </a:rPr>
              <a:t>Also: </a:t>
            </a:r>
            <a:r>
              <a:rPr lang="en-US" i="1" dirty="0" err="1">
                <a:solidFill>
                  <a:srgbClr val="7030A0"/>
                </a:solidFill>
              </a:rPr>
              <a:t>Sironi</a:t>
            </a:r>
            <a:r>
              <a:rPr lang="en-US" i="1" dirty="0">
                <a:solidFill>
                  <a:srgbClr val="7030A0"/>
                </a:solidFill>
              </a:rPr>
              <a:t> &amp; </a:t>
            </a:r>
            <a:r>
              <a:rPr lang="en-US" i="1" dirty="0" err="1">
                <a:solidFill>
                  <a:srgbClr val="7030A0"/>
                </a:solidFill>
              </a:rPr>
              <a:t>Beloborodov</a:t>
            </a:r>
            <a:r>
              <a:rPr lang="en-US" i="1" dirty="0">
                <a:solidFill>
                  <a:srgbClr val="7030A0"/>
                </a:solidFill>
              </a:rPr>
              <a:t> (2020); </a:t>
            </a:r>
            <a:r>
              <a:rPr lang="en-US" i="1" dirty="0" err="1">
                <a:solidFill>
                  <a:srgbClr val="7030A0"/>
                </a:solidFill>
              </a:rPr>
              <a:t>Ortuño-Macías</a:t>
            </a:r>
            <a:r>
              <a:rPr lang="en-US" i="1" dirty="0">
                <a:solidFill>
                  <a:srgbClr val="7030A0"/>
                </a:solidFill>
              </a:rPr>
              <a:t> &amp; </a:t>
            </a:r>
            <a:r>
              <a:rPr lang="en-US" i="1" dirty="0" err="1">
                <a:solidFill>
                  <a:srgbClr val="7030A0"/>
                </a:solidFill>
              </a:rPr>
              <a:t>Nalewajko</a:t>
            </a:r>
            <a:r>
              <a:rPr lang="en-US" i="1" dirty="0">
                <a:solidFill>
                  <a:srgbClr val="7030A0"/>
                </a:solidFill>
              </a:rPr>
              <a:t> (2019); </a:t>
            </a:r>
            <a:r>
              <a:rPr lang="en-US" i="1" dirty="0" err="1">
                <a:solidFill>
                  <a:srgbClr val="7030A0"/>
                </a:solidFill>
              </a:rPr>
              <a:t>Mehlhaff</a:t>
            </a:r>
            <a:r>
              <a:rPr lang="en-US" i="1" dirty="0">
                <a:solidFill>
                  <a:srgbClr val="7030A0"/>
                </a:solidFill>
              </a:rPr>
              <a:t> et al. (2020-21) </a:t>
            </a:r>
          </a:p>
        </p:txBody>
      </p:sp>
      <p:sp>
        <p:nvSpPr>
          <p:cNvPr id="9" name="Date Placeholder 8">
            <a:extLst>
              <a:ext uri="{FF2B5EF4-FFF2-40B4-BE49-F238E27FC236}">
                <a16:creationId xmlns:a16="http://schemas.microsoft.com/office/drawing/2014/main" id="{DD18B510-B9F5-0647-846D-6BC59647E797}"/>
              </a:ext>
            </a:extLst>
          </p:cNvPr>
          <p:cNvSpPr>
            <a:spLocks noGrp="1"/>
          </p:cNvSpPr>
          <p:nvPr>
            <p:ph type="dt" sz="half" idx="10"/>
          </p:nvPr>
        </p:nvSpPr>
        <p:spPr/>
        <p:txBody>
          <a:bodyPr/>
          <a:lstStyle/>
          <a:p>
            <a:r>
              <a:rPr lang="en-US"/>
              <a:t>D. Uzdensky</a:t>
            </a:r>
          </a:p>
        </p:txBody>
      </p:sp>
      <p:sp>
        <p:nvSpPr>
          <p:cNvPr id="10" name="Footer Placeholder 9">
            <a:extLst>
              <a:ext uri="{FF2B5EF4-FFF2-40B4-BE49-F238E27FC236}">
                <a16:creationId xmlns:a16="http://schemas.microsoft.com/office/drawing/2014/main" id="{63CC9971-7F64-E04F-85F3-528E14BFFC1E}"/>
              </a:ext>
            </a:extLst>
          </p:cNvPr>
          <p:cNvSpPr>
            <a:spLocks noGrp="1"/>
          </p:cNvSpPr>
          <p:nvPr>
            <p:ph type="ftr" sz="quarter" idx="11"/>
          </p:nvPr>
        </p:nvSpPr>
        <p:spPr/>
        <p:txBody>
          <a:bodyPr/>
          <a:lstStyle/>
          <a:p>
            <a:r>
              <a:rPr lang="en-US"/>
              <a:t>10/12/2022</a:t>
            </a:r>
          </a:p>
        </p:txBody>
      </p:sp>
      <p:sp>
        <p:nvSpPr>
          <p:cNvPr id="3" name="Slide Number Placeholder 2">
            <a:extLst>
              <a:ext uri="{FF2B5EF4-FFF2-40B4-BE49-F238E27FC236}">
                <a16:creationId xmlns:a16="http://schemas.microsoft.com/office/drawing/2014/main" id="{2106DF10-6F53-D8E6-E1E0-5B0AD6B3B1AD}"/>
              </a:ext>
            </a:extLst>
          </p:cNvPr>
          <p:cNvSpPr>
            <a:spLocks noGrp="1"/>
          </p:cNvSpPr>
          <p:nvPr>
            <p:ph type="sldNum" sz="quarter" idx="12"/>
          </p:nvPr>
        </p:nvSpPr>
        <p:spPr/>
        <p:txBody>
          <a:bodyPr/>
          <a:lstStyle/>
          <a:p>
            <a:fld id="{5985F9D5-3EED-6E4F-9468-80C6B44E6535}" type="slidenum">
              <a:rPr lang="en-US" smtClean="0"/>
              <a:t>22</a:t>
            </a:fld>
            <a:endParaRPr lang="en-US"/>
          </a:p>
        </p:txBody>
      </p:sp>
      <p:pic>
        <p:nvPicPr>
          <p:cNvPr id="6" name="Picture 5">
            <a:extLst>
              <a:ext uri="{FF2B5EF4-FFF2-40B4-BE49-F238E27FC236}">
                <a16:creationId xmlns:a16="http://schemas.microsoft.com/office/drawing/2014/main" id="{AB19B2FB-0E0C-2930-F6BF-5789D354970B}"/>
              </a:ext>
            </a:extLst>
          </p:cNvPr>
          <p:cNvPicPr>
            <a:picLocks noChangeAspect="1"/>
          </p:cNvPicPr>
          <p:nvPr/>
        </p:nvPicPr>
        <p:blipFill>
          <a:blip r:embed="rId3"/>
          <a:srcRect l="3101" t="4367" r="55675" b="14410"/>
          <a:stretch>
            <a:fillRect/>
          </a:stretch>
        </p:blipFill>
        <p:spPr>
          <a:xfrm>
            <a:off x="135299" y="1194518"/>
            <a:ext cx="1526029" cy="1365428"/>
          </a:xfrm>
          <a:prstGeom prst="rect">
            <a:avLst/>
          </a:prstGeom>
        </p:spPr>
      </p:pic>
      <p:pic>
        <p:nvPicPr>
          <p:cNvPr id="7" name="Picture 6" descr="discorona-color copy.eps">
            <a:extLst>
              <a:ext uri="{FF2B5EF4-FFF2-40B4-BE49-F238E27FC236}">
                <a16:creationId xmlns:a16="http://schemas.microsoft.com/office/drawing/2014/main" id="{D93129FE-41CD-ECAB-8BA9-61B29952277C}"/>
              </a:ext>
            </a:extLst>
          </p:cNvPr>
          <p:cNvPicPr>
            <a:picLocks noChangeAspect="1"/>
          </p:cNvPicPr>
          <p:nvPr/>
        </p:nvPicPr>
        <p:blipFill>
          <a:blip r:embed="rId4"/>
          <a:stretch>
            <a:fillRect/>
          </a:stretch>
        </p:blipFill>
        <p:spPr>
          <a:xfrm>
            <a:off x="2178125" y="1303498"/>
            <a:ext cx="2130927" cy="1147468"/>
          </a:xfrm>
          <a:prstGeom prst="rect">
            <a:avLst/>
          </a:prstGeom>
          <a:solidFill>
            <a:sysClr val="window" lastClr="FFFFFF"/>
          </a:solidFill>
        </p:spPr>
      </p:pic>
      <p:sp>
        <p:nvSpPr>
          <p:cNvPr id="11" name="TextBox 10">
            <a:extLst>
              <a:ext uri="{FF2B5EF4-FFF2-40B4-BE49-F238E27FC236}">
                <a16:creationId xmlns:a16="http://schemas.microsoft.com/office/drawing/2014/main" id="{0E5B92CB-9BCF-F4FF-DE1D-E22B2309AA3E}"/>
              </a:ext>
            </a:extLst>
          </p:cNvPr>
          <p:cNvSpPr txBox="1"/>
          <p:nvPr/>
        </p:nvSpPr>
        <p:spPr>
          <a:xfrm>
            <a:off x="4803844" y="1518937"/>
            <a:ext cx="3087089" cy="716589"/>
          </a:xfrm>
          <a:prstGeom prst="rect">
            <a:avLst/>
          </a:prstGeom>
          <a:noFill/>
        </p:spPr>
        <p:txBody>
          <a:bodyPr wrap="square" rtlCol="0">
            <a:noAutofit/>
          </a:bodyPr>
          <a:lstStyle/>
          <a:p>
            <a:r>
              <a:rPr lang="en-US" sz="2000" dirty="0"/>
              <a:t>Relevant to coronae of black-hole accretion disks </a:t>
            </a:r>
          </a:p>
        </p:txBody>
      </p:sp>
    </p:spTree>
    <p:extLst>
      <p:ext uri="{BB962C8B-B14F-4D97-AF65-F5344CB8AC3E}">
        <p14:creationId xmlns:p14="http://schemas.microsoft.com/office/powerpoint/2010/main" val="11221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1-thb25-Bzp25-L160-sigh100-gp1rad1-ppc20_ne_hires-r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 t="4075" r="12226"/>
          <a:stretch/>
        </p:blipFill>
        <p:spPr>
          <a:xfrm>
            <a:off x="-267441" y="266412"/>
            <a:ext cx="9959129" cy="6122196"/>
          </a:xfrm>
          <a:prstGeom prst="rect">
            <a:avLst/>
          </a:prstGeom>
        </p:spPr>
      </p:pic>
      <p:sp>
        <p:nvSpPr>
          <p:cNvPr id="14" name="TextBox 13"/>
          <p:cNvSpPr txBox="1"/>
          <p:nvPr/>
        </p:nvSpPr>
        <p:spPr>
          <a:xfrm>
            <a:off x="154172" y="700224"/>
            <a:ext cx="325730" cy="461665"/>
          </a:xfrm>
          <a:prstGeom prst="rect">
            <a:avLst/>
          </a:prstGeom>
          <a:noFill/>
        </p:spPr>
        <p:txBody>
          <a:bodyPr wrap="none" rtlCol="0">
            <a:spAutoFit/>
          </a:bodyPr>
          <a:lstStyle/>
          <a:p>
            <a:r>
              <a:rPr lang="en-US" sz="2400" dirty="0"/>
              <a:t>y</a:t>
            </a:r>
          </a:p>
        </p:txBody>
      </p:sp>
      <p:sp>
        <p:nvSpPr>
          <p:cNvPr id="15" name="TextBox 14"/>
          <p:cNvSpPr txBox="1"/>
          <p:nvPr/>
        </p:nvSpPr>
        <p:spPr>
          <a:xfrm>
            <a:off x="4572000" y="5618327"/>
            <a:ext cx="317966" cy="461665"/>
          </a:xfrm>
          <a:prstGeom prst="rect">
            <a:avLst/>
          </a:prstGeom>
          <a:noFill/>
        </p:spPr>
        <p:txBody>
          <a:bodyPr wrap="none" rtlCol="0">
            <a:spAutoFit/>
          </a:bodyPr>
          <a:lstStyle/>
          <a:p>
            <a:r>
              <a:rPr lang="en-US" sz="2400" dirty="0"/>
              <a:t>x</a:t>
            </a:r>
          </a:p>
        </p:txBody>
      </p:sp>
      <p:sp>
        <p:nvSpPr>
          <p:cNvPr id="11" name="TextBox 10">
            <a:extLst>
              <a:ext uri="{FF2B5EF4-FFF2-40B4-BE49-F238E27FC236}">
                <a16:creationId xmlns:a16="http://schemas.microsoft.com/office/drawing/2014/main" id="{5EDDBB4A-A6E2-394F-8E6A-F362DFD1F0B5}"/>
              </a:ext>
            </a:extLst>
          </p:cNvPr>
          <p:cNvSpPr txBox="1"/>
          <p:nvPr/>
        </p:nvSpPr>
        <p:spPr>
          <a:xfrm>
            <a:off x="154172" y="5647384"/>
            <a:ext cx="2569101" cy="369332"/>
          </a:xfrm>
          <a:prstGeom prst="rect">
            <a:avLst/>
          </a:prstGeom>
          <a:noFill/>
        </p:spPr>
        <p:txBody>
          <a:bodyPr wrap="none" rtlCol="0">
            <a:spAutoFit/>
          </a:bodyPr>
          <a:lstStyle/>
          <a:p>
            <a:r>
              <a:rPr lang="en-US" dirty="0">
                <a:solidFill>
                  <a:schemeClr val="accent3">
                    <a:lumMod val="75000"/>
                  </a:schemeClr>
                </a:solidFill>
              </a:rPr>
              <a:t>Werner &amp; Uzdensky 2021</a:t>
            </a:r>
          </a:p>
        </p:txBody>
      </p:sp>
      <p:sp>
        <p:nvSpPr>
          <p:cNvPr id="18" name="TextBox 17">
            <a:extLst>
              <a:ext uri="{FF2B5EF4-FFF2-40B4-BE49-F238E27FC236}">
                <a16:creationId xmlns:a16="http://schemas.microsoft.com/office/drawing/2014/main" id="{C6B138D8-3975-174A-ADF7-2AB7DBE4AC59}"/>
              </a:ext>
            </a:extLst>
          </p:cNvPr>
          <p:cNvSpPr txBox="1"/>
          <p:nvPr/>
        </p:nvSpPr>
        <p:spPr>
          <a:xfrm>
            <a:off x="8377801" y="469392"/>
            <a:ext cx="449162" cy="461665"/>
          </a:xfrm>
          <a:prstGeom prst="rect">
            <a:avLst/>
          </a:prstGeom>
          <a:noFill/>
        </p:spPr>
        <p:txBody>
          <a:bodyPr wrap="none" rtlCol="0">
            <a:spAutoFit/>
          </a:bodyPr>
          <a:lstStyle/>
          <a:p>
            <a:r>
              <a:rPr lang="en-US" sz="2400" dirty="0">
                <a:solidFill>
                  <a:schemeClr val="accent3">
                    <a:lumMod val="75000"/>
                  </a:schemeClr>
                </a:solidFill>
              </a:rPr>
              <a:t>n</a:t>
            </a:r>
            <a:r>
              <a:rPr lang="en-US" sz="2400" baseline="-25000" dirty="0">
                <a:solidFill>
                  <a:schemeClr val="accent3">
                    <a:lumMod val="75000"/>
                  </a:schemeClr>
                </a:solidFill>
              </a:rPr>
              <a:t>e</a:t>
            </a:r>
            <a:endParaRPr lang="en-US" sz="2400" dirty="0">
              <a:solidFill>
                <a:schemeClr val="accent3">
                  <a:lumMod val="75000"/>
                </a:schemeClr>
              </a:solidFill>
            </a:endParaRPr>
          </a:p>
        </p:txBody>
      </p:sp>
      <p:sp>
        <p:nvSpPr>
          <p:cNvPr id="2" name="Date Placeholder 1">
            <a:extLst>
              <a:ext uri="{FF2B5EF4-FFF2-40B4-BE49-F238E27FC236}">
                <a16:creationId xmlns:a16="http://schemas.microsoft.com/office/drawing/2014/main" id="{E68846AC-A98C-6A41-A574-58DFAA7B99CC}"/>
              </a:ext>
            </a:extLst>
          </p:cNvPr>
          <p:cNvSpPr>
            <a:spLocks noGrp="1"/>
          </p:cNvSpPr>
          <p:nvPr>
            <p:ph type="dt" sz="half" idx="10"/>
          </p:nvPr>
        </p:nvSpPr>
        <p:spPr/>
        <p:txBody>
          <a:bodyPr/>
          <a:lstStyle/>
          <a:p>
            <a:r>
              <a:rPr lang="en-US"/>
              <a:t>D. Uzdensky</a:t>
            </a:r>
          </a:p>
        </p:txBody>
      </p:sp>
      <p:sp>
        <p:nvSpPr>
          <p:cNvPr id="4" name="Footer Placeholder 3">
            <a:extLst>
              <a:ext uri="{FF2B5EF4-FFF2-40B4-BE49-F238E27FC236}">
                <a16:creationId xmlns:a16="http://schemas.microsoft.com/office/drawing/2014/main" id="{B44AF719-FC81-6142-8A8B-CD6B6D722B86}"/>
              </a:ext>
            </a:extLst>
          </p:cNvPr>
          <p:cNvSpPr>
            <a:spLocks noGrp="1"/>
          </p:cNvSpPr>
          <p:nvPr>
            <p:ph type="ftr" sz="quarter" idx="11"/>
          </p:nvPr>
        </p:nvSpPr>
        <p:spPr/>
        <p:txBody>
          <a:bodyPr/>
          <a:lstStyle/>
          <a:p>
            <a:r>
              <a:rPr lang="en-US"/>
              <a:t>10/12/2022</a:t>
            </a:r>
          </a:p>
        </p:txBody>
      </p:sp>
      <p:sp>
        <p:nvSpPr>
          <p:cNvPr id="6" name="Slide Number Placeholder 5">
            <a:extLst>
              <a:ext uri="{FF2B5EF4-FFF2-40B4-BE49-F238E27FC236}">
                <a16:creationId xmlns:a16="http://schemas.microsoft.com/office/drawing/2014/main" id="{BE8273FC-C676-DC3C-F366-04B7362CE3C6}"/>
              </a:ext>
            </a:extLst>
          </p:cNvPr>
          <p:cNvSpPr>
            <a:spLocks noGrp="1"/>
          </p:cNvSpPr>
          <p:nvPr>
            <p:ph type="sldNum" sz="quarter" idx="12"/>
          </p:nvPr>
        </p:nvSpPr>
        <p:spPr/>
        <p:txBody>
          <a:bodyPr/>
          <a:lstStyle/>
          <a:p>
            <a:fld id="{5985F9D5-3EED-6E4F-9468-80C6B44E6535}" type="slidenum">
              <a:rPr lang="en-US" smtClean="0"/>
              <a:t>23</a:t>
            </a:fld>
            <a:endParaRPr lang="en-US"/>
          </a:p>
        </p:txBody>
      </p:sp>
    </p:spTree>
    <p:extLst>
      <p:ext uri="{BB962C8B-B14F-4D97-AF65-F5344CB8AC3E}">
        <p14:creationId xmlns:p14="http://schemas.microsoft.com/office/powerpoint/2010/main" val="385386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26" y="110279"/>
            <a:ext cx="9134326" cy="719200"/>
          </a:xfrm>
        </p:spPr>
        <p:txBody>
          <a:bodyPr>
            <a:normAutofit fontScale="90000"/>
          </a:bodyPr>
          <a:lstStyle/>
          <a:p>
            <a:r>
              <a:rPr lang="en-US" sz="3100" b="1" u="sng" dirty="0"/>
              <a:t>PIC Simulations of Radiative Reconnection with </a:t>
            </a:r>
            <a:r>
              <a:rPr lang="en-US" sz="3100" b="1" u="sng" dirty="0" err="1"/>
              <a:t>ICy</a:t>
            </a:r>
            <a:r>
              <a:rPr lang="en-US" sz="3100" b="1" u="sng" dirty="0"/>
              <a:t> cooling</a:t>
            </a:r>
            <a:br>
              <a:rPr lang="en-US" sz="2800" b="1" u="sng" dirty="0"/>
            </a:br>
            <a:r>
              <a:rPr lang="en-US" sz="2000" b="1" i="1" dirty="0">
                <a:solidFill>
                  <a:srgbClr val="7030A0"/>
                </a:solidFill>
              </a:rPr>
              <a:t>(</a:t>
            </a:r>
            <a:r>
              <a:rPr lang="en-US" sz="2000" i="1" dirty="0">
                <a:solidFill>
                  <a:srgbClr val="7030A0"/>
                </a:solidFill>
              </a:rPr>
              <a:t>Werner, Philippov, &amp; Uzdensky 2019)</a:t>
            </a:r>
          </a:p>
        </p:txBody>
      </p:sp>
      <p:pic>
        <p:nvPicPr>
          <p:cNvPr id="4" name="Picture 3" descr="fig2a_gradInfSpectraWo3.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360" y="4017873"/>
            <a:ext cx="2895600" cy="2171700"/>
          </a:xfrm>
          <a:prstGeom prst="rect">
            <a:avLst/>
          </a:prstGeom>
        </p:spPr>
      </p:pic>
      <p:sp>
        <p:nvSpPr>
          <p:cNvPr id="7" name="TextBox 6"/>
          <p:cNvSpPr txBox="1"/>
          <p:nvPr/>
        </p:nvSpPr>
        <p:spPr>
          <a:xfrm>
            <a:off x="167719" y="2090595"/>
            <a:ext cx="5836899" cy="1066959"/>
          </a:xfrm>
          <a:prstGeom prst="rect">
            <a:avLst/>
          </a:prstGeom>
          <a:noFill/>
        </p:spPr>
        <p:txBody>
          <a:bodyPr wrap="square" rtlCol="0">
            <a:spAutoFit/>
          </a:bodyPr>
          <a:lstStyle/>
          <a:p>
            <a:pPr>
              <a:spcAft>
                <a:spcPts val="200"/>
              </a:spcAft>
            </a:pPr>
            <a:r>
              <a:rPr lang="en-US" sz="2000" u="sng" dirty="0"/>
              <a:t>Weak cooling (large </a:t>
            </a:r>
            <a:r>
              <a:rPr lang="en-US" sz="2000" u="sng" dirty="0" err="1"/>
              <a:t>γ</a:t>
            </a:r>
            <a:r>
              <a:rPr lang="en-US" sz="2000" u="sng" baseline="-25000" dirty="0" err="1"/>
              <a:t>rad</a:t>
            </a:r>
            <a:r>
              <a:rPr lang="en-US" sz="2000" u="sng" dirty="0"/>
              <a:t>/</a:t>
            </a:r>
            <a:r>
              <a:rPr lang="en-US" sz="2000" u="sng" dirty="0" err="1">
                <a:sym typeface="Wingdings"/>
              </a:rPr>
              <a:t>σ</a:t>
            </a:r>
            <a:r>
              <a:rPr lang="en-US" sz="2000" u="sng" dirty="0">
                <a:sym typeface="Wingdings"/>
              </a:rPr>
              <a:t>)</a:t>
            </a:r>
            <a:r>
              <a:rPr lang="en-US" sz="2000" dirty="0"/>
              <a:t>: usual hard power law</a:t>
            </a:r>
          </a:p>
          <a:p>
            <a:pPr>
              <a:spcAft>
                <a:spcPts val="200"/>
              </a:spcAft>
            </a:pPr>
            <a:r>
              <a:rPr lang="en-US" sz="2000" u="sng" dirty="0"/>
              <a:t>Strong cooling (small </a:t>
            </a:r>
            <a:r>
              <a:rPr lang="en-US" sz="2000" u="sng" dirty="0" err="1"/>
              <a:t>γ</a:t>
            </a:r>
            <a:r>
              <a:rPr lang="en-US" sz="2000" u="sng" baseline="-25000" dirty="0" err="1"/>
              <a:t>rad</a:t>
            </a:r>
            <a:r>
              <a:rPr lang="en-US" sz="2000" u="sng" dirty="0"/>
              <a:t>/</a:t>
            </a:r>
            <a:r>
              <a:rPr lang="en-US" sz="2000" u="sng" dirty="0" err="1">
                <a:sym typeface="Wingdings"/>
              </a:rPr>
              <a:t>σ</a:t>
            </a:r>
            <a:r>
              <a:rPr lang="en-US" sz="2000" u="sng" dirty="0">
                <a:sym typeface="Wingdings"/>
              </a:rPr>
              <a:t>)</a:t>
            </a:r>
            <a:r>
              <a:rPr lang="en-US" sz="2000" u="sng" dirty="0"/>
              <a:t>:</a:t>
            </a:r>
            <a:r>
              <a:rPr lang="en-US" sz="2000" dirty="0"/>
              <a:t> variable steep power law</a:t>
            </a:r>
          </a:p>
          <a:p>
            <a:pPr>
              <a:spcAft>
                <a:spcPts val="200"/>
              </a:spcAft>
            </a:pPr>
            <a:r>
              <a:rPr lang="en-US" sz="2000" u="sng" dirty="0"/>
              <a:t>Intermediate (medium </a:t>
            </a:r>
            <a:r>
              <a:rPr lang="en-US" sz="2000" u="sng" dirty="0" err="1"/>
              <a:t>γ</a:t>
            </a:r>
            <a:r>
              <a:rPr lang="en-US" sz="2000" u="sng" baseline="-25000" dirty="0" err="1"/>
              <a:t>rad</a:t>
            </a:r>
            <a:r>
              <a:rPr lang="en-US" sz="2000" u="sng" dirty="0"/>
              <a:t>/</a:t>
            </a:r>
            <a:r>
              <a:rPr lang="en-US" sz="2000" u="sng" dirty="0" err="1">
                <a:sym typeface="Wingdings"/>
              </a:rPr>
              <a:t>σ</a:t>
            </a:r>
            <a:r>
              <a:rPr lang="en-US" sz="2000" u="sng" dirty="0">
                <a:sym typeface="Wingdings"/>
              </a:rPr>
              <a:t>)</a:t>
            </a:r>
            <a:r>
              <a:rPr lang="en-US" sz="2000" dirty="0"/>
              <a:t>: both power laws</a:t>
            </a:r>
          </a:p>
        </p:txBody>
      </p:sp>
      <p:sp>
        <p:nvSpPr>
          <p:cNvPr id="11" name="TextBox 10">
            <a:extLst>
              <a:ext uri="{FF2B5EF4-FFF2-40B4-BE49-F238E27FC236}">
                <a16:creationId xmlns:a16="http://schemas.microsoft.com/office/drawing/2014/main" id="{A242C1BF-6B53-DB40-9244-A58649BB7E1D}"/>
              </a:ext>
            </a:extLst>
          </p:cNvPr>
          <p:cNvSpPr txBox="1"/>
          <p:nvPr/>
        </p:nvSpPr>
        <p:spPr>
          <a:xfrm>
            <a:off x="167719" y="980999"/>
            <a:ext cx="5912962" cy="719200"/>
          </a:xfrm>
          <a:prstGeom prst="rect">
            <a:avLst/>
          </a:prstGeom>
          <a:noFill/>
        </p:spPr>
        <p:txBody>
          <a:bodyPr wrap="square" rtlCol="0">
            <a:noAutofit/>
          </a:bodyPr>
          <a:lstStyle/>
          <a:p>
            <a:r>
              <a:rPr lang="en-US" sz="2000" b="1" dirty="0">
                <a:solidFill>
                  <a:srgbClr val="C00000"/>
                </a:solidFill>
              </a:rPr>
              <a:t>Radiative-PIC</a:t>
            </a:r>
            <a:r>
              <a:rPr lang="en-US" sz="2000" b="1" dirty="0"/>
              <a:t> (Zeltron) sims of relativistic pair-plasma reconnection with inverse-Compton radiation cooling.</a:t>
            </a:r>
          </a:p>
          <a:p>
            <a:endParaRPr lang="en-US" sz="2000" b="1" dirty="0"/>
          </a:p>
        </p:txBody>
      </p:sp>
      <p:sp>
        <p:nvSpPr>
          <p:cNvPr id="14" name="Date Placeholder 13">
            <a:extLst>
              <a:ext uri="{FF2B5EF4-FFF2-40B4-BE49-F238E27FC236}">
                <a16:creationId xmlns:a16="http://schemas.microsoft.com/office/drawing/2014/main" id="{F7C31391-D418-064F-B898-3AA92399DF2C}"/>
              </a:ext>
            </a:extLst>
          </p:cNvPr>
          <p:cNvSpPr>
            <a:spLocks noGrp="1"/>
          </p:cNvSpPr>
          <p:nvPr>
            <p:ph type="dt" sz="half" idx="10"/>
          </p:nvPr>
        </p:nvSpPr>
        <p:spPr/>
        <p:txBody>
          <a:bodyPr/>
          <a:lstStyle/>
          <a:p>
            <a:r>
              <a:rPr lang="en-US"/>
              <a:t>D. Uzdensky</a:t>
            </a:r>
          </a:p>
        </p:txBody>
      </p:sp>
      <p:sp>
        <p:nvSpPr>
          <p:cNvPr id="15" name="Footer Placeholder 14">
            <a:extLst>
              <a:ext uri="{FF2B5EF4-FFF2-40B4-BE49-F238E27FC236}">
                <a16:creationId xmlns:a16="http://schemas.microsoft.com/office/drawing/2014/main" id="{87ACDE82-055F-7649-BA55-D249151AFA7D}"/>
              </a:ext>
            </a:extLst>
          </p:cNvPr>
          <p:cNvSpPr>
            <a:spLocks noGrp="1"/>
          </p:cNvSpPr>
          <p:nvPr>
            <p:ph type="ftr" sz="quarter" idx="11"/>
          </p:nvPr>
        </p:nvSpPr>
        <p:spPr/>
        <p:txBody>
          <a:bodyPr/>
          <a:lstStyle/>
          <a:p>
            <a:r>
              <a:rPr lang="en-US"/>
              <a:t>10/12/2022</a:t>
            </a:r>
          </a:p>
        </p:txBody>
      </p:sp>
      <p:sp>
        <p:nvSpPr>
          <p:cNvPr id="3" name="TextBox 2">
            <a:extLst>
              <a:ext uri="{FF2B5EF4-FFF2-40B4-BE49-F238E27FC236}">
                <a16:creationId xmlns:a16="http://schemas.microsoft.com/office/drawing/2014/main" id="{DC9FEA48-87F0-8A44-ABBB-E6094FC1437A}"/>
              </a:ext>
            </a:extLst>
          </p:cNvPr>
          <p:cNvSpPr txBox="1"/>
          <p:nvPr/>
        </p:nvSpPr>
        <p:spPr>
          <a:xfrm>
            <a:off x="1014719" y="6128699"/>
            <a:ext cx="1170962" cy="369332"/>
          </a:xfrm>
          <a:prstGeom prst="rect">
            <a:avLst/>
          </a:prstGeom>
          <a:noFill/>
        </p:spPr>
        <p:txBody>
          <a:bodyPr wrap="none" rtlCol="0">
            <a:spAutoFit/>
          </a:bodyPr>
          <a:lstStyle/>
          <a:p>
            <a:r>
              <a:rPr lang="en-US" b="1" dirty="0"/>
              <a:t>no cooling</a:t>
            </a:r>
          </a:p>
        </p:txBody>
      </p:sp>
      <p:sp>
        <p:nvSpPr>
          <p:cNvPr id="17" name="TextBox 16">
            <a:extLst>
              <a:ext uri="{FF2B5EF4-FFF2-40B4-BE49-F238E27FC236}">
                <a16:creationId xmlns:a16="http://schemas.microsoft.com/office/drawing/2014/main" id="{BD4CC690-AAD0-DF46-8CAD-6E6729FF9D4D}"/>
              </a:ext>
            </a:extLst>
          </p:cNvPr>
          <p:cNvSpPr txBox="1"/>
          <p:nvPr/>
        </p:nvSpPr>
        <p:spPr>
          <a:xfrm>
            <a:off x="3967687" y="6125062"/>
            <a:ext cx="1717586" cy="369332"/>
          </a:xfrm>
          <a:prstGeom prst="rect">
            <a:avLst/>
          </a:prstGeom>
          <a:noFill/>
        </p:spPr>
        <p:txBody>
          <a:bodyPr wrap="none" rtlCol="0">
            <a:spAutoFit/>
          </a:bodyPr>
          <a:lstStyle/>
          <a:p>
            <a:r>
              <a:rPr lang="en-US" b="1" dirty="0"/>
              <a:t>medium cooling</a:t>
            </a:r>
          </a:p>
        </p:txBody>
      </p:sp>
      <p:sp>
        <p:nvSpPr>
          <p:cNvPr id="18" name="TextBox 17">
            <a:extLst>
              <a:ext uri="{FF2B5EF4-FFF2-40B4-BE49-F238E27FC236}">
                <a16:creationId xmlns:a16="http://schemas.microsoft.com/office/drawing/2014/main" id="{7A39CAB0-E3A8-B44F-8AB5-7B98C2F5381F}"/>
              </a:ext>
            </a:extLst>
          </p:cNvPr>
          <p:cNvSpPr txBox="1"/>
          <p:nvPr/>
        </p:nvSpPr>
        <p:spPr>
          <a:xfrm>
            <a:off x="7019246" y="6184476"/>
            <a:ext cx="1527854" cy="369332"/>
          </a:xfrm>
          <a:prstGeom prst="rect">
            <a:avLst/>
          </a:prstGeom>
          <a:noFill/>
        </p:spPr>
        <p:txBody>
          <a:bodyPr wrap="none" rtlCol="0">
            <a:spAutoFit/>
          </a:bodyPr>
          <a:lstStyle/>
          <a:p>
            <a:r>
              <a:rPr lang="en-US" b="1" dirty="0"/>
              <a:t>strong cooling</a:t>
            </a:r>
          </a:p>
        </p:txBody>
      </p:sp>
      <p:pic>
        <p:nvPicPr>
          <p:cNvPr id="19" name="res2LygradInfBguide025_150">
            <a:hlinkClick r:id="" action="ppaction://media"/>
            <a:extLst>
              <a:ext uri="{FF2B5EF4-FFF2-40B4-BE49-F238E27FC236}">
                <a16:creationId xmlns:a16="http://schemas.microsoft.com/office/drawing/2014/main" id="{00F74515-5841-EF4B-8457-9B82A6A881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42131" y="638121"/>
            <a:ext cx="2817193" cy="3316281"/>
          </a:xfrm>
          <a:prstGeom prst="rect">
            <a:avLst/>
          </a:prstGeom>
        </p:spPr>
      </p:pic>
      <p:pic>
        <p:nvPicPr>
          <p:cNvPr id="21" name="Picture 20" descr="fig2b_grad8SpectraWo3.pdf">
            <a:extLst>
              <a:ext uri="{FF2B5EF4-FFF2-40B4-BE49-F238E27FC236}">
                <a16:creationId xmlns:a16="http://schemas.microsoft.com/office/drawing/2014/main" id="{C3D6482C-90F2-D646-8C32-075CA5E69C16}"/>
              </a:ext>
            </a:extLst>
          </p:cNvPr>
          <p:cNvPicPr>
            <a:picLocks noChangeAspect="1"/>
          </p:cNvPicPr>
          <p:nvPr/>
        </p:nvPicPr>
        <p:blipFill rotWithShape="1">
          <a:blip r:embed="rId6">
            <a:extLst>
              <a:ext uri="{28A0092B-C50C-407E-A947-70E740481C1C}">
                <a14:useLocalDpi xmlns:a14="http://schemas.microsoft.com/office/drawing/2010/main" val="0"/>
              </a:ext>
            </a:extLst>
          </a:blip>
          <a:srcRect l="10980"/>
          <a:stretch/>
        </p:blipFill>
        <p:spPr>
          <a:xfrm>
            <a:off x="3373823" y="4017873"/>
            <a:ext cx="2645977" cy="2229263"/>
          </a:xfrm>
          <a:prstGeom prst="rect">
            <a:avLst/>
          </a:prstGeom>
        </p:spPr>
      </p:pic>
      <p:pic>
        <p:nvPicPr>
          <p:cNvPr id="22" name="Picture 21" descr="fig2c_grad2SpectraWo3.pdf">
            <a:extLst>
              <a:ext uri="{FF2B5EF4-FFF2-40B4-BE49-F238E27FC236}">
                <a16:creationId xmlns:a16="http://schemas.microsoft.com/office/drawing/2014/main" id="{3DCABA24-DF30-814C-B4EA-D90DA7F89FDA}"/>
              </a:ext>
            </a:extLst>
          </p:cNvPr>
          <p:cNvPicPr>
            <a:picLocks noChangeAspect="1"/>
          </p:cNvPicPr>
          <p:nvPr/>
        </p:nvPicPr>
        <p:blipFill rotWithShape="1">
          <a:blip r:embed="rId7">
            <a:extLst>
              <a:ext uri="{28A0092B-C50C-407E-A947-70E740481C1C}">
                <a14:useLocalDpi xmlns:a14="http://schemas.microsoft.com/office/drawing/2010/main" val="0"/>
              </a:ext>
            </a:extLst>
          </a:blip>
          <a:srcRect l="10980"/>
          <a:stretch/>
        </p:blipFill>
        <p:spPr>
          <a:xfrm>
            <a:off x="6342131" y="4017873"/>
            <a:ext cx="2700269" cy="2275006"/>
          </a:xfrm>
          <a:prstGeom prst="rect">
            <a:avLst/>
          </a:prstGeom>
        </p:spPr>
      </p:pic>
      <p:sp>
        <p:nvSpPr>
          <p:cNvPr id="5" name="Slide Number Placeholder 4">
            <a:extLst>
              <a:ext uri="{FF2B5EF4-FFF2-40B4-BE49-F238E27FC236}">
                <a16:creationId xmlns:a16="http://schemas.microsoft.com/office/drawing/2014/main" id="{D162CD44-3E60-5CFC-9805-7A81B15633AA}"/>
              </a:ext>
            </a:extLst>
          </p:cNvPr>
          <p:cNvSpPr>
            <a:spLocks noGrp="1"/>
          </p:cNvSpPr>
          <p:nvPr>
            <p:ph type="sldNum" sz="quarter" idx="12"/>
          </p:nvPr>
        </p:nvSpPr>
        <p:spPr/>
        <p:txBody>
          <a:bodyPr/>
          <a:lstStyle/>
          <a:p>
            <a:fld id="{5985F9D5-3EED-6E4F-9468-80C6B44E6535}" type="slidenum">
              <a:rPr lang="en-US" smtClean="0"/>
              <a:t>24</a:t>
            </a:fld>
            <a:endParaRPr lang="en-US"/>
          </a:p>
        </p:txBody>
      </p:sp>
    </p:spTree>
    <p:extLst>
      <p:ext uri="{BB962C8B-B14F-4D97-AF65-F5344CB8AC3E}">
        <p14:creationId xmlns:p14="http://schemas.microsoft.com/office/powerpoint/2010/main" val="83302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500" fill="hold"/>
                                        <p:tgtEl>
                                          <p:spTgt spid="19"/>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9"/>
                                        </p:tgtEl>
                                      </p:cBhvr>
                                    </p:cmd>
                                  </p:childTnLst>
                                </p:cTn>
                              </p:par>
                            </p:childTnLst>
                          </p:cTn>
                        </p:par>
                      </p:childTnLst>
                    </p:cTn>
                  </p:par>
                </p:childTnLst>
              </p:cTn>
              <p:nextCondLst>
                <p:cond evt="onClick" delay="0">
                  <p:tgtEl>
                    <p:spTgt spid="19"/>
                  </p:tgtEl>
                </p:cond>
              </p:nextCondLst>
            </p:seq>
            <p:video>
              <p:cMediaNode vol="80000">
                <p:cTn id="26" fill="hold" display="0">
                  <p:stCondLst>
                    <p:cond delay="indefinite"/>
                  </p:stCondLst>
                </p:cTn>
                <p:tgtEl>
                  <p:spTgt spid="19"/>
                </p:tgtEl>
              </p:cMediaNode>
            </p:video>
          </p:childTnLst>
        </p:cTn>
      </p:par>
    </p:tnLst>
    <p:bldLst>
      <p:bldP spid="7" grpId="0"/>
      <p:bldP spid="3"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02152" y="1106635"/>
            <a:ext cx="9017844" cy="1795363"/>
          </a:xfrm>
          <a:prstGeom prst="rect">
            <a:avLst/>
          </a:prstGeom>
          <a:noFill/>
        </p:spPr>
        <p:txBody>
          <a:bodyPr wrap="square" rtlCol="0">
            <a:spAutoFit/>
          </a:bodyPr>
          <a:lstStyle/>
          <a:p>
            <a:pPr marL="182880" indent="-182880">
              <a:spcAft>
                <a:spcPts val="400"/>
              </a:spcAft>
              <a:buFont typeface="Arial"/>
              <a:buChar char="•"/>
            </a:pPr>
            <a:r>
              <a:rPr lang="en-US" sz="2000" dirty="0"/>
              <a:t>Relativistic reconnection focuses accelerated particles into narrow beams/fans </a:t>
            </a:r>
            <a:r>
              <a:rPr lang="en-US" sz="1600" i="1" dirty="0">
                <a:solidFill>
                  <a:srgbClr val="7030A0"/>
                </a:solidFill>
              </a:rPr>
              <a:t>(Uzdensky et al. 2011, </a:t>
            </a:r>
            <a:r>
              <a:rPr lang="en-US" sz="1600" i="1" dirty="0" err="1">
                <a:solidFill>
                  <a:srgbClr val="7030A0"/>
                </a:solidFill>
              </a:rPr>
              <a:t>Cerutti</a:t>
            </a:r>
            <a:r>
              <a:rPr lang="en-US" sz="1600" i="1" dirty="0">
                <a:solidFill>
                  <a:srgbClr val="7030A0"/>
                </a:solidFill>
              </a:rPr>
              <a:t> et al. 2012)</a:t>
            </a:r>
          </a:p>
          <a:p>
            <a:pPr marL="171450" indent="-171450">
              <a:buFont typeface="Arial"/>
              <a:buChar char="•"/>
            </a:pPr>
            <a:r>
              <a:rPr lang="en-US" sz="2000" dirty="0"/>
              <a:t>Focusing is </a:t>
            </a:r>
            <a:r>
              <a:rPr lang="en-US" sz="2000" i="1" u="sng" dirty="0"/>
              <a:t>energy-dependent</a:t>
            </a:r>
            <a:r>
              <a:rPr lang="en-US" sz="2000" dirty="0"/>
              <a:t> (higher energy -&gt; </a:t>
            </a:r>
            <a:r>
              <a:rPr lang="en-US" sz="2000" dirty="0">
                <a:sym typeface="Wingdings" pitchFamily="2" charset="2"/>
              </a:rPr>
              <a:t>stronger collimation): </a:t>
            </a:r>
          </a:p>
          <a:p>
            <a:pPr marL="182880" lvl="1" indent="182880">
              <a:spcAft>
                <a:spcPts val="400"/>
              </a:spcAft>
            </a:pPr>
            <a:r>
              <a:rPr lang="en-US" sz="2400" b="1" i="1" dirty="0">
                <a:solidFill>
                  <a:srgbClr val="C00000"/>
                </a:solidFill>
              </a:rPr>
              <a:t>		“kinetic beaming”</a:t>
            </a:r>
          </a:p>
          <a:p>
            <a:pPr marL="171450" indent="-171450">
              <a:buFont typeface="Arial"/>
              <a:buChar char="•"/>
            </a:pPr>
            <a:r>
              <a:rPr lang="en-US" sz="2000" dirty="0"/>
              <a:t>But: beams diverge and </a:t>
            </a:r>
            <a:r>
              <a:rPr lang="en-US" sz="2000" dirty="0" err="1"/>
              <a:t>isotropize</a:t>
            </a:r>
            <a:r>
              <a:rPr lang="en-US" sz="2000" dirty="0"/>
              <a:t> over time...unless </a:t>
            </a:r>
            <a:r>
              <a:rPr lang="en-US" sz="2000" dirty="0" err="1"/>
              <a:t>radiaction</a:t>
            </a:r>
            <a:r>
              <a:rPr lang="en-US" sz="2000" dirty="0"/>
              <a:t> cools them first...</a:t>
            </a:r>
          </a:p>
        </p:txBody>
      </p:sp>
      <p:pic>
        <p:nvPicPr>
          <p:cNvPr id="16" name="Picture 15">
            <a:extLst>
              <a:ext uri="{FF2B5EF4-FFF2-40B4-BE49-F238E27FC236}">
                <a16:creationId xmlns:a16="http://schemas.microsoft.com/office/drawing/2014/main" id="{5C78E8F0-CA3F-C848-98A0-BB9D879E9B19}"/>
              </a:ext>
            </a:extLst>
          </p:cNvPr>
          <p:cNvPicPr>
            <a:picLocks noChangeAspect="1"/>
          </p:cNvPicPr>
          <p:nvPr/>
        </p:nvPicPr>
        <p:blipFill rotWithShape="1">
          <a:blip r:embed="rId2"/>
          <a:srcRect l="4926" t="5002" r="11706" b="5500"/>
          <a:stretch/>
        </p:blipFill>
        <p:spPr>
          <a:xfrm>
            <a:off x="424474" y="3641142"/>
            <a:ext cx="3315124" cy="2390977"/>
          </a:xfrm>
          <a:prstGeom prst="rect">
            <a:avLst/>
          </a:prstGeom>
        </p:spPr>
      </p:pic>
      <p:pic>
        <p:nvPicPr>
          <p:cNvPr id="17" name="Picture 16">
            <a:extLst>
              <a:ext uri="{FF2B5EF4-FFF2-40B4-BE49-F238E27FC236}">
                <a16:creationId xmlns:a16="http://schemas.microsoft.com/office/drawing/2014/main" id="{137DF7BA-F299-5E4D-8098-3AED4CCDDA09}"/>
              </a:ext>
            </a:extLst>
          </p:cNvPr>
          <p:cNvPicPr>
            <a:picLocks noChangeAspect="1"/>
          </p:cNvPicPr>
          <p:nvPr/>
        </p:nvPicPr>
        <p:blipFill rotWithShape="1">
          <a:blip r:embed="rId3"/>
          <a:srcRect l="4488" t="21207" r="22820" b="20637"/>
          <a:stretch/>
        </p:blipFill>
        <p:spPr>
          <a:xfrm>
            <a:off x="5039941" y="4001702"/>
            <a:ext cx="3026518" cy="1815967"/>
          </a:xfrm>
          <a:prstGeom prst="rect">
            <a:avLst/>
          </a:prstGeom>
        </p:spPr>
      </p:pic>
      <p:sp>
        <p:nvSpPr>
          <p:cNvPr id="4" name="TextBox 3"/>
          <p:cNvSpPr txBox="1"/>
          <p:nvPr/>
        </p:nvSpPr>
        <p:spPr>
          <a:xfrm>
            <a:off x="1329526" y="5983854"/>
            <a:ext cx="5353545" cy="461665"/>
          </a:xfrm>
          <a:prstGeom prst="rect">
            <a:avLst/>
          </a:prstGeom>
          <a:noFill/>
        </p:spPr>
        <p:txBody>
          <a:bodyPr wrap="square" rtlCol="0">
            <a:spAutoFit/>
          </a:bodyPr>
          <a:lstStyle/>
          <a:p>
            <a:r>
              <a:rPr lang="en-US" sz="2400" dirty="0"/>
              <a:t>Angular distributions of emitted photons </a:t>
            </a:r>
          </a:p>
        </p:txBody>
      </p:sp>
      <p:sp>
        <p:nvSpPr>
          <p:cNvPr id="5" name="TextBox 4"/>
          <p:cNvSpPr txBox="1"/>
          <p:nvPr/>
        </p:nvSpPr>
        <p:spPr>
          <a:xfrm>
            <a:off x="102152" y="2901998"/>
            <a:ext cx="3761157" cy="707886"/>
          </a:xfrm>
          <a:prstGeom prst="rect">
            <a:avLst/>
          </a:prstGeom>
          <a:solidFill>
            <a:srgbClr val="FFFFFF"/>
          </a:solidFill>
        </p:spPr>
        <p:txBody>
          <a:bodyPr wrap="square" rtlCol="0">
            <a:spAutoFit/>
          </a:bodyPr>
          <a:lstStyle/>
          <a:p>
            <a:r>
              <a:rPr lang="en-US" sz="2000" dirty="0">
                <a:solidFill>
                  <a:srgbClr val="FF0000"/>
                </a:solidFill>
              </a:rPr>
              <a:t>low-energy particles </a:t>
            </a:r>
            <a:r>
              <a:rPr lang="en-US" sz="2000" dirty="0" err="1">
                <a:solidFill>
                  <a:srgbClr val="FF0000"/>
                </a:solidFill>
              </a:rPr>
              <a:t>isotropize</a:t>
            </a:r>
            <a:r>
              <a:rPr lang="en-US" sz="2000" dirty="0">
                <a:solidFill>
                  <a:srgbClr val="FF0000"/>
                </a:solidFill>
              </a:rPr>
              <a:t> before radiating away their energy</a:t>
            </a:r>
          </a:p>
        </p:txBody>
      </p:sp>
      <p:sp>
        <p:nvSpPr>
          <p:cNvPr id="33" name="TextBox 32"/>
          <p:cNvSpPr txBox="1"/>
          <p:nvPr/>
        </p:nvSpPr>
        <p:spPr>
          <a:xfrm>
            <a:off x="4802492" y="3017860"/>
            <a:ext cx="3761157" cy="707886"/>
          </a:xfrm>
          <a:prstGeom prst="rect">
            <a:avLst/>
          </a:prstGeom>
          <a:solidFill>
            <a:srgbClr val="FFFFFF"/>
          </a:solidFill>
        </p:spPr>
        <p:txBody>
          <a:bodyPr wrap="square" rtlCol="0">
            <a:spAutoFit/>
          </a:bodyPr>
          <a:lstStyle/>
          <a:p>
            <a:r>
              <a:rPr lang="en-US" sz="2000" dirty="0">
                <a:solidFill>
                  <a:srgbClr val="FF0000"/>
                </a:solidFill>
              </a:rPr>
              <a:t>high-energy particles radiate away their energy before </a:t>
            </a:r>
            <a:r>
              <a:rPr lang="en-US" sz="2000" dirty="0" err="1">
                <a:solidFill>
                  <a:srgbClr val="FF0000"/>
                </a:solidFill>
              </a:rPr>
              <a:t>isotropizing</a:t>
            </a:r>
            <a:endParaRPr lang="en-US" sz="2000" dirty="0">
              <a:solidFill>
                <a:srgbClr val="FF0000"/>
              </a:solidFill>
            </a:endParaRPr>
          </a:p>
        </p:txBody>
      </p:sp>
      <p:sp>
        <p:nvSpPr>
          <p:cNvPr id="6" name="Date Placeholder 5">
            <a:extLst>
              <a:ext uri="{FF2B5EF4-FFF2-40B4-BE49-F238E27FC236}">
                <a16:creationId xmlns:a16="http://schemas.microsoft.com/office/drawing/2014/main" id="{B5BFCAF5-CA01-474C-839C-494F05277655}"/>
              </a:ext>
            </a:extLst>
          </p:cNvPr>
          <p:cNvSpPr>
            <a:spLocks noGrp="1"/>
          </p:cNvSpPr>
          <p:nvPr>
            <p:ph type="dt" sz="half" idx="10"/>
          </p:nvPr>
        </p:nvSpPr>
        <p:spPr/>
        <p:txBody>
          <a:bodyPr/>
          <a:lstStyle/>
          <a:p>
            <a:r>
              <a:rPr lang="en-US"/>
              <a:t>D. Uzdensky</a:t>
            </a:r>
          </a:p>
        </p:txBody>
      </p:sp>
      <p:sp>
        <p:nvSpPr>
          <p:cNvPr id="7" name="Footer Placeholder 6">
            <a:extLst>
              <a:ext uri="{FF2B5EF4-FFF2-40B4-BE49-F238E27FC236}">
                <a16:creationId xmlns:a16="http://schemas.microsoft.com/office/drawing/2014/main" id="{3F1CF28B-3145-CE40-9E6D-5D1151A4E992}"/>
              </a:ext>
            </a:extLst>
          </p:cNvPr>
          <p:cNvSpPr>
            <a:spLocks noGrp="1"/>
          </p:cNvSpPr>
          <p:nvPr>
            <p:ph type="ftr" sz="quarter" idx="11"/>
          </p:nvPr>
        </p:nvSpPr>
        <p:spPr/>
        <p:txBody>
          <a:bodyPr/>
          <a:lstStyle/>
          <a:p>
            <a:r>
              <a:rPr lang="en-US"/>
              <a:t>10/12/2022</a:t>
            </a:r>
          </a:p>
        </p:txBody>
      </p:sp>
      <p:sp>
        <p:nvSpPr>
          <p:cNvPr id="9" name="TextBox 8">
            <a:extLst>
              <a:ext uri="{FF2B5EF4-FFF2-40B4-BE49-F238E27FC236}">
                <a16:creationId xmlns:a16="http://schemas.microsoft.com/office/drawing/2014/main" id="{49A772CF-F7D2-504B-84D5-14E14C17B565}"/>
              </a:ext>
            </a:extLst>
          </p:cNvPr>
          <p:cNvSpPr txBox="1"/>
          <p:nvPr/>
        </p:nvSpPr>
        <p:spPr>
          <a:xfrm>
            <a:off x="608577" y="84546"/>
            <a:ext cx="8282588" cy="646331"/>
          </a:xfrm>
          <a:prstGeom prst="rect">
            <a:avLst/>
          </a:prstGeom>
          <a:noFill/>
        </p:spPr>
        <p:txBody>
          <a:bodyPr wrap="none" rtlCol="0">
            <a:spAutoFit/>
          </a:bodyPr>
          <a:lstStyle/>
          <a:p>
            <a:r>
              <a:rPr lang="en-US" sz="3600" b="1" u="sng" dirty="0"/>
              <a:t>Kinetic Beaming of Particles and Radiation</a:t>
            </a:r>
          </a:p>
        </p:txBody>
      </p:sp>
      <p:sp>
        <p:nvSpPr>
          <p:cNvPr id="10" name="TextBox 9">
            <a:extLst>
              <a:ext uri="{FF2B5EF4-FFF2-40B4-BE49-F238E27FC236}">
                <a16:creationId xmlns:a16="http://schemas.microsoft.com/office/drawing/2014/main" id="{76A1DF39-FA38-6D43-AF1A-5743EA692ED2}"/>
              </a:ext>
            </a:extLst>
          </p:cNvPr>
          <p:cNvSpPr txBox="1"/>
          <p:nvPr/>
        </p:nvSpPr>
        <p:spPr>
          <a:xfrm>
            <a:off x="2124197" y="751897"/>
            <a:ext cx="4518481" cy="369332"/>
          </a:xfrm>
          <a:prstGeom prst="rect">
            <a:avLst/>
          </a:prstGeom>
          <a:noFill/>
        </p:spPr>
        <p:txBody>
          <a:bodyPr wrap="none" rtlCol="0">
            <a:spAutoFit/>
          </a:bodyPr>
          <a:lstStyle/>
          <a:p>
            <a:r>
              <a:rPr lang="en-US" i="1" dirty="0">
                <a:solidFill>
                  <a:srgbClr val="7030A0"/>
                </a:solidFill>
              </a:rPr>
              <a:t>(</a:t>
            </a:r>
            <a:r>
              <a:rPr lang="en-US" i="1" dirty="0" err="1">
                <a:solidFill>
                  <a:srgbClr val="7030A0"/>
                </a:solidFill>
              </a:rPr>
              <a:t>Mehlhaff</a:t>
            </a:r>
            <a:r>
              <a:rPr lang="en-US" i="1" dirty="0">
                <a:solidFill>
                  <a:srgbClr val="7030A0"/>
                </a:solidFill>
              </a:rPr>
              <a:t>, Werner, Uzdensky, Begelman 2020)</a:t>
            </a:r>
          </a:p>
        </p:txBody>
      </p:sp>
      <p:sp>
        <p:nvSpPr>
          <p:cNvPr id="2" name="Slide Number Placeholder 1">
            <a:extLst>
              <a:ext uri="{FF2B5EF4-FFF2-40B4-BE49-F238E27FC236}">
                <a16:creationId xmlns:a16="http://schemas.microsoft.com/office/drawing/2014/main" id="{89EB2E85-46C5-36A4-2C30-D4A91A5B7720}"/>
              </a:ext>
            </a:extLst>
          </p:cNvPr>
          <p:cNvSpPr>
            <a:spLocks noGrp="1"/>
          </p:cNvSpPr>
          <p:nvPr>
            <p:ph type="sldNum" sz="quarter" idx="12"/>
          </p:nvPr>
        </p:nvSpPr>
        <p:spPr/>
        <p:txBody>
          <a:bodyPr/>
          <a:lstStyle/>
          <a:p>
            <a:fld id="{5985F9D5-3EED-6E4F-9468-80C6B44E6535}" type="slidenum">
              <a:rPr lang="en-US" smtClean="0"/>
              <a:t>25</a:t>
            </a:fld>
            <a:endParaRPr lang="en-US"/>
          </a:p>
        </p:txBody>
      </p:sp>
    </p:spTree>
    <p:extLst>
      <p:ext uri="{BB962C8B-B14F-4D97-AF65-F5344CB8AC3E}">
        <p14:creationId xmlns:p14="http://schemas.microsoft.com/office/powerpoint/2010/main" val="3810607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66AC-7C1B-D547-9C8B-AC64BDC6FE3E}"/>
              </a:ext>
            </a:extLst>
          </p:cNvPr>
          <p:cNvSpPr>
            <a:spLocks noGrp="1"/>
          </p:cNvSpPr>
          <p:nvPr>
            <p:ph type="title"/>
          </p:nvPr>
        </p:nvSpPr>
        <p:spPr>
          <a:xfrm>
            <a:off x="186385" y="0"/>
            <a:ext cx="6366815" cy="1332404"/>
          </a:xfrm>
        </p:spPr>
        <p:txBody>
          <a:bodyPr>
            <a:noAutofit/>
          </a:bodyPr>
          <a:lstStyle/>
          <a:p>
            <a:r>
              <a:rPr lang="en-US" sz="2800" b="1" u="sng" dirty="0"/>
              <a:t>QED-Radiative-Reconnection-Powered </a:t>
            </a:r>
            <a:r>
              <a:rPr lang="en-US" sz="2800" b="1" u="sng" dirty="0">
                <a:solidFill>
                  <a:srgbClr val="C00000"/>
                </a:solidFill>
              </a:rPr>
              <a:t>Pair Creation </a:t>
            </a:r>
            <a:r>
              <a:rPr lang="en-US" sz="2800" b="1" u="sng" dirty="0"/>
              <a:t>in NS &amp; BH Magnetospheres</a:t>
            </a:r>
          </a:p>
        </p:txBody>
      </p:sp>
      <p:sp>
        <p:nvSpPr>
          <p:cNvPr id="7" name="Content Placeholder 6">
            <a:extLst>
              <a:ext uri="{FF2B5EF4-FFF2-40B4-BE49-F238E27FC236}">
                <a16:creationId xmlns:a16="http://schemas.microsoft.com/office/drawing/2014/main" id="{50B65396-4A23-9343-BFD2-C0239119F0C5}"/>
              </a:ext>
            </a:extLst>
          </p:cNvPr>
          <p:cNvSpPr>
            <a:spLocks noGrp="1"/>
          </p:cNvSpPr>
          <p:nvPr>
            <p:ph sz="half" idx="1"/>
          </p:nvPr>
        </p:nvSpPr>
        <p:spPr>
          <a:xfrm>
            <a:off x="5064583" y="2175787"/>
            <a:ext cx="4038600" cy="954829"/>
          </a:xfrm>
        </p:spPr>
        <p:txBody>
          <a:bodyPr>
            <a:normAutofit/>
          </a:bodyPr>
          <a:lstStyle/>
          <a:p>
            <a:pPr marL="0" indent="0">
              <a:buNone/>
            </a:pPr>
            <a:r>
              <a:rPr lang="en-US" sz="1800" i="1" u="sng" dirty="0">
                <a:solidFill>
                  <a:srgbClr val="7030A0"/>
                </a:solidFill>
              </a:rPr>
              <a:t>Hakobyan, Philippov, Spitkovsky ‘19</a:t>
            </a:r>
          </a:p>
          <a:p>
            <a:pPr marL="0" indent="0" algn="ctr">
              <a:buNone/>
            </a:pPr>
            <a:endParaRPr lang="en-US" sz="800" b="1" u="sng" dirty="0"/>
          </a:p>
          <a:p>
            <a:pPr marL="91440" indent="-137160">
              <a:spcBef>
                <a:spcPts val="0"/>
              </a:spcBef>
              <a:spcAft>
                <a:spcPts val="600"/>
              </a:spcAft>
            </a:pPr>
            <a:r>
              <a:rPr lang="en-US" sz="1800" dirty="0"/>
              <a:t>2-photon (</a:t>
            </a:r>
            <a:r>
              <a:rPr lang="en-US" sz="1800" dirty="0" err="1"/>
              <a:t>γγ</a:t>
            </a:r>
            <a:r>
              <a:rPr lang="en-US" sz="1800" dirty="0"/>
              <a:t>) pair production (TRISTAN)</a:t>
            </a:r>
          </a:p>
        </p:txBody>
      </p:sp>
      <p:sp>
        <p:nvSpPr>
          <p:cNvPr id="8" name="Content Placeholder 7">
            <a:extLst>
              <a:ext uri="{FF2B5EF4-FFF2-40B4-BE49-F238E27FC236}">
                <a16:creationId xmlns:a16="http://schemas.microsoft.com/office/drawing/2014/main" id="{CC010C86-037B-1E4A-960F-8342A858017B}"/>
              </a:ext>
            </a:extLst>
          </p:cNvPr>
          <p:cNvSpPr>
            <a:spLocks noGrp="1"/>
          </p:cNvSpPr>
          <p:nvPr>
            <p:ph sz="half" idx="2"/>
          </p:nvPr>
        </p:nvSpPr>
        <p:spPr>
          <a:xfrm>
            <a:off x="32246" y="2175787"/>
            <a:ext cx="4867233" cy="4525963"/>
          </a:xfrm>
        </p:spPr>
        <p:txBody>
          <a:bodyPr>
            <a:normAutofit/>
          </a:bodyPr>
          <a:lstStyle/>
          <a:p>
            <a:pPr marL="0" indent="0">
              <a:buNone/>
            </a:pPr>
            <a:r>
              <a:rPr lang="en-US" sz="1800" i="1" u="sng" dirty="0" err="1">
                <a:solidFill>
                  <a:srgbClr val="7030A0"/>
                </a:solidFill>
              </a:rPr>
              <a:t>Schoeffler</a:t>
            </a:r>
            <a:r>
              <a:rPr lang="en-US" sz="1800" i="1" u="sng" dirty="0">
                <a:solidFill>
                  <a:srgbClr val="7030A0"/>
                </a:solidFill>
              </a:rPr>
              <a:t>, </a:t>
            </a:r>
            <a:r>
              <a:rPr lang="en-US" sz="1800" i="1" u="sng" dirty="0" err="1">
                <a:solidFill>
                  <a:srgbClr val="7030A0"/>
                </a:solidFill>
              </a:rPr>
              <a:t>Grismayer</a:t>
            </a:r>
            <a:r>
              <a:rPr lang="en-US" sz="1800" i="1" u="sng" dirty="0">
                <a:solidFill>
                  <a:srgbClr val="7030A0"/>
                </a:solidFill>
              </a:rPr>
              <a:t>, Uzdensky, Fonseca, Silva ‘19</a:t>
            </a:r>
          </a:p>
          <a:p>
            <a:pPr marL="0" indent="0" algn="ctr">
              <a:spcBef>
                <a:spcPts val="0"/>
              </a:spcBef>
              <a:buNone/>
            </a:pPr>
            <a:endParaRPr lang="en-US" sz="800" b="1" u="sng" dirty="0"/>
          </a:p>
          <a:p>
            <a:pPr marL="91440" indent="-137160">
              <a:spcBef>
                <a:spcPts val="0"/>
              </a:spcBef>
              <a:spcAft>
                <a:spcPts val="600"/>
              </a:spcAft>
            </a:pPr>
            <a:r>
              <a:rPr lang="en-US" sz="1800" dirty="0"/>
              <a:t>1-photon in strong-B pair production (OSIRIS)</a:t>
            </a:r>
          </a:p>
        </p:txBody>
      </p:sp>
      <p:sp>
        <p:nvSpPr>
          <p:cNvPr id="5" name="TextBox 4">
            <a:extLst>
              <a:ext uri="{FF2B5EF4-FFF2-40B4-BE49-F238E27FC236}">
                <a16:creationId xmlns:a16="http://schemas.microsoft.com/office/drawing/2014/main" id="{AE5CB0CF-B2E9-474C-AABD-833D566AE863}"/>
              </a:ext>
            </a:extLst>
          </p:cNvPr>
          <p:cNvSpPr txBox="1"/>
          <p:nvPr/>
        </p:nvSpPr>
        <p:spPr>
          <a:xfrm>
            <a:off x="133188" y="1591658"/>
            <a:ext cx="8877623" cy="400110"/>
          </a:xfrm>
          <a:prstGeom prst="rect">
            <a:avLst/>
          </a:prstGeom>
          <a:noFill/>
        </p:spPr>
        <p:txBody>
          <a:bodyPr wrap="none" rtlCol="0">
            <a:spAutoFit/>
          </a:bodyPr>
          <a:lstStyle/>
          <a:p>
            <a:r>
              <a:rPr lang="en-US" sz="2000" b="1" dirty="0">
                <a:solidFill>
                  <a:srgbClr val="C00000"/>
                </a:solidFill>
              </a:rPr>
              <a:t>Rel. PIC Simulations of Reconnection with Synchrotron Radiation and </a:t>
            </a:r>
            <a:r>
              <a:rPr lang="en-US" sz="2000" b="1" u="sng" dirty="0">
                <a:solidFill>
                  <a:srgbClr val="C00000"/>
                </a:solidFill>
              </a:rPr>
              <a:t>Pair Creation</a:t>
            </a:r>
          </a:p>
        </p:txBody>
      </p:sp>
      <p:pic>
        <p:nvPicPr>
          <p:cNvPr id="11" name="Picture 10">
            <a:extLst>
              <a:ext uri="{FF2B5EF4-FFF2-40B4-BE49-F238E27FC236}">
                <a16:creationId xmlns:a16="http://schemas.microsoft.com/office/drawing/2014/main" id="{265B6955-CA16-AB48-84A7-9D5FEC7E173F}"/>
              </a:ext>
            </a:extLst>
          </p:cNvPr>
          <p:cNvPicPr>
            <a:picLocks noChangeAspect="1"/>
          </p:cNvPicPr>
          <p:nvPr/>
        </p:nvPicPr>
        <p:blipFill>
          <a:blip r:embed="rId4"/>
          <a:stretch>
            <a:fillRect/>
          </a:stretch>
        </p:blipFill>
        <p:spPr>
          <a:xfrm>
            <a:off x="4716752" y="2976620"/>
            <a:ext cx="4427248" cy="1293139"/>
          </a:xfrm>
          <a:prstGeom prst="rect">
            <a:avLst/>
          </a:prstGeom>
        </p:spPr>
      </p:pic>
      <p:sp>
        <p:nvSpPr>
          <p:cNvPr id="9" name="Date Placeholder 8">
            <a:extLst>
              <a:ext uri="{FF2B5EF4-FFF2-40B4-BE49-F238E27FC236}">
                <a16:creationId xmlns:a16="http://schemas.microsoft.com/office/drawing/2014/main" id="{6F29BC4B-E832-E448-BDE3-79C088593B7D}"/>
              </a:ext>
            </a:extLst>
          </p:cNvPr>
          <p:cNvSpPr>
            <a:spLocks noGrp="1"/>
          </p:cNvSpPr>
          <p:nvPr>
            <p:ph type="dt" sz="half" idx="10"/>
          </p:nvPr>
        </p:nvSpPr>
        <p:spPr/>
        <p:txBody>
          <a:bodyPr/>
          <a:lstStyle/>
          <a:p>
            <a:r>
              <a:rPr lang="en-US"/>
              <a:t>D. Uzdensky</a:t>
            </a:r>
          </a:p>
        </p:txBody>
      </p:sp>
      <p:sp>
        <p:nvSpPr>
          <p:cNvPr id="10" name="Footer Placeholder 9">
            <a:extLst>
              <a:ext uri="{FF2B5EF4-FFF2-40B4-BE49-F238E27FC236}">
                <a16:creationId xmlns:a16="http://schemas.microsoft.com/office/drawing/2014/main" id="{F8534F03-37DE-F846-8D0B-5DBB925EBEC7}"/>
              </a:ext>
            </a:extLst>
          </p:cNvPr>
          <p:cNvSpPr>
            <a:spLocks noGrp="1"/>
          </p:cNvSpPr>
          <p:nvPr>
            <p:ph type="ftr" sz="quarter" idx="11"/>
          </p:nvPr>
        </p:nvSpPr>
        <p:spPr/>
        <p:txBody>
          <a:bodyPr/>
          <a:lstStyle/>
          <a:p>
            <a:r>
              <a:rPr lang="en-US"/>
              <a:t>10/12/2022</a:t>
            </a:r>
          </a:p>
        </p:txBody>
      </p:sp>
      <p:pic>
        <p:nvPicPr>
          <p:cNvPr id="4" name="Picture 3">
            <a:extLst>
              <a:ext uri="{FF2B5EF4-FFF2-40B4-BE49-F238E27FC236}">
                <a16:creationId xmlns:a16="http://schemas.microsoft.com/office/drawing/2014/main" id="{7EF09569-81ED-C244-8EA9-26A077B43286}"/>
              </a:ext>
            </a:extLst>
          </p:cNvPr>
          <p:cNvPicPr>
            <a:picLocks noChangeAspect="1"/>
          </p:cNvPicPr>
          <p:nvPr/>
        </p:nvPicPr>
        <p:blipFill>
          <a:blip r:embed="rId5"/>
          <a:stretch>
            <a:fillRect/>
          </a:stretch>
        </p:blipFill>
        <p:spPr>
          <a:xfrm>
            <a:off x="270204" y="3068439"/>
            <a:ext cx="3654298" cy="3421045"/>
          </a:xfrm>
          <a:prstGeom prst="rect">
            <a:avLst/>
          </a:prstGeom>
        </p:spPr>
      </p:pic>
      <p:sp>
        <p:nvSpPr>
          <p:cNvPr id="16" name="TextBox 15">
            <a:extLst>
              <a:ext uri="{FF2B5EF4-FFF2-40B4-BE49-F238E27FC236}">
                <a16:creationId xmlns:a16="http://schemas.microsoft.com/office/drawing/2014/main" id="{2904F10C-76C8-7542-8E25-B3492FE543DF}"/>
              </a:ext>
            </a:extLst>
          </p:cNvPr>
          <p:cNvSpPr txBox="1"/>
          <p:nvPr/>
        </p:nvSpPr>
        <p:spPr>
          <a:xfrm>
            <a:off x="4298900" y="4311992"/>
            <a:ext cx="4421767" cy="1785104"/>
          </a:xfrm>
          <a:prstGeom prst="rect">
            <a:avLst/>
          </a:prstGeom>
          <a:noFill/>
          <a:ln w="19050">
            <a:solidFill>
              <a:srgbClr val="FF0000"/>
            </a:solidFill>
          </a:ln>
        </p:spPr>
        <p:txBody>
          <a:bodyPr wrap="square" rtlCol="0">
            <a:noAutofit/>
          </a:bodyPr>
          <a:lstStyle/>
          <a:p>
            <a:r>
              <a:rPr lang="en-US" b="1" dirty="0">
                <a:solidFill>
                  <a:srgbClr val="FF0000"/>
                </a:solidFill>
              </a:rPr>
              <a:t>New QED Module for Zeltron</a:t>
            </a:r>
            <a:r>
              <a:rPr lang="en-US" dirty="0"/>
              <a:t> </a:t>
            </a:r>
          </a:p>
          <a:p>
            <a:pPr>
              <a:spcAft>
                <a:spcPts val="1200"/>
              </a:spcAft>
            </a:pPr>
            <a:r>
              <a:rPr lang="en-US" dirty="0"/>
              <a:t>(developed by </a:t>
            </a:r>
            <a:r>
              <a:rPr lang="en-US" dirty="0">
                <a:solidFill>
                  <a:srgbClr val="C00000"/>
                </a:solidFill>
              </a:rPr>
              <a:t>J. </a:t>
            </a:r>
            <a:r>
              <a:rPr lang="en-US" dirty="0" err="1">
                <a:solidFill>
                  <a:srgbClr val="C00000"/>
                </a:solidFill>
              </a:rPr>
              <a:t>Mehlhaff</a:t>
            </a:r>
            <a:r>
              <a:rPr lang="en-US" dirty="0"/>
              <a:t>):</a:t>
            </a:r>
          </a:p>
          <a:p>
            <a:pPr marL="285750" indent="-285750">
              <a:spcAft>
                <a:spcPts val="600"/>
              </a:spcAft>
              <a:buFont typeface="Wingdings" pitchFamily="2" charset="2"/>
              <a:buChar char="ü"/>
            </a:pPr>
            <a:r>
              <a:rPr lang="en-US" sz="1600" dirty="0"/>
              <a:t>discrete photon macroparticles</a:t>
            </a:r>
          </a:p>
          <a:p>
            <a:pPr marL="285750" indent="-285750">
              <a:spcAft>
                <a:spcPts val="600"/>
              </a:spcAft>
              <a:buFont typeface="Wingdings" pitchFamily="2" charset="2"/>
              <a:buChar char="ü"/>
            </a:pPr>
            <a:r>
              <a:rPr lang="en-US" sz="1600" dirty="0"/>
              <a:t>Klein-</a:t>
            </a:r>
            <a:r>
              <a:rPr lang="en-US" sz="1600" dirty="0" err="1"/>
              <a:t>Nishina</a:t>
            </a:r>
            <a:r>
              <a:rPr lang="en-US" sz="1600" dirty="0"/>
              <a:t> QED effects</a:t>
            </a:r>
          </a:p>
          <a:p>
            <a:pPr marL="285750" indent="-285750">
              <a:spcAft>
                <a:spcPts val="600"/>
              </a:spcAft>
              <a:buFont typeface="Wingdings" pitchFamily="2" charset="2"/>
              <a:buChar char="ü"/>
            </a:pPr>
            <a:r>
              <a:rPr lang="el-GR" sz="1600" dirty="0"/>
              <a:t>(</a:t>
            </a:r>
            <a:r>
              <a:rPr lang="el-GR" sz="1600" dirty="0" err="1"/>
              <a:t>γγ</a:t>
            </a:r>
            <a:r>
              <a:rPr lang="el-GR" sz="1600" dirty="0"/>
              <a:t>) </a:t>
            </a:r>
            <a:r>
              <a:rPr lang="en-US" sz="1600" dirty="0"/>
              <a:t>pair production   </a:t>
            </a:r>
          </a:p>
        </p:txBody>
      </p:sp>
      <p:pic>
        <p:nvPicPr>
          <p:cNvPr id="6" name="Picture 5">
            <a:extLst>
              <a:ext uri="{FF2B5EF4-FFF2-40B4-BE49-F238E27FC236}">
                <a16:creationId xmlns:a16="http://schemas.microsoft.com/office/drawing/2014/main" id="{63C435BB-5CB7-0448-A312-DDC8F528104D}"/>
              </a:ext>
            </a:extLst>
          </p:cNvPr>
          <p:cNvPicPr>
            <a:picLocks noChangeAspect="1"/>
          </p:cNvPicPr>
          <p:nvPr/>
        </p:nvPicPr>
        <p:blipFill>
          <a:blip r:embed="rId6"/>
          <a:stretch>
            <a:fillRect/>
          </a:stretch>
        </p:blipFill>
        <p:spPr>
          <a:xfrm>
            <a:off x="6343398" y="5815490"/>
            <a:ext cx="933350" cy="946020"/>
          </a:xfrm>
          <a:prstGeom prst="rect">
            <a:avLst/>
          </a:prstGeom>
        </p:spPr>
      </p:pic>
      <p:pic>
        <p:nvPicPr>
          <p:cNvPr id="12" name="smallReconnection_eDenAndRad" descr="smallReconnection_eDenAndRad">
            <a:hlinkClick r:id="" action="ppaction://media"/>
            <a:extLst>
              <a:ext uri="{FF2B5EF4-FFF2-40B4-BE49-F238E27FC236}">
                <a16:creationId xmlns:a16="http://schemas.microsoft.com/office/drawing/2014/main" id="{D1F3B978-8AD8-3249-9161-C4F38F142B8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56274" y="4704706"/>
            <a:ext cx="2035161" cy="2035161"/>
          </a:xfrm>
          <a:prstGeom prst="rect">
            <a:avLst/>
          </a:prstGeom>
        </p:spPr>
      </p:pic>
      <p:sp>
        <p:nvSpPr>
          <p:cNvPr id="3" name="Slide Number Placeholder 2">
            <a:extLst>
              <a:ext uri="{FF2B5EF4-FFF2-40B4-BE49-F238E27FC236}">
                <a16:creationId xmlns:a16="http://schemas.microsoft.com/office/drawing/2014/main" id="{721159E0-796A-BC64-F9C5-57D51978CF37}"/>
              </a:ext>
            </a:extLst>
          </p:cNvPr>
          <p:cNvSpPr>
            <a:spLocks noGrp="1"/>
          </p:cNvSpPr>
          <p:nvPr>
            <p:ph type="sldNum" sz="quarter" idx="12"/>
          </p:nvPr>
        </p:nvSpPr>
        <p:spPr/>
        <p:txBody>
          <a:bodyPr/>
          <a:lstStyle/>
          <a:p>
            <a:fld id="{5985F9D5-3EED-6E4F-9468-80C6B44E6535}" type="slidenum">
              <a:rPr lang="en-US" smtClean="0"/>
              <a:t>26</a:t>
            </a:fld>
            <a:endParaRPr lang="en-US"/>
          </a:p>
        </p:txBody>
      </p:sp>
      <p:pic>
        <p:nvPicPr>
          <p:cNvPr id="13" name="Picture 12" descr="Magnetar_04.jpg">
            <a:extLst>
              <a:ext uri="{FF2B5EF4-FFF2-40B4-BE49-F238E27FC236}">
                <a16:creationId xmlns:a16="http://schemas.microsoft.com/office/drawing/2014/main" id="{7B1D1796-DBF1-315B-0F1E-48FF7C2038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9234" y="189404"/>
            <a:ext cx="2384766" cy="1343612"/>
          </a:xfrm>
          <a:prstGeom prst="rect">
            <a:avLst/>
          </a:prstGeom>
        </p:spPr>
      </p:pic>
    </p:spTree>
    <p:extLst>
      <p:ext uri="{BB962C8B-B14F-4D97-AF65-F5344CB8AC3E}">
        <p14:creationId xmlns:p14="http://schemas.microsoft.com/office/powerpoint/2010/main" val="6585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6334" fill="hold"/>
                                        <p:tgtEl>
                                          <p:spTgt spid="12"/>
                                        </p:tgtEl>
                                      </p:cBhvr>
                                    </p:cmd>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2573-09F0-9A4D-AD2B-00C7D1DCF4CD}"/>
              </a:ext>
            </a:extLst>
          </p:cNvPr>
          <p:cNvSpPr>
            <a:spLocks noGrp="1"/>
          </p:cNvSpPr>
          <p:nvPr>
            <p:ph type="title"/>
          </p:nvPr>
        </p:nvSpPr>
        <p:spPr>
          <a:xfrm>
            <a:off x="0" y="0"/>
            <a:ext cx="9037320" cy="723900"/>
          </a:xfrm>
        </p:spPr>
        <p:txBody>
          <a:bodyPr>
            <a:normAutofit/>
          </a:bodyPr>
          <a:lstStyle/>
          <a:p>
            <a:r>
              <a:rPr lang="en-US" sz="3600" b="1" u="sng" dirty="0">
                <a:solidFill>
                  <a:srgbClr val="0070C0"/>
                </a:solidFill>
              </a:rPr>
              <a:t>Relativistic Radiative Turbulence</a:t>
            </a:r>
          </a:p>
        </p:txBody>
      </p:sp>
      <p:pic>
        <p:nvPicPr>
          <p:cNvPr id="7" name="Picture 6">
            <a:extLst>
              <a:ext uri="{FF2B5EF4-FFF2-40B4-BE49-F238E27FC236}">
                <a16:creationId xmlns:a16="http://schemas.microsoft.com/office/drawing/2014/main" id="{538338F2-6D75-B248-A735-43CE7B5CB1D4}"/>
              </a:ext>
            </a:extLst>
          </p:cNvPr>
          <p:cNvPicPr>
            <a:picLocks noChangeAspect="1"/>
          </p:cNvPicPr>
          <p:nvPr/>
        </p:nvPicPr>
        <p:blipFill>
          <a:blip r:embed="rId3"/>
          <a:stretch>
            <a:fillRect/>
          </a:stretch>
        </p:blipFill>
        <p:spPr>
          <a:xfrm>
            <a:off x="4852927" y="1463416"/>
            <a:ext cx="3400546" cy="3417720"/>
          </a:xfrm>
          <a:prstGeom prst="rect">
            <a:avLst/>
          </a:prstGeom>
        </p:spPr>
      </p:pic>
      <p:sp>
        <p:nvSpPr>
          <p:cNvPr id="3" name="TextBox 2">
            <a:extLst>
              <a:ext uri="{FF2B5EF4-FFF2-40B4-BE49-F238E27FC236}">
                <a16:creationId xmlns:a16="http://schemas.microsoft.com/office/drawing/2014/main" id="{92CFE94F-F12C-A941-B648-2BF0CCF83048}"/>
              </a:ext>
            </a:extLst>
          </p:cNvPr>
          <p:cNvSpPr txBox="1"/>
          <p:nvPr/>
        </p:nvSpPr>
        <p:spPr>
          <a:xfrm>
            <a:off x="94323" y="5294263"/>
            <a:ext cx="6818470" cy="830997"/>
          </a:xfrm>
          <a:prstGeom prst="rect">
            <a:avLst/>
          </a:prstGeom>
          <a:noFill/>
        </p:spPr>
        <p:txBody>
          <a:bodyPr wrap="none" rtlCol="0">
            <a:spAutoFit/>
          </a:bodyPr>
          <a:lstStyle/>
          <a:p>
            <a:r>
              <a:rPr lang="en-US" sz="2400" u="sng" dirty="0"/>
              <a:t>Astrophysical applications: </a:t>
            </a:r>
          </a:p>
          <a:p>
            <a:r>
              <a:rPr lang="en-US" sz="2400" dirty="0"/>
              <a:t>PWN, hot BH accretion flows, AGN/blazar jets, GRBs. </a:t>
            </a:r>
          </a:p>
        </p:txBody>
      </p:sp>
      <p:pic>
        <p:nvPicPr>
          <p:cNvPr id="8" name="Picture 7" descr="C:\Documents and Settings\Benny\Bureau\430453main_crabmosaic_hst_big_full.jpg">
            <a:extLst>
              <a:ext uri="{FF2B5EF4-FFF2-40B4-BE49-F238E27FC236}">
                <a16:creationId xmlns:a16="http://schemas.microsoft.com/office/drawing/2014/main" id="{1F274F5C-20DF-204D-A885-7A93B094D49E}"/>
              </a:ext>
            </a:extLst>
          </p:cNvPr>
          <p:cNvPicPr>
            <a:picLocks noChangeAspect="1" noChangeArrowheads="1"/>
          </p:cNvPicPr>
          <p:nvPr/>
        </p:nvPicPr>
        <p:blipFill>
          <a:blip r:embed="rId4" cstate="print"/>
          <a:srcRect/>
          <a:stretch>
            <a:fillRect/>
          </a:stretch>
        </p:blipFill>
        <p:spPr bwMode="auto">
          <a:xfrm>
            <a:off x="633054" y="1463416"/>
            <a:ext cx="3091331" cy="3091331"/>
          </a:xfrm>
          <a:prstGeom prst="rect">
            <a:avLst/>
          </a:prstGeom>
          <a:noFill/>
        </p:spPr>
      </p:pic>
      <p:sp>
        <p:nvSpPr>
          <p:cNvPr id="5" name="Footer Placeholder 4">
            <a:extLst>
              <a:ext uri="{FF2B5EF4-FFF2-40B4-BE49-F238E27FC236}">
                <a16:creationId xmlns:a16="http://schemas.microsoft.com/office/drawing/2014/main" id="{710566C9-C69A-DB45-8EFB-2E847FBAFC73}"/>
              </a:ext>
            </a:extLst>
          </p:cNvPr>
          <p:cNvSpPr>
            <a:spLocks noGrp="1"/>
          </p:cNvSpPr>
          <p:nvPr>
            <p:ph type="ftr" sz="quarter" idx="11"/>
          </p:nvPr>
        </p:nvSpPr>
        <p:spPr/>
        <p:txBody>
          <a:bodyPr/>
          <a:lstStyle/>
          <a:p>
            <a:r>
              <a:rPr lang="en-US"/>
              <a:t>10/12/2022</a:t>
            </a:r>
          </a:p>
        </p:txBody>
      </p:sp>
      <p:sp>
        <p:nvSpPr>
          <p:cNvPr id="4" name="Date Placeholder 3">
            <a:extLst>
              <a:ext uri="{FF2B5EF4-FFF2-40B4-BE49-F238E27FC236}">
                <a16:creationId xmlns:a16="http://schemas.microsoft.com/office/drawing/2014/main" id="{E435C3EF-F6FB-2117-D25B-36A5C25423CD}"/>
              </a:ext>
            </a:extLst>
          </p:cNvPr>
          <p:cNvSpPr>
            <a:spLocks noGrp="1"/>
          </p:cNvSpPr>
          <p:nvPr>
            <p:ph type="dt" sz="half" idx="10"/>
          </p:nvPr>
        </p:nvSpPr>
        <p:spPr/>
        <p:txBody>
          <a:bodyPr/>
          <a:lstStyle/>
          <a:p>
            <a:r>
              <a:rPr lang="en-US"/>
              <a:t>D. Uzdensky</a:t>
            </a:r>
          </a:p>
        </p:txBody>
      </p:sp>
      <p:sp>
        <p:nvSpPr>
          <p:cNvPr id="6" name="Slide Number Placeholder 5">
            <a:extLst>
              <a:ext uri="{FF2B5EF4-FFF2-40B4-BE49-F238E27FC236}">
                <a16:creationId xmlns:a16="http://schemas.microsoft.com/office/drawing/2014/main" id="{C1708954-8023-CDA6-F654-05F4A8121262}"/>
              </a:ext>
            </a:extLst>
          </p:cNvPr>
          <p:cNvSpPr>
            <a:spLocks noGrp="1"/>
          </p:cNvSpPr>
          <p:nvPr>
            <p:ph type="sldNum" sz="quarter" idx="12"/>
          </p:nvPr>
        </p:nvSpPr>
        <p:spPr/>
        <p:txBody>
          <a:bodyPr/>
          <a:lstStyle/>
          <a:p>
            <a:fld id="{5985F9D5-3EED-6E4F-9468-80C6B44E6535}" type="slidenum">
              <a:rPr lang="en-US" smtClean="0"/>
              <a:t>27</a:t>
            </a:fld>
            <a:endParaRPr lang="en-US"/>
          </a:p>
        </p:txBody>
      </p:sp>
    </p:spTree>
    <p:extLst>
      <p:ext uri="{BB962C8B-B14F-4D97-AF65-F5344CB8AC3E}">
        <p14:creationId xmlns:p14="http://schemas.microsoft.com/office/powerpoint/2010/main" val="3298914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04C1B7-B209-BA47-99F2-577E55E610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289" y="1661200"/>
            <a:ext cx="3985156" cy="3965959"/>
          </a:xfrm>
          <a:prstGeom prst="rect">
            <a:avLst/>
          </a:prstGeom>
        </p:spPr>
      </p:pic>
      <p:sp>
        <p:nvSpPr>
          <p:cNvPr id="14" name="TextBox 13">
            <a:extLst>
              <a:ext uri="{FF2B5EF4-FFF2-40B4-BE49-F238E27FC236}">
                <a16:creationId xmlns:a16="http://schemas.microsoft.com/office/drawing/2014/main" id="{3FC52676-4370-E44C-8B07-3C6E57314D1D}"/>
              </a:ext>
            </a:extLst>
          </p:cNvPr>
          <p:cNvSpPr txBox="1"/>
          <p:nvPr/>
        </p:nvSpPr>
        <p:spPr>
          <a:xfrm>
            <a:off x="1037473" y="5522362"/>
            <a:ext cx="1984985" cy="400110"/>
          </a:xfrm>
          <a:prstGeom prst="rect">
            <a:avLst/>
          </a:prstGeom>
          <a:noFill/>
        </p:spPr>
        <p:txBody>
          <a:bodyPr wrap="square" rtlCol="0">
            <a:spAutoFit/>
          </a:bodyPr>
          <a:lstStyle/>
          <a:p>
            <a:r>
              <a:rPr lang="en-US" sz="2000" dirty="0">
                <a:solidFill>
                  <a:srgbClr val="449300"/>
                </a:solidFill>
              </a:rPr>
              <a:t>Emissivity</a:t>
            </a:r>
          </a:p>
        </p:txBody>
      </p:sp>
      <p:pic>
        <p:nvPicPr>
          <p:cNvPr id="11" name="Picture 10">
            <a:extLst>
              <a:ext uri="{FF2B5EF4-FFF2-40B4-BE49-F238E27FC236}">
                <a16:creationId xmlns:a16="http://schemas.microsoft.com/office/drawing/2014/main" id="{0069438A-A1A5-F64F-B53B-FB817C512C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690" y="4230220"/>
            <a:ext cx="2965662" cy="2584285"/>
          </a:xfrm>
          <a:prstGeom prst="rect">
            <a:avLst/>
          </a:prstGeom>
        </p:spPr>
      </p:pic>
      <p:sp>
        <p:nvSpPr>
          <p:cNvPr id="13" name="Title 1">
            <a:extLst>
              <a:ext uri="{FF2B5EF4-FFF2-40B4-BE49-F238E27FC236}">
                <a16:creationId xmlns:a16="http://schemas.microsoft.com/office/drawing/2014/main" id="{19EC57EF-5487-EE4B-83CF-2FB2EECE225A}"/>
              </a:ext>
            </a:extLst>
          </p:cNvPr>
          <p:cNvSpPr>
            <a:spLocks noGrp="1"/>
          </p:cNvSpPr>
          <p:nvPr>
            <p:ph type="title"/>
          </p:nvPr>
        </p:nvSpPr>
        <p:spPr>
          <a:xfrm>
            <a:off x="0" y="45057"/>
            <a:ext cx="9034530" cy="1614997"/>
          </a:xfrm>
        </p:spPr>
        <p:txBody>
          <a:bodyPr>
            <a:normAutofit fontScale="90000"/>
          </a:bodyPr>
          <a:lstStyle/>
          <a:p>
            <a:r>
              <a:rPr lang="en-US" sz="3600" b="1" u="sng" dirty="0"/>
              <a:t>3D PIC Simulations of Relativistic Kinetic Turbulence with External Inverse-Compton Radiative Cooling</a:t>
            </a:r>
            <a:br>
              <a:rPr lang="en-US" dirty="0"/>
            </a:br>
            <a:r>
              <a:rPr lang="en-US" sz="2200" i="1" dirty="0">
                <a:solidFill>
                  <a:srgbClr val="7030A0"/>
                </a:solidFill>
              </a:rPr>
              <a:t>(</a:t>
            </a:r>
            <a:r>
              <a:rPr lang="en-US" sz="2200" i="1" dirty="0" err="1">
                <a:solidFill>
                  <a:srgbClr val="7030A0"/>
                </a:solidFill>
              </a:rPr>
              <a:t>Zhdankin</a:t>
            </a:r>
            <a:r>
              <a:rPr lang="en-US" sz="2200" i="1" dirty="0">
                <a:solidFill>
                  <a:srgbClr val="7030A0"/>
                </a:solidFill>
              </a:rPr>
              <a:t>, Werner, Uzdensky, Begelman 2020)</a:t>
            </a:r>
          </a:p>
        </p:txBody>
      </p:sp>
      <p:pic>
        <p:nvPicPr>
          <p:cNvPr id="15" name="Picture 14">
            <a:extLst>
              <a:ext uri="{FF2B5EF4-FFF2-40B4-BE49-F238E27FC236}">
                <a16:creationId xmlns:a16="http://schemas.microsoft.com/office/drawing/2014/main" id="{FEAA6893-0F87-0844-8259-5EE0E03F149D}"/>
              </a:ext>
            </a:extLst>
          </p:cNvPr>
          <p:cNvPicPr>
            <a:picLocks noChangeAspect="1"/>
          </p:cNvPicPr>
          <p:nvPr/>
        </p:nvPicPr>
        <p:blipFill>
          <a:blip r:embed="rId4"/>
          <a:stretch>
            <a:fillRect/>
          </a:stretch>
        </p:blipFill>
        <p:spPr>
          <a:xfrm>
            <a:off x="5182776" y="4504269"/>
            <a:ext cx="406400" cy="393700"/>
          </a:xfrm>
          <a:prstGeom prst="rect">
            <a:avLst/>
          </a:prstGeom>
        </p:spPr>
      </p:pic>
      <p:pic>
        <p:nvPicPr>
          <p:cNvPr id="12" name="Picture 11">
            <a:extLst>
              <a:ext uri="{FF2B5EF4-FFF2-40B4-BE49-F238E27FC236}">
                <a16:creationId xmlns:a16="http://schemas.microsoft.com/office/drawing/2014/main" id="{B92E676E-F59E-D84D-A590-3EC5D56E85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0690" y="1520282"/>
            <a:ext cx="2965662" cy="2592919"/>
          </a:xfrm>
          <a:prstGeom prst="rect">
            <a:avLst/>
          </a:prstGeom>
        </p:spPr>
      </p:pic>
      <p:pic>
        <p:nvPicPr>
          <p:cNvPr id="17" name="Picture 16">
            <a:extLst>
              <a:ext uri="{FF2B5EF4-FFF2-40B4-BE49-F238E27FC236}">
                <a16:creationId xmlns:a16="http://schemas.microsoft.com/office/drawing/2014/main" id="{4D3B138F-1123-0D40-9496-E9E83776A622}"/>
              </a:ext>
            </a:extLst>
          </p:cNvPr>
          <p:cNvPicPr>
            <a:picLocks noChangeAspect="1"/>
          </p:cNvPicPr>
          <p:nvPr/>
        </p:nvPicPr>
        <p:blipFill>
          <a:blip r:embed="rId6"/>
          <a:stretch>
            <a:fillRect/>
          </a:stretch>
        </p:blipFill>
        <p:spPr>
          <a:xfrm>
            <a:off x="5131976" y="1811363"/>
            <a:ext cx="254000" cy="215900"/>
          </a:xfrm>
          <a:prstGeom prst="rect">
            <a:avLst/>
          </a:prstGeom>
        </p:spPr>
      </p:pic>
      <p:sp>
        <p:nvSpPr>
          <p:cNvPr id="3" name="Footer Placeholder 2">
            <a:extLst>
              <a:ext uri="{FF2B5EF4-FFF2-40B4-BE49-F238E27FC236}">
                <a16:creationId xmlns:a16="http://schemas.microsoft.com/office/drawing/2014/main" id="{43C19581-2558-1142-8E43-3887D18E43D0}"/>
              </a:ext>
            </a:extLst>
          </p:cNvPr>
          <p:cNvSpPr>
            <a:spLocks noGrp="1"/>
          </p:cNvSpPr>
          <p:nvPr>
            <p:ph type="ftr" sz="quarter" idx="11"/>
          </p:nvPr>
        </p:nvSpPr>
        <p:spPr/>
        <p:txBody>
          <a:bodyPr/>
          <a:lstStyle/>
          <a:p>
            <a:r>
              <a:rPr lang="en-US"/>
              <a:t>10/12/2022</a:t>
            </a:r>
          </a:p>
        </p:txBody>
      </p:sp>
      <p:sp>
        <p:nvSpPr>
          <p:cNvPr id="2" name="TextBox 1">
            <a:extLst>
              <a:ext uri="{FF2B5EF4-FFF2-40B4-BE49-F238E27FC236}">
                <a16:creationId xmlns:a16="http://schemas.microsoft.com/office/drawing/2014/main" id="{5AE941E1-073C-C6F9-DAA3-EFFFBAAA71D2}"/>
              </a:ext>
            </a:extLst>
          </p:cNvPr>
          <p:cNvSpPr txBox="1"/>
          <p:nvPr/>
        </p:nvSpPr>
        <p:spPr>
          <a:xfrm>
            <a:off x="75711" y="6078654"/>
            <a:ext cx="4700005" cy="369332"/>
          </a:xfrm>
          <a:prstGeom prst="rect">
            <a:avLst/>
          </a:prstGeom>
          <a:noFill/>
        </p:spPr>
        <p:txBody>
          <a:bodyPr wrap="none" rtlCol="0">
            <a:spAutoFit/>
          </a:bodyPr>
          <a:lstStyle/>
          <a:p>
            <a:r>
              <a:rPr lang="en-US" i="1" dirty="0">
                <a:solidFill>
                  <a:srgbClr val="7030A0"/>
                </a:solidFill>
              </a:rPr>
              <a:t>(Also: </a:t>
            </a:r>
            <a:r>
              <a:rPr lang="en-US" i="1" dirty="0" err="1">
                <a:solidFill>
                  <a:srgbClr val="7030A0"/>
                </a:solidFill>
              </a:rPr>
              <a:t>Comisso</a:t>
            </a:r>
            <a:r>
              <a:rPr lang="en-US" i="1" dirty="0">
                <a:solidFill>
                  <a:srgbClr val="7030A0"/>
                </a:solidFill>
              </a:rPr>
              <a:t> &amp; </a:t>
            </a:r>
            <a:r>
              <a:rPr lang="en-US" i="1" dirty="0" err="1">
                <a:solidFill>
                  <a:srgbClr val="7030A0"/>
                </a:solidFill>
              </a:rPr>
              <a:t>Sironi</a:t>
            </a:r>
            <a:r>
              <a:rPr lang="en-US" i="1" dirty="0">
                <a:solidFill>
                  <a:srgbClr val="7030A0"/>
                </a:solidFill>
              </a:rPr>
              <a:t>; </a:t>
            </a:r>
            <a:r>
              <a:rPr lang="en-US" i="1" dirty="0" err="1">
                <a:solidFill>
                  <a:srgbClr val="7030A0"/>
                </a:solidFill>
              </a:rPr>
              <a:t>Nattila</a:t>
            </a:r>
            <a:r>
              <a:rPr lang="en-US" i="1" dirty="0">
                <a:solidFill>
                  <a:srgbClr val="7030A0"/>
                </a:solidFill>
              </a:rPr>
              <a:t> &amp; </a:t>
            </a:r>
            <a:r>
              <a:rPr lang="en-US" i="1" dirty="0" err="1">
                <a:solidFill>
                  <a:srgbClr val="7030A0"/>
                </a:solidFill>
              </a:rPr>
              <a:t>Beloborodov</a:t>
            </a:r>
            <a:r>
              <a:rPr lang="en-US" i="1" dirty="0">
                <a:solidFill>
                  <a:srgbClr val="7030A0"/>
                </a:solidFill>
              </a:rPr>
              <a:t>) </a:t>
            </a:r>
          </a:p>
        </p:txBody>
      </p:sp>
      <p:sp>
        <p:nvSpPr>
          <p:cNvPr id="5" name="Date Placeholder 4">
            <a:extLst>
              <a:ext uri="{FF2B5EF4-FFF2-40B4-BE49-F238E27FC236}">
                <a16:creationId xmlns:a16="http://schemas.microsoft.com/office/drawing/2014/main" id="{DDCAAA54-B313-E544-8A79-10D064548BAE}"/>
              </a:ext>
            </a:extLst>
          </p:cNvPr>
          <p:cNvSpPr>
            <a:spLocks noGrp="1"/>
          </p:cNvSpPr>
          <p:nvPr>
            <p:ph type="dt" sz="half" idx="10"/>
          </p:nvPr>
        </p:nvSpPr>
        <p:spPr/>
        <p:txBody>
          <a:bodyPr/>
          <a:lstStyle/>
          <a:p>
            <a:r>
              <a:rPr lang="en-US" dirty="0"/>
              <a:t>D. Uzdensky</a:t>
            </a:r>
          </a:p>
        </p:txBody>
      </p:sp>
      <p:sp>
        <p:nvSpPr>
          <p:cNvPr id="6" name="Slide Number Placeholder 5">
            <a:extLst>
              <a:ext uri="{FF2B5EF4-FFF2-40B4-BE49-F238E27FC236}">
                <a16:creationId xmlns:a16="http://schemas.microsoft.com/office/drawing/2014/main" id="{1C95F617-85F2-9102-3179-6C8DF0C68A24}"/>
              </a:ext>
            </a:extLst>
          </p:cNvPr>
          <p:cNvSpPr>
            <a:spLocks noGrp="1"/>
          </p:cNvSpPr>
          <p:nvPr>
            <p:ph type="sldNum" sz="quarter" idx="12"/>
          </p:nvPr>
        </p:nvSpPr>
        <p:spPr/>
        <p:txBody>
          <a:bodyPr/>
          <a:lstStyle/>
          <a:p>
            <a:fld id="{5985F9D5-3EED-6E4F-9468-80C6B44E6535}" type="slidenum">
              <a:rPr lang="en-US" smtClean="0"/>
              <a:t>28</a:t>
            </a:fld>
            <a:endParaRPr lang="en-US"/>
          </a:p>
        </p:txBody>
      </p:sp>
    </p:spTree>
    <p:extLst>
      <p:ext uri="{BB962C8B-B14F-4D97-AF65-F5344CB8AC3E}">
        <p14:creationId xmlns:p14="http://schemas.microsoft.com/office/powerpoint/2010/main" val="1017806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3"/>
          <p:cNvSpPr txBox="1">
            <a:spLocks noGrp="1"/>
          </p:cNvSpPr>
          <p:nvPr>
            <p:ph type="title"/>
          </p:nvPr>
        </p:nvSpPr>
        <p:spPr>
          <a:xfrm>
            <a:off x="0" y="187551"/>
            <a:ext cx="9144000" cy="623727"/>
          </a:xfrm>
          <a:prstGeom prst="rect">
            <a:avLst/>
          </a:prstGeom>
          <a:noFill/>
          <a:ln>
            <a:noFill/>
          </a:ln>
        </p:spPr>
        <p:txBody>
          <a:bodyPr spcFirstLastPara="1" vert="horz" wrap="square" lIns="91425" tIns="45700" rIns="91425" bIns="45700" rtlCol="0" anchor="ctr" anchorCtr="0">
            <a:noAutofit/>
          </a:bodyPr>
          <a:lstStyle/>
          <a:p>
            <a:pPr>
              <a:lnSpc>
                <a:spcPct val="90000"/>
              </a:lnSpc>
              <a:spcBef>
                <a:spcPts val="0"/>
              </a:spcBef>
              <a:buClr>
                <a:srgbClr val="0070C0"/>
              </a:buClr>
              <a:buSzPts val="3600"/>
            </a:pPr>
            <a:r>
              <a:rPr lang="en" sz="3600" b="1" u="sng" dirty="0"/>
              <a:t>Steady-State Particle Distribution</a:t>
            </a:r>
            <a:endParaRPr u="sng" dirty="0"/>
          </a:p>
        </p:txBody>
      </p:sp>
      <p:sp>
        <p:nvSpPr>
          <p:cNvPr id="479" name="Google Shape;479;p53"/>
          <p:cNvSpPr txBox="1"/>
          <p:nvPr/>
        </p:nvSpPr>
        <p:spPr>
          <a:xfrm>
            <a:off x="160408" y="5010956"/>
            <a:ext cx="5150147" cy="880139"/>
          </a:xfrm>
          <a:prstGeom prst="rect">
            <a:avLst/>
          </a:prstGeom>
          <a:noFill/>
          <a:ln>
            <a:noFill/>
          </a:ln>
        </p:spPr>
        <p:txBody>
          <a:bodyPr spcFirstLastPara="1" wrap="square" lIns="91425" tIns="45700" rIns="91425" bIns="45700" anchor="t" anchorCtr="0">
            <a:noAutofit/>
          </a:bodyPr>
          <a:lstStyle/>
          <a:p>
            <a:r>
              <a:rPr lang="en" sz="2400" b="1" dirty="0">
                <a:solidFill>
                  <a:srgbClr val="C00000"/>
                </a:solidFill>
                <a:latin typeface="Calibri"/>
                <a:ea typeface="Calibri"/>
                <a:cs typeface="Calibri"/>
                <a:sym typeface="Calibri"/>
              </a:rPr>
              <a:t>Quasi-thermal particle distribution</a:t>
            </a:r>
            <a:endParaRPr lang="en" sz="2400" b="1" dirty="0">
              <a:sym typeface="Calibri"/>
            </a:endParaRPr>
          </a:p>
          <a:p>
            <a:r>
              <a:rPr lang="en" sz="2400" b="1" dirty="0">
                <a:solidFill>
                  <a:srgbClr val="C00000"/>
                </a:solidFill>
                <a:latin typeface="Calibri"/>
                <a:ea typeface="Calibri"/>
                <a:cs typeface="Calibri"/>
                <a:sym typeface="Calibri"/>
              </a:rPr>
              <a:t>Power-law tail quenched by cooling</a:t>
            </a:r>
            <a:endParaRPr sz="2400" b="1" dirty="0"/>
          </a:p>
        </p:txBody>
      </p:sp>
      <p:pic>
        <p:nvPicPr>
          <p:cNvPr id="482" name="Google Shape;482;p53"/>
          <p:cNvPicPr preferRelativeResize="0"/>
          <p:nvPr/>
        </p:nvPicPr>
        <p:blipFill rotWithShape="1">
          <a:blip r:embed="rId3">
            <a:alphaModFix/>
          </a:blip>
          <a:srcRect/>
          <a:stretch/>
        </p:blipFill>
        <p:spPr>
          <a:xfrm>
            <a:off x="98490" y="1888123"/>
            <a:ext cx="4321076" cy="2926127"/>
          </a:xfrm>
          <a:prstGeom prst="rect">
            <a:avLst/>
          </a:prstGeom>
          <a:noFill/>
          <a:ln>
            <a:noFill/>
          </a:ln>
        </p:spPr>
      </p:pic>
      <p:pic>
        <p:nvPicPr>
          <p:cNvPr id="483" name="Google Shape;483;p53"/>
          <p:cNvPicPr preferRelativeResize="0"/>
          <p:nvPr/>
        </p:nvPicPr>
        <p:blipFill rotWithShape="1">
          <a:blip r:embed="rId4">
            <a:alphaModFix/>
          </a:blip>
          <a:srcRect/>
          <a:stretch/>
        </p:blipFill>
        <p:spPr>
          <a:xfrm>
            <a:off x="5310555" y="1157083"/>
            <a:ext cx="3340049" cy="2462198"/>
          </a:xfrm>
          <a:prstGeom prst="rect">
            <a:avLst/>
          </a:prstGeom>
          <a:noFill/>
          <a:ln>
            <a:noFill/>
          </a:ln>
        </p:spPr>
      </p:pic>
      <p:pic>
        <p:nvPicPr>
          <p:cNvPr id="484" name="Google Shape;484;p53"/>
          <p:cNvPicPr preferRelativeResize="0"/>
          <p:nvPr/>
        </p:nvPicPr>
        <p:blipFill rotWithShape="1">
          <a:blip r:embed="rId5">
            <a:alphaModFix/>
          </a:blip>
          <a:srcRect/>
          <a:stretch/>
        </p:blipFill>
        <p:spPr>
          <a:xfrm>
            <a:off x="5532835" y="4293912"/>
            <a:ext cx="2982515" cy="2108078"/>
          </a:xfrm>
          <a:prstGeom prst="rect">
            <a:avLst/>
          </a:prstGeom>
          <a:noFill/>
          <a:ln>
            <a:noFill/>
          </a:ln>
        </p:spPr>
      </p:pic>
      <p:sp>
        <p:nvSpPr>
          <p:cNvPr id="485" name="Google Shape;485;p53"/>
          <p:cNvSpPr txBox="1"/>
          <p:nvPr/>
        </p:nvSpPr>
        <p:spPr>
          <a:xfrm>
            <a:off x="5226964" y="1215957"/>
            <a:ext cx="2446220" cy="276999"/>
          </a:xfrm>
          <a:prstGeom prst="rect">
            <a:avLst/>
          </a:prstGeom>
          <a:noFill/>
          <a:ln>
            <a:noFill/>
          </a:ln>
        </p:spPr>
        <p:txBody>
          <a:bodyPr spcFirstLastPara="1" wrap="square" lIns="91425" tIns="45700" rIns="91425" bIns="45700" anchor="t" anchorCtr="0">
            <a:noAutofit/>
          </a:bodyPr>
          <a:lstStyle/>
          <a:p>
            <a:pPr algn="ctr"/>
            <a:r>
              <a:rPr lang="en" dirty="0">
                <a:solidFill>
                  <a:schemeClr val="dk1"/>
                </a:solidFill>
                <a:latin typeface="Calibri"/>
                <a:ea typeface="Calibri"/>
                <a:cs typeface="Calibri"/>
                <a:sym typeface="Calibri"/>
              </a:rPr>
              <a:t>Thermal part</a:t>
            </a:r>
            <a:endParaRPr dirty="0"/>
          </a:p>
        </p:txBody>
      </p:sp>
      <p:sp>
        <p:nvSpPr>
          <p:cNvPr id="486" name="Google Shape;486;p53"/>
          <p:cNvSpPr txBox="1"/>
          <p:nvPr/>
        </p:nvSpPr>
        <p:spPr>
          <a:xfrm>
            <a:off x="7749613" y="1800421"/>
            <a:ext cx="1624150" cy="429935"/>
          </a:xfrm>
          <a:prstGeom prst="rect">
            <a:avLst/>
          </a:prstGeom>
          <a:noFill/>
          <a:ln>
            <a:noFill/>
          </a:ln>
        </p:spPr>
        <p:txBody>
          <a:bodyPr spcFirstLastPara="1" wrap="square" lIns="91425" tIns="45700" rIns="91425" bIns="45700" anchor="t" anchorCtr="0">
            <a:noAutofit/>
          </a:bodyPr>
          <a:lstStyle/>
          <a:p>
            <a:pPr algn="ctr"/>
            <a:r>
              <a:rPr lang="en" dirty="0">
                <a:solidFill>
                  <a:schemeClr val="dk1"/>
                </a:solidFill>
                <a:latin typeface="Calibri"/>
                <a:ea typeface="Calibri"/>
                <a:cs typeface="Calibri"/>
                <a:sym typeface="Calibri"/>
              </a:rPr>
              <a:t>Nonthermal part</a:t>
            </a:r>
            <a:endParaRPr dirty="0"/>
          </a:p>
        </p:txBody>
      </p:sp>
      <p:sp>
        <p:nvSpPr>
          <p:cNvPr id="487" name="Google Shape;487;p53"/>
          <p:cNvSpPr txBox="1"/>
          <p:nvPr/>
        </p:nvSpPr>
        <p:spPr>
          <a:xfrm>
            <a:off x="5226964" y="4386410"/>
            <a:ext cx="2446220" cy="276999"/>
          </a:xfrm>
          <a:prstGeom prst="rect">
            <a:avLst/>
          </a:prstGeom>
          <a:noFill/>
          <a:ln>
            <a:noFill/>
          </a:ln>
        </p:spPr>
        <p:txBody>
          <a:bodyPr spcFirstLastPara="1" wrap="square" lIns="91425" tIns="45700" rIns="91425" bIns="45700" anchor="t" anchorCtr="0">
            <a:noAutofit/>
          </a:bodyPr>
          <a:lstStyle/>
          <a:p>
            <a:pPr algn="ctr"/>
            <a:r>
              <a:rPr lang="en" dirty="0">
                <a:solidFill>
                  <a:srgbClr val="0432FF"/>
                </a:solidFill>
                <a:latin typeface="Calibri"/>
                <a:ea typeface="Calibri"/>
                <a:cs typeface="Calibri"/>
                <a:sym typeface="Calibri"/>
              </a:rPr>
              <a:t>Nonthermal energy</a:t>
            </a:r>
            <a:endParaRPr dirty="0"/>
          </a:p>
        </p:txBody>
      </p:sp>
      <p:sp>
        <p:nvSpPr>
          <p:cNvPr id="488" name="Google Shape;488;p53"/>
          <p:cNvSpPr txBox="1"/>
          <p:nvPr/>
        </p:nvSpPr>
        <p:spPr>
          <a:xfrm>
            <a:off x="7533125" y="5039784"/>
            <a:ext cx="1744112" cy="595077"/>
          </a:xfrm>
          <a:prstGeom prst="rect">
            <a:avLst/>
          </a:prstGeom>
          <a:noFill/>
          <a:ln>
            <a:noFill/>
          </a:ln>
        </p:spPr>
        <p:txBody>
          <a:bodyPr spcFirstLastPara="1" wrap="square" lIns="91425" tIns="45700" rIns="91425" bIns="45700" anchor="t" anchorCtr="0">
            <a:noAutofit/>
          </a:bodyPr>
          <a:lstStyle/>
          <a:p>
            <a:pPr algn="ctr"/>
            <a:r>
              <a:rPr lang="en" dirty="0">
                <a:solidFill>
                  <a:srgbClr val="FF0000"/>
                </a:solidFill>
                <a:latin typeface="Calibri"/>
                <a:ea typeface="Calibri"/>
                <a:cs typeface="Calibri"/>
                <a:sym typeface="Calibri"/>
              </a:rPr>
              <a:t>Nonthermal number</a:t>
            </a:r>
            <a:endParaRPr dirty="0"/>
          </a:p>
        </p:txBody>
      </p:sp>
      <p:sp>
        <p:nvSpPr>
          <p:cNvPr id="3" name="Footer Placeholder 2">
            <a:extLst>
              <a:ext uri="{FF2B5EF4-FFF2-40B4-BE49-F238E27FC236}">
                <a16:creationId xmlns:a16="http://schemas.microsoft.com/office/drawing/2014/main" id="{B62AA20F-8C52-6D45-AB46-3065264134A5}"/>
              </a:ext>
            </a:extLst>
          </p:cNvPr>
          <p:cNvSpPr>
            <a:spLocks noGrp="1"/>
          </p:cNvSpPr>
          <p:nvPr>
            <p:ph type="ftr" sz="quarter" idx="11"/>
          </p:nvPr>
        </p:nvSpPr>
        <p:spPr/>
        <p:txBody>
          <a:bodyPr/>
          <a:lstStyle/>
          <a:p>
            <a:r>
              <a:rPr lang="en-US"/>
              <a:t>10/12/2022</a:t>
            </a:r>
          </a:p>
        </p:txBody>
      </p:sp>
      <p:sp>
        <p:nvSpPr>
          <p:cNvPr id="27" name="Rectangle 26">
            <a:extLst>
              <a:ext uri="{FF2B5EF4-FFF2-40B4-BE49-F238E27FC236}">
                <a16:creationId xmlns:a16="http://schemas.microsoft.com/office/drawing/2014/main" id="{D3FB3F0A-4080-7041-90C3-7F9481882466}"/>
              </a:ext>
            </a:extLst>
          </p:cNvPr>
          <p:cNvSpPr/>
          <p:nvPr/>
        </p:nvSpPr>
        <p:spPr>
          <a:xfrm>
            <a:off x="1924011" y="807929"/>
            <a:ext cx="4991110" cy="400110"/>
          </a:xfrm>
          <a:prstGeom prst="rect">
            <a:avLst/>
          </a:prstGeom>
        </p:spPr>
        <p:txBody>
          <a:bodyPr wrap="none">
            <a:spAutoFit/>
          </a:bodyPr>
          <a:lstStyle/>
          <a:p>
            <a:r>
              <a:rPr lang="en-US" sz="2000" i="1" dirty="0">
                <a:solidFill>
                  <a:srgbClr val="7030A0"/>
                </a:solidFill>
              </a:rPr>
              <a:t>(</a:t>
            </a:r>
            <a:r>
              <a:rPr lang="en-US" sz="2000" i="1" dirty="0" err="1">
                <a:solidFill>
                  <a:srgbClr val="7030A0"/>
                </a:solidFill>
              </a:rPr>
              <a:t>Zhdankin</a:t>
            </a:r>
            <a:r>
              <a:rPr lang="en-US" sz="2000" i="1" dirty="0">
                <a:solidFill>
                  <a:srgbClr val="7030A0"/>
                </a:solidFill>
              </a:rPr>
              <a:t>, Werner, Uzdensky, Begelman 2020)</a:t>
            </a:r>
            <a:endParaRPr lang="en-US" sz="2000" dirty="0"/>
          </a:p>
        </p:txBody>
      </p:sp>
      <p:sp>
        <p:nvSpPr>
          <p:cNvPr id="2" name="Date Placeholder 1">
            <a:extLst>
              <a:ext uri="{FF2B5EF4-FFF2-40B4-BE49-F238E27FC236}">
                <a16:creationId xmlns:a16="http://schemas.microsoft.com/office/drawing/2014/main" id="{EBDF1BC5-63EB-EF4C-F9FA-D1189EAFA693}"/>
              </a:ext>
            </a:extLst>
          </p:cNvPr>
          <p:cNvSpPr>
            <a:spLocks noGrp="1"/>
          </p:cNvSpPr>
          <p:nvPr>
            <p:ph type="dt" sz="half" idx="10"/>
          </p:nvPr>
        </p:nvSpPr>
        <p:spPr/>
        <p:txBody>
          <a:bodyPr/>
          <a:lstStyle/>
          <a:p>
            <a:r>
              <a:rPr lang="en-US"/>
              <a:t>D. Uzdensky</a:t>
            </a:r>
          </a:p>
        </p:txBody>
      </p:sp>
      <p:sp>
        <p:nvSpPr>
          <p:cNvPr id="4" name="Slide Number Placeholder 3">
            <a:extLst>
              <a:ext uri="{FF2B5EF4-FFF2-40B4-BE49-F238E27FC236}">
                <a16:creationId xmlns:a16="http://schemas.microsoft.com/office/drawing/2014/main" id="{080E24DA-6F41-54F0-80FF-FBB38E6E6628}"/>
              </a:ext>
            </a:extLst>
          </p:cNvPr>
          <p:cNvSpPr>
            <a:spLocks noGrp="1"/>
          </p:cNvSpPr>
          <p:nvPr>
            <p:ph type="sldNum" sz="quarter" idx="12"/>
          </p:nvPr>
        </p:nvSpPr>
        <p:spPr/>
        <p:txBody>
          <a:bodyPr/>
          <a:lstStyle/>
          <a:p>
            <a:fld id="{5985F9D5-3EED-6E4F-9468-80C6B44E6535}" type="slidenum">
              <a:rPr lang="en-US" smtClean="0"/>
              <a:t>29</a:t>
            </a:fld>
            <a:endParaRPr lang="en-US"/>
          </a:p>
        </p:txBody>
      </p:sp>
    </p:spTree>
    <p:extLst>
      <p:ext uri="{BB962C8B-B14F-4D97-AF65-F5344CB8AC3E}">
        <p14:creationId xmlns:p14="http://schemas.microsoft.com/office/powerpoint/2010/main" val="3361085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9" name="Picture 18" descr="cyg_a_NRAO.jpg">
            <a:extLst>
              <a:ext uri="{FF2B5EF4-FFF2-40B4-BE49-F238E27FC236}">
                <a16:creationId xmlns:a16="http://schemas.microsoft.com/office/drawing/2014/main" id="{FF327031-71AE-1A47-A469-77EC4FCD8B4F}"/>
              </a:ext>
            </a:extLst>
          </p:cNvPr>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8" y="0"/>
            <a:ext cx="9157228" cy="4006323"/>
          </a:xfrm>
          <a:prstGeom prst="rect">
            <a:avLst/>
          </a:prstGeom>
        </p:spPr>
      </p:pic>
      <p:pic>
        <p:nvPicPr>
          <p:cNvPr id="20" name="Google Shape;152;p27">
            <a:extLst>
              <a:ext uri="{FF2B5EF4-FFF2-40B4-BE49-F238E27FC236}">
                <a16:creationId xmlns:a16="http://schemas.microsoft.com/office/drawing/2014/main" id="{0076892C-855D-CF4D-9EA6-AA6DBAFAEFAB}"/>
              </a:ext>
            </a:extLst>
          </p:cNvPr>
          <p:cNvPicPr preferRelativeResize="0">
            <a:picLocks noChangeAspect="1"/>
          </p:cNvPicPr>
          <p:nvPr/>
        </p:nvPicPr>
        <p:blipFill rotWithShape="1">
          <a:blip r:embed="rId4">
            <a:alphaModFix/>
          </a:blip>
          <a:srcRect/>
          <a:stretch/>
        </p:blipFill>
        <p:spPr>
          <a:xfrm>
            <a:off x="3264" y="20651"/>
            <a:ext cx="2190162" cy="1914175"/>
          </a:xfrm>
          <a:prstGeom prst="rect">
            <a:avLst/>
          </a:prstGeom>
          <a:noFill/>
          <a:ln>
            <a:noFill/>
          </a:ln>
        </p:spPr>
      </p:pic>
      <p:sp>
        <p:nvSpPr>
          <p:cNvPr id="21" name="Google Shape;153;p27">
            <a:extLst>
              <a:ext uri="{FF2B5EF4-FFF2-40B4-BE49-F238E27FC236}">
                <a16:creationId xmlns:a16="http://schemas.microsoft.com/office/drawing/2014/main" id="{30C487D1-3D4C-DC4C-9A96-5990969159D5}"/>
              </a:ext>
            </a:extLst>
          </p:cNvPr>
          <p:cNvSpPr txBox="1"/>
          <p:nvPr/>
        </p:nvSpPr>
        <p:spPr>
          <a:xfrm>
            <a:off x="-13228" y="1623399"/>
            <a:ext cx="2327135" cy="297925"/>
          </a:xfrm>
          <a:prstGeom prst="rect">
            <a:avLst/>
          </a:prstGeom>
          <a:noFill/>
          <a:ln>
            <a:noFill/>
          </a:ln>
        </p:spPr>
        <p:txBody>
          <a:bodyPr spcFirstLastPara="1" wrap="square" lIns="91425" tIns="45700" rIns="91425" bIns="45700" anchor="t" anchorCtr="0">
            <a:noAutofit/>
          </a:bodyPr>
          <a:lstStyle/>
          <a:p>
            <a:pPr algn="ctr"/>
            <a:r>
              <a:rPr lang="en" sz="1600" dirty="0">
                <a:solidFill>
                  <a:srgbClr val="449300"/>
                </a:solidFill>
                <a:latin typeface="Calibri"/>
                <a:ea typeface="Calibri"/>
                <a:cs typeface="Calibri"/>
                <a:sym typeface="Calibri"/>
              </a:rPr>
              <a:t>Kepler’s Supernova (SNR)</a:t>
            </a:r>
            <a:endParaRPr sz="1600" dirty="0"/>
          </a:p>
        </p:txBody>
      </p:sp>
      <p:pic>
        <p:nvPicPr>
          <p:cNvPr id="22" name="Google Shape;157;p27">
            <a:extLst>
              <a:ext uri="{FF2B5EF4-FFF2-40B4-BE49-F238E27FC236}">
                <a16:creationId xmlns:a16="http://schemas.microsoft.com/office/drawing/2014/main" id="{6C581F16-2F5D-D74A-AB58-0BC6A3238C7B}"/>
              </a:ext>
            </a:extLst>
          </p:cNvPr>
          <p:cNvPicPr preferRelativeResize="0">
            <a:picLocks noChangeAspect="1"/>
          </p:cNvPicPr>
          <p:nvPr/>
        </p:nvPicPr>
        <p:blipFill rotWithShape="1">
          <a:blip r:embed="rId5">
            <a:alphaModFix/>
          </a:blip>
          <a:srcRect/>
          <a:stretch/>
        </p:blipFill>
        <p:spPr>
          <a:xfrm>
            <a:off x="6841447" y="2151681"/>
            <a:ext cx="2271394" cy="1794923"/>
          </a:xfrm>
          <a:prstGeom prst="rect">
            <a:avLst/>
          </a:prstGeom>
          <a:noFill/>
          <a:ln>
            <a:noFill/>
          </a:ln>
        </p:spPr>
      </p:pic>
      <p:sp>
        <p:nvSpPr>
          <p:cNvPr id="23" name="Google Shape;151;p27">
            <a:extLst>
              <a:ext uri="{FF2B5EF4-FFF2-40B4-BE49-F238E27FC236}">
                <a16:creationId xmlns:a16="http://schemas.microsoft.com/office/drawing/2014/main" id="{616B390B-8213-204D-A0EF-A05B5143E767}"/>
              </a:ext>
            </a:extLst>
          </p:cNvPr>
          <p:cNvSpPr txBox="1"/>
          <p:nvPr/>
        </p:nvSpPr>
        <p:spPr>
          <a:xfrm>
            <a:off x="6758428" y="3641871"/>
            <a:ext cx="2385571" cy="279324"/>
          </a:xfrm>
          <a:prstGeom prst="rect">
            <a:avLst/>
          </a:prstGeom>
          <a:noFill/>
          <a:ln>
            <a:noFill/>
          </a:ln>
        </p:spPr>
        <p:txBody>
          <a:bodyPr spcFirstLastPara="1" wrap="square" lIns="91425" tIns="45700" rIns="91425" bIns="45700" anchor="t" anchorCtr="0">
            <a:noAutofit/>
          </a:bodyPr>
          <a:lstStyle/>
          <a:p>
            <a:pPr algn="ctr"/>
            <a:r>
              <a:rPr lang="en" sz="1600" dirty="0">
                <a:solidFill>
                  <a:srgbClr val="449300"/>
                </a:solidFill>
                <a:latin typeface="Calibri"/>
                <a:ea typeface="Calibri"/>
                <a:cs typeface="Calibri"/>
                <a:sym typeface="Calibri"/>
              </a:rPr>
              <a:t>BH accretion flow M87 EHT</a:t>
            </a:r>
            <a:endParaRPr sz="1600" dirty="0"/>
          </a:p>
        </p:txBody>
      </p:sp>
      <p:pic>
        <p:nvPicPr>
          <p:cNvPr id="29" name="Google Shape;147;p27">
            <a:extLst>
              <a:ext uri="{FF2B5EF4-FFF2-40B4-BE49-F238E27FC236}">
                <a16:creationId xmlns:a16="http://schemas.microsoft.com/office/drawing/2014/main" id="{DD179203-3DC6-894D-B8DA-3A92E0017948}"/>
              </a:ext>
            </a:extLst>
          </p:cNvPr>
          <p:cNvPicPr preferRelativeResize="0">
            <a:picLocks noChangeAspect="1"/>
          </p:cNvPicPr>
          <p:nvPr/>
        </p:nvPicPr>
        <p:blipFill rotWithShape="1">
          <a:blip r:embed="rId6">
            <a:alphaModFix/>
          </a:blip>
          <a:srcRect/>
          <a:stretch/>
        </p:blipFill>
        <p:spPr>
          <a:xfrm>
            <a:off x="1287563" y="3941868"/>
            <a:ext cx="5697805" cy="2878247"/>
          </a:xfrm>
          <a:prstGeom prst="rect">
            <a:avLst/>
          </a:prstGeom>
          <a:noFill/>
          <a:ln>
            <a:noFill/>
          </a:ln>
        </p:spPr>
      </p:pic>
      <p:pic>
        <p:nvPicPr>
          <p:cNvPr id="31" name="Google Shape;149;p27" descr="C:\Documents and Settings\Benny\Bureau\430453main_crabmosaic_hst_big_full.jpg">
            <a:extLst>
              <a:ext uri="{FF2B5EF4-FFF2-40B4-BE49-F238E27FC236}">
                <a16:creationId xmlns:a16="http://schemas.microsoft.com/office/drawing/2014/main" id="{106D8A81-70C1-F443-BABA-C9F79EE9D411}"/>
              </a:ext>
            </a:extLst>
          </p:cNvPr>
          <p:cNvPicPr preferRelativeResize="0"/>
          <p:nvPr/>
        </p:nvPicPr>
        <p:blipFill rotWithShape="1">
          <a:blip r:embed="rId7">
            <a:alphaModFix/>
          </a:blip>
          <a:srcRect/>
          <a:stretch/>
        </p:blipFill>
        <p:spPr>
          <a:xfrm>
            <a:off x="7883" y="3956436"/>
            <a:ext cx="2756726" cy="2888314"/>
          </a:xfrm>
          <a:prstGeom prst="rect">
            <a:avLst/>
          </a:prstGeom>
          <a:noFill/>
          <a:ln>
            <a:noFill/>
          </a:ln>
        </p:spPr>
      </p:pic>
      <p:sp>
        <p:nvSpPr>
          <p:cNvPr id="32" name="Google Shape;146;p27">
            <a:extLst>
              <a:ext uri="{FF2B5EF4-FFF2-40B4-BE49-F238E27FC236}">
                <a16:creationId xmlns:a16="http://schemas.microsoft.com/office/drawing/2014/main" id="{849EB311-9F4D-3242-A02C-5B68434722CD}"/>
              </a:ext>
            </a:extLst>
          </p:cNvPr>
          <p:cNvSpPr txBox="1"/>
          <p:nvPr/>
        </p:nvSpPr>
        <p:spPr>
          <a:xfrm>
            <a:off x="806542" y="6491592"/>
            <a:ext cx="2094127" cy="258351"/>
          </a:xfrm>
          <a:prstGeom prst="rect">
            <a:avLst/>
          </a:prstGeom>
          <a:noFill/>
          <a:ln>
            <a:noFill/>
          </a:ln>
        </p:spPr>
        <p:txBody>
          <a:bodyPr spcFirstLastPara="1" wrap="square" lIns="91425" tIns="45700" rIns="91425" bIns="45700" anchor="t" anchorCtr="0">
            <a:noAutofit/>
          </a:bodyPr>
          <a:lstStyle/>
          <a:p>
            <a:pPr algn="ctr"/>
            <a:r>
              <a:rPr lang="en" sz="1600" dirty="0">
                <a:solidFill>
                  <a:srgbClr val="449300"/>
                </a:solidFill>
                <a:latin typeface="Calibri"/>
                <a:ea typeface="Calibri"/>
                <a:cs typeface="Calibri"/>
                <a:sym typeface="Calibri"/>
              </a:rPr>
              <a:t>Crab Nebula (PWN)</a:t>
            </a:r>
            <a:endParaRPr sz="1600" dirty="0"/>
          </a:p>
        </p:txBody>
      </p:sp>
      <p:sp>
        <p:nvSpPr>
          <p:cNvPr id="34" name="Google Shape;145;p27">
            <a:extLst>
              <a:ext uri="{FF2B5EF4-FFF2-40B4-BE49-F238E27FC236}">
                <a16:creationId xmlns:a16="http://schemas.microsoft.com/office/drawing/2014/main" id="{2EDD02AB-D92B-3140-8A6F-376B723E10C9}"/>
              </a:ext>
            </a:extLst>
          </p:cNvPr>
          <p:cNvSpPr txBox="1">
            <a:spLocks/>
          </p:cNvSpPr>
          <p:nvPr/>
        </p:nvSpPr>
        <p:spPr>
          <a:xfrm>
            <a:off x="1459901" y="40828"/>
            <a:ext cx="6026749" cy="592559"/>
          </a:xfrm>
          <a:prstGeom prst="rect">
            <a:avLst/>
          </a:prstGeom>
          <a:noFill/>
          <a:ln>
            <a:noFill/>
          </a:ln>
        </p:spPr>
        <p:txBody>
          <a:bodyPr spcFirstLastPara="1" vert="horz" wrap="square" lIns="91425" tIns="45700" rIns="91425" bIns="4570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C00000"/>
              </a:buClr>
              <a:buSzPts val="3000"/>
            </a:pPr>
            <a:r>
              <a:rPr lang="en-US" sz="3600" b="1" dirty="0">
                <a:solidFill>
                  <a:schemeClr val="accent6">
                    <a:lumMod val="75000"/>
                  </a:schemeClr>
                </a:solidFill>
              </a:rPr>
              <a:t>The Plasma Universe</a:t>
            </a:r>
            <a:endParaRPr lang="en-US" sz="3600" dirty="0">
              <a:solidFill>
                <a:schemeClr val="accent6">
                  <a:lumMod val="75000"/>
                </a:schemeClr>
              </a:solidFill>
            </a:endParaRPr>
          </a:p>
        </p:txBody>
      </p:sp>
      <p:sp>
        <p:nvSpPr>
          <p:cNvPr id="36" name="Google Shape;148;p27">
            <a:extLst>
              <a:ext uri="{FF2B5EF4-FFF2-40B4-BE49-F238E27FC236}">
                <a16:creationId xmlns:a16="http://schemas.microsoft.com/office/drawing/2014/main" id="{C01FD7FF-D4CC-DF44-8D86-D4021C98558A}"/>
              </a:ext>
            </a:extLst>
          </p:cNvPr>
          <p:cNvSpPr txBox="1"/>
          <p:nvPr/>
        </p:nvSpPr>
        <p:spPr>
          <a:xfrm>
            <a:off x="4339551" y="6379698"/>
            <a:ext cx="2118399" cy="365124"/>
          </a:xfrm>
          <a:prstGeom prst="rect">
            <a:avLst/>
          </a:prstGeom>
          <a:noFill/>
          <a:ln>
            <a:noFill/>
          </a:ln>
        </p:spPr>
        <p:txBody>
          <a:bodyPr spcFirstLastPara="1" wrap="square" lIns="91425" tIns="45700" rIns="91425" bIns="45700" anchor="t" anchorCtr="0">
            <a:noAutofit/>
          </a:bodyPr>
          <a:lstStyle/>
          <a:p>
            <a:pPr algn="ctr"/>
            <a:r>
              <a:rPr lang="en" sz="1600" dirty="0">
                <a:solidFill>
                  <a:srgbClr val="92D050"/>
                </a:solidFill>
                <a:latin typeface="Calibri"/>
                <a:ea typeface="Calibri"/>
                <a:cs typeface="Calibri"/>
                <a:sym typeface="Calibri"/>
              </a:rPr>
              <a:t>M87 (AGN jet)</a:t>
            </a:r>
            <a:endParaRPr sz="1600" dirty="0">
              <a:solidFill>
                <a:srgbClr val="92D050"/>
              </a:solidFill>
            </a:endParaRPr>
          </a:p>
        </p:txBody>
      </p:sp>
      <p:sp>
        <p:nvSpPr>
          <p:cNvPr id="39" name="TextBox 38">
            <a:extLst>
              <a:ext uri="{FF2B5EF4-FFF2-40B4-BE49-F238E27FC236}">
                <a16:creationId xmlns:a16="http://schemas.microsoft.com/office/drawing/2014/main" id="{E2BD6D8D-FCF7-834D-8676-F71E6429E8BC}"/>
              </a:ext>
            </a:extLst>
          </p:cNvPr>
          <p:cNvSpPr txBox="1"/>
          <p:nvPr/>
        </p:nvSpPr>
        <p:spPr>
          <a:xfrm>
            <a:off x="5496500" y="3547901"/>
            <a:ext cx="1323119" cy="369332"/>
          </a:xfrm>
          <a:prstGeom prst="rect">
            <a:avLst/>
          </a:prstGeom>
          <a:noFill/>
        </p:spPr>
        <p:txBody>
          <a:bodyPr wrap="none" rtlCol="0">
            <a:spAutoFit/>
          </a:bodyPr>
          <a:lstStyle/>
          <a:p>
            <a:r>
              <a:rPr lang="en-US" b="1" dirty="0" err="1">
                <a:solidFill>
                  <a:srgbClr val="FFC000"/>
                </a:solidFill>
              </a:rPr>
              <a:t>Cyg</a:t>
            </a:r>
            <a:r>
              <a:rPr lang="en-US" b="1" dirty="0">
                <a:solidFill>
                  <a:srgbClr val="FFC000"/>
                </a:solidFill>
              </a:rPr>
              <a:t> A, radio</a:t>
            </a:r>
          </a:p>
        </p:txBody>
      </p:sp>
      <p:pic>
        <p:nvPicPr>
          <p:cNvPr id="41" name="Google Shape;159;p27">
            <a:extLst>
              <a:ext uri="{FF2B5EF4-FFF2-40B4-BE49-F238E27FC236}">
                <a16:creationId xmlns:a16="http://schemas.microsoft.com/office/drawing/2014/main" id="{3E780A2C-B93E-6E4B-802F-8A84EA83AB63}"/>
              </a:ext>
            </a:extLst>
          </p:cNvPr>
          <p:cNvPicPr preferRelativeResize="0">
            <a:picLocks noChangeAspect="1"/>
          </p:cNvPicPr>
          <p:nvPr/>
        </p:nvPicPr>
        <p:blipFill rotWithShape="1">
          <a:blip r:embed="rId8">
            <a:alphaModFix/>
          </a:blip>
          <a:srcRect/>
          <a:stretch/>
        </p:blipFill>
        <p:spPr>
          <a:xfrm>
            <a:off x="6095576" y="3956436"/>
            <a:ext cx="3131442" cy="2870489"/>
          </a:xfrm>
          <a:prstGeom prst="rect">
            <a:avLst/>
          </a:prstGeom>
          <a:noFill/>
          <a:ln>
            <a:noFill/>
          </a:ln>
        </p:spPr>
      </p:pic>
      <p:sp>
        <p:nvSpPr>
          <p:cNvPr id="42" name="Google Shape;150;p27">
            <a:extLst>
              <a:ext uri="{FF2B5EF4-FFF2-40B4-BE49-F238E27FC236}">
                <a16:creationId xmlns:a16="http://schemas.microsoft.com/office/drawing/2014/main" id="{0D03CC3F-261E-AF42-A3D4-92CF26ED509A}"/>
              </a:ext>
            </a:extLst>
          </p:cNvPr>
          <p:cNvSpPr txBox="1"/>
          <p:nvPr/>
        </p:nvSpPr>
        <p:spPr>
          <a:xfrm>
            <a:off x="7167146" y="6411496"/>
            <a:ext cx="2158728" cy="299617"/>
          </a:xfrm>
          <a:prstGeom prst="rect">
            <a:avLst/>
          </a:prstGeom>
          <a:noFill/>
          <a:ln>
            <a:noFill/>
          </a:ln>
        </p:spPr>
        <p:txBody>
          <a:bodyPr spcFirstLastPara="1" wrap="square" lIns="91425" tIns="45700" rIns="91425" bIns="45700" anchor="t" anchorCtr="0">
            <a:noAutofit/>
          </a:bodyPr>
          <a:lstStyle/>
          <a:p>
            <a:pPr algn="ctr"/>
            <a:r>
              <a:rPr lang="en" sz="1600" dirty="0">
                <a:solidFill>
                  <a:srgbClr val="449300"/>
                </a:solidFill>
                <a:latin typeface="Calibri"/>
                <a:ea typeface="Calibri"/>
                <a:cs typeface="Calibri"/>
                <a:sym typeface="Calibri"/>
              </a:rPr>
              <a:t>Perseus Cluster (ICM)</a:t>
            </a:r>
            <a:endParaRPr sz="1600" dirty="0"/>
          </a:p>
        </p:txBody>
      </p:sp>
      <p:sp>
        <p:nvSpPr>
          <p:cNvPr id="24" name="TextBox 23">
            <a:extLst>
              <a:ext uri="{FF2B5EF4-FFF2-40B4-BE49-F238E27FC236}">
                <a16:creationId xmlns:a16="http://schemas.microsoft.com/office/drawing/2014/main" id="{5A8378D0-AB1F-3047-980D-361BEA5BFA7C}"/>
              </a:ext>
            </a:extLst>
          </p:cNvPr>
          <p:cNvSpPr txBox="1"/>
          <p:nvPr/>
        </p:nvSpPr>
        <p:spPr>
          <a:xfrm>
            <a:off x="2539216" y="5604191"/>
            <a:ext cx="4219212" cy="707886"/>
          </a:xfrm>
          <a:prstGeom prst="rect">
            <a:avLst/>
          </a:prstGeom>
          <a:solidFill>
            <a:schemeClr val="bg2"/>
          </a:solidFill>
        </p:spPr>
        <p:txBody>
          <a:bodyPr wrap="square" rtlCol="0">
            <a:spAutoFit/>
          </a:bodyPr>
          <a:lstStyle/>
          <a:p>
            <a:pPr algn="ctr"/>
            <a:r>
              <a:rPr lang="en-US" sz="2000" b="1" dirty="0"/>
              <a:t>Most ordinary baryonic visible matter in the Universe is plasma.</a:t>
            </a:r>
          </a:p>
        </p:txBody>
      </p:sp>
      <p:sp>
        <p:nvSpPr>
          <p:cNvPr id="4" name="Date Placeholder 3">
            <a:extLst>
              <a:ext uri="{FF2B5EF4-FFF2-40B4-BE49-F238E27FC236}">
                <a16:creationId xmlns:a16="http://schemas.microsoft.com/office/drawing/2014/main" id="{5424964C-E50A-444F-A30E-EAA4C0F49C99}"/>
              </a:ext>
            </a:extLst>
          </p:cNvPr>
          <p:cNvSpPr>
            <a:spLocks noGrp="1"/>
          </p:cNvSpPr>
          <p:nvPr>
            <p:ph type="dt" sz="half" idx="10"/>
          </p:nvPr>
        </p:nvSpPr>
        <p:spPr/>
        <p:txBody>
          <a:bodyPr/>
          <a:lstStyle/>
          <a:p>
            <a:r>
              <a:rPr lang="en-US"/>
              <a:t>D. Uzdensky</a:t>
            </a:r>
          </a:p>
        </p:txBody>
      </p:sp>
      <p:sp>
        <p:nvSpPr>
          <p:cNvPr id="5" name="Footer Placeholder 4">
            <a:extLst>
              <a:ext uri="{FF2B5EF4-FFF2-40B4-BE49-F238E27FC236}">
                <a16:creationId xmlns:a16="http://schemas.microsoft.com/office/drawing/2014/main" id="{3451C6F1-98F2-3648-801D-1800BEE1DECF}"/>
              </a:ext>
            </a:extLst>
          </p:cNvPr>
          <p:cNvSpPr>
            <a:spLocks noGrp="1"/>
          </p:cNvSpPr>
          <p:nvPr>
            <p:ph type="ftr" sz="quarter" idx="11"/>
          </p:nvPr>
        </p:nvSpPr>
        <p:spPr/>
        <p:txBody>
          <a:bodyPr/>
          <a:lstStyle/>
          <a:p>
            <a:r>
              <a:rPr lang="en-US"/>
              <a:t>10/12/2022</a:t>
            </a:r>
          </a:p>
        </p:txBody>
      </p:sp>
      <p:pic>
        <p:nvPicPr>
          <p:cNvPr id="25" name="Picture 24">
            <a:extLst>
              <a:ext uri="{FF2B5EF4-FFF2-40B4-BE49-F238E27FC236}">
                <a16:creationId xmlns:a16="http://schemas.microsoft.com/office/drawing/2014/main" id="{6C85FA82-52AC-C447-9297-83010F7CF9C2}"/>
              </a:ext>
            </a:extLst>
          </p:cNvPr>
          <p:cNvPicPr>
            <a:picLocks noChangeAspect="1"/>
          </p:cNvPicPr>
          <p:nvPr/>
        </p:nvPicPr>
        <p:blipFill>
          <a:blip r:embed="rId9"/>
          <a:stretch>
            <a:fillRect/>
          </a:stretch>
        </p:blipFill>
        <p:spPr>
          <a:xfrm>
            <a:off x="3727992" y="2579043"/>
            <a:ext cx="1519654" cy="1500657"/>
          </a:xfrm>
          <a:prstGeom prst="rect">
            <a:avLst/>
          </a:prstGeom>
        </p:spPr>
      </p:pic>
      <p:sp>
        <p:nvSpPr>
          <p:cNvPr id="2" name="Slide Number Placeholder 1">
            <a:extLst>
              <a:ext uri="{FF2B5EF4-FFF2-40B4-BE49-F238E27FC236}">
                <a16:creationId xmlns:a16="http://schemas.microsoft.com/office/drawing/2014/main" id="{146EA604-F86E-5AEB-9754-9CEFECC24955}"/>
              </a:ext>
            </a:extLst>
          </p:cNvPr>
          <p:cNvSpPr>
            <a:spLocks noGrp="1"/>
          </p:cNvSpPr>
          <p:nvPr>
            <p:ph type="sldNum" sz="quarter" idx="12"/>
          </p:nvPr>
        </p:nvSpPr>
        <p:spPr/>
        <p:txBody>
          <a:bodyPr/>
          <a:lstStyle/>
          <a:p>
            <a:fld id="{5985F9D5-3EED-6E4F-9468-80C6B44E6535}" type="slidenum">
              <a:rPr lang="en-US" smtClean="0"/>
              <a:t>3</a:t>
            </a:fld>
            <a:endParaRPr lang="en-US"/>
          </a:p>
        </p:txBody>
      </p:sp>
    </p:spTree>
    <p:extLst>
      <p:ext uri="{BB962C8B-B14F-4D97-AF65-F5344CB8AC3E}">
        <p14:creationId xmlns:p14="http://schemas.microsoft.com/office/powerpoint/2010/main" val="3118137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57"/>
          <p:cNvPicPr preferRelativeResize="0">
            <a:picLocks noChangeAspect="1"/>
          </p:cNvPicPr>
          <p:nvPr/>
        </p:nvPicPr>
        <p:blipFill rotWithShape="1">
          <a:blip r:embed="rId3">
            <a:alphaModFix/>
          </a:blip>
          <a:srcRect/>
          <a:stretch/>
        </p:blipFill>
        <p:spPr>
          <a:xfrm>
            <a:off x="170966" y="1304128"/>
            <a:ext cx="4079751" cy="2926778"/>
          </a:xfrm>
          <a:prstGeom prst="rect">
            <a:avLst/>
          </a:prstGeom>
          <a:noFill/>
          <a:ln>
            <a:noFill/>
          </a:ln>
        </p:spPr>
      </p:pic>
      <p:sp>
        <p:nvSpPr>
          <p:cNvPr id="538" name="Google Shape;538;p57"/>
          <p:cNvSpPr txBox="1">
            <a:spLocks noGrp="1"/>
          </p:cNvSpPr>
          <p:nvPr>
            <p:ph type="title"/>
          </p:nvPr>
        </p:nvSpPr>
        <p:spPr>
          <a:xfrm>
            <a:off x="1177997" y="112606"/>
            <a:ext cx="6956488" cy="574380"/>
          </a:xfrm>
          <a:prstGeom prst="rect">
            <a:avLst/>
          </a:prstGeom>
          <a:noFill/>
          <a:ln>
            <a:noFill/>
          </a:ln>
        </p:spPr>
        <p:txBody>
          <a:bodyPr spcFirstLastPara="1" vert="horz" wrap="square" lIns="91425" tIns="45700" rIns="91425" bIns="45700" rtlCol="0" anchor="ctr" anchorCtr="0">
            <a:noAutofit/>
          </a:bodyPr>
          <a:lstStyle/>
          <a:p>
            <a:pPr>
              <a:lnSpc>
                <a:spcPct val="90000"/>
              </a:lnSpc>
              <a:spcBef>
                <a:spcPts val="0"/>
              </a:spcBef>
              <a:buClr>
                <a:srgbClr val="C00000"/>
              </a:buClr>
              <a:buSzPts val="3600"/>
            </a:pPr>
            <a:r>
              <a:rPr lang="en" sz="3600" b="1" u="sng" dirty="0"/>
              <a:t>Turbulent Kinetic Beaming</a:t>
            </a:r>
            <a:endParaRPr u="sng" dirty="0"/>
          </a:p>
        </p:txBody>
      </p:sp>
      <p:pic>
        <p:nvPicPr>
          <p:cNvPr id="542" name="Google Shape;542;p57"/>
          <p:cNvPicPr preferRelativeResize="0"/>
          <p:nvPr/>
        </p:nvPicPr>
        <p:blipFill rotWithShape="1">
          <a:blip r:embed="rId4">
            <a:alphaModFix/>
          </a:blip>
          <a:srcRect/>
          <a:stretch/>
        </p:blipFill>
        <p:spPr>
          <a:xfrm>
            <a:off x="4079406" y="903259"/>
            <a:ext cx="1132385" cy="299273"/>
          </a:xfrm>
          <a:prstGeom prst="rect">
            <a:avLst/>
          </a:prstGeom>
          <a:noFill/>
          <a:ln>
            <a:noFill/>
          </a:ln>
        </p:spPr>
      </p:pic>
      <p:sp>
        <p:nvSpPr>
          <p:cNvPr id="4" name="Footer Placeholder 3">
            <a:extLst>
              <a:ext uri="{FF2B5EF4-FFF2-40B4-BE49-F238E27FC236}">
                <a16:creationId xmlns:a16="http://schemas.microsoft.com/office/drawing/2014/main" id="{65660384-0327-314E-82D3-4C5E14F45EAF}"/>
              </a:ext>
            </a:extLst>
          </p:cNvPr>
          <p:cNvSpPr>
            <a:spLocks noGrp="1"/>
          </p:cNvSpPr>
          <p:nvPr>
            <p:ph type="ftr" sz="quarter" idx="11"/>
          </p:nvPr>
        </p:nvSpPr>
        <p:spPr/>
        <p:txBody>
          <a:bodyPr/>
          <a:lstStyle/>
          <a:p>
            <a:r>
              <a:rPr lang="en-US"/>
              <a:t>10/12/2022</a:t>
            </a:r>
          </a:p>
        </p:txBody>
      </p:sp>
      <p:sp>
        <p:nvSpPr>
          <p:cNvPr id="2" name="TextBox 1">
            <a:extLst>
              <a:ext uri="{FF2B5EF4-FFF2-40B4-BE49-F238E27FC236}">
                <a16:creationId xmlns:a16="http://schemas.microsoft.com/office/drawing/2014/main" id="{558E46BE-40B6-9545-B73D-C263C5FB1CFC}"/>
              </a:ext>
            </a:extLst>
          </p:cNvPr>
          <p:cNvSpPr txBox="1"/>
          <p:nvPr/>
        </p:nvSpPr>
        <p:spPr>
          <a:xfrm>
            <a:off x="847914" y="776767"/>
            <a:ext cx="2392706" cy="400110"/>
          </a:xfrm>
          <a:prstGeom prst="rect">
            <a:avLst/>
          </a:prstGeom>
          <a:noFill/>
        </p:spPr>
        <p:txBody>
          <a:bodyPr wrap="none" rtlCol="0">
            <a:spAutoFit/>
          </a:bodyPr>
          <a:lstStyle/>
          <a:p>
            <a:r>
              <a:rPr lang="en-US" sz="2000" b="1" dirty="0">
                <a:solidFill>
                  <a:srgbClr val="C00000"/>
                </a:solidFill>
              </a:rPr>
              <a:t>L</a:t>
            </a:r>
            <a:r>
              <a:rPr lang="en" sz="2000" b="1" dirty="0">
                <a:solidFill>
                  <a:srgbClr val="C00000"/>
                </a:solidFill>
              </a:rPr>
              <a:t>ow-energy particles</a:t>
            </a:r>
            <a:endParaRPr lang="en-US" sz="2000" dirty="0"/>
          </a:p>
        </p:txBody>
      </p:sp>
      <p:pic>
        <p:nvPicPr>
          <p:cNvPr id="11" name="Google Shape;547;p58">
            <a:extLst>
              <a:ext uri="{FF2B5EF4-FFF2-40B4-BE49-F238E27FC236}">
                <a16:creationId xmlns:a16="http://schemas.microsoft.com/office/drawing/2014/main" id="{DCD95EA3-9D8E-734F-BE6D-E4B22BEF8B00}"/>
              </a:ext>
            </a:extLst>
          </p:cNvPr>
          <p:cNvPicPr preferRelativeResize="0">
            <a:picLocks noChangeAspect="1"/>
          </p:cNvPicPr>
          <p:nvPr/>
        </p:nvPicPr>
        <p:blipFill rotWithShape="1">
          <a:blip r:embed="rId5">
            <a:alphaModFix/>
          </a:blip>
          <a:srcRect/>
          <a:stretch/>
        </p:blipFill>
        <p:spPr>
          <a:xfrm>
            <a:off x="5040480" y="1154843"/>
            <a:ext cx="3970597" cy="2838124"/>
          </a:xfrm>
          <a:prstGeom prst="rect">
            <a:avLst/>
          </a:prstGeom>
          <a:noFill/>
          <a:ln>
            <a:noFill/>
          </a:ln>
        </p:spPr>
      </p:pic>
      <p:sp>
        <p:nvSpPr>
          <p:cNvPr id="12" name="TextBox 11">
            <a:extLst>
              <a:ext uri="{FF2B5EF4-FFF2-40B4-BE49-F238E27FC236}">
                <a16:creationId xmlns:a16="http://schemas.microsoft.com/office/drawing/2014/main" id="{BAD51770-32A8-FF44-B7C1-09B55B98D12F}"/>
              </a:ext>
            </a:extLst>
          </p:cNvPr>
          <p:cNvSpPr txBox="1"/>
          <p:nvPr/>
        </p:nvSpPr>
        <p:spPr>
          <a:xfrm>
            <a:off x="6071861" y="704314"/>
            <a:ext cx="2443489" cy="400110"/>
          </a:xfrm>
          <a:prstGeom prst="rect">
            <a:avLst/>
          </a:prstGeom>
          <a:noFill/>
        </p:spPr>
        <p:txBody>
          <a:bodyPr wrap="none" rtlCol="0">
            <a:spAutoFit/>
          </a:bodyPr>
          <a:lstStyle/>
          <a:p>
            <a:r>
              <a:rPr lang="en" sz="2000" b="1" dirty="0">
                <a:solidFill>
                  <a:srgbClr val="C00000"/>
                </a:solidFill>
              </a:rPr>
              <a:t>High-energy particles</a:t>
            </a:r>
            <a:endParaRPr lang="en-US" sz="2000" dirty="0"/>
          </a:p>
        </p:txBody>
      </p:sp>
      <p:sp>
        <p:nvSpPr>
          <p:cNvPr id="13" name="Google Shape;553;p58">
            <a:extLst>
              <a:ext uri="{FF2B5EF4-FFF2-40B4-BE49-F238E27FC236}">
                <a16:creationId xmlns:a16="http://schemas.microsoft.com/office/drawing/2014/main" id="{8B8A1629-8F32-D34F-8236-829B60711022}"/>
              </a:ext>
            </a:extLst>
          </p:cNvPr>
          <p:cNvSpPr/>
          <p:nvPr/>
        </p:nvSpPr>
        <p:spPr>
          <a:xfrm>
            <a:off x="4491262" y="3817411"/>
            <a:ext cx="1966688" cy="277152"/>
          </a:xfrm>
          <a:prstGeom prst="rect">
            <a:avLst/>
          </a:prstGeom>
          <a:noFill/>
          <a:ln>
            <a:noFill/>
          </a:ln>
        </p:spPr>
        <p:txBody>
          <a:bodyPr spcFirstLastPara="1" wrap="square" lIns="91425" tIns="45700" rIns="91425" bIns="45700" anchor="t" anchorCtr="0">
            <a:noAutofit/>
          </a:bodyPr>
          <a:lstStyle/>
          <a:p>
            <a:r>
              <a:rPr lang="en" dirty="0">
                <a:solidFill>
                  <a:srgbClr val="00B050"/>
                </a:solidFill>
                <a:latin typeface="Calibri"/>
                <a:ea typeface="Calibri"/>
                <a:cs typeface="Calibri"/>
                <a:sym typeface="Calibri"/>
              </a:rPr>
              <a:t>“Kinetic” beams</a:t>
            </a:r>
            <a:endParaRPr dirty="0"/>
          </a:p>
        </p:txBody>
      </p:sp>
      <p:cxnSp>
        <p:nvCxnSpPr>
          <p:cNvPr id="6" name="Straight Arrow Connector 5">
            <a:extLst>
              <a:ext uri="{FF2B5EF4-FFF2-40B4-BE49-F238E27FC236}">
                <a16:creationId xmlns:a16="http://schemas.microsoft.com/office/drawing/2014/main" id="{12B538B8-127A-A248-B745-88ECB30735B6}"/>
              </a:ext>
            </a:extLst>
          </p:cNvPr>
          <p:cNvCxnSpPr/>
          <p:nvPr/>
        </p:nvCxnSpPr>
        <p:spPr>
          <a:xfrm flipV="1">
            <a:off x="5156791" y="3157870"/>
            <a:ext cx="244549" cy="55794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AA64A0A-B20F-6C47-BE65-305422D4D505}"/>
              </a:ext>
            </a:extLst>
          </p:cNvPr>
          <p:cNvCxnSpPr>
            <a:cxnSpLocks/>
          </p:cNvCxnSpPr>
          <p:nvPr/>
        </p:nvCxnSpPr>
        <p:spPr>
          <a:xfrm flipV="1">
            <a:off x="5277293" y="3157870"/>
            <a:ext cx="292228" cy="55794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Google Shape;557;p58">
            <a:extLst>
              <a:ext uri="{FF2B5EF4-FFF2-40B4-BE49-F238E27FC236}">
                <a16:creationId xmlns:a16="http://schemas.microsoft.com/office/drawing/2014/main" id="{A681565D-7BA0-1842-BF5E-891CC9B31AD0}"/>
              </a:ext>
            </a:extLst>
          </p:cNvPr>
          <p:cNvSpPr/>
          <p:nvPr/>
        </p:nvSpPr>
        <p:spPr>
          <a:xfrm>
            <a:off x="1633704" y="5266134"/>
            <a:ext cx="5602601" cy="1104902"/>
          </a:xfrm>
          <a:prstGeom prst="rect">
            <a:avLst/>
          </a:prstGeom>
          <a:noFill/>
          <a:ln>
            <a:noFill/>
          </a:ln>
        </p:spPr>
        <p:txBody>
          <a:bodyPr spcFirstLastPara="1" wrap="square" lIns="91425" tIns="45700" rIns="91425" bIns="45700" anchor="t" anchorCtr="0">
            <a:noAutofit/>
          </a:bodyPr>
          <a:lstStyle/>
          <a:p>
            <a:r>
              <a:rPr lang="en" sz="2000" b="1" dirty="0">
                <a:solidFill>
                  <a:srgbClr val="00B050"/>
                </a:solidFill>
                <a:latin typeface="Calibri"/>
                <a:ea typeface="Calibri"/>
                <a:cs typeface="Calibri"/>
                <a:sym typeface="Calibri"/>
              </a:rPr>
              <a:t>Intermittent high-energy beams – </a:t>
            </a:r>
            <a:r>
              <a:rPr lang="en" sz="2000" b="1" u="sng" dirty="0">
                <a:solidFill>
                  <a:srgbClr val="00B050"/>
                </a:solidFill>
                <a:latin typeface="Calibri"/>
                <a:ea typeface="Calibri"/>
                <a:cs typeface="Calibri"/>
                <a:sym typeface="Calibri"/>
              </a:rPr>
              <a:t>Kinetic Beaming</a:t>
            </a:r>
            <a:r>
              <a:rPr lang="en" sz="2000" b="1" dirty="0">
                <a:solidFill>
                  <a:srgbClr val="00B050"/>
                </a:solidFill>
                <a:latin typeface="Calibri"/>
                <a:ea typeface="Calibri"/>
                <a:cs typeface="Calibri"/>
                <a:sym typeface="Calibri"/>
              </a:rPr>
              <a:t>!</a:t>
            </a:r>
            <a:endParaRPr sz="2000" b="1" dirty="0">
              <a:solidFill>
                <a:srgbClr val="00B050"/>
              </a:solidFill>
            </a:endParaRPr>
          </a:p>
          <a:p>
            <a:r>
              <a:rPr lang="en" sz="2000" b="1" dirty="0">
                <a:solidFill>
                  <a:srgbClr val="00B050"/>
                </a:solidFill>
                <a:latin typeface="Calibri"/>
                <a:ea typeface="Calibri"/>
                <a:cs typeface="Calibri"/>
                <a:sym typeface="Calibri"/>
              </a:rPr>
              <a:t>Similar to magnetic reconnection </a:t>
            </a:r>
          </a:p>
          <a:p>
            <a:r>
              <a:rPr lang="en" sz="2000" i="1" dirty="0">
                <a:solidFill>
                  <a:srgbClr val="7030A0"/>
                </a:solidFill>
                <a:latin typeface="Calibri"/>
                <a:ea typeface="Calibri"/>
                <a:cs typeface="Calibri"/>
                <a:sym typeface="Calibri"/>
              </a:rPr>
              <a:t>(c.f., </a:t>
            </a:r>
            <a:r>
              <a:rPr lang="en" sz="2000" i="1" dirty="0" err="1">
                <a:solidFill>
                  <a:srgbClr val="7030A0"/>
                </a:solidFill>
                <a:latin typeface="Calibri"/>
                <a:ea typeface="Calibri"/>
                <a:cs typeface="Calibri"/>
                <a:sym typeface="Calibri"/>
              </a:rPr>
              <a:t>Cerutti</a:t>
            </a:r>
            <a:r>
              <a:rPr lang="en" sz="2000" i="1" dirty="0">
                <a:solidFill>
                  <a:srgbClr val="7030A0"/>
                </a:solidFill>
                <a:latin typeface="Calibri"/>
                <a:ea typeface="Calibri"/>
                <a:cs typeface="Calibri"/>
                <a:sym typeface="Calibri"/>
              </a:rPr>
              <a:t> et al. 2012, 2013; </a:t>
            </a:r>
            <a:r>
              <a:rPr lang="en" sz="2000" i="1" dirty="0" err="1">
                <a:solidFill>
                  <a:srgbClr val="7030A0"/>
                </a:solidFill>
                <a:latin typeface="Calibri"/>
                <a:ea typeface="Calibri"/>
                <a:cs typeface="Calibri"/>
                <a:sym typeface="Calibri"/>
              </a:rPr>
              <a:t>Mehlhaff</a:t>
            </a:r>
            <a:r>
              <a:rPr lang="en" sz="2000" i="1" dirty="0">
                <a:solidFill>
                  <a:srgbClr val="7030A0"/>
                </a:solidFill>
                <a:latin typeface="Calibri"/>
                <a:ea typeface="Calibri"/>
                <a:cs typeface="Calibri"/>
                <a:sym typeface="Calibri"/>
              </a:rPr>
              <a:t> et al. 2020)</a:t>
            </a:r>
            <a:endParaRPr sz="2000" i="1" dirty="0">
              <a:solidFill>
                <a:srgbClr val="7030A0"/>
              </a:solidFill>
            </a:endParaRPr>
          </a:p>
        </p:txBody>
      </p:sp>
      <p:sp>
        <p:nvSpPr>
          <p:cNvPr id="3" name="Date Placeholder 2">
            <a:extLst>
              <a:ext uri="{FF2B5EF4-FFF2-40B4-BE49-F238E27FC236}">
                <a16:creationId xmlns:a16="http://schemas.microsoft.com/office/drawing/2014/main" id="{B698AEF0-EB3B-C6A5-CC2D-4A16BF5A8093}"/>
              </a:ext>
            </a:extLst>
          </p:cNvPr>
          <p:cNvSpPr>
            <a:spLocks noGrp="1"/>
          </p:cNvSpPr>
          <p:nvPr>
            <p:ph type="dt" sz="half" idx="10"/>
          </p:nvPr>
        </p:nvSpPr>
        <p:spPr/>
        <p:txBody>
          <a:bodyPr/>
          <a:lstStyle/>
          <a:p>
            <a:r>
              <a:rPr lang="en-US"/>
              <a:t>D. Uzdensky</a:t>
            </a:r>
          </a:p>
        </p:txBody>
      </p:sp>
      <p:sp>
        <p:nvSpPr>
          <p:cNvPr id="5" name="Slide Number Placeholder 4">
            <a:extLst>
              <a:ext uri="{FF2B5EF4-FFF2-40B4-BE49-F238E27FC236}">
                <a16:creationId xmlns:a16="http://schemas.microsoft.com/office/drawing/2014/main" id="{A53154AF-BFB5-D7A2-EC9C-8DD73F09D414}"/>
              </a:ext>
            </a:extLst>
          </p:cNvPr>
          <p:cNvSpPr>
            <a:spLocks noGrp="1"/>
          </p:cNvSpPr>
          <p:nvPr>
            <p:ph type="sldNum" sz="quarter" idx="12"/>
          </p:nvPr>
        </p:nvSpPr>
        <p:spPr/>
        <p:txBody>
          <a:bodyPr/>
          <a:lstStyle/>
          <a:p>
            <a:fld id="{5985F9D5-3EED-6E4F-9468-80C6B44E6535}" type="slidenum">
              <a:rPr lang="en-US" smtClean="0"/>
              <a:t>30</a:t>
            </a:fld>
            <a:endParaRPr lang="en-US"/>
          </a:p>
        </p:txBody>
      </p:sp>
    </p:spTree>
    <p:extLst>
      <p:ext uri="{BB962C8B-B14F-4D97-AF65-F5344CB8AC3E}">
        <p14:creationId xmlns:p14="http://schemas.microsoft.com/office/powerpoint/2010/main" val="4110024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C6892-E1B2-B457-6477-A8A72C05FF0C}"/>
              </a:ext>
            </a:extLst>
          </p:cNvPr>
          <p:cNvSpPr>
            <a:spLocks noGrp="1"/>
          </p:cNvSpPr>
          <p:nvPr>
            <p:ph type="title"/>
          </p:nvPr>
        </p:nvSpPr>
        <p:spPr>
          <a:xfrm>
            <a:off x="457200" y="-56445"/>
            <a:ext cx="8229600" cy="722489"/>
          </a:xfrm>
        </p:spPr>
        <p:txBody>
          <a:bodyPr>
            <a:normAutofit fontScale="90000"/>
          </a:bodyPr>
          <a:lstStyle/>
          <a:p>
            <a:r>
              <a:rPr lang="en-US" b="1" u="sng" dirty="0"/>
              <a:t>Prospects for Experimental Studies</a:t>
            </a:r>
          </a:p>
        </p:txBody>
      </p:sp>
      <p:sp>
        <p:nvSpPr>
          <p:cNvPr id="3" name="Content Placeholder 2">
            <a:extLst>
              <a:ext uri="{FF2B5EF4-FFF2-40B4-BE49-F238E27FC236}">
                <a16:creationId xmlns:a16="http://schemas.microsoft.com/office/drawing/2014/main" id="{D441B588-C0D6-CB65-80EF-EC40D6EB09C9}"/>
              </a:ext>
            </a:extLst>
          </p:cNvPr>
          <p:cNvSpPr>
            <a:spLocks noGrp="1"/>
          </p:cNvSpPr>
          <p:nvPr>
            <p:ph idx="1"/>
          </p:nvPr>
        </p:nvSpPr>
        <p:spPr>
          <a:xfrm>
            <a:off x="125697" y="1190948"/>
            <a:ext cx="4941248" cy="544689"/>
          </a:xfrm>
        </p:spPr>
        <p:txBody>
          <a:bodyPr>
            <a:noAutofit/>
          </a:bodyPr>
          <a:lstStyle/>
          <a:p>
            <a:pPr marL="0" indent="0">
              <a:buNone/>
            </a:pPr>
            <a:r>
              <a:rPr lang="en-US" sz="2400" b="1" i="1" dirty="0">
                <a:solidFill>
                  <a:schemeClr val="accent2">
                    <a:lumMod val="75000"/>
                  </a:schemeClr>
                </a:solidFill>
              </a:rPr>
              <a:t>What can lab experiments do?</a:t>
            </a:r>
          </a:p>
        </p:txBody>
      </p:sp>
      <p:sp>
        <p:nvSpPr>
          <p:cNvPr id="4" name="Date Placeholder 3">
            <a:extLst>
              <a:ext uri="{FF2B5EF4-FFF2-40B4-BE49-F238E27FC236}">
                <a16:creationId xmlns:a16="http://schemas.microsoft.com/office/drawing/2014/main" id="{B38325EC-59FF-A952-AA60-6E8AA0CF1F77}"/>
              </a:ext>
            </a:extLst>
          </p:cNvPr>
          <p:cNvSpPr>
            <a:spLocks noGrp="1"/>
          </p:cNvSpPr>
          <p:nvPr>
            <p:ph type="dt" sz="half" idx="10"/>
          </p:nvPr>
        </p:nvSpPr>
        <p:spPr/>
        <p:txBody>
          <a:bodyPr/>
          <a:lstStyle/>
          <a:p>
            <a:r>
              <a:rPr lang="en-US"/>
              <a:t>D. Uzdensky</a:t>
            </a:r>
          </a:p>
        </p:txBody>
      </p:sp>
      <p:sp>
        <p:nvSpPr>
          <p:cNvPr id="5" name="Footer Placeholder 4">
            <a:extLst>
              <a:ext uri="{FF2B5EF4-FFF2-40B4-BE49-F238E27FC236}">
                <a16:creationId xmlns:a16="http://schemas.microsoft.com/office/drawing/2014/main" id="{0CBE64D1-FC07-CB34-A7C8-16B4AC9669EA}"/>
              </a:ext>
            </a:extLst>
          </p:cNvPr>
          <p:cNvSpPr>
            <a:spLocks noGrp="1"/>
          </p:cNvSpPr>
          <p:nvPr>
            <p:ph type="ftr" sz="quarter" idx="11"/>
          </p:nvPr>
        </p:nvSpPr>
        <p:spPr/>
        <p:txBody>
          <a:bodyPr/>
          <a:lstStyle/>
          <a:p>
            <a:r>
              <a:rPr lang="en-US"/>
              <a:t>10/12/2022</a:t>
            </a:r>
          </a:p>
        </p:txBody>
      </p:sp>
      <p:sp>
        <p:nvSpPr>
          <p:cNvPr id="6" name="Slide Number Placeholder 5">
            <a:extLst>
              <a:ext uri="{FF2B5EF4-FFF2-40B4-BE49-F238E27FC236}">
                <a16:creationId xmlns:a16="http://schemas.microsoft.com/office/drawing/2014/main" id="{6F7D984A-29BA-0C50-2CE1-577692D74964}"/>
              </a:ext>
            </a:extLst>
          </p:cNvPr>
          <p:cNvSpPr>
            <a:spLocks noGrp="1"/>
          </p:cNvSpPr>
          <p:nvPr>
            <p:ph type="sldNum" sz="quarter" idx="12"/>
          </p:nvPr>
        </p:nvSpPr>
        <p:spPr/>
        <p:txBody>
          <a:bodyPr/>
          <a:lstStyle/>
          <a:p>
            <a:fld id="{5985F9D5-3EED-6E4F-9468-80C6B44E6535}" type="slidenum">
              <a:rPr lang="en-US" smtClean="0"/>
              <a:t>31</a:t>
            </a:fld>
            <a:endParaRPr lang="en-US"/>
          </a:p>
        </p:txBody>
      </p:sp>
      <p:sp>
        <p:nvSpPr>
          <p:cNvPr id="7" name="TextBox 6">
            <a:extLst>
              <a:ext uri="{FF2B5EF4-FFF2-40B4-BE49-F238E27FC236}">
                <a16:creationId xmlns:a16="http://schemas.microsoft.com/office/drawing/2014/main" id="{E0C18052-8980-2DFB-C189-0614A52C15AF}"/>
              </a:ext>
            </a:extLst>
          </p:cNvPr>
          <p:cNvSpPr txBox="1"/>
          <p:nvPr/>
        </p:nvSpPr>
        <p:spPr>
          <a:xfrm>
            <a:off x="0" y="2570687"/>
            <a:ext cx="6992519" cy="3040998"/>
          </a:xfrm>
          <a:prstGeom prst="rect">
            <a:avLst/>
          </a:prstGeom>
          <a:noFill/>
        </p:spPr>
        <p:txBody>
          <a:bodyPr wrap="square" lIns="73152" tIns="68580" rIns="68580" bIns="68580" rtlCol="0">
            <a:noAutofit/>
          </a:bodyPr>
          <a:lstStyle/>
          <a:p>
            <a:pPr marL="137160" indent="-137160">
              <a:spcAft>
                <a:spcPts val="400"/>
              </a:spcAft>
              <a:buFont typeface="Arial" panose="020B0604020202020204" pitchFamily="34" charset="0"/>
              <a:buChar char="•"/>
            </a:pPr>
            <a:r>
              <a:rPr lang="en-GB" sz="2000" dirty="0">
                <a:latin typeface="Gill Sans Nova" panose="020B0602020104020203" pitchFamily="34" charset="0"/>
              </a:rPr>
              <a:t>In Astrophysics, high-energy particles are accelerated by </a:t>
            </a:r>
            <a:r>
              <a:rPr lang="en-GB" sz="2000" i="1" dirty="0">
                <a:solidFill>
                  <a:srgbClr val="521B93"/>
                </a:solidFill>
                <a:latin typeface="Gill Sans Nova" panose="020B0602020104020203" pitchFamily="34" charset="0"/>
              </a:rPr>
              <a:t>collective plasma processes</a:t>
            </a:r>
            <a:r>
              <a:rPr lang="en-GB" sz="2000" i="1" dirty="0">
                <a:latin typeface="Gill Sans Nova" panose="020B0602020104020203" pitchFamily="34" charset="0"/>
              </a:rPr>
              <a:t> (shocks, reconnection, turbulence) in extreme environments</a:t>
            </a:r>
            <a:r>
              <a:rPr lang="en-GB" sz="2000" dirty="0">
                <a:latin typeface="Gill Sans Nova" panose="020B0602020104020203" pitchFamily="34" charset="0"/>
              </a:rPr>
              <a:t> near BHs and NSs.</a:t>
            </a:r>
          </a:p>
          <a:p>
            <a:pPr marL="137160" indent="-137160">
              <a:spcAft>
                <a:spcPts val="400"/>
              </a:spcAft>
              <a:buFont typeface="Arial" panose="020B0604020202020204" pitchFamily="34" charset="0"/>
              <a:buChar char="•"/>
            </a:pPr>
            <a:r>
              <a:rPr lang="en-GB" sz="2000" dirty="0">
                <a:latin typeface="Gill Sans Nova" panose="020B0602020104020203" pitchFamily="34" charset="0"/>
              </a:rPr>
              <a:t>Collective plasma processes (and particle acceleration) are  already studied in laser-plasma </a:t>
            </a:r>
            <a:r>
              <a:rPr lang="en-GB" sz="2000" dirty="0" err="1">
                <a:latin typeface="Gill Sans Nova" panose="020B0602020104020203" pitchFamily="34" charset="0"/>
              </a:rPr>
              <a:t>expts</a:t>
            </a:r>
            <a:r>
              <a:rPr lang="en-GB" sz="2000" dirty="0">
                <a:latin typeface="Gill Sans Nova" panose="020B0602020104020203" pitchFamily="34" charset="0"/>
              </a:rPr>
              <a:t>, yielding valuable insight.</a:t>
            </a:r>
          </a:p>
          <a:p>
            <a:pPr marL="137160" indent="-137160">
              <a:spcAft>
                <a:spcPts val="400"/>
              </a:spcAft>
              <a:buFont typeface="Arial" panose="020B0604020202020204" pitchFamily="34" charset="0"/>
              <a:buChar char="•"/>
            </a:pPr>
            <a:r>
              <a:rPr lang="en-GB" sz="2000" dirty="0">
                <a:solidFill>
                  <a:srgbClr val="521B93"/>
                </a:solidFill>
                <a:latin typeface="Gill Sans Nova" panose="020B0602020104020203" pitchFamily="34" charset="0"/>
              </a:rPr>
              <a:t>PIC simulations + theory</a:t>
            </a:r>
            <a:r>
              <a:rPr lang="en-GB" sz="2000" dirty="0">
                <a:latin typeface="Gill Sans Nova" panose="020B0602020104020203" pitchFamily="34" charset="0"/>
              </a:rPr>
              <a:t>: efficient high-energy relativistic nonthermal particle acceleration requires </a:t>
            </a:r>
            <a:r>
              <a:rPr lang="en-GB" sz="2000" dirty="0">
                <a:solidFill>
                  <a:srgbClr val="0070C0"/>
                </a:solidFill>
                <a:latin typeface="Gill Sans Nova" panose="020B0602020104020203" pitchFamily="34" charset="0"/>
              </a:rPr>
              <a:t>relativistic regime:</a:t>
            </a:r>
          </a:p>
          <a:p>
            <a:pPr lvl="1">
              <a:spcAft>
                <a:spcPts val="800"/>
              </a:spcAft>
            </a:pPr>
            <a:r>
              <a:rPr lang="en-GB" sz="2000" dirty="0">
                <a:latin typeface="Gill Sans Nova" panose="020B0602020104020203" pitchFamily="34" charset="0"/>
              </a:rPr>
              <a:t>	u </a:t>
            </a:r>
            <a:r>
              <a:rPr lang="en-GB" sz="2000" dirty="0">
                <a:latin typeface="Lucida Grande" panose="020B0600040502020204" pitchFamily="34" charset="0"/>
                <a:cs typeface="Lucida Grande" panose="020B0600040502020204" pitchFamily="34" charset="0"/>
              </a:rPr>
              <a:t>~</a:t>
            </a:r>
            <a:r>
              <a:rPr lang="en-GB" sz="2000" dirty="0">
                <a:latin typeface="Gill Sans Nova" panose="020B0602020104020203" pitchFamily="34" charset="0"/>
              </a:rPr>
              <a:t> V</a:t>
            </a:r>
            <a:r>
              <a:rPr lang="en-GB" sz="2000" baseline="-25000" dirty="0">
                <a:latin typeface="Gill Sans Nova" panose="020B0602020104020203" pitchFamily="34" charset="0"/>
              </a:rPr>
              <a:t>A</a:t>
            </a:r>
            <a:r>
              <a:rPr lang="en-GB" sz="2000" dirty="0">
                <a:latin typeface="Gill Sans Nova" panose="020B0602020104020203" pitchFamily="34" charset="0"/>
              </a:rPr>
              <a:t> </a:t>
            </a:r>
            <a:r>
              <a:rPr lang="en-GB" sz="2000" dirty="0">
                <a:latin typeface="Lucida Grande" panose="020B0600040502020204" pitchFamily="34" charset="0"/>
                <a:cs typeface="Lucida Grande" panose="020B0600040502020204" pitchFamily="34" charset="0"/>
              </a:rPr>
              <a:t>~</a:t>
            </a:r>
            <a:r>
              <a:rPr lang="en-GB" sz="2000" dirty="0">
                <a:latin typeface="Gill Sans Nova" panose="020B0602020104020203" pitchFamily="34" charset="0"/>
              </a:rPr>
              <a:t> c </a:t>
            </a:r>
            <a:r>
              <a:rPr lang="en-GB" sz="2000" dirty="0">
                <a:latin typeface="Gill Sans Nova" panose="020B0602020104020203" pitchFamily="34" charset="0"/>
                <a:sym typeface="Wingdings" pitchFamily="2" charset="2"/>
              </a:rPr>
              <a:t> ⟺                       </a:t>
            </a:r>
            <a:r>
              <a:rPr lang="en-GB" sz="2000" dirty="0">
                <a:latin typeface="Gill Sans Nova" panose="020B0602020104020203" pitchFamily="34" charset="0"/>
              </a:rPr>
              <a:t> &gt; 1</a:t>
            </a:r>
          </a:p>
          <a:p>
            <a:endParaRPr lang="en-GB" sz="2000" dirty="0">
              <a:latin typeface="Gill Sans Nova" panose="020B0602020104020203" pitchFamily="34" charset="0"/>
            </a:endParaRPr>
          </a:p>
        </p:txBody>
      </p:sp>
      <p:sp>
        <p:nvSpPr>
          <p:cNvPr id="10" name="TextBox 9">
            <a:extLst>
              <a:ext uri="{FF2B5EF4-FFF2-40B4-BE49-F238E27FC236}">
                <a16:creationId xmlns:a16="http://schemas.microsoft.com/office/drawing/2014/main" id="{FE2E865A-1367-381F-AB3B-EEAEAE910114}"/>
              </a:ext>
            </a:extLst>
          </p:cNvPr>
          <p:cNvSpPr txBox="1"/>
          <p:nvPr/>
        </p:nvSpPr>
        <p:spPr>
          <a:xfrm>
            <a:off x="125697" y="768356"/>
            <a:ext cx="6987822" cy="400110"/>
          </a:xfrm>
          <a:prstGeom prst="rect">
            <a:avLst/>
          </a:prstGeom>
          <a:noFill/>
        </p:spPr>
        <p:txBody>
          <a:bodyPr wrap="square">
            <a:spAutoFit/>
          </a:bodyPr>
          <a:lstStyle/>
          <a:p>
            <a:r>
              <a:rPr lang="en-US" sz="2000" dirty="0"/>
              <a:t>But how do we know that our simulations are correct?</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1AFEFE4-225A-E14C-A4AD-6005405CBA6F}"/>
                  </a:ext>
                </a:extLst>
              </p:cNvPr>
              <p:cNvSpPr/>
              <p:nvPr/>
            </p:nvSpPr>
            <p:spPr>
              <a:xfrm>
                <a:off x="2487285" y="4810438"/>
                <a:ext cx="1527581" cy="6318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cs typeface="Times New Roman" panose="02020603050405020304" pitchFamily="18" charset="0"/>
                        </a:rPr>
                        <m:t>𝜎</m:t>
                      </m:r>
                      <m:r>
                        <a:rPr lang="en-US" sz="1600" i="1">
                          <a:latin typeface="Cambria Math" panose="02040503050406030204" pitchFamily="18" charset="0"/>
                          <a:cs typeface="Times New Roman" panose="02020603050405020304" pitchFamily="18" charset="0"/>
                        </a:rPr>
                        <m:t>=</m:t>
                      </m:r>
                      <m:f>
                        <m:fPr>
                          <m:ctrlPr>
                            <a:rPr lang="en-US" sz="1600" i="1">
                              <a:latin typeface="Cambria Math" panose="02040503050406030204" pitchFamily="18" charset="0"/>
                              <a:cs typeface="Times New Roman" panose="02020603050405020304" pitchFamily="18" charset="0"/>
                            </a:rPr>
                          </m:ctrlPr>
                        </m:fPr>
                        <m:num>
                          <m:sSubSup>
                            <m:sSubSupPr>
                              <m:ctrlPr>
                                <a:rPr lang="en-US" sz="1600" i="1">
                                  <a:latin typeface="Cambria Math" panose="02040503050406030204" pitchFamily="18" charset="0"/>
                                  <a:cs typeface="Times New Roman" panose="02020603050405020304" pitchFamily="18" charset="0"/>
                                </a:rPr>
                              </m:ctrlPr>
                            </m:sSubSupPr>
                            <m:e>
                              <m:r>
                                <a:rPr lang="en-US" sz="1600" i="1">
                                  <a:latin typeface="Cambria Math" panose="02040503050406030204" pitchFamily="18" charset="0"/>
                                  <a:cs typeface="Times New Roman" panose="02020603050405020304" pitchFamily="18" charset="0"/>
                                </a:rPr>
                                <m:t>𝐵</m:t>
                              </m:r>
                            </m:e>
                            <m:sub>
                              <m:r>
                                <a:rPr lang="en-US" sz="1600" i="1">
                                  <a:latin typeface="Cambria Math" panose="02040503050406030204" pitchFamily="18" charset="0"/>
                                  <a:cs typeface="Times New Roman" panose="02020603050405020304" pitchFamily="18" charset="0"/>
                                </a:rPr>
                                <m:t>0</m:t>
                              </m:r>
                            </m:sub>
                            <m:sup>
                              <m:r>
                                <a:rPr lang="en-US" sz="1600" i="1">
                                  <a:latin typeface="Cambria Math" panose="02040503050406030204" pitchFamily="18" charset="0"/>
                                  <a:cs typeface="Times New Roman" panose="02020603050405020304" pitchFamily="18" charset="0"/>
                                </a:rPr>
                                <m:t>2</m:t>
                              </m:r>
                            </m:sup>
                          </m:sSubSup>
                        </m:num>
                        <m:den>
                          <m:r>
                            <a:rPr lang="en-US" sz="1600" i="1">
                              <a:latin typeface="Cambria Math" panose="02040503050406030204" pitchFamily="18" charset="0"/>
                              <a:cs typeface="Times New Roman" panose="02020603050405020304" pitchFamily="18" charset="0"/>
                            </a:rPr>
                            <m:t>4</m:t>
                          </m:r>
                          <m:r>
                            <a:rPr lang="en-US" sz="1600" i="1">
                              <a:latin typeface="Cambria Math" panose="02040503050406030204" pitchFamily="18" charset="0"/>
                              <a:cs typeface="Times New Roman" panose="02020603050405020304" pitchFamily="18" charset="0"/>
                            </a:rPr>
                            <m:t>𝜋</m:t>
                          </m:r>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𝑛</m:t>
                              </m:r>
                            </m:e>
                            <m:sub>
                              <m:r>
                                <a:rPr lang="en-US" sz="1600" i="1">
                                  <a:latin typeface="Cambria Math" panose="02040503050406030204" pitchFamily="18" charset="0"/>
                                  <a:cs typeface="Times New Roman" panose="02020603050405020304" pitchFamily="18" charset="0"/>
                                </a:rPr>
                                <m:t>𝑏</m:t>
                              </m:r>
                            </m:sub>
                          </m:sSub>
                          <m:r>
                            <a:rPr lang="en-US" sz="1600" i="1">
                              <a:latin typeface="Cambria Math" panose="02040503050406030204" pitchFamily="18" charset="0"/>
                              <a:cs typeface="Times New Roman" panose="02020603050405020304" pitchFamily="18" charset="0"/>
                            </a:rPr>
                            <m:t>𝑚</m:t>
                          </m:r>
                          <m:sSup>
                            <m:sSupPr>
                              <m:ctrlPr>
                                <a:rPr lang="en-US" sz="1600" i="1">
                                  <a:latin typeface="Cambria Math" panose="02040503050406030204" pitchFamily="18" charset="0"/>
                                  <a:cs typeface="Times New Roman" panose="02020603050405020304" pitchFamily="18" charset="0"/>
                                </a:rPr>
                              </m:ctrlPr>
                            </m:sSupPr>
                            <m:e>
                              <m:r>
                                <a:rPr lang="en-US" sz="1600" i="1">
                                  <a:latin typeface="Cambria Math" panose="02040503050406030204" pitchFamily="18" charset="0"/>
                                  <a:cs typeface="Times New Roman" panose="02020603050405020304" pitchFamily="18" charset="0"/>
                                </a:rPr>
                                <m:t>𝑐</m:t>
                              </m:r>
                            </m:e>
                            <m:sup>
                              <m:r>
                                <a:rPr lang="en-US" sz="1600" i="1">
                                  <a:latin typeface="Cambria Math" panose="02040503050406030204" pitchFamily="18" charset="0"/>
                                  <a:cs typeface="Times New Roman" panose="02020603050405020304" pitchFamily="18" charset="0"/>
                                </a:rPr>
                                <m:t>2</m:t>
                              </m:r>
                            </m:sup>
                          </m:sSup>
                        </m:den>
                      </m:f>
                    </m:oMath>
                  </m:oMathPara>
                </a14:m>
                <a:endParaRPr lang="en-US" sz="1600" dirty="0"/>
              </a:p>
            </p:txBody>
          </p:sp>
        </mc:Choice>
        <mc:Fallback xmlns="">
          <p:sp>
            <p:nvSpPr>
              <p:cNvPr id="11" name="Rectangle 10">
                <a:extLst>
                  <a:ext uri="{FF2B5EF4-FFF2-40B4-BE49-F238E27FC236}">
                    <a16:creationId xmlns:a16="http://schemas.microsoft.com/office/drawing/2014/main" id="{01AFEFE4-225A-E14C-A4AD-6005405CBA6F}"/>
                  </a:ext>
                </a:extLst>
              </p:cNvPr>
              <p:cNvSpPr>
                <a:spLocks noRot="1" noChangeAspect="1" noMove="1" noResize="1" noEditPoints="1" noAdjustHandles="1" noChangeArrowheads="1" noChangeShapeType="1" noTextEdit="1"/>
              </p:cNvSpPr>
              <p:nvPr/>
            </p:nvSpPr>
            <p:spPr>
              <a:xfrm>
                <a:off x="2487285" y="4810438"/>
                <a:ext cx="1527581" cy="631840"/>
              </a:xfrm>
              <a:prstGeom prst="rect">
                <a:avLst/>
              </a:prstGeom>
              <a:blipFill>
                <a:blip r:embed="rId2"/>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17703003-13D5-4228-0023-BF58D2E05E07}"/>
              </a:ext>
            </a:extLst>
          </p:cNvPr>
          <p:cNvSpPr txBox="1"/>
          <p:nvPr/>
        </p:nvSpPr>
        <p:spPr>
          <a:xfrm>
            <a:off x="66430" y="1627050"/>
            <a:ext cx="6369292" cy="826897"/>
          </a:xfrm>
          <a:prstGeom prst="rect">
            <a:avLst/>
          </a:prstGeom>
          <a:noFill/>
        </p:spPr>
        <p:txBody>
          <a:bodyPr wrap="square" rtlCol="0">
            <a:noAutofit/>
          </a:bodyPr>
          <a:lstStyle/>
          <a:p>
            <a:r>
              <a:rPr lang="en-GB" sz="2400" i="1" dirty="0">
                <a:latin typeface="Gill Sans Nova" panose="020B0602020104020203" pitchFamily="34" charset="0"/>
              </a:rPr>
              <a:t>Powerful, high-intensity lasers such as ZEUS give us the </a:t>
            </a:r>
            <a:r>
              <a:rPr lang="en-GB" sz="2400" b="1" i="1" dirty="0">
                <a:solidFill>
                  <a:srgbClr val="C00000"/>
                </a:solidFill>
                <a:latin typeface="Gill Sans Nova" panose="020B0602020104020203" pitchFamily="34" charset="0"/>
              </a:rPr>
              <a:t>Experimental Branch</a:t>
            </a:r>
            <a:r>
              <a:rPr lang="en-GB" sz="2400" i="1" dirty="0">
                <a:latin typeface="Gill Sans Nova" panose="020B0602020104020203" pitchFamily="34" charset="0"/>
              </a:rPr>
              <a:t> of </a:t>
            </a:r>
            <a:r>
              <a:rPr lang="en-GB" sz="2400" b="1" i="1" dirty="0">
                <a:solidFill>
                  <a:srgbClr val="521B93"/>
                </a:solidFill>
                <a:latin typeface="Gill Sans Nova" panose="020B0602020104020203" pitchFamily="34" charset="0"/>
              </a:rPr>
              <a:t>Extreme Plasma Physics</a:t>
            </a:r>
            <a:r>
              <a:rPr lang="en-GB" sz="2400" i="1" dirty="0">
                <a:solidFill>
                  <a:srgbClr val="521B93"/>
                </a:solidFill>
                <a:latin typeface="Gill Sans Nova" panose="020B0602020104020203" pitchFamily="34" charset="0"/>
              </a:rPr>
              <a:t>.</a:t>
            </a:r>
          </a:p>
        </p:txBody>
      </p:sp>
      <p:pic>
        <p:nvPicPr>
          <p:cNvPr id="13" name="Picture 12" descr="A picture containing clock, meter&#10;&#10;Description automatically generated">
            <a:extLst>
              <a:ext uri="{FF2B5EF4-FFF2-40B4-BE49-F238E27FC236}">
                <a16:creationId xmlns:a16="http://schemas.microsoft.com/office/drawing/2014/main" id="{E6AB2085-627C-5066-C57C-7C928F7992BB}"/>
              </a:ext>
            </a:extLst>
          </p:cNvPr>
          <p:cNvPicPr>
            <a:picLocks noChangeAspect="1"/>
          </p:cNvPicPr>
          <p:nvPr/>
        </p:nvPicPr>
        <p:blipFill>
          <a:blip r:embed="rId3"/>
          <a:stretch>
            <a:fillRect/>
          </a:stretch>
        </p:blipFill>
        <p:spPr>
          <a:xfrm>
            <a:off x="6435722" y="1111905"/>
            <a:ext cx="2802129" cy="597377"/>
          </a:xfrm>
          <a:prstGeom prst="rect">
            <a:avLst/>
          </a:prstGeom>
        </p:spPr>
      </p:pic>
      <p:pic>
        <p:nvPicPr>
          <p:cNvPr id="14" name="Picture 13">
            <a:extLst>
              <a:ext uri="{FF2B5EF4-FFF2-40B4-BE49-F238E27FC236}">
                <a16:creationId xmlns:a16="http://schemas.microsoft.com/office/drawing/2014/main" id="{765B8005-B0CA-B00D-44F4-6214839F05E5}"/>
              </a:ext>
            </a:extLst>
          </p:cNvPr>
          <p:cNvPicPr>
            <a:picLocks noChangeAspect="1"/>
          </p:cNvPicPr>
          <p:nvPr/>
        </p:nvPicPr>
        <p:blipFill>
          <a:blip r:embed="rId4"/>
          <a:stretch>
            <a:fillRect/>
          </a:stretch>
        </p:blipFill>
        <p:spPr>
          <a:xfrm>
            <a:off x="6903940" y="3000569"/>
            <a:ext cx="2333911" cy="999228"/>
          </a:xfrm>
          <a:prstGeom prst="rect">
            <a:avLst/>
          </a:prstGeom>
        </p:spPr>
      </p:pic>
      <p:sp>
        <p:nvSpPr>
          <p:cNvPr id="15" name="TextBox 14">
            <a:extLst>
              <a:ext uri="{FF2B5EF4-FFF2-40B4-BE49-F238E27FC236}">
                <a16:creationId xmlns:a16="http://schemas.microsoft.com/office/drawing/2014/main" id="{F56475ED-2725-0109-A987-7084E97F6F3A}"/>
              </a:ext>
            </a:extLst>
          </p:cNvPr>
          <p:cNvSpPr txBox="1"/>
          <p:nvPr/>
        </p:nvSpPr>
        <p:spPr>
          <a:xfrm>
            <a:off x="6764849" y="4011693"/>
            <a:ext cx="2472267" cy="307777"/>
          </a:xfrm>
          <a:prstGeom prst="rect">
            <a:avLst/>
          </a:prstGeom>
          <a:noFill/>
        </p:spPr>
        <p:txBody>
          <a:bodyPr wrap="square" rtlCol="0">
            <a:spAutoFit/>
          </a:bodyPr>
          <a:lstStyle/>
          <a:p>
            <a:r>
              <a:rPr lang="en-US" sz="1400" i="1" dirty="0">
                <a:solidFill>
                  <a:srgbClr val="7030A0"/>
                </a:solidFill>
              </a:rPr>
              <a:t>Vulcan Laser: </a:t>
            </a:r>
            <a:r>
              <a:rPr lang="en-US" sz="1400" i="1" dirty="0" err="1">
                <a:solidFill>
                  <a:srgbClr val="7030A0"/>
                </a:solidFill>
              </a:rPr>
              <a:t>Nilson</a:t>
            </a:r>
            <a:r>
              <a:rPr lang="en-US" sz="1400" i="1" dirty="0">
                <a:solidFill>
                  <a:srgbClr val="7030A0"/>
                </a:solidFill>
              </a:rPr>
              <a:t> et al. 2006</a:t>
            </a:r>
          </a:p>
        </p:txBody>
      </p:sp>
      <p:sp>
        <p:nvSpPr>
          <p:cNvPr id="16" name="TextBox 15">
            <a:extLst>
              <a:ext uri="{FF2B5EF4-FFF2-40B4-BE49-F238E27FC236}">
                <a16:creationId xmlns:a16="http://schemas.microsoft.com/office/drawing/2014/main" id="{CAABA890-FBB4-600E-3EEB-5C564D5CB1A7}"/>
              </a:ext>
            </a:extLst>
          </p:cNvPr>
          <p:cNvSpPr txBox="1"/>
          <p:nvPr/>
        </p:nvSpPr>
        <p:spPr>
          <a:xfrm>
            <a:off x="66430" y="5578852"/>
            <a:ext cx="8943015" cy="672180"/>
          </a:xfrm>
          <a:prstGeom prst="rect">
            <a:avLst/>
          </a:prstGeom>
          <a:noFill/>
        </p:spPr>
        <p:txBody>
          <a:bodyPr wrap="square" rtlCol="0">
            <a:noAutofit/>
          </a:bodyPr>
          <a:lstStyle/>
          <a:p>
            <a:r>
              <a:rPr lang="en-GB" dirty="0">
                <a:latin typeface="Gill Sans Nova" panose="020B0602020104020203" pitchFamily="34" charset="0"/>
              </a:rPr>
              <a:t>P</a:t>
            </a:r>
            <a:r>
              <a:rPr lang="en-GB" sz="1800" dirty="0">
                <a:latin typeface="Gill Sans Nova" panose="020B0602020104020203" pitchFamily="34" charset="0"/>
              </a:rPr>
              <a:t>revious moderate-intensity (10</a:t>
            </a:r>
            <a:r>
              <a:rPr lang="en-GB" sz="1800" baseline="30000" dirty="0">
                <a:latin typeface="Gill Sans Nova" panose="020B0602020104020203" pitchFamily="34" charset="0"/>
              </a:rPr>
              <a:t>14</a:t>
            </a:r>
            <a:r>
              <a:rPr lang="en-GB" sz="1800" dirty="0">
                <a:latin typeface="Gill Sans Nova" panose="020B0602020104020203" pitchFamily="34" charset="0"/>
              </a:rPr>
              <a:t>-10</a:t>
            </a:r>
            <a:r>
              <a:rPr lang="en-GB" sz="1800" baseline="30000" dirty="0">
                <a:latin typeface="Gill Sans Nova" panose="020B0602020104020203" pitchFamily="34" charset="0"/>
              </a:rPr>
              <a:t>15</a:t>
            </a:r>
            <a:r>
              <a:rPr lang="en-GB" sz="1800" dirty="0">
                <a:latin typeface="Gill Sans Nova" panose="020B0602020104020203" pitchFamily="34" charset="0"/>
              </a:rPr>
              <a:t> W/cm</a:t>
            </a:r>
            <a:r>
              <a:rPr lang="en-GB" sz="1800" baseline="30000" dirty="0">
                <a:latin typeface="Gill Sans Nova" panose="020B0602020104020203" pitchFamily="34" charset="0"/>
              </a:rPr>
              <a:t>2</a:t>
            </a:r>
            <a:r>
              <a:rPr lang="en-GB" sz="1800" dirty="0">
                <a:latin typeface="Gill Sans Nova" panose="020B0602020104020203" pitchFamily="34" charset="0"/>
              </a:rPr>
              <a:t>) laser </a:t>
            </a:r>
            <a:r>
              <a:rPr lang="en-GB" sz="1800" dirty="0" err="1">
                <a:latin typeface="Gill Sans Nova" panose="020B0602020104020203" pitchFamily="34" charset="0"/>
              </a:rPr>
              <a:t>expts</a:t>
            </a:r>
            <a:r>
              <a:rPr lang="en-GB" sz="1800" dirty="0">
                <a:latin typeface="Gill Sans Nova" panose="020B0602020104020203" pitchFamily="34" charset="0"/>
              </a:rPr>
              <a:t> (NIF, Omega, Hercules, Vulcan…) cannot achieve relativistic conditions, are not optimal for studying relativistic plasma dynamics.</a:t>
            </a:r>
          </a:p>
          <a:p>
            <a:endParaRPr lang="en-US" dirty="0"/>
          </a:p>
        </p:txBody>
      </p:sp>
    </p:spTree>
    <p:extLst>
      <p:ext uri="{BB962C8B-B14F-4D97-AF65-F5344CB8AC3E}">
        <p14:creationId xmlns:p14="http://schemas.microsoft.com/office/powerpoint/2010/main" val="310561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C6892-E1B2-B457-6477-A8A72C05FF0C}"/>
              </a:ext>
            </a:extLst>
          </p:cNvPr>
          <p:cNvSpPr>
            <a:spLocks noGrp="1"/>
          </p:cNvSpPr>
          <p:nvPr>
            <p:ph type="title"/>
          </p:nvPr>
        </p:nvSpPr>
        <p:spPr>
          <a:xfrm>
            <a:off x="457200" y="-56445"/>
            <a:ext cx="8229600" cy="722489"/>
          </a:xfrm>
        </p:spPr>
        <p:txBody>
          <a:bodyPr>
            <a:normAutofit fontScale="90000"/>
          </a:bodyPr>
          <a:lstStyle/>
          <a:p>
            <a:r>
              <a:rPr lang="en-US" b="1" u="sng" dirty="0"/>
              <a:t>Prospects for Experimental Studies</a:t>
            </a:r>
          </a:p>
        </p:txBody>
      </p:sp>
      <p:sp>
        <p:nvSpPr>
          <p:cNvPr id="3" name="Content Placeholder 2">
            <a:extLst>
              <a:ext uri="{FF2B5EF4-FFF2-40B4-BE49-F238E27FC236}">
                <a16:creationId xmlns:a16="http://schemas.microsoft.com/office/drawing/2014/main" id="{D441B588-C0D6-CB65-80EF-EC40D6EB09C9}"/>
              </a:ext>
            </a:extLst>
          </p:cNvPr>
          <p:cNvSpPr>
            <a:spLocks noGrp="1"/>
          </p:cNvSpPr>
          <p:nvPr>
            <p:ph idx="1"/>
          </p:nvPr>
        </p:nvSpPr>
        <p:spPr>
          <a:xfrm>
            <a:off x="108887" y="664403"/>
            <a:ext cx="4941248" cy="544689"/>
          </a:xfrm>
        </p:spPr>
        <p:txBody>
          <a:bodyPr>
            <a:noAutofit/>
          </a:bodyPr>
          <a:lstStyle/>
          <a:p>
            <a:pPr marL="0" indent="0">
              <a:buNone/>
            </a:pPr>
            <a:r>
              <a:rPr lang="en-US" sz="2400" b="1" i="1" dirty="0">
                <a:solidFill>
                  <a:schemeClr val="accent2">
                    <a:lumMod val="75000"/>
                  </a:schemeClr>
                </a:solidFill>
              </a:rPr>
              <a:t>What can lab experiments do?</a:t>
            </a:r>
          </a:p>
        </p:txBody>
      </p:sp>
      <p:sp>
        <p:nvSpPr>
          <p:cNvPr id="4" name="Date Placeholder 3">
            <a:extLst>
              <a:ext uri="{FF2B5EF4-FFF2-40B4-BE49-F238E27FC236}">
                <a16:creationId xmlns:a16="http://schemas.microsoft.com/office/drawing/2014/main" id="{B38325EC-59FF-A952-AA60-6E8AA0CF1F77}"/>
              </a:ext>
            </a:extLst>
          </p:cNvPr>
          <p:cNvSpPr>
            <a:spLocks noGrp="1"/>
          </p:cNvSpPr>
          <p:nvPr>
            <p:ph type="dt" sz="half" idx="10"/>
          </p:nvPr>
        </p:nvSpPr>
        <p:spPr/>
        <p:txBody>
          <a:bodyPr/>
          <a:lstStyle/>
          <a:p>
            <a:r>
              <a:rPr lang="en-US"/>
              <a:t>D. Uzdensky</a:t>
            </a:r>
          </a:p>
        </p:txBody>
      </p:sp>
      <p:sp>
        <p:nvSpPr>
          <p:cNvPr id="5" name="Footer Placeholder 4">
            <a:extLst>
              <a:ext uri="{FF2B5EF4-FFF2-40B4-BE49-F238E27FC236}">
                <a16:creationId xmlns:a16="http://schemas.microsoft.com/office/drawing/2014/main" id="{0CBE64D1-FC07-CB34-A7C8-16B4AC9669EA}"/>
              </a:ext>
            </a:extLst>
          </p:cNvPr>
          <p:cNvSpPr>
            <a:spLocks noGrp="1"/>
          </p:cNvSpPr>
          <p:nvPr>
            <p:ph type="ftr" sz="quarter" idx="11"/>
          </p:nvPr>
        </p:nvSpPr>
        <p:spPr/>
        <p:txBody>
          <a:bodyPr/>
          <a:lstStyle/>
          <a:p>
            <a:r>
              <a:rPr lang="en-US"/>
              <a:t>10/12/2022</a:t>
            </a:r>
          </a:p>
        </p:txBody>
      </p:sp>
      <p:sp>
        <p:nvSpPr>
          <p:cNvPr id="6" name="Slide Number Placeholder 5">
            <a:extLst>
              <a:ext uri="{FF2B5EF4-FFF2-40B4-BE49-F238E27FC236}">
                <a16:creationId xmlns:a16="http://schemas.microsoft.com/office/drawing/2014/main" id="{6F7D984A-29BA-0C50-2CE1-577692D74964}"/>
              </a:ext>
            </a:extLst>
          </p:cNvPr>
          <p:cNvSpPr>
            <a:spLocks noGrp="1"/>
          </p:cNvSpPr>
          <p:nvPr>
            <p:ph type="sldNum" sz="quarter" idx="12"/>
          </p:nvPr>
        </p:nvSpPr>
        <p:spPr/>
        <p:txBody>
          <a:bodyPr/>
          <a:lstStyle/>
          <a:p>
            <a:fld id="{5985F9D5-3EED-6E4F-9468-80C6B44E6535}" type="slidenum">
              <a:rPr lang="en-US" smtClean="0"/>
              <a:t>32</a:t>
            </a:fld>
            <a:endParaRPr lang="en-US"/>
          </a:p>
        </p:txBody>
      </p:sp>
      <p:sp>
        <p:nvSpPr>
          <p:cNvPr id="7" name="TextBox 6">
            <a:extLst>
              <a:ext uri="{FF2B5EF4-FFF2-40B4-BE49-F238E27FC236}">
                <a16:creationId xmlns:a16="http://schemas.microsoft.com/office/drawing/2014/main" id="{E0C18052-8980-2DFB-C189-0614A52C15AF}"/>
              </a:ext>
            </a:extLst>
          </p:cNvPr>
          <p:cNvSpPr txBox="1"/>
          <p:nvPr/>
        </p:nvSpPr>
        <p:spPr>
          <a:xfrm>
            <a:off x="-38870" y="1041648"/>
            <a:ext cx="7343532" cy="4419934"/>
          </a:xfrm>
          <a:prstGeom prst="rect">
            <a:avLst/>
          </a:prstGeom>
          <a:noFill/>
        </p:spPr>
        <p:txBody>
          <a:bodyPr wrap="square" lIns="73152" tIns="68580" rIns="68580" bIns="68580" rtlCol="0">
            <a:noAutofit/>
          </a:bodyPr>
          <a:lstStyle/>
          <a:p>
            <a:pPr marL="137160" indent="-137160">
              <a:spcAft>
                <a:spcPts val="400"/>
              </a:spcAft>
              <a:buFont typeface="Arial" panose="020B0604020202020204" pitchFamily="34" charset="0"/>
              <a:buChar char="•"/>
            </a:pPr>
            <a:r>
              <a:rPr lang="en-GB" dirty="0">
                <a:solidFill>
                  <a:srgbClr val="521B93"/>
                </a:solidFill>
                <a:latin typeface="Gill Sans Nova" panose="020B0602020104020203" pitchFamily="34" charset="0"/>
              </a:rPr>
              <a:t>PIC simulations + Theory</a:t>
            </a:r>
            <a:r>
              <a:rPr lang="en-GB" dirty="0">
                <a:latin typeface="Gill Sans Nova" panose="020B0602020104020203" pitchFamily="34" charset="0"/>
              </a:rPr>
              <a:t>: efficient high-energy relativistic nonthermal particle acceleration requires </a:t>
            </a:r>
            <a:r>
              <a:rPr lang="en-GB" dirty="0">
                <a:solidFill>
                  <a:srgbClr val="0070C0"/>
                </a:solidFill>
                <a:latin typeface="Gill Sans Nova" panose="020B0602020104020203" pitchFamily="34" charset="0"/>
              </a:rPr>
              <a:t>relativistic regime:</a:t>
            </a:r>
          </a:p>
          <a:p>
            <a:pPr lvl="1">
              <a:spcAft>
                <a:spcPts val="1000"/>
              </a:spcAft>
            </a:pPr>
            <a:r>
              <a:rPr lang="en-GB" dirty="0">
                <a:latin typeface="Gill Sans Nova" panose="020B0602020104020203" pitchFamily="34" charset="0"/>
              </a:rPr>
              <a:t>	u </a:t>
            </a:r>
            <a:r>
              <a:rPr lang="en-GB" dirty="0">
                <a:latin typeface="Lucida Grande" panose="020B0600040502020204" pitchFamily="34" charset="0"/>
                <a:cs typeface="Lucida Grande" panose="020B0600040502020204" pitchFamily="34" charset="0"/>
              </a:rPr>
              <a:t>~</a:t>
            </a:r>
            <a:r>
              <a:rPr lang="en-GB" dirty="0">
                <a:latin typeface="Gill Sans Nova" panose="020B0602020104020203" pitchFamily="34" charset="0"/>
              </a:rPr>
              <a:t> V</a:t>
            </a:r>
            <a:r>
              <a:rPr lang="en-GB" baseline="-25000" dirty="0">
                <a:latin typeface="Gill Sans Nova" panose="020B0602020104020203" pitchFamily="34" charset="0"/>
              </a:rPr>
              <a:t>A</a:t>
            </a:r>
            <a:r>
              <a:rPr lang="en-GB" dirty="0">
                <a:latin typeface="Gill Sans Nova" panose="020B0602020104020203" pitchFamily="34" charset="0"/>
              </a:rPr>
              <a:t> </a:t>
            </a:r>
            <a:r>
              <a:rPr lang="en-GB" dirty="0">
                <a:latin typeface="Lucida Grande" panose="020B0600040502020204" pitchFamily="34" charset="0"/>
                <a:cs typeface="Lucida Grande" panose="020B0600040502020204" pitchFamily="34" charset="0"/>
              </a:rPr>
              <a:t>~</a:t>
            </a:r>
            <a:r>
              <a:rPr lang="en-GB" dirty="0">
                <a:latin typeface="Gill Sans Nova" panose="020B0602020104020203" pitchFamily="34" charset="0"/>
              </a:rPr>
              <a:t> c </a:t>
            </a:r>
            <a:r>
              <a:rPr lang="en-GB" dirty="0">
                <a:latin typeface="Gill Sans Nova" panose="020B0602020104020203" pitchFamily="34" charset="0"/>
                <a:sym typeface="Wingdings" pitchFamily="2" charset="2"/>
              </a:rPr>
              <a:t> ⟺                       </a:t>
            </a:r>
            <a:r>
              <a:rPr lang="en-GB" dirty="0">
                <a:latin typeface="Gill Sans Nova" panose="020B0602020104020203" pitchFamily="34" charset="0"/>
              </a:rPr>
              <a:t>&gt; 1</a:t>
            </a:r>
          </a:p>
          <a:p>
            <a:pPr marL="171450" indent="-171450">
              <a:spcAft>
                <a:spcPts val="800"/>
              </a:spcAft>
              <a:buFont typeface="Arial" panose="020B0604020202020204" pitchFamily="34" charset="0"/>
              <a:buChar char="•"/>
            </a:pPr>
            <a:r>
              <a:rPr lang="en-GB" sz="2000" dirty="0">
                <a:latin typeface="Gill Sans Nova" panose="020B0602020104020203" pitchFamily="34" charset="0"/>
              </a:rPr>
              <a:t>It is difficult to make bulk ions relativistic but it’s possible to make relativistic electron component!</a:t>
            </a:r>
          </a:p>
          <a:p>
            <a:pPr>
              <a:spcAft>
                <a:spcPts val="400"/>
              </a:spcAft>
            </a:pPr>
            <a:r>
              <a:rPr lang="en-GB" sz="2000" u="sng" dirty="0">
                <a:latin typeface="Gill Sans Nova" panose="020B0602020104020203" pitchFamily="34" charset="0"/>
              </a:rPr>
              <a:t>Possible routes:</a:t>
            </a:r>
          </a:p>
          <a:p>
            <a:pPr marL="182880" indent="-182880">
              <a:buFont typeface="Arial" panose="020B0604020202020204" pitchFamily="34" charset="0"/>
              <a:buChar char="•"/>
            </a:pPr>
            <a:r>
              <a:rPr lang="en-GB" u="sng" dirty="0">
                <a:latin typeface="Gill Sans Nova" panose="020B0602020104020203" pitchFamily="34" charset="0"/>
              </a:rPr>
              <a:t>Current</a:t>
            </a:r>
            <a:r>
              <a:rPr lang="en-GB" dirty="0">
                <a:latin typeface="Gill Sans Nova" panose="020B0602020104020203" pitchFamily="34" charset="0"/>
              </a:rPr>
              <a:t>:  Relativistic </a:t>
            </a:r>
            <a:r>
              <a:rPr lang="en-GB" i="1" dirty="0">
                <a:solidFill>
                  <a:srgbClr val="C00000"/>
                </a:solidFill>
                <a:latin typeface="Gill Sans Nova" panose="020B0602020104020203" pitchFamily="34" charset="0"/>
              </a:rPr>
              <a:t>electron-only reconnection </a:t>
            </a:r>
            <a:r>
              <a:rPr lang="en-GB" dirty="0">
                <a:latin typeface="Gill Sans Nova" panose="020B0602020104020203" pitchFamily="34" charset="0"/>
              </a:rPr>
              <a:t>(slow ions) with high-intensity (10</a:t>
            </a:r>
            <a:r>
              <a:rPr lang="en-GB" baseline="30000" dirty="0">
                <a:latin typeface="Gill Sans Nova" panose="020B0602020104020203" pitchFamily="34" charset="0"/>
              </a:rPr>
              <a:t>18</a:t>
            </a:r>
            <a:r>
              <a:rPr lang="en-GB" dirty="0">
                <a:latin typeface="Gill Sans Nova" panose="020B0602020104020203" pitchFamily="34" charset="0"/>
              </a:rPr>
              <a:t> W/cm</a:t>
            </a:r>
            <a:r>
              <a:rPr lang="en-GB" baseline="30000" dirty="0">
                <a:latin typeface="Gill Sans Nova" panose="020B0602020104020203" pitchFamily="34" charset="0"/>
              </a:rPr>
              <a:t>2</a:t>
            </a:r>
            <a:r>
              <a:rPr lang="en-GB" dirty="0">
                <a:latin typeface="Gill Sans Nova" panose="020B0602020104020203" pitchFamily="34" charset="0"/>
              </a:rPr>
              <a:t>) lasers (e.g., Omega-EP)</a:t>
            </a:r>
          </a:p>
          <a:p>
            <a:endParaRPr lang="en-GB" sz="800" u="sng" dirty="0">
              <a:latin typeface="Gill Sans Nova" panose="020B0602020104020203" pitchFamily="34" charset="0"/>
            </a:endParaRPr>
          </a:p>
          <a:p>
            <a:pPr marL="182880" indent="-182880">
              <a:buFont typeface="Arial" panose="020B0604020202020204" pitchFamily="34" charset="0"/>
              <a:buChar char="•"/>
            </a:pPr>
            <a:r>
              <a:rPr lang="en-GB" u="sng" dirty="0">
                <a:latin typeface="Gill Sans Nova" panose="020B0602020104020203" pitchFamily="34" charset="0"/>
              </a:rPr>
              <a:t>Near Term</a:t>
            </a:r>
            <a:r>
              <a:rPr lang="en-GB" dirty="0">
                <a:latin typeface="Gill Sans Nova" panose="020B0602020104020203" pitchFamily="34" charset="0"/>
              </a:rPr>
              <a:t>: ZEUS (3 PW) </a:t>
            </a:r>
            <a:r>
              <a:rPr lang="en-GB" dirty="0">
                <a:latin typeface="Gill Sans Nova" panose="020B0602020104020203" pitchFamily="34" charset="0"/>
                <a:sym typeface="Wingdings" pitchFamily="2" charset="2"/>
              </a:rPr>
              <a:t> </a:t>
            </a:r>
            <a:r>
              <a:rPr lang="en-GB" dirty="0">
                <a:solidFill>
                  <a:srgbClr val="C00000"/>
                </a:solidFill>
                <a:latin typeface="Gill Sans Nova" panose="020B0602020104020203" pitchFamily="34" charset="0"/>
                <a:sym typeface="Wingdings" pitchFamily="2" charset="2"/>
              </a:rPr>
              <a:t>relativistic pair plasmas</a:t>
            </a:r>
            <a:endParaRPr lang="en-GB" dirty="0">
              <a:solidFill>
                <a:srgbClr val="C00000"/>
              </a:solidFill>
              <a:latin typeface="Gill Sans Nova" panose="020B0602020104020203" pitchFamily="34" charset="0"/>
            </a:endParaRPr>
          </a:p>
          <a:p>
            <a:pPr marL="171450" indent="-171450">
              <a:buFont typeface="Arial" panose="020B0604020202020204" pitchFamily="34" charset="0"/>
              <a:buChar char="•"/>
            </a:pPr>
            <a:endParaRPr lang="en-GB" sz="800" dirty="0">
              <a:latin typeface="Gill Sans Nova" panose="020B0602020104020203" pitchFamily="34" charset="0"/>
            </a:endParaRPr>
          </a:p>
          <a:p>
            <a:pPr marL="171450" indent="-171450">
              <a:buFont typeface="Arial" panose="020B0604020202020204" pitchFamily="34" charset="0"/>
              <a:buChar char="•"/>
            </a:pPr>
            <a:r>
              <a:rPr lang="en-GB" u="sng" dirty="0">
                <a:latin typeface="Gill Sans Nova" panose="020B0602020104020203" pitchFamily="34" charset="0"/>
              </a:rPr>
              <a:t>Long Term</a:t>
            </a:r>
            <a:r>
              <a:rPr lang="en-GB" dirty="0">
                <a:latin typeface="Gill Sans Nova" panose="020B0602020104020203" pitchFamily="34" charset="0"/>
              </a:rPr>
              <a:t>: Next-generation </a:t>
            </a:r>
            <a:r>
              <a:rPr lang="en-GB" b="1" dirty="0">
                <a:latin typeface="Gill Sans Nova" panose="020B0602020104020203" pitchFamily="34" charset="0"/>
              </a:rPr>
              <a:t>multi-PW</a:t>
            </a:r>
            <a:r>
              <a:rPr lang="en-GB" dirty="0">
                <a:latin typeface="Gill Sans Nova" panose="020B0602020104020203" pitchFamily="34" charset="0"/>
              </a:rPr>
              <a:t> kJ-class lasers will create </a:t>
            </a:r>
            <a:r>
              <a:rPr lang="en-GB" b="1" dirty="0">
                <a:solidFill>
                  <a:srgbClr val="C00000"/>
                </a:solidFill>
                <a:latin typeface="Gill Sans Nova" panose="020B0602020104020203" pitchFamily="34" charset="0"/>
              </a:rPr>
              <a:t>macroscopic</a:t>
            </a:r>
            <a:r>
              <a:rPr lang="en-GB" b="1" i="1" dirty="0">
                <a:solidFill>
                  <a:srgbClr val="C00000"/>
                </a:solidFill>
                <a:latin typeface="Gill Sans Nova" panose="020B0602020104020203" pitchFamily="34" charset="0"/>
              </a:rPr>
              <a:t> (L</a:t>
            </a:r>
            <a:r>
              <a:rPr lang="en-GB" b="1" dirty="0">
                <a:solidFill>
                  <a:srgbClr val="C00000"/>
                </a:solidFill>
                <a:latin typeface="Gill Sans Nova" panose="020B0602020104020203" pitchFamily="34" charset="0"/>
              </a:rPr>
              <a:t> ≳ 10</a:t>
            </a:r>
            <a:r>
              <a:rPr lang="en-GB" b="1" baseline="30000" dirty="0">
                <a:solidFill>
                  <a:srgbClr val="C00000"/>
                </a:solidFill>
                <a:latin typeface="Gill Sans Nova" panose="020B0602020104020203" pitchFamily="34" charset="0"/>
              </a:rPr>
              <a:t>2</a:t>
            </a:r>
            <a:r>
              <a:rPr lang="en-GB" b="1" dirty="0">
                <a:solidFill>
                  <a:srgbClr val="C00000"/>
                </a:solidFill>
                <a:latin typeface="Gill Sans Nova" panose="020B0602020104020203" pitchFamily="34" charset="0"/>
              </a:rPr>
              <a:t> </a:t>
            </a:r>
            <a:r>
              <a:rPr lang="en-GB" b="1" i="1" dirty="0">
                <a:solidFill>
                  <a:srgbClr val="C00000"/>
                </a:solidFill>
                <a:latin typeface="Gill Sans Nova" panose="020B0602020104020203" pitchFamily="34" charset="0"/>
              </a:rPr>
              <a:t>d</a:t>
            </a:r>
            <a:r>
              <a:rPr lang="en-GB" b="1" baseline="-25000" dirty="0">
                <a:solidFill>
                  <a:srgbClr val="C00000"/>
                </a:solidFill>
                <a:latin typeface="Gill Sans Nova" panose="020B0602020104020203" pitchFamily="34" charset="0"/>
              </a:rPr>
              <a:t>e</a:t>
            </a:r>
            <a:r>
              <a:rPr lang="en-GB" b="1" dirty="0">
                <a:solidFill>
                  <a:srgbClr val="C00000"/>
                </a:solidFill>
                <a:latin typeface="Gill Sans Nova" panose="020B0602020104020203" pitchFamily="34" charset="0"/>
              </a:rPr>
              <a:t>, 𝛌</a:t>
            </a:r>
            <a:r>
              <a:rPr lang="en-GB" b="1" baseline="-25000" dirty="0">
                <a:solidFill>
                  <a:srgbClr val="C00000"/>
                </a:solidFill>
                <a:latin typeface="Gill Sans Nova" panose="020B0602020104020203" pitchFamily="34" charset="0"/>
              </a:rPr>
              <a:t>D </a:t>
            </a:r>
            <a:r>
              <a:rPr lang="en-GB" b="1" dirty="0">
                <a:solidFill>
                  <a:srgbClr val="C00000"/>
                </a:solidFill>
                <a:latin typeface="Gill Sans Nova" panose="020B0602020104020203" pitchFamily="34" charset="0"/>
              </a:rPr>
              <a:t>, 𝜌</a:t>
            </a:r>
            <a:r>
              <a:rPr lang="en-GB" b="1" baseline="-25000" dirty="0">
                <a:solidFill>
                  <a:srgbClr val="C00000"/>
                </a:solidFill>
                <a:latin typeface="Gill Sans Nova" panose="020B0602020104020203" pitchFamily="34" charset="0"/>
              </a:rPr>
              <a:t>L</a:t>
            </a:r>
            <a:r>
              <a:rPr lang="en-GB" b="1" dirty="0">
                <a:solidFill>
                  <a:srgbClr val="C00000"/>
                </a:solidFill>
                <a:latin typeface="Gill Sans Nova" panose="020B0602020104020203" pitchFamily="34" charset="0"/>
              </a:rPr>
              <a:t>) relativistic pair plasma</a:t>
            </a:r>
            <a:r>
              <a:rPr lang="en-GB" dirty="0">
                <a:latin typeface="Gill Sans Nova" panose="020B0602020104020203" pitchFamily="34" charset="0"/>
              </a:rPr>
              <a:t>, providing an experimental platform for studying relativistic collective processes.</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1AFEFE4-225A-E14C-A4AD-6005405CBA6F}"/>
                  </a:ext>
                </a:extLst>
              </p:cNvPr>
              <p:cNvSpPr/>
              <p:nvPr/>
            </p:nvSpPr>
            <p:spPr>
              <a:xfrm>
                <a:off x="2514423" y="1539539"/>
                <a:ext cx="1527581" cy="56432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cs typeface="Times New Roman" panose="02020603050405020304" pitchFamily="18" charset="0"/>
                        </a:rPr>
                        <m:t>𝜎</m:t>
                      </m:r>
                      <m:r>
                        <a:rPr lang="en-US" sz="1400" i="1">
                          <a:latin typeface="Cambria Math" panose="02040503050406030204" pitchFamily="18" charset="0"/>
                          <a:cs typeface="Times New Roman" panose="02020603050405020304" pitchFamily="18" charset="0"/>
                        </a:rPr>
                        <m:t>=</m:t>
                      </m:r>
                      <m:f>
                        <m:fPr>
                          <m:ctrlPr>
                            <a:rPr lang="en-US" sz="1400" i="1">
                              <a:latin typeface="Cambria Math" panose="02040503050406030204" pitchFamily="18" charset="0"/>
                              <a:cs typeface="Times New Roman" panose="02020603050405020304" pitchFamily="18" charset="0"/>
                            </a:rPr>
                          </m:ctrlPr>
                        </m:fPr>
                        <m:num>
                          <m:sSubSup>
                            <m:sSubSupPr>
                              <m:ctrlPr>
                                <a:rPr lang="en-US" sz="1400" i="1">
                                  <a:latin typeface="Cambria Math" panose="02040503050406030204" pitchFamily="18" charset="0"/>
                                  <a:cs typeface="Times New Roman" panose="02020603050405020304" pitchFamily="18" charset="0"/>
                                </a:rPr>
                              </m:ctrlPr>
                            </m:sSubSupPr>
                            <m:e>
                              <m:r>
                                <a:rPr lang="en-US" sz="1400" i="1">
                                  <a:latin typeface="Cambria Math" panose="02040503050406030204" pitchFamily="18" charset="0"/>
                                  <a:cs typeface="Times New Roman" panose="02020603050405020304" pitchFamily="18" charset="0"/>
                                </a:rPr>
                                <m:t>𝐵</m:t>
                              </m:r>
                            </m:e>
                            <m:sub>
                              <m:r>
                                <a:rPr lang="en-US" sz="1400" i="1">
                                  <a:latin typeface="Cambria Math" panose="02040503050406030204" pitchFamily="18" charset="0"/>
                                  <a:cs typeface="Times New Roman" panose="02020603050405020304" pitchFamily="18" charset="0"/>
                                </a:rPr>
                                <m:t>0</m:t>
                              </m:r>
                            </m:sub>
                            <m:sup>
                              <m:r>
                                <a:rPr lang="en-US" sz="1400" i="1">
                                  <a:latin typeface="Cambria Math" panose="02040503050406030204" pitchFamily="18" charset="0"/>
                                  <a:cs typeface="Times New Roman" panose="02020603050405020304" pitchFamily="18" charset="0"/>
                                </a:rPr>
                                <m:t>2</m:t>
                              </m:r>
                            </m:sup>
                          </m:sSubSup>
                        </m:num>
                        <m:den>
                          <m:r>
                            <a:rPr lang="en-US" sz="1400" i="1">
                              <a:latin typeface="Cambria Math" panose="02040503050406030204" pitchFamily="18" charset="0"/>
                              <a:cs typeface="Times New Roman" panose="02020603050405020304" pitchFamily="18" charset="0"/>
                            </a:rPr>
                            <m:t>4</m:t>
                          </m:r>
                          <m:r>
                            <a:rPr lang="en-US" sz="1400" i="1">
                              <a:latin typeface="Cambria Math" panose="02040503050406030204" pitchFamily="18" charset="0"/>
                              <a:cs typeface="Times New Roman" panose="02020603050405020304" pitchFamily="18" charset="0"/>
                            </a:rPr>
                            <m:t>𝜋</m:t>
                          </m:r>
                          <m:sSub>
                            <m:sSubPr>
                              <m:ctrlPr>
                                <a:rPr lang="en-US" sz="1400" i="1">
                                  <a:latin typeface="Cambria Math" panose="02040503050406030204" pitchFamily="18" charset="0"/>
                                  <a:cs typeface="Times New Roman" panose="02020603050405020304" pitchFamily="18" charset="0"/>
                                </a:rPr>
                              </m:ctrlPr>
                            </m:sSubPr>
                            <m:e>
                              <m:r>
                                <a:rPr lang="en-US" sz="1400" i="1">
                                  <a:latin typeface="Cambria Math" panose="02040503050406030204" pitchFamily="18" charset="0"/>
                                  <a:cs typeface="Times New Roman" panose="02020603050405020304" pitchFamily="18" charset="0"/>
                                </a:rPr>
                                <m:t>𝑛</m:t>
                              </m:r>
                            </m:e>
                            <m:sub>
                              <m:r>
                                <a:rPr lang="en-US" sz="1400" i="1">
                                  <a:latin typeface="Cambria Math" panose="02040503050406030204" pitchFamily="18" charset="0"/>
                                  <a:cs typeface="Times New Roman" panose="02020603050405020304" pitchFamily="18" charset="0"/>
                                </a:rPr>
                                <m:t>𝑏</m:t>
                              </m:r>
                            </m:sub>
                          </m:sSub>
                          <m:r>
                            <a:rPr lang="en-US" sz="1400" i="1">
                              <a:latin typeface="Cambria Math" panose="02040503050406030204" pitchFamily="18" charset="0"/>
                              <a:cs typeface="Times New Roman" panose="02020603050405020304" pitchFamily="18" charset="0"/>
                            </a:rPr>
                            <m:t>𝑚</m:t>
                          </m:r>
                          <m:sSup>
                            <m:sSupPr>
                              <m:ctrlPr>
                                <a:rPr lang="en-US" sz="1400" i="1">
                                  <a:latin typeface="Cambria Math" panose="02040503050406030204" pitchFamily="18" charset="0"/>
                                  <a:cs typeface="Times New Roman" panose="02020603050405020304" pitchFamily="18" charset="0"/>
                                </a:rPr>
                              </m:ctrlPr>
                            </m:sSupPr>
                            <m:e>
                              <m:r>
                                <a:rPr lang="en-US" sz="1400" i="1">
                                  <a:latin typeface="Cambria Math" panose="02040503050406030204" pitchFamily="18" charset="0"/>
                                  <a:cs typeface="Times New Roman" panose="02020603050405020304" pitchFamily="18" charset="0"/>
                                </a:rPr>
                                <m:t>𝑐</m:t>
                              </m:r>
                            </m:e>
                            <m:sup>
                              <m:r>
                                <a:rPr lang="en-US" sz="1400" i="1">
                                  <a:latin typeface="Cambria Math" panose="02040503050406030204" pitchFamily="18" charset="0"/>
                                  <a:cs typeface="Times New Roman" panose="02020603050405020304" pitchFamily="18" charset="0"/>
                                </a:rPr>
                                <m:t>2</m:t>
                              </m:r>
                            </m:sup>
                          </m:sSup>
                        </m:den>
                      </m:f>
                    </m:oMath>
                  </m:oMathPara>
                </a14:m>
                <a:endParaRPr lang="en-US" sz="1400" dirty="0"/>
              </a:p>
            </p:txBody>
          </p:sp>
        </mc:Choice>
        <mc:Fallback xmlns="">
          <p:sp>
            <p:nvSpPr>
              <p:cNvPr id="11" name="Rectangle 10">
                <a:extLst>
                  <a:ext uri="{FF2B5EF4-FFF2-40B4-BE49-F238E27FC236}">
                    <a16:creationId xmlns:a16="http://schemas.microsoft.com/office/drawing/2014/main" id="{01AFEFE4-225A-E14C-A4AD-6005405CBA6F}"/>
                  </a:ext>
                </a:extLst>
              </p:cNvPr>
              <p:cNvSpPr>
                <a:spLocks noRot="1" noChangeAspect="1" noMove="1" noResize="1" noEditPoints="1" noAdjustHandles="1" noChangeArrowheads="1" noChangeShapeType="1" noTextEdit="1"/>
              </p:cNvSpPr>
              <p:nvPr/>
            </p:nvSpPr>
            <p:spPr>
              <a:xfrm>
                <a:off x="2514423" y="1539539"/>
                <a:ext cx="1527581" cy="564322"/>
              </a:xfrm>
              <a:prstGeom prst="rect">
                <a:avLst/>
              </a:prstGeom>
              <a:blipFill>
                <a:blip r:embed="rId2"/>
                <a:stretch>
                  <a:fillRect/>
                </a:stretch>
              </a:blipFill>
            </p:spPr>
            <p:txBody>
              <a:bodyPr/>
              <a:lstStyle/>
              <a:p>
                <a:r>
                  <a:rPr lang="en-US">
                    <a:noFill/>
                  </a:rPr>
                  <a:t> </a:t>
                </a:r>
              </a:p>
            </p:txBody>
          </p:sp>
        </mc:Fallback>
      </mc:AlternateContent>
      <p:pic>
        <p:nvPicPr>
          <p:cNvPr id="16" name="Picture 15" descr="Diagram&#10;&#10;Description automatically generated">
            <a:extLst>
              <a:ext uri="{FF2B5EF4-FFF2-40B4-BE49-F238E27FC236}">
                <a16:creationId xmlns:a16="http://schemas.microsoft.com/office/drawing/2014/main" id="{4B2119E8-6F05-DA16-15D1-C493E9F26DDD}"/>
              </a:ext>
            </a:extLst>
          </p:cNvPr>
          <p:cNvPicPr>
            <a:picLocks noChangeAspect="1"/>
          </p:cNvPicPr>
          <p:nvPr/>
        </p:nvPicPr>
        <p:blipFill>
          <a:blip r:embed="rId3"/>
          <a:stretch>
            <a:fillRect/>
          </a:stretch>
        </p:blipFill>
        <p:spPr>
          <a:xfrm>
            <a:off x="6975535" y="2244026"/>
            <a:ext cx="2129061" cy="1204141"/>
          </a:xfrm>
          <a:prstGeom prst="rect">
            <a:avLst/>
          </a:prstGeom>
        </p:spPr>
      </p:pic>
      <p:sp>
        <p:nvSpPr>
          <p:cNvPr id="17" name="TextBox 16">
            <a:extLst>
              <a:ext uri="{FF2B5EF4-FFF2-40B4-BE49-F238E27FC236}">
                <a16:creationId xmlns:a16="http://schemas.microsoft.com/office/drawing/2014/main" id="{0842B43B-A15A-9632-2C96-FF2ED58BD4A7}"/>
              </a:ext>
            </a:extLst>
          </p:cNvPr>
          <p:cNvSpPr txBox="1"/>
          <p:nvPr/>
        </p:nvSpPr>
        <p:spPr>
          <a:xfrm>
            <a:off x="7304662" y="3465477"/>
            <a:ext cx="1701818" cy="307777"/>
          </a:xfrm>
          <a:prstGeom prst="rect">
            <a:avLst/>
          </a:prstGeom>
          <a:noFill/>
        </p:spPr>
        <p:txBody>
          <a:bodyPr wrap="square" rtlCol="0">
            <a:spAutoFit/>
          </a:bodyPr>
          <a:lstStyle/>
          <a:p>
            <a:r>
              <a:rPr lang="en-US" sz="1400" i="1" dirty="0">
                <a:solidFill>
                  <a:srgbClr val="7030A0"/>
                </a:solidFill>
              </a:rPr>
              <a:t>Raymond et al. 2018</a:t>
            </a:r>
          </a:p>
        </p:txBody>
      </p:sp>
      <p:pic>
        <p:nvPicPr>
          <p:cNvPr id="19" name="Picture 18">
            <a:extLst>
              <a:ext uri="{FF2B5EF4-FFF2-40B4-BE49-F238E27FC236}">
                <a16:creationId xmlns:a16="http://schemas.microsoft.com/office/drawing/2014/main" id="{CA6F5491-A3B2-6FB3-2D15-C3BAC502345C}"/>
              </a:ext>
            </a:extLst>
          </p:cNvPr>
          <p:cNvPicPr>
            <a:picLocks noChangeAspect="1"/>
          </p:cNvPicPr>
          <p:nvPr/>
        </p:nvPicPr>
        <p:blipFill>
          <a:blip r:embed="rId4"/>
          <a:stretch>
            <a:fillRect/>
          </a:stretch>
        </p:blipFill>
        <p:spPr>
          <a:xfrm>
            <a:off x="7020691" y="3892131"/>
            <a:ext cx="1826335" cy="1203481"/>
          </a:xfrm>
          <a:prstGeom prst="rect">
            <a:avLst/>
          </a:prstGeom>
        </p:spPr>
      </p:pic>
      <p:pic>
        <p:nvPicPr>
          <p:cNvPr id="20" name="Picture 19" descr="A picture containing clock, meter&#10;&#10;Description automatically generated">
            <a:extLst>
              <a:ext uri="{FF2B5EF4-FFF2-40B4-BE49-F238E27FC236}">
                <a16:creationId xmlns:a16="http://schemas.microsoft.com/office/drawing/2014/main" id="{A5BFBE85-D96D-70DF-9493-760FD2D873FF}"/>
              </a:ext>
            </a:extLst>
          </p:cNvPr>
          <p:cNvPicPr>
            <a:picLocks noChangeAspect="1"/>
          </p:cNvPicPr>
          <p:nvPr/>
        </p:nvPicPr>
        <p:blipFill>
          <a:blip r:embed="rId5"/>
          <a:stretch>
            <a:fillRect/>
          </a:stretch>
        </p:blipFill>
        <p:spPr>
          <a:xfrm>
            <a:off x="8040065" y="4708905"/>
            <a:ext cx="1328946" cy="283314"/>
          </a:xfrm>
          <a:prstGeom prst="rect">
            <a:avLst/>
          </a:prstGeom>
        </p:spPr>
      </p:pic>
      <p:pic>
        <p:nvPicPr>
          <p:cNvPr id="22" name="Picture 21">
            <a:extLst>
              <a:ext uri="{FF2B5EF4-FFF2-40B4-BE49-F238E27FC236}">
                <a16:creationId xmlns:a16="http://schemas.microsoft.com/office/drawing/2014/main" id="{E1524352-06BD-C2DE-316A-8B0E6BDE8BB4}"/>
              </a:ext>
            </a:extLst>
          </p:cNvPr>
          <p:cNvPicPr>
            <a:picLocks noChangeAspect="1"/>
          </p:cNvPicPr>
          <p:nvPr/>
        </p:nvPicPr>
        <p:blipFill>
          <a:blip r:embed="rId6"/>
          <a:stretch>
            <a:fillRect/>
          </a:stretch>
        </p:blipFill>
        <p:spPr>
          <a:xfrm>
            <a:off x="39404" y="5127889"/>
            <a:ext cx="5839392" cy="662374"/>
          </a:xfrm>
          <a:prstGeom prst="rect">
            <a:avLst/>
          </a:prstGeom>
        </p:spPr>
      </p:pic>
      <p:pic>
        <p:nvPicPr>
          <p:cNvPr id="24" name="Picture 23" descr="Graphical user interface, application, Teams&#10;&#10;Description automatically generated">
            <a:extLst>
              <a:ext uri="{FF2B5EF4-FFF2-40B4-BE49-F238E27FC236}">
                <a16:creationId xmlns:a16="http://schemas.microsoft.com/office/drawing/2014/main" id="{0DFB9898-4491-93F0-12FF-63FD72A688B4}"/>
              </a:ext>
            </a:extLst>
          </p:cNvPr>
          <p:cNvPicPr>
            <a:picLocks noChangeAspect="1"/>
          </p:cNvPicPr>
          <p:nvPr/>
        </p:nvPicPr>
        <p:blipFill>
          <a:blip r:embed="rId7"/>
          <a:stretch>
            <a:fillRect/>
          </a:stretch>
        </p:blipFill>
        <p:spPr>
          <a:xfrm>
            <a:off x="5918200" y="5067859"/>
            <a:ext cx="3225800" cy="1835539"/>
          </a:xfrm>
          <a:prstGeom prst="rect">
            <a:avLst/>
          </a:prstGeom>
        </p:spPr>
      </p:pic>
      <p:sp>
        <p:nvSpPr>
          <p:cNvPr id="25" name="TextBox 24">
            <a:extLst>
              <a:ext uri="{FF2B5EF4-FFF2-40B4-BE49-F238E27FC236}">
                <a16:creationId xmlns:a16="http://schemas.microsoft.com/office/drawing/2014/main" id="{70FDDD5D-6E9F-F978-0467-781A3C61CD99}"/>
              </a:ext>
            </a:extLst>
          </p:cNvPr>
          <p:cNvSpPr txBox="1"/>
          <p:nvPr/>
        </p:nvSpPr>
        <p:spPr>
          <a:xfrm>
            <a:off x="61171" y="5771196"/>
            <a:ext cx="3555910" cy="338554"/>
          </a:xfrm>
          <a:prstGeom prst="rect">
            <a:avLst/>
          </a:prstGeom>
          <a:noFill/>
        </p:spPr>
        <p:txBody>
          <a:bodyPr wrap="none" rtlCol="0">
            <a:spAutoFit/>
          </a:bodyPr>
          <a:lstStyle/>
          <a:p>
            <a:r>
              <a:rPr lang="en-US" sz="1600" dirty="0">
                <a:solidFill>
                  <a:srgbClr val="0070C0"/>
                </a:solidFill>
              </a:rPr>
              <a:t>April 2022, Sorbonne Univ., Paris, France</a:t>
            </a:r>
          </a:p>
        </p:txBody>
      </p:sp>
      <p:sp>
        <p:nvSpPr>
          <p:cNvPr id="26" name="TextBox 25">
            <a:extLst>
              <a:ext uri="{FF2B5EF4-FFF2-40B4-BE49-F238E27FC236}">
                <a16:creationId xmlns:a16="http://schemas.microsoft.com/office/drawing/2014/main" id="{D3A98B00-F2EA-6145-8274-01D8A33F3F2A}"/>
              </a:ext>
            </a:extLst>
          </p:cNvPr>
          <p:cNvSpPr txBox="1"/>
          <p:nvPr/>
        </p:nvSpPr>
        <p:spPr>
          <a:xfrm>
            <a:off x="148181" y="6086128"/>
            <a:ext cx="3893823" cy="369332"/>
          </a:xfrm>
          <a:prstGeom prst="rect">
            <a:avLst/>
          </a:prstGeom>
          <a:noFill/>
        </p:spPr>
        <p:txBody>
          <a:bodyPr wrap="none" rtlCol="0">
            <a:spAutoFit/>
          </a:bodyPr>
          <a:lstStyle/>
          <a:p>
            <a:r>
              <a:rPr lang="en-US" b="1" i="1" dirty="0">
                <a:solidFill>
                  <a:srgbClr val="C00000"/>
                </a:solidFill>
              </a:rPr>
              <a:t>Stay tuned for MP3 Workshop Report! </a:t>
            </a:r>
          </a:p>
        </p:txBody>
      </p:sp>
    </p:spTree>
    <p:extLst>
      <p:ext uri="{BB962C8B-B14F-4D97-AF65-F5344CB8AC3E}">
        <p14:creationId xmlns:p14="http://schemas.microsoft.com/office/powerpoint/2010/main" val="200859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23"/>
            <a:ext cx="8229600" cy="635000"/>
          </a:xfrm>
        </p:spPr>
        <p:txBody>
          <a:bodyPr>
            <a:noAutofit/>
          </a:bodyPr>
          <a:lstStyle/>
          <a:p>
            <a:r>
              <a:rPr lang="en-US" sz="4000" b="1" u="sng" dirty="0"/>
              <a:t>SUMMARY</a:t>
            </a:r>
          </a:p>
        </p:txBody>
      </p:sp>
      <p:sp>
        <p:nvSpPr>
          <p:cNvPr id="3" name="Content Placeholder 2"/>
          <p:cNvSpPr>
            <a:spLocks noGrp="1"/>
          </p:cNvSpPr>
          <p:nvPr>
            <p:ph idx="1"/>
          </p:nvPr>
        </p:nvSpPr>
        <p:spPr>
          <a:xfrm>
            <a:off x="0" y="679823"/>
            <a:ext cx="9144000" cy="4995883"/>
          </a:xfrm>
        </p:spPr>
        <p:txBody>
          <a:bodyPr>
            <a:noAutofit/>
          </a:bodyPr>
          <a:lstStyle/>
          <a:p>
            <a:pPr marL="274320" indent="-274320">
              <a:spcBef>
                <a:spcPts val="0"/>
              </a:spcBef>
              <a:spcAft>
                <a:spcPts val="500"/>
              </a:spcAft>
            </a:pPr>
            <a:r>
              <a:rPr lang="en-US" sz="2400" dirty="0"/>
              <a:t>Understanding extreme astrophysical systems --- neutron stars &amp; black holes -- demands </a:t>
            </a:r>
            <a:r>
              <a:rPr lang="en-US" sz="2400" b="1" i="1" dirty="0"/>
              <a:t>Extreme Plasma Astrophysics:</a:t>
            </a:r>
            <a:r>
              <a:rPr lang="en-US" sz="2400" dirty="0"/>
              <a:t>  kinetic plasma physics with nontraditional, “</a:t>
            </a:r>
            <a:r>
              <a:rPr lang="en-US" sz="2400" i="1" dirty="0"/>
              <a:t>exotic</a:t>
            </a:r>
            <a:r>
              <a:rPr lang="en-US" sz="2400" dirty="0"/>
              <a:t>” physics: </a:t>
            </a:r>
          </a:p>
          <a:p>
            <a:pPr marL="731520" lvl="1" indent="-274320">
              <a:spcBef>
                <a:spcPts val="0"/>
              </a:spcBef>
              <a:spcAft>
                <a:spcPts val="200"/>
              </a:spcAft>
            </a:pPr>
            <a:r>
              <a:rPr lang="en-US" sz="2000" dirty="0"/>
              <a:t>special and general relativity; </a:t>
            </a:r>
          </a:p>
          <a:p>
            <a:pPr marL="731520" lvl="1" indent="-274320">
              <a:spcBef>
                <a:spcPts val="0"/>
              </a:spcBef>
              <a:spcAft>
                <a:spcPts val="200"/>
              </a:spcAft>
            </a:pPr>
            <a:r>
              <a:rPr lang="en-US" sz="2000" dirty="0"/>
              <a:t>pair plasmas; </a:t>
            </a:r>
          </a:p>
          <a:p>
            <a:pPr marL="731520" lvl="1" indent="-274320">
              <a:spcBef>
                <a:spcPts val="0"/>
              </a:spcBef>
              <a:spcAft>
                <a:spcPts val="200"/>
              </a:spcAft>
            </a:pPr>
            <a:r>
              <a:rPr lang="en-US" sz="2000" dirty="0"/>
              <a:t>radiation; </a:t>
            </a:r>
          </a:p>
          <a:p>
            <a:pPr marL="731520" lvl="1" indent="-274320">
              <a:spcBef>
                <a:spcPts val="0"/>
              </a:spcBef>
              <a:spcAft>
                <a:spcPts val="200"/>
              </a:spcAft>
            </a:pPr>
            <a:r>
              <a:rPr lang="en-US" sz="2000" dirty="0"/>
              <a:t>pair creation;</a:t>
            </a:r>
          </a:p>
          <a:p>
            <a:pPr lvl="1">
              <a:spcBef>
                <a:spcPts val="0"/>
              </a:spcBef>
              <a:spcAft>
                <a:spcPts val="1000"/>
              </a:spcAft>
            </a:pPr>
            <a:r>
              <a:rPr lang="en-US" sz="2000" dirty="0"/>
              <a:t>QED effects in strong magnetic fields. </a:t>
            </a:r>
          </a:p>
          <a:p>
            <a:pPr marL="274320" indent="-274320">
              <a:spcBef>
                <a:spcPts val="0"/>
              </a:spcBef>
              <a:spcAft>
                <a:spcPts val="600"/>
              </a:spcAft>
            </a:pPr>
            <a:r>
              <a:rPr lang="en-US" sz="2200" dirty="0"/>
              <a:t>Conquering this frontier is now possible, theoretically and computationally: we have developed 1st-principles plasma codes incorporating these effects.</a:t>
            </a:r>
          </a:p>
          <a:p>
            <a:pPr marL="274320" indent="-274320">
              <a:spcBef>
                <a:spcPts val="0"/>
              </a:spcBef>
              <a:spcAft>
                <a:spcPts val="600"/>
              </a:spcAft>
            </a:pPr>
            <a:r>
              <a:rPr lang="en-US" sz="2200" dirty="0"/>
              <a:t>Rapid progress in laser and pulsed-power technology may soon enable laboratory exploration.</a:t>
            </a:r>
            <a:endParaRPr lang="en-US" sz="1200" dirty="0"/>
          </a:p>
          <a:p>
            <a:pPr marL="0" indent="0" algn="ctr">
              <a:spcAft>
                <a:spcPts val="600"/>
              </a:spcAft>
              <a:buNone/>
            </a:pPr>
            <a:r>
              <a:rPr lang="en-US" sz="2800" b="1" dirty="0">
                <a:solidFill>
                  <a:srgbClr val="FF0000"/>
                </a:solidFill>
              </a:rPr>
              <a:t>The Future of Extreme Plasma Astrophysics is bright!</a:t>
            </a:r>
          </a:p>
        </p:txBody>
      </p:sp>
      <p:sp>
        <p:nvSpPr>
          <p:cNvPr id="5" name="Date Placeholder 4">
            <a:extLst>
              <a:ext uri="{FF2B5EF4-FFF2-40B4-BE49-F238E27FC236}">
                <a16:creationId xmlns:a16="http://schemas.microsoft.com/office/drawing/2014/main" id="{B727752F-7958-EC42-A862-1A1F4C75B450}"/>
              </a:ext>
            </a:extLst>
          </p:cNvPr>
          <p:cNvSpPr>
            <a:spLocks noGrp="1"/>
          </p:cNvSpPr>
          <p:nvPr>
            <p:ph type="dt" sz="half" idx="10"/>
          </p:nvPr>
        </p:nvSpPr>
        <p:spPr/>
        <p:txBody>
          <a:bodyPr/>
          <a:lstStyle/>
          <a:p>
            <a:r>
              <a:rPr lang="en-US"/>
              <a:t>D. Uzdensky</a:t>
            </a:r>
          </a:p>
        </p:txBody>
      </p:sp>
      <p:sp>
        <p:nvSpPr>
          <p:cNvPr id="6" name="Footer Placeholder 5">
            <a:extLst>
              <a:ext uri="{FF2B5EF4-FFF2-40B4-BE49-F238E27FC236}">
                <a16:creationId xmlns:a16="http://schemas.microsoft.com/office/drawing/2014/main" id="{1300A346-EEA3-E74D-BF20-7944F3FA8A1A}"/>
              </a:ext>
            </a:extLst>
          </p:cNvPr>
          <p:cNvSpPr>
            <a:spLocks noGrp="1"/>
          </p:cNvSpPr>
          <p:nvPr>
            <p:ph type="ftr" sz="quarter" idx="11"/>
          </p:nvPr>
        </p:nvSpPr>
        <p:spPr/>
        <p:txBody>
          <a:bodyPr/>
          <a:lstStyle/>
          <a:p>
            <a:r>
              <a:rPr lang="en-US"/>
              <a:t>10/12/2022</a:t>
            </a:r>
            <a:endParaRPr lang="en-US" dirty="0"/>
          </a:p>
        </p:txBody>
      </p:sp>
      <p:sp>
        <p:nvSpPr>
          <p:cNvPr id="7" name="TextBox 6">
            <a:extLst>
              <a:ext uri="{FF2B5EF4-FFF2-40B4-BE49-F238E27FC236}">
                <a16:creationId xmlns:a16="http://schemas.microsoft.com/office/drawing/2014/main" id="{F0CCE985-16CF-8A43-B324-35325D559CD0}"/>
              </a:ext>
            </a:extLst>
          </p:cNvPr>
          <p:cNvSpPr txBox="1"/>
          <p:nvPr/>
        </p:nvSpPr>
        <p:spPr>
          <a:xfrm>
            <a:off x="107989" y="5675706"/>
            <a:ext cx="5668488" cy="555921"/>
          </a:xfrm>
          <a:prstGeom prst="rect">
            <a:avLst/>
          </a:prstGeom>
          <a:noFill/>
          <a:ln w="25400">
            <a:noFill/>
          </a:ln>
          <a:effectLst/>
        </p:spPr>
        <p:txBody>
          <a:bodyPr wrap="square" rtlCol="0">
            <a:noAutofit/>
          </a:bodyPr>
          <a:lstStyle/>
          <a:p>
            <a:r>
              <a:rPr lang="en-US" sz="2400" b="1" dirty="0">
                <a:solidFill>
                  <a:srgbClr val="0070C0"/>
                </a:solidFill>
              </a:rPr>
              <a:t>But we do need bright young people!</a:t>
            </a:r>
          </a:p>
        </p:txBody>
      </p:sp>
      <p:sp>
        <p:nvSpPr>
          <p:cNvPr id="8" name="Slide Number Placeholder 7">
            <a:extLst>
              <a:ext uri="{FF2B5EF4-FFF2-40B4-BE49-F238E27FC236}">
                <a16:creationId xmlns:a16="http://schemas.microsoft.com/office/drawing/2014/main" id="{ADB8F51B-9346-9165-DC44-6F55790AA5D6}"/>
              </a:ext>
            </a:extLst>
          </p:cNvPr>
          <p:cNvSpPr>
            <a:spLocks noGrp="1"/>
          </p:cNvSpPr>
          <p:nvPr>
            <p:ph type="sldNum" sz="quarter" idx="12"/>
          </p:nvPr>
        </p:nvSpPr>
        <p:spPr/>
        <p:txBody>
          <a:bodyPr/>
          <a:lstStyle/>
          <a:p>
            <a:fld id="{5985F9D5-3EED-6E4F-9468-80C6B44E6535}" type="slidenum">
              <a:rPr lang="en-US" smtClean="0"/>
              <a:t>33</a:t>
            </a:fld>
            <a:endParaRPr lang="en-US"/>
          </a:p>
        </p:txBody>
      </p:sp>
    </p:spTree>
    <p:extLst>
      <p:ext uri="{BB962C8B-B14F-4D97-AF65-F5344CB8AC3E}">
        <p14:creationId xmlns:p14="http://schemas.microsoft.com/office/powerpoint/2010/main" val="39570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86"/>
            <a:ext cx="8229600" cy="606951"/>
          </a:xfrm>
        </p:spPr>
        <p:txBody>
          <a:bodyPr>
            <a:noAutofit/>
          </a:bodyPr>
          <a:lstStyle/>
          <a:p>
            <a:r>
              <a:rPr lang="en-US" sz="4000" b="1" u="sng" dirty="0"/>
              <a:t>The Shining Universe</a:t>
            </a:r>
          </a:p>
        </p:txBody>
      </p:sp>
      <p:sp>
        <p:nvSpPr>
          <p:cNvPr id="3" name="Content Placeholder 2"/>
          <p:cNvSpPr>
            <a:spLocks noGrp="1"/>
          </p:cNvSpPr>
          <p:nvPr>
            <p:ph idx="1"/>
          </p:nvPr>
        </p:nvSpPr>
        <p:spPr>
          <a:xfrm>
            <a:off x="4571" y="720716"/>
            <a:ext cx="7144474" cy="1348643"/>
          </a:xfrm>
        </p:spPr>
        <p:txBody>
          <a:bodyPr/>
          <a:lstStyle/>
          <a:p>
            <a:pPr marL="182880" indent="-182880">
              <a:spcBef>
                <a:spcPts val="0"/>
              </a:spcBef>
              <a:spcAft>
                <a:spcPts val="600"/>
              </a:spcAft>
            </a:pPr>
            <a:r>
              <a:rPr lang="en-US" sz="2400" dirty="0"/>
              <a:t>Universe consists of 68% dark energy, 27% dark matter and only 5% of ordinary baryonic matter. </a:t>
            </a:r>
          </a:p>
          <a:p>
            <a:pPr marL="182880" indent="-182880">
              <a:spcBef>
                <a:spcPts val="0"/>
              </a:spcBef>
            </a:pPr>
            <a:r>
              <a:rPr lang="en-US" sz="2400" dirty="0"/>
              <a:t>But baryonic matter makes 100% of the light we see!</a:t>
            </a:r>
          </a:p>
        </p:txBody>
      </p:sp>
      <p:sp>
        <p:nvSpPr>
          <p:cNvPr id="4" name="Date Placeholder 3"/>
          <p:cNvSpPr>
            <a:spLocks noGrp="1"/>
          </p:cNvSpPr>
          <p:nvPr>
            <p:ph type="dt" sz="half" idx="10"/>
          </p:nvPr>
        </p:nvSpPr>
        <p:spPr/>
        <p:txBody>
          <a:bodyPr/>
          <a:lstStyle/>
          <a:p>
            <a:r>
              <a:rPr lang="en-US"/>
              <a:t>D. Uzdensky</a:t>
            </a:r>
          </a:p>
        </p:txBody>
      </p:sp>
      <p:sp>
        <p:nvSpPr>
          <p:cNvPr id="5" name="Footer Placeholder 4"/>
          <p:cNvSpPr>
            <a:spLocks noGrp="1"/>
          </p:cNvSpPr>
          <p:nvPr>
            <p:ph type="ftr" sz="quarter" idx="11"/>
          </p:nvPr>
        </p:nvSpPr>
        <p:spPr/>
        <p:txBody>
          <a:bodyPr/>
          <a:lstStyle/>
          <a:p>
            <a:r>
              <a:rPr lang="en-US" dirty="0"/>
              <a:t>10/12/2022</a:t>
            </a:r>
          </a:p>
        </p:txBody>
      </p:sp>
      <p:pic>
        <p:nvPicPr>
          <p:cNvPr id="7" name="Picture 6"/>
          <p:cNvPicPr>
            <a:picLocks noChangeAspect="1"/>
          </p:cNvPicPr>
          <p:nvPr/>
        </p:nvPicPr>
        <p:blipFill>
          <a:blip r:embed="rId2"/>
          <a:stretch>
            <a:fillRect/>
          </a:stretch>
        </p:blipFill>
        <p:spPr>
          <a:xfrm>
            <a:off x="0" y="4957575"/>
            <a:ext cx="9144000" cy="1749609"/>
          </a:xfrm>
          <a:prstGeom prst="rect">
            <a:avLst/>
          </a:prstGeom>
        </p:spPr>
      </p:pic>
      <p:grpSp>
        <p:nvGrpSpPr>
          <p:cNvPr id="28" name="Group 27"/>
          <p:cNvGrpSpPr/>
          <p:nvPr/>
        </p:nvGrpSpPr>
        <p:grpSpPr>
          <a:xfrm>
            <a:off x="12899" y="4581070"/>
            <a:ext cx="9144000" cy="476322"/>
            <a:chOff x="0" y="4332110"/>
            <a:chExt cx="9144000" cy="476322"/>
          </a:xfrm>
        </p:grpSpPr>
        <p:cxnSp>
          <p:nvCxnSpPr>
            <p:cNvPr id="9" name="Straight Arrow Connector 8"/>
            <p:cNvCxnSpPr/>
            <p:nvPr/>
          </p:nvCxnSpPr>
          <p:spPr>
            <a:xfrm>
              <a:off x="0" y="4332110"/>
              <a:ext cx="9144000" cy="282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002613" y="4457489"/>
              <a:ext cx="569387" cy="338554"/>
            </a:xfrm>
            <a:prstGeom prst="rect">
              <a:avLst/>
            </a:prstGeom>
            <a:noFill/>
          </p:spPr>
          <p:txBody>
            <a:bodyPr wrap="none" rtlCol="0">
              <a:spAutoFit/>
            </a:bodyPr>
            <a:lstStyle/>
            <a:p>
              <a:r>
                <a:rPr lang="en-US" sz="1600" b="1" dirty="0"/>
                <a:t>1 </a:t>
              </a:r>
              <a:r>
                <a:rPr lang="en-US" sz="1600" b="1" dirty="0" err="1"/>
                <a:t>eV</a:t>
              </a:r>
              <a:endParaRPr lang="en-US" sz="1600" b="1" dirty="0"/>
            </a:p>
          </p:txBody>
        </p:sp>
        <p:sp>
          <p:nvSpPr>
            <p:cNvPr id="11" name="TextBox 10"/>
            <p:cNvSpPr txBox="1"/>
            <p:nvPr/>
          </p:nvSpPr>
          <p:spPr>
            <a:xfrm>
              <a:off x="6274419" y="4469878"/>
              <a:ext cx="658153" cy="338554"/>
            </a:xfrm>
            <a:prstGeom prst="rect">
              <a:avLst/>
            </a:prstGeom>
            <a:noFill/>
          </p:spPr>
          <p:txBody>
            <a:bodyPr wrap="none" rtlCol="0">
              <a:spAutoFit/>
            </a:bodyPr>
            <a:lstStyle/>
            <a:p>
              <a:r>
                <a:rPr lang="en-US" sz="1600" b="1" dirty="0"/>
                <a:t>1 </a:t>
              </a:r>
              <a:r>
                <a:rPr lang="en-US" sz="1600" b="1" dirty="0" err="1"/>
                <a:t>keV</a:t>
              </a:r>
              <a:endParaRPr lang="en-US" sz="1600" b="1" dirty="0"/>
            </a:p>
          </p:txBody>
        </p:sp>
        <p:sp>
          <p:nvSpPr>
            <p:cNvPr id="12" name="TextBox 11"/>
            <p:cNvSpPr txBox="1"/>
            <p:nvPr/>
          </p:nvSpPr>
          <p:spPr>
            <a:xfrm>
              <a:off x="8402106" y="4429464"/>
              <a:ext cx="739004" cy="338554"/>
            </a:xfrm>
            <a:prstGeom prst="rect">
              <a:avLst/>
            </a:prstGeom>
            <a:noFill/>
          </p:spPr>
          <p:txBody>
            <a:bodyPr wrap="none" rtlCol="0">
              <a:spAutoFit/>
            </a:bodyPr>
            <a:lstStyle/>
            <a:p>
              <a:r>
                <a:rPr lang="en-US" sz="1600" b="1" dirty="0"/>
                <a:t>1 MeV</a:t>
              </a:r>
            </a:p>
          </p:txBody>
        </p:sp>
        <p:sp>
          <p:nvSpPr>
            <p:cNvPr id="13" name="TextBox 12"/>
            <p:cNvSpPr txBox="1"/>
            <p:nvPr/>
          </p:nvSpPr>
          <p:spPr>
            <a:xfrm>
              <a:off x="1864219" y="4385031"/>
              <a:ext cx="726581" cy="338554"/>
            </a:xfrm>
            <a:prstGeom prst="rect">
              <a:avLst/>
            </a:prstGeom>
            <a:noFill/>
          </p:spPr>
          <p:txBody>
            <a:bodyPr wrap="none" rtlCol="0">
              <a:spAutoFit/>
            </a:bodyPr>
            <a:lstStyle/>
            <a:p>
              <a:r>
                <a:rPr lang="en-US" sz="1600" b="1" dirty="0"/>
                <a:t>1 </a:t>
              </a:r>
              <a:r>
                <a:rPr lang="en-US" sz="1600" b="1" dirty="0" err="1"/>
                <a:t>meV</a:t>
              </a:r>
              <a:endParaRPr lang="en-US" sz="1600" b="1" dirty="0"/>
            </a:p>
          </p:txBody>
        </p:sp>
        <p:sp>
          <p:nvSpPr>
            <p:cNvPr id="14" name="TextBox 13"/>
            <p:cNvSpPr txBox="1"/>
            <p:nvPr/>
          </p:nvSpPr>
          <p:spPr>
            <a:xfrm>
              <a:off x="69764" y="4358599"/>
              <a:ext cx="774871" cy="338554"/>
            </a:xfrm>
            <a:prstGeom prst="rect">
              <a:avLst/>
            </a:prstGeom>
            <a:noFill/>
          </p:spPr>
          <p:txBody>
            <a:bodyPr wrap="none" rtlCol="0">
              <a:spAutoFit/>
            </a:bodyPr>
            <a:lstStyle/>
            <a:p>
              <a:r>
                <a:rPr lang="en-US" sz="1600" b="1" dirty="0"/>
                <a:t>10</a:t>
              </a:r>
              <a:r>
                <a:rPr lang="en-US" sz="1600" b="1" baseline="30000" dirty="0"/>
                <a:t>-6</a:t>
              </a:r>
              <a:r>
                <a:rPr lang="en-US" sz="1600" b="1" dirty="0"/>
                <a:t> </a:t>
              </a:r>
              <a:r>
                <a:rPr lang="en-US" sz="1600" b="1" dirty="0" err="1"/>
                <a:t>eV</a:t>
              </a:r>
              <a:endParaRPr lang="en-US" sz="1600" b="1" dirty="0"/>
            </a:p>
          </p:txBody>
        </p:sp>
      </p:grpSp>
      <p:grpSp>
        <p:nvGrpSpPr>
          <p:cNvPr id="27" name="Group 26"/>
          <p:cNvGrpSpPr/>
          <p:nvPr/>
        </p:nvGrpSpPr>
        <p:grpSpPr>
          <a:xfrm>
            <a:off x="-14838" y="2204644"/>
            <a:ext cx="9276829" cy="2441204"/>
            <a:chOff x="-65419" y="1944930"/>
            <a:chExt cx="9276829" cy="2441204"/>
          </a:xfrm>
        </p:grpSpPr>
        <p:pic>
          <p:nvPicPr>
            <p:cNvPr id="15" name="Picture 14"/>
            <p:cNvPicPr>
              <a:picLocks noChangeAspect="1"/>
            </p:cNvPicPr>
            <p:nvPr/>
          </p:nvPicPr>
          <p:blipFill>
            <a:blip r:embed="rId3"/>
            <a:stretch>
              <a:fillRect/>
            </a:stretch>
          </p:blipFill>
          <p:spPr>
            <a:xfrm>
              <a:off x="1564468" y="3367697"/>
              <a:ext cx="1268730" cy="799773"/>
            </a:xfrm>
            <a:prstGeom prst="rect">
              <a:avLst/>
            </a:prstGeom>
          </p:spPr>
        </p:pic>
        <p:sp>
          <p:nvSpPr>
            <p:cNvPr id="18" name="TextBox 17"/>
            <p:cNvSpPr txBox="1"/>
            <p:nvPr/>
          </p:nvSpPr>
          <p:spPr>
            <a:xfrm>
              <a:off x="2422059" y="4078357"/>
              <a:ext cx="532518" cy="307777"/>
            </a:xfrm>
            <a:prstGeom prst="rect">
              <a:avLst/>
            </a:prstGeom>
            <a:noFill/>
          </p:spPr>
          <p:txBody>
            <a:bodyPr wrap="none" rtlCol="0">
              <a:spAutoFit/>
            </a:bodyPr>
            <a:lstStyle/>
            <a:p>
              <a:r>
                <a:rPr lang="en-US" sz="1400" dirty="0">
                  <a:solidFill>
                    <a:schemeClr val="accent6">
                      <a:lumMod val="75000"/>
                    </a:schemeClr>
                  </a:solidFill>
                </a:rPr>
                <a:t>CMB</a:t>
              </a:r>
            </a:p>
          </p:txBody>
        </p:sp>
        <p:pic>
          <p:nvPicPr>
            <p:cNvPr id="20" name="Picture 19"/>
            <p:cNvPicPr>
              <a:picLocks noChangeAspect="1"/>
            </p:cNvPicPr>
            <p:nvPr/>
          </p:nvPicPr>
          <p:blipFill>
            <a:blip r:embed="rId4"/>
            <a:stretch>
              <a:fillRect/>
            </a:stretch>
          </p:blipFill>
          <p:spPr>
            <a:xfrm>
              <a:off x="3388715" y="2556280"/>
              <a:ext cx="1613609" cy="1709833"/>
            </a:xfrm>
            <a:prstGeom prst="rect">
              <a:avLst/>
            </a:prstGeom>
          </p:spPr>
        </p:pic>
        <p:pic>
          <p:nvPicPr>
            <p:cNvPr id="21" name="Picture 20" descr="Coronal-loops-TRACE.jpg"/>
            <p:cNvPicPr>
              <a:picLocks noChangeAspect="1"/>
            </p:cNvPicPr>
            <p:nvPr/>
          </p:nvPicPr>
          <p:blipFill>
            <a:blip r:embed="rId5"/>
            <a:stretch>
              <a:fillRect/>
            </a:stretch>
          </p:blipFill>
          <p:spPr>
            <a:xfrm>
              <a:off x="5713364" y="3160166"/>
              <a:ext cx="1572553" cy="1048369"/>
            </a:xfrm>
            <a:prstGeom prst="rect">
              <a:avLst/>
            </a:prstGeom>
          </p:spPr>
        </p:pic>
        <p:pic>
          <p:nvPicPr>
            <p:cNvPr id="16" name="Picture 15"/>
            <p:cNvPicPr>
              <a:picLocks noChangeAspect="1"/>
            </p:cNvPicPr>
            <p:nvPr/>
          </p:nvPicPr>
          <p:blipFill>
            <a:blip r:embed="rId6"/>
            <a:stretch>
              <a:fillRect/>
            </a:stretch>
          </p:blipFill>
          <p:spPr>
            <a:xfrm>
              <a:off x="0" y="3248206"/>
              <a:ext cx="1284111" cy="956905"/>
            </a:xfrm>
            <a:prstGeom prst="rect">
              <a:avLst/>
            </a:prstGeom>
          </p:spPr>
        </p:pic>
        <p:sp>
          <p:nvSpPr>
            <p:cNvPr id="17" name="TextBox 16"/>
            <p:cNvSpPr txBox="1"/>
            <p:nvPr/>
          </p:nvSpPr>
          <p:spPr>
            <a:xfrm>
              <a:off x="-65419" y="3941345"/>
              <a:ext cx="1374030" cy="307777"/>
            </a:xfrm>
            <a:prstGeom prst="rect">
              <a:avLst/>
            </a:prstGeom>
            <a:noFill/>
          </p:spPr>
          <p:txBody>
            <a:bodyPr wrap="none" rtlCol="0">
              <a:spAutoFit/>
            </a:bodyPr>
            <a:lstStyle/>
            <a:p>
              <a:r>
                <a:rPr lang="en-US" sz="1400" dirty="0">
                  <a:solidFill>
                    <a:schemeClr val="accent3">
                      <a:lumMod val="75000"/>
                    </a:schemeClr>
                  </a:solidFill>
                </a:rPr>
                <a:t>21 cm Hydrogen</a:t>
              </a:r>
            </a:p>
          </p:txBody>
        </p:sp>
        <p:pic>
          <p:nvPicPr>
            <p:cNvPr id="22" name="Picture 21"/>
            <p:cNvPicPr>
              <a:picLocks noChangeAspect="1"/>
            </p:cNvPicPr>
            <p:nvPr/>
          </p:nvPicPr>
          <p:blipFill>
            <a:blip r:embed="rId7"/>
            <a:stretch>
              <a:fillRect/>
            </a:stretch>
          </p:blipFill>
          <p:spPr>
            <a:xfrm>
              <a:off x="7061179" y="1944930"/>
              <a:ext cx="2150231" cy="1209505"/>
            </a:xfrm>
            <a:prstGeom prst="rect">
              <a:avLst/>
            </a:prstGeom>
          </p:spPr>
        </p:pic>
        <p:pic>
          <p:nvPicPr>
            <p:cNvPr id="24" name="Picture 23"/>
            <p:cNvPicPr>
              <a:picLocks noChangeAspect="1"/>
            </p:cNvPicPr>
            <p:nvPr/>
          </p:nvPicPr>
          <p:blipFill>
            <a:blip r:embed="rId8"/>
            <a:stretch>
              <a:fillRect/>
            </a:stretch>
          </p:blipFill>
          <p:spPr>
            <a:xfrm>
              <a:off x="7772219" y="3220671"/>
              <a:ext cx="1371600" cy="1024128"/>
            </a:xfrm>
            <a:prstGeom prst="rect">
              <a:avLst/>
            </a:prstGeom>
          </p:spPr>
        </p:pic>
        <p:sp>
          <p:nvSpPr>
            <p:cNvPr id="25" name="TextBox 24"/>
            <p:cNvSpPr txBox="1"/>
            <p:nvPr/>
          </p:nvSpPr>
          <p:spPr>
            <a:xfrm>
              <a:off x="5673660" y="2839146"/>
              <a:ext cx="1387519" cy="369332"/>
            </a:xfrm>
            <a:prstGeom prst="rect">
              <a:avLst/>
            </a:prstGeom>
            <a:noFill/>
          </p:spPr>
          <p:txBody>
            <a:bodyPr wrap="none" rtlCol="0">
              <a:spAutoFit/>
            </a:bodyPr>
            <a:lstStyle/>
            <a:p>
              <a:r>
                <a:rPr lang="en-US" dirty="0">
                  <a:solidFill>
                    <a:schemeClr val="accent3">
                      <a:lumMod val="75000"/>
                    </a:schemeClr>
                  </a:solidFill>
                </a:rPr>
                <a:t>Solar Corona</a:t>
              </a:r>
            </a:p>
          </p:txBody>
        </p:sp>
        <p:sp>
          <p:nvSpPr>
            <p:cNvPr id="26" name="TextBox 25"/>
            <p:cNvSpPr txBox="1"/>
            <p:nvPr/>
          </p:nvSpPr>
          <p:spPr>
            <a:xfrm>
              <a:off x="4144850" y="2674111"/>
              <a:ext cx="541687" cy="307777"/>
            </a:xfrm>
            <a:prstGeom prst="rect">
              <a:avLst/>
            </a:prstGeom>
            <a:noFill/>
          </p:spPr>
          <p:txBody>
            <a:bodyPr wrap="none" rtlCol="0">
              <a:spAutoFit/>
            </a:bodyPr>
            <a:lstStyle/>
            <a:p>
              <a:r>
                <a:rPr lang="en-US" sz="1400" dirty="0">
                  <a:solidFill>
                    <a:schemeClr val="accent3">
                      <a:lumMod val="75000"/>
                    </a:schemeClr>
                  </a:solidFill>
                </a:rPr>
                <a:t>Stars</a:t>
              </a:r>
            </a:p>
          </p:txBody>
        </p:sp>
        <p:sp>
          <p:nvSpPr>
            <p:cNvPr id="30" name="TextBox 29">
              <a:extLst>
                <a:ext uri="{FF2B5EF4-FFF2-40B4-BE49-F238E27FC236}">
                  <a16:creationId xmlns:a16="http://schemas.microsoft.com/office/drawing/2014/main" id="{AB5BCC6E-5CEA-3FFB-2A49-E50E1D6F9803}"/>
                </a:ext>
              </a:extLst>
            </p:cNvPr>
            <p:cNvSpPr txBox="1"/>
            <p:nvPr/>
          </p:nvSpPr>
          <p:spPr>
            <a:xfrm>
              <a:off x="7789179" y="3976655"/>
              <a:ext cx="768800" cy="307777"/>
            </a:xfrm>
            <a:prstGeom prst="rect">
              <a:avLst/>
            </a:prstGeom>
            <a:noFill/>
          </p:spPr>
          <p:txBody>
            <a:bodyPr wrap="none" rtlCol="0">
              <a:spAutoFit/>
            </a:bodyPr>
            <a:lstStyle/>
            <a:p>
              <a:r>
                <a:rPr lang="en-US" sz="1400" dirty="0">
                  <a:solidFill>
                    <a:schemeClr val="accent6">
                      <a:lumMod val="75000"/>
                    </a:schemeClr>
                  </a:solidFill>
                </a:rPr>
                <a:t>M87 Jet</a:t>
              </a:r>
            </a:p>
          </p:txBody>
        </p:sp>
      </p:grpSp>
      <p:pic>
        <p:nvPicPr>
          <p:cNvPr id="29" name="Picture 28">
            <a:extLst>
              <a:ext uri="{FF2B5EF4-FFF2-40B4-BE49-F238E27FC236}">
                <a16:creationId xmlns:a16="http://schemas.microsoft.com/office/drawing/2014/main" id="{B63456CA-2453-CF47-ADF0-9ADAAACDEFFB}"/>
              </a:ext>
            </a:extLst>
          </p:cNvPr>
          <p:cNvPicPr>
            <a:picLocks noChangeAspect="1"/>
          </p:cNvPicPr>
          <p:nvPr/>
        </p:nvPicPr>
        <p:blipFill>
          <a:blip r:embed="rId9"/>
          <a:stretch>
            <a:fillRect/>
          </a:stretch>
        </p:blipFill>
        <p:spPr>
          <a:xfrm>
            <a:off x="7149045" y="235319"/>
            <a:ext cx="1883330" cy="1805638"/>
          </a:xfrm>
          <a:prstGeom prst="rect">
            <a:avLst/>
          </a:prstGeom>
        </p:spPr>
      </p:pic>
      <p:sp>
        <p:nvSpPr>
          <p:cNvPr id="8" name="Slide Number Placeholder 7">
            <a:extLst>
              <a:ext uri="{FF2B5EF4-FFF2-40B4-BE49-F238E27FC236}">
                <a16:creationId xmlns:a16="http://schemas.microsoft.com/office/drawing/2014/main" id="{9D969E44-2AA5-DFAA-3E95-FB9140559297}"/>
              </a:ext>
            </a:extLst>
          </p:cNvPr>
          <p:cNvSpPr>
            <a:spLocks noGrp="1"/>
          </p:cNvSpPr>
          <p:nvPr>
            <p:ph type="sldNum" sz="quarter" idx="12"/>
          </p:nvPr>
        </p:nvSpPr>
        <p:spPr/>
        <p:txBody>
          <a:bodyPr/>
          <a:lstStyle/>
          <a:p>
            <a:fld id="{5985F9D5-3EED-6E4F-9468-80C6B44E6535}" type="slidenum">
              <a:rPr lang="en-US" smtClean="0"/>
              <a:t>4</a:t>
            </a:fld>
            <a:endParaRPr lang="en-US"/>
          </a:p>
        </p:txBody>
      </p:sp>
      <p:pic>
        <p:nvPicPr>
          <p:cNvPr id="6" name="Picture 5">
            <a:extLst>
              <a:ext uri="{FF2B5EF4-FFF2-40B4-BE49-F238E27FC236}">
                <a16:creationId xmlns:a16="http://schemas.microsoft.com/office/drawing/2014/main" id="{D27EA3D1-87BF-64DE-F8DB-8B0E1E96BB5D}"/>
              </a:ext>
            </a:extLst>
          </p:cNvPr>
          <p:cNvPicPr>
            <a:picLocks noChangeAspect="1"/>
          </p:cNvPicPr>
          <p:nvPr/>
        </p:nvPicPr>
        <p:blipFill>
          <a:blip r:embed="rId10"/>
          <a:stretch>
            <a:fillRect/>
          </a:stretch>
        </p:blipFill>
        <p:spPr>
          <a:xfrm>
            <a:off x="955032" y="1986944"/>
            <a:ext cx="1156214" cy="1496277"/>
          </a:xfrm>
          <a:prstGeom prst="rect">
            <a:avLst/>
          </a:prstGeom>
        </p:spPr>
      </p:pic>
      <p:sp>
        <p:nvSpPr>
          <p:cNvPr id="31" name="TextBox 30">
            <a:extLst>
              <a:ext uri="{FF2B5EF4-FFF2-40B4-BE49-F238E27FC236}">
                <a16:creationId xmlns:a16="http://schemas.microsoft.com/office/drawing/2014/main" id="{49533FFF-BE08-D4EE-ADE7-1C1024B863F5}"/>
              </a:ext>
            </a:extLst>
          </p:cNvPr>
          <p:cNvSpPr txBox="1"/>
          <p:nvPr/>
        </p:nvSpPr>
        <p:spPr>
          <a:xfrm>
            <a:off x="943077" y="3224022"/>
            <a:ext cx="1156214" cy="307777"/>
          </a:xfrm>
          <a:prstGeom prst="rect">
            <a:avLst/>
          </a:prstGeom>
          <a:noFill/>
        </p:spPr>
        <p:txBody>
          <a:bodyPr wrap="none" rtlCol="0">
            <a:spAutoFit/>
          </a:bodyPr>
          <a:lstStyle/>
          <a:p>
            <a:r>
              <a:rPr lang="en-US" sz="1400" dirty="0">
                <a:solidFill>
                  <a:schemeClr val="accent6">
                    <a:lumMod val="75000"/>
                  </a:schemeClr>
                </a:solidFill>
              </a:rPr>
              <a:t>Radio Pulsars</a:t>
            </a:r>
          </a:p>
        </p:txBody>
      </p:sp>
      <p:sp>
        <p:nvSpPr>
          <p:cNvPr id="32" name="TextBox 31">
            <a:extLst>
              <a:ext uri="{FF2B5EF4-FFF2-40B4-BE49-F238E27FC236}">
                <a16:creationId xmlns:a16="http://schemas.microsoft.com/office/drawing/2014/main" id="{DC82CF06-5557-DE8A-E45F-67D1C7D944C9}"/>
              </a:ext>
            </a:extLst>
          </p:cNvPr>
          <p:cNvSpPr txBox="1"/>
          <p:nvPr/>
        </p:nvSpPr>
        <p:spPr>
          <a:xfrm>
            <a:off x="7091320" y="3120894"/>
            <a:ext cx="1223989" cy="307777"/>
          </a:xfrm>
          <a:prstGeom prst="rect">
            <a:avLst/>
          </a:prstGeom>
          <a:noFill/>
        </p:spPr>
        <p:txBody>
          <a:bodyPr wrap="none" rtlCol="0">
            <a:spAutoFit/>
          </a:bodyPr>
          <a:lstStyle/>
          <a:p>
            <a:r>
              <a:rPr lang="en-US" sz="1400" dirty="0">
                <a:solidFill>
                  <a:schemeClr val="accent3">
                    <a:lumMod val="75000"/>
                  </a:schemeClr>
                </a:solidFill>
              </a:rPr>
              <a:t>Fermi Bubbles</a:t>
            </a:r>
          </a:p>
        </p:txBody>
      </p:sp>
    </p:spTree>
    <p:extLst>
      <p:ext uri="{BB962C8B-B14F-4D97-AF65-F5344CB8AC3E}">
        <p14:creationId xmlns:p14="http://schemas.microsoft.com/office/powerpoint/2010/main" val="309390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082"/>
            <a:ext cx="8229600" cy="670806"/>
          </a:xfrm>
        </p:spPr>
        <p:txBody>
          <a:bodyPr>
            <a:noAutofit/>
          </a:bodyPr>
          <a:lstStyle/>
          <a:p>
            <a:r>
              <a:rPr lang="en-US" sz="4000" b="1" u="sng" dirty="0"/>
              <a:t>High-Energy Universe</a:t>
            </a:r>
          </a:p>
        </p:txBody>
      </p:sp>
      <p:sp>
        <p:nvSpPr>
          <p:cNvPr id="3" name="Content Placeholder 2"/>
          <p:cNvSpPr>
            <a:spLocks noGrp="1"/>
          </p:cNvSpPr>
          <p:nvPr>
            <p:ph idx="1"/>
          </p:nvPr>
        </p:nvSpPr>
        <p:spPr>
          <a:xfrm>
            <a:off x="0" y="747888"/>
            <a:ext cx="8932333" cy="2082800"/>
          </a:xfrm>
        </p:spPr>
        <p:txBody>
          <a:bodyPr>
            <a:normAutofit lnSpcReduction="10000"/>
          </a:bodyPr>
          <a:lstStyle/>
          <a:p>
            <a:r>
              <a:rPr lang="en-US" sz="2400" dirty="0"/>
              <a:t>6 orders of magnitude in photon energy from CMB (1 </a:t>
            </a:r>
            <a:r>
              <a:rPr lang="en-US" sz="2400" dirty="0" err="1"/>
              <a:t>meV</a:t>
            </a:r>
            <a:r>
              <a:rPr lang="en-US" sz="2400" dirty="0"/>
              <a:t>),   through IR, visible, UV, to X-rays (</a:t>
            </a:r>
            <a:r>
              <a:rPr lang="en-US" sz="2400" dirty="0" err="1"/>
              <a:t>keV</a:t>
            </a:r>
            <a:r>
              <a:rPr lang="en-US" sz="2400" dirty="0"/>
              <a:t>). </a:t>
            </a:r>
          </a:p>
          <a:p>
            <a:r>
              <a:rPr lang="en-US" sz="2400" dirty="0"/>
              <a:t>High-energy astronomy: </a:t>
            </a:r>
            <a:r>
              <a:rPr lang="en-US" sz="2400" dirty="0" err="1"/>
              <a:t>γ</a:t>
            </a:r>
            <a:r>
              <a:rPr lang="en-US" sz="2400" dirty="0"/>
              <a:t>-rays alone cover &gt; 6 orders:   </a:t>
            </a:r>
            <a:r>
              <a:rPr lang="en-US" sz="2400" b="1" dirty="0">
                <a:solidFill>
                  <a:srgbClr val="FF0000"/>
                </a:solidFill>
              </a:rPr>
              <a:t>MeV – </a:t>
            </a:r>
            <a:r>
              <a:rPr lang="en-US" sz="2400" b="1" dirty="0" err="1">
                <a:solidFill>
                  <a:srgbClr val="FF0000"/>
                </a:solidFill>
              </a:rPr>
              <a:t>TeV</a:t>
            </a:r>
            <a:endParaRPr lang="en-US" sz="2400" b="1" dirty="0">
              <a:solidFill>
                <a:srgbClr val="FF0000"/>
              </a:solidFill>
            </a:endParaRPr>
          </a:p>
          <a:p>
            <a:r>
              <a:rPr lang="en-US" sz="2400" dirty="0"/>
              <a:t>X-ray and </a:t>
            </a:r>
            <a:r>
              <a:rPr lang="en-US" sz="2400" dirty="0" err="1"/>
              <a:t>γ</a:t>
            </a:r>
            <a:r>
              <a:rPr lang="en-US" sz="2400" dirty="0"/>
              <a:t>-radiation is often nonthermal and variable (flaring)</a:t>
            </a:r>
          </a:p>
          <a:p>
            <a:r>
              <a:rPr lang="en-US" sz="2400" dirty="0"/>
              <a:t>High-energy universe is very rich and diverse. </a:t>
            </a:r>
          </a:p>
        </p:txBody>
      </p:sp>
      <p:sp>
        <p:nvSpPr>
          <p:cNvPr id="4" name="Date Placeholder 3"/>
          <p:cNvSpPr>
            <a:spLocks noGrp="1"/>
          </p:cNvSpPr>
          <p:nvPr>
            <p:ph type="dt" sz="half" idx="10"/>
          </p:nvPr>
        </p:nvSpPr>
        <p:spPr/>
        <p:txBody>
          <a:bodyPr/>
          <a:lstStyle/>
          <a:p>
            <a:r>
              <a:rPr lang="en-US"/>
              <a:t>D. Uzdensky</a:t>
            </a:r>
          </a:p>
        </p:txBody>
      </p:sp>
      <p:sp>
        <p:nvSpPr>
          <p:cNvPr id="5" name="Footer Placeholder 4"/>
          <p:cNvSpPr>
            <a:spLocks noGrp="1"/>
          </p:cNvSpPr>
          <p:nvPr>
            <p:ph type="ftr" sz="quarter" idx="11"/>
          </p:nvPr>
        </p:nvSpPr>
        <p:spPr/>
        <p:txBody>
          <a:bodyPr/>
          <a:lstStyle/>
          <a:p>
            <a:r>
              <a:rPr lang="en-US"/>
              <a:t>10/12/2022</a:t>
            </a:r>
          </a:p>
        </p:txBody>
      </p:sp>
      <p:cxnSp>
        <p:nvCxnSpPr>
          <p:cNvPr id="8" name="Straight Arrow Connector 7"/>
          <p:cNvCxnSpPr/>
          <p:nvPr/>
        </p:nvCxnSpPr>
        <p:spPr>
          <a:xfrm>
            <a:off x="0" y="5941863"/>
            <a:ext cx="9144000" cy="282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148284" y="2828037"/>
            <a:ext cx="8445371" cy="3559091"/>
            <a:chOff x="0" y="2828037"/>
            <a:chExt cx="8445371" cy="3559091"/>
          </a:xfrm>
        </p:grpSpPr>
        <p:sp>
          <p:nvSpPr>
            <p:cNvPr id="9" name="TextBox 8"/>
            <p:cNvSpPr txBox="1"/>
            <p:nvPr/>
          </p:nvSpPr>
          <p:spPr>
            <a:xfrm>
              <a:off x="280569" y="5970085"/>
              <a:ext cx="774571" cy="400110"/>
            </a:xfrm>
            <a:prstGeom prst="rect">
              <a:avLst/>
            </a:prstGeom>
            <a:noFill/>
          </p:spPr>
          <p:txBody>
            <a:bodyPr wrap="none" rtlCol="0">
              <a:spAutoFit/>
            </a:bodyPr>
            <a:lstStyle/>
            <a:p>
              <a:r>
                <a:rPr lang="en-US" sz="2000" dirty="0"/>
                <a:t>1 </a:t>
              </a:r>
              <a:r>
                <a:rPr lang="en-US" sz="2000" dirty="0" err="1"/>
                <a:t>keV</a:t>
              </a:r>
              <a:endParaRPr lang="en-US" sz="2000" dirty="0"/>
            </a:p>
          </p:txBody>
        </p:sp>
        <p:sp>
          <p:nvSpPr>
            <p:cNvPr id="10" name="TextBox 9"/>
            <p:cNvSpPr txBox="1"/>
            <p:nvPr/>
          </p:nvSpPr>
          <p:spPr>
            <a:xfrm>
              <a:off x="2264591" y="5970085"/>
              <a:ext cx="877163" cy="400110"/>
            </a:xfrm>
            <a:prstGeom prst="rect">
              <a:avLst/>
            </a:prstGeom>
            <a:noFill/>
          </p:spPr>
          <p:txBody>
            <a:bodyPr wrap="none" rtlCol="0">
              <a:spAutoFit/>
            </a:bodyPr>
            <a:lstStyle/>
            <a:p>
              <a:r>
                <a:rPr lang="en-US" sz="2000" dirty="0"/>
                <a:t>1 MeV</a:t>
              </a:r>
            </a:p>
          </p:txBody>
        </p:sp>
        <p:sp>
          <p:nvSpPr>
            <p:cNvPr id="11" name="TextBox 10"/>
            <p:cNvSpPr txBox="1"/>
            <p:nvPr/>
          </p:nvSpPr>
          <p:spPr>
            <a:xfrm>
              <a:off x="4428067" y="5987018"/>
              <a:ext cx="813043" cy="400110"/>
            </a:xfrm>
            <a:prstGeom prst="rect">
              <a:avLst/>
            </a:prstGeom>
            <a:noFill/>
          </p:spPr>
          <p:txBody>
            <a:bodyPr wrap="none" rtlCol="0">
              <a:spAutoFit/>
            </a:bodyPr>
            <a:lstStyle/>
            <a:p>
              <a:r>
                <a:rPr lang="en-US" sz="2000" dirty="0"/>
                <a:t>1 GeV</a:t>
              </a:r>
            </a:p>
          </p:txBody>
        </p:sp>
        <p:sp>
          <p:nvSpPr>
            <p:cNvPr id="12" name="TextBox 11"/>
            <p:cNvSpPr txBox="1"/>
            <p:nvPr/>
          </p:nvSpPr>
          <p:spPr>
            <a:xfrm>
              <a:off x="6982178" y="5987018"/>
              <a:ext cx="774571" cy="400110"/>
            </a:xfrm>
            <a:prstGeom prst="rect">
              <a:avLst/>
            </a:prstGeom>
            <a:noFill/>
          </p:spPr>
          <p:txBody>
            <a:bodyPr wrap="none" rtlCol="0">
              <a:spAutoFit/>
            </a:bodyPr>
            <a:lstStyle/>
            <a:p>
              <a:r>
                <a:rPr lang="en-US" sz="2000" dirty="0"/>
                <a:t>1 </a:t>
              </a:r>
              <a:r>
                <a:rPr lang="en-US" sz="2000" dirty="0" err="1"/>
                <a:t>TeV</a:t>
              </a:r>
              <a:endParaRPr lang="en-US" sz="2000" dirty="0"/>
            </a:p>
          </p:txBody>
        </p:sp>
        <p:pic>
          <p:nvPicPr>
            <p:cNvPr id="13" name="Picture 12" descr="Coronal-loops-TRACE.jpg"/>
            <p:cNvPicPr>
              <a:picLocks noChangeAspect="1"/>
            </p:cNvPicPr>
            <p:nvPr/>
          </p:nvPicPr>
          <p:blipFill>
            <a:blip r:embed="rId2"/>
            <a:stretch>
              <a:fillRect/>
            </a:stretch>
          </p:blipFill>
          <p:spPr>
            <a:xfrm>
              <a:off x="0" y="2904961"/>
              <a:ext cx="1556214" cy="1037476"/>
            </a:xfrm>
            <a:prstGeom prst="rect">
              <a:avLst/>
            </a:prstGeom>
          </p:spPr>
        </p:pic>
        <p:pic>
          <p:nvPicPr>
            <p:cNvPr id="15" name="Picture 14"/>
            <p:cNvPicPr>
              <a:picLocks noChangeAspect="1"/>
            </p:cNvPicPr>
            <p:nvPr/>
          </p:nvPicPr>
          <p:blipFill>
            <a:blip r:embed="rId3"/>
            <a:stretch>
              <a:fillRect/>
            </a:stretch>
          </p:blipFill>
          <p:spPr>
            <a:xfrm>
              <a:off x="0" y="4346222"/>
              <a:ext cx="1289844" cy="1284111"/>
            </a:xfrm>
            <a:prstGeom prst="rect">
              <a:avLst/>
            </a:prstGeom>
          </p:spPr>
        </p:pic>
        <p:pic>
          <p:nvPicPr>
            <p:cNvPr id="16" name="Picture 15"/>
            <p:cNvPicPr>
              <a:picLocks noChangeAspect="1"/>
            </p:cNvPicPr>
            <p:nvPr/>
          </p:nvPicPr>
          <p:blipFill>
            <a:blip r:embed="rId4"/>
            <a:stretch>
              <a:fillRect/>
            </a:stretch>
          </p:blipFill>
          <p:spPr>
            <a:xfrm>
              <a:off x="715050" y="3490383"/>
              <a:ext cx="1682328" cy="1260122"/>
            </a:xfrm>
            <a:prstGeom prst="rect">
              <a:avLst/>
            </a:prstGeom>
          </p:spPr>
        </p:pic>
        <p:pic>
          <p:nvPicPr>
            <p:cNvPr id="17" name="Picture 16"/>
            <p:cNvPicPr>
              <a:picLocks noChangeAspect="1"/>
            </p:cNvPicPr>
            <p:nvPr/>
          </p:nvPicPr>
          <p:blipFill>
            <a:blip r:embed="rId5"/>
            <a:stretch>
              <a:fillRect/>
            </a:stretch>
          </p:blipFill>
          <p:spPr>
            <a:xfrm>
              <a:off x="2453716" y="2830688"/>
              <a:ext cx="1376076" cy="1376076"/>
            </a:xfrm>
            <a:prstGeom prst="rect">
              <a:avLst/>
            </a:prstGeom>
          </p:spPr>
        </p:pic>
        <p:pic>
          <p:nvPicPr>
            <p:cNvPr id="19" name="Picture 18"/>
            <p:cNvPicPr>
              <a:picLocks noChangeAspect="1"/>
            </p:cNvPicPr>
            <p:nvPr/>
          </p:nvPicPr>
          <p:blipFill>
            <a:blip r:embed="rId6"/>
            <a:stretch>
              <a:fillRect/>
            </a:stretch>
          </p:blipFill>
          <p:spPr>
            <a:xfrm>
              <a:off x="2149024" y="4487709"/>
              <a:ext cx="1282015" cy="1167452"/>
            </a:xfrm>
            <a:prstGeom prst="rect">
              <a:avLst/>
            </a:prstGeom>
          </p:spPr>
        </p:pic>
        <p:sp>
          <p:nvSpPr>
            <p:cNvPr id="25" name="TextBox 24"/>
            <p:cNvSpPr txBox="1"/>
            <p:nvPr/>
          </p:nvSpPr>
          <p:spPr>
            <a:xfrm>
              <a:off x="2427115" y="3797110"/>
              <a:ext cx="582211" cy="369332"/>
            </a:xfrm>
            <a:prstGeom prst="rect">
              <a:avLst/>
            </a:prstGeom>
            <a:noFill/>
          </p:spPr>
          <p:txBody>
            <a:bodyPr wrap="none" rtlCol="0">
              <a:spAutoFit/>
            </a:bodyPr>
            <a:lstStyle/>
            <a:p>
              <a:r>
                <a:rPr lang="en-US" dirty="0">
                  <a:solidFill>
                    <a:srgbClr val="E46C0A"/>
                  </a:solidFill>
                </a:rPr>
                <a:t>GRB</a:t>
              </a:r>
            </a:p>
          </p:txBody>
        </p:sp>
        <p:pic>
          <p:nvPicPr>
            <p:cNvPr id="28" name="Picture 27" descr="tycho_med.jpg"/>
            <p:cNvPicPr>
              <a:picLocks noChangeAspect="1"/>
            </p:cNvPicPr>
            <p:nvPr/>
          </p:nvPicPr>
          <p:blipFill>
            <a:blip r:embed="rId7"/>
            <a:stretch>
              <a:fillRect/>
            </a:stretch>
          </p:blipFill>
          <p:spPr>
            <a:xfrm>
              <a:off x="6963705" y="2828037"/>
              <a:ext cx="1481666" cy="1481666"/>
            </a:xfrm>
            <a:prstGeom prst="rect">
              <a:avLst/>
            </a:prstGeom>
          </p:spPr>
        </p:pic>
        <p:sp>
          <p:nvSpPr>
            <p:cNvPr id="29" name="TextBox 28"/>
            <p:cNvSpPr txBox="1"/>
            <p:nvPr/>
          </p:nvSpPr>
          <p:spPr>
            <a:xfrm>
              <a:off x="6949849" y="3968593"/>
              <a:ext cx="1301295" cy="369332"/>
            </a:xfrm>
            <a:prstGeom prst="rect">
              <a:avLst/>
            </a:prstGeom>
            <a:noFill/>
          </p:spPr>
          <p:txBody>
            <a:bodyPr wrap="none" rtlCol="0">
              <a:spAutoFit/>
            </a:bodyPr>
            <a:lstStyle/>
            <a:p>
              <a:r>
                <a:rPr lang="en-US" dirty="0">
                  <a:solidFill>
                    <a:srgbClr val="E46C0A"/>
                  </a:solidFill>
                </a:rPr>
                <a:t>Supernovae</a:t>
              </a:r>
            </a:p>
          </p:txBody>
        </p:sp>
        <p:pic>
          <p:nvPicPr>
            <p:cNvPr id="30" name="Picture 29"/>
            <p:cNvPicPr>
              <a:picLocks noChangeAspect="1"/>
            </p:cNvPicPr>
            <p:nvPr/>
          </p:nvPicPr>
          <p:blipFill>
            <a:blip r:embed="rId8"/>
            <a:stretch>
              <a:fillRect/>
            </a:stretch>
          </p:blipFill>
          <p:spPr>
            <a:xfrm>
              <a:off x="5960344" y="4692724"/>
              <a:ext cx="1869206" cy="1083607"/>
            </a:xfrm>
            <a:prstGeom prst="rect">
              <a:avLst/>
            </a:prstGeom>
          </p:spPr>
        </p:pic>
        <p:sp>
          <p:nvSpPr>
            <p:cNvPr id="31" name="TextBox 30"/>
            <p:cNvSpPr txBox="1"/>
            <p:nvPr/>
          </p:nvSpPr>
          <p:spPr>
            <a:xfrm>
              <a:off x="5960344" y="5445667"/>
              <a:ext cx="1663211" cy="369332"/>
            </a:xfrm>
            <a:prstGeom prst="rect">
              <a:avLst/>
            </a:prstGeom>
            <a:noFill/>
          </p:spPr>
          <p:txBody>
            <a:bodyPr wrap="none" rtlCol="0">
              <a:spAutoFit/>
            </a:bodyPr>
            <a:lstStyle/>
            <a:p>
              <a:pPr algn="ctr"/>
              <a:r>
                <a:rPr lang="en-US" dirty="0">
                  <a:solidFill>
                    <a:schemeClr val="accent6">
                      <a:lumMod val="75000"/>
                    </a:schemeClr>
                  </a:solidFill>
                </a:rPr>
                <a:t>AGN/Blazar jets</a:t>
              </a:r>
            </a:p>
          </p:txBody>
        </p:sp>
        <p:pic>
          <p:nvPicPr>
            <p:cNvPr id="7" name="Picture 6"/>
            <p:cNvPicPr>
              <a:picLocks noChangeAspect="1"/>
            </p:cNvPicPr>
            <p:nvPr/>
          </p:nvPicPr>
          <p:blipFill>
            <a:blip r:embed="rId9"/>
            <a:stretch>
              <a:fillRect/>
            </a:stretch>
          </p:blipFill>
          <p:spPr>
            <a:xfrm>
              <a:off x="4428067" y="4222887"/>
              <a:ext cx="1103196" cy="1427666"/>
            </a:xfrm>
            <a:prstGeom prst="rect">
              <a:avLst/>
            </a:prstGeom>
          </p:spPr>
        </p:pic>
        <p:sp>
          <p:nvSpPr>
            <p:cNvPr id="32" name="TextBox 31"/>
            <p:cNvSpPr txBox="1"/>
            <p:nvPr/>
          </p:nvSpPr>
          <p:spPr>
            <a:xfrm>
              <a:off x="4602804" y="5336556"/>
              <a:ext cx="928459" cy="338554"/>
            </a:xfrm>
            <a:prstGeom prst="rect">
              <a:avLst/>
            </a:prstGeom>
            <a:noFill/>
          </p:spPr>
          <p:txBody>
            <a:bodyPr wrap="none" rtlCol="0">
              <a:spAutoFit/>
            </a:bodyPr>
            <a:lstStyle/>
            <a:p>
              <a:r>
                <a:rPr lang="en-US" sz="1600" dirty="0">
                  <a:solidFill>
                    <a:srgbClr val="E46C0A"/>
                  </a:solidFill>
                </a:rPr>
                <a:t>PULSARS</a:t>
              </a:r>
            </a:p>
          </p:txBody>
        </p:sp>
        <p:sp>
          <p:nvSpPr>
            <p:cNvPr id="33" name="TextBox 32"/>
            <p:cNvSpPr txBox="1"/>
            <p:nvPr/>
          </p:nvSpPr>
          <p:spPr>
            <a:xfrm>
              <a:off x="2264591" y="5332947"/>
              <a:ext cx="1083650" cy="338554"/>
            </a:xfrm>
            <a:prstGeom prst="rect">
              <a:avLst/>
            </a:prstGeom>
            <a:noFill/>
          </p:spPr>
          <p:txBody>
            <a:bodyPr wrap="none" rtlCol="0">
              <a:spAutoFit/>
            </a:bodyPr>
            <a:lstStyle/>
            <a:p>
              <a:r>
                <a:rPr lang="en-US" sz="1600" dirty="0">
                  <a:solidFill>
                    <a:srgbClr val="E46C0A"/>
                  </a:solidFill>
                </a:rPr>
                <a:t>Magnetars</a:t>
              </a:r>
            </a:p>
          </p:txBody>
        </p:sp>
        <p:sp>
          <p:nvSpPr>
            <p:cNvPr id="34" name="TextBox 33"/>
            <p:cNvSpPr txBox="1"/>
            <p:nvPr/>
          </p:nvSpPr>
          <p:spPr>
            <a:xfrm>
              <a:off x="631566" y="5261001"/>
              <a:ext cx="658278" cy="369332"/>
            </a:xfrm>
            <a:prstGeom prst="rect">
              <a:avLst/>
            </a:prstGeom>
            <a:noFill/>
          </p:spPr>
          <p:txBody>
            <a:bodyPr wrap="none" rtlCol="0">
              <a:spAutoFit/>
            </a:bodyPr>
            <a:lstStyle/>
            <a:p>
              <a:r>
                <a:rPr lang="en-US" dirty="0">
                  <a:solidFill>
                    <a:srgbClr val="E46C0A"/>
                  </a:solidFill>
                </a:rPr>
                <a:t>PWN</a:t>
              </a:r>
            </a:p>
          </p:txBody>
        </p:sp>
        <p:pic>
          <p:nvPicPr>
            <p:cNvPr id="35" name="Picture 34"/>
            <p:cNvPicPr>
              <a:picLocks noChangeAspect="1"/>
            </p:cNvPicPr>
            <p:nvPr/>
          </p:nvPicPr>
          <p:blipFill>
            <a:blip r:embed="rId3"/>
            <a:stretch>
              <a:fillRect/>
            </a:stretch>
          </p:blipFill>
          <p:spPr>
            <a:xfrm>
              <a:off x="5531263" y="2904961"/>
              <a:ext cx="1289844" cy="1284111"/>
            </a:xfrm>
            <a:prstGeom prst="rect">
              <a:avLst/>
            </a:prstGeom>
          </p:spPr>
        </p:pic>
        <p:sp>
          <p:nvSpPr>
            <p:cNvPr id="36" name="TextBox 35"/>
            <p:cNvSpPr txBox="1"/>
            <p:nvPr/>
          </p:nvSpPr>
          <p:spPr>
            <a:xfrm>
              <a:off x="6224061" y="3837432"/>
              <a:ext cx="658278" cy="369332"/>
            </a:xfrm>
            <a:prstGeom prst="rect">
              <a:avLst/>
            </a:prstGeom>
            <a:noFill/>
          </p:spPr>
          <p:txBody>
            <a:bodyPr wrap="none" rtlCol="0">
              <a:spAutoFit/>
            </a:bodyPr>
            <a:lstStyle/>
            <a:p>
              <a:r>
                <a:rPr lang="en-US" dirty="0">
                  <a:solidFill>
                    <a:srgbClr val="E46C0A"/>
                  </a:solidFill>
                </a:rPr>
                <a:t>PWN</a:t>
              </a:r>
            </a:p>
          </p:txBody>
        </p:sp>
        <p:sp>
          <p:nvSpPr>
            <p:cNvPr id="37" name="TextBox 36"/>
            <p:cNvSpPr txBox="1"/>
            <p:nvPr/>
          </p:nvSpPr>
          <p:spPr>
            <a:xfrm>
              <a:off x="1524000" y="3475566"/>
              <a:ext cx="980857" cy="584776"/>
            </a:xfrm>
            <a:prstGeom prst="rect">
              <a:avLst/>
            </a:prstGeom>
            <a:noFill/>
          </p:spPr>
          <p:txBody>
            <a:bodyPr wrap="none" rtlCol="0">
              <a:spAutoFit/>
            </a:bodyPr>
            <a:lstStyle/>
            <a:p>
              <a:pPr algn="ctr"/>
              <a:r>
                <a:rPr lang="en-US" sz="1600" dirty="0">
                  <a:solidFill>
                    <a:srgbClr val="E46C0A"/>
                  </a:solidFill>
                </a:rPr>
                <a:t>Accretion</a:t>
              </a:r>
            </a:p>
            <a:p>
              <a:pPr algn="ctr"/>
              <a:r>
                <a:rPr lang="en-US" sz="1600" dirty="0">
                  <a:solidFill>
                    <a:srgbClr val="E46C0A"/>
                  </a:solidFill>
                </a:rPr>
                <a:t>disks</a:t>
              </a:r>
            </a:p>
          </p:txBody>
        </p:sp>
      </p:grpSp>
      <p:sp>
        <p:nvSpPr>
          <p:cNvPr id="14" name="Slide Number Placeholder 13">
            <a:extLst>
              <a:ext uri="{FF2B5EF4-FFF2-40B4-BE49-F238E27FC236}">
                <a16:creationId xmlns:a16="http://schemas.microsoft.com/office/drawing/2014/main" id="{5931F45F-1A9F-46EA-1F5C-3A817E880F7D}"/>
              </a:ext>
            </a:extLst>
          </p:cNvPr>
          <p:cNvSpPr>
            <a:spLocks noGrp="1"/>
          </p:cNvSpPr>
          <p:nvPr>
            <p:ph type="sldNum" sz="quarter" idx="12"/>
          </p:nvPr>
        </p:nvSpPr>
        <p:spPr/>
        <p:txBody>
          <a:bodyPr/>
          <a:lstStyle/>
          <a:p>
            <a:fld id="{5985F9D5-3EED-6E4F-9468-80C6B44E6535}" type="slidenum">
              <a:rPr lang="en-US" smtClean="0"/>
              <a:t>5</a:t>
            </a:fld>
            <a:endParaRPr lang="en-US"/>
          </a:p>
        </p:txBody>
      </p:sp>
    </p:spTree>
    <p:extLst>
      <p:ext uri="{BB962C8B-B14F-4D97-AF65-F5344CB8AC3E}">
        <p14:creationId xmlns:p14="http://schemas.microsoft.com/office/powerpoint/2010/main" val="420447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25F9BC-F659-4909-B840-4F4720DDBE38}"/>
              </a:ext>
            </a:extLst>
          </p:cNvPr>
          <p:cNvSpPr/>
          <p:nvPr/>
        </p:nvSpPr>
        <p:spPr>
          <a:xfrm>
            <a:off x="44709" y="13561"/>
            <a:ext cx="4244649" cy="5151783"/>
          </a:xfrm>
          <a:prstGeom prst="rect">
            <a:avLst/>
          </a:prstGeom>
          <a:solidFill>
            <a:srgbClr val="1021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cs typeface="Calibri"/>
            </a:endParaRPr>
          </a:p>
        </p:txBody>
      </p:sp>
      <p:pic>
        <p:nvPicPr>
          <p:cNvPr id="9" name="Picture 8" descr="cyg_a_NRAO.jpg">
            <a:extLst>
              <a:ext uri="{FF2B5EF4-FFF2-40B4-BE49-F238E27FC236}">
                <a16:creationId xmlns:a16="http://schemas.microsoft.com/office/drawing/2014/main" id="{FF301D1A-4A29-43BB-A9C0-F4F7EDDF7C75}"/>
              </a:ext>
            </a:extLst>
          </p:cNvPr>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411" y="4084157"/>
            <a:ext cx="5265372" cy="1908951"/>
          </a:xfrm>
          <a:prstGeom prst="rect">
            <a:avLst/>
          </a:prstGeom>
        </p:spPr>
      </p:pic>
      <p:pic>
        <p:nvPicPr>
          <p:cNvPr id="10" name="Picture 10" descr="A picture containing cable&#10;&#10;Description generated with very high confidence">
            <a:extLst>
              <a:ext uri="{FF2B5EF4-FFF2-40B4-BE49-F238E27FC236}">
                <a16:creationId xmlns:a16="http://schemas.microsoft.com/office/drawing/2014/main" id="{6341E219-719A-4A63-9AE9-0084714973A4}"/>
              </a:ext>
            </a:extLst>
          </p:cNvPr>
          <p:cNvPicPr>
            <a:picLocks noChangeAspect="1"/>
          </p:cNvPicPr>
          <p:nvPr/>
        </p:nvPicPr>
        <p:blipFill rotWithShape="1">
          <a:blip r:embed="rId4"/>
          <a:srcRect l="-57" r="9593" b="-85"/>
          <a:stretch/>
        </p:blipFill>
        <p:spPr>
          <a:xfrm flipH="1">
            <a:off x="4123039" y="50672"/>
            <a:ext cx="6451789" cy="4007275"/>
          </a:xfrm>
          <a:prstGeom prst="rect">
            <a:avLst/>
          </a:prstGeom>
        </p:spPr>
      </p:pic>
      <p:pic>
        <p:nvPicPr>
          <p:cNvPr id="15" name="Google Shape;147;p27" descr="A picture containing animal, kite, water, flying&#10;&#10;Description generated with very high confidence">
            <a:extLst>
              <a:ext uri="{FF2B5EF4-FFF2-40B4-BE49-F238E27FC236}">
                <a16:creationId xmlns:a16="http://schemas.microsoft.com/office/drawing/2014/main" id="{021F2FA3-58F8-48CE-ABA0-97AE67D5C686}"/>
              </a:ext>
            </a:extLst>
          </p:cNvPr>
          <p:cNvPicPr preferRelativeResize="0">
            <a:picLocks noChangeAspect="1"/>
          </p:cNvPicPr>
          <p:nvPr/>
        </p:nvPicPr>
        <p:blipFill rotWithShape="1">
          <a:blip r:embed="rId5">
            <a:alphaModFix/>
          </a:blip>
          <a:srcRect/>
          <a:stretch/>
        </p:blipFill>
        <p:spPr>
          <a:xfrm>
            <a:off x="3942" y="3917511"/>
            <a:ext cx="5700982" cy="2086956"/>
          </a:xfrm>
          <a:prstGeom prst="rect">
            <a:avLst/>
          </a:prstGeom>
          <a:noFill/>
          <a:ln>
            <a:noFill/>
          </a:ln>
        </p:spPr>
      </p:pic>
      <p:sp>
        <p:nvSpPr>
          <p:cNvPr id="17" name="Google Shape;145;p27">
            <a:extLst>
              <a:ext uri="{FF2B5EF4-FFF2-40B4-BE49-F238E27FC236}">
                <a16:creationId xmlns:a16="http://schemas.microsoft.com/office/drawing/2014/main" id="{403F7FBE-7903-45F0-BDCA-12247B787AEF}"/>
              </a:ext>
            </a:extLst>
          </p:cNvPr>
          <p:cNvSpPr txBox="1">
            <a:spLocks/>
          </p:cNvSpPr>
          <p:nvPr/>
        </p:nvSpPr>
        <p:spPr>
          <a:xfrm>
            <a:off x="1524000" y="282707"/>
            <a:ext cx="6397043" cy="483563"/>
          </a:xfrm>
          <a:prstGeom prst="rect">
            <a:avLst/>
          </a:prstGeom>
          <a:noFill/>
          <a:ln>
            <a:noFill/>
          </a:ln>
        </p:spPr>
        <p:txBody>
          <a:bodyPr spcFirstLastPara="1" vert="horz" wrap="square" lIns="68569" tIns="34275" rIns="68569" bIns="3427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C00000"/>
              </a:buClr>
              <a:buSzPts val="3000"/>
            </a:pPr>
            <a:r>
              <a:rPr lang="en-US" sz="2800" b="1" dirty="0">
                <a:solidFill>
                  <a:srgbClr val="FF0000"/>
                </a:solidFill>
                <a:latin typeface="Helvetica"/>
                <a:cs typeface="Calibri"/>
              </a:rPr>
              <a:t>Multi-Messenger Revolution </a:t>
            </a:r>
          </a:p>
        </p:txBody>
      </p:sp>
      <p:pic>
        <p:nvPicPr>
          <p:cNvPr id="7" name="Google Shape;157;p27" descr="A picture containing sunset, star&#10;&#10;Description generated with very high confidence">
            <a:extLst>
              <a:ext uri="{FF2B5EF4-FFF2-40B4-BE49-F238E27FC236}">
                <a16:creationId xmlns:a16="http://schemas.microsoft.com/office/drawing/2014/main" id="{0A367DEA-61B9-4336-B973-FAE3B732B931}"/>
              </a:ext>
            </a:extLst>
          </p:cNvPr>
          <p:cNvPicPr preferRelativeResize="0">
            <a:picLocks noChangeAspect="1"/>
          </p:cNvPicPr>
          <p:nvPr/>
        </p:nvPicPr>
        <p:blipFill rotWithShape="1">
          <a:blip r:embed="rId6">
            <a:alphaModFix/>
          </a:blip>
          <a:srcRect/>
          <a:stretch/>
        </p:blipFill>
        <p:spPr>
          <a:xfrm>
            <a:off x="39989" y="3996669"/>
            <a:ext cx="1226108" cy="958030"/>
          </a:xfrm>
          <a:prstGeom prst="rect">
            <a:avLst/>
          </a:prstGeom>
          <a:noFill/>
          <a:ln>
            <a:noFill/>
          </a:ln>
        </p:spPr>
      </p:pic>
      <p:cxnSp>
        <p:nvCxnSpPr>
          <p:cNvPr id="18" name="Straight Arrow Connector 17">
            <a:extLst>
              <a:ext uri="{FF2B5EF4-FFF2-40B4-BE49-F238E27FC236}">
                <a16:creationId xmlns:a16="http://schemas.microsoft.com/office/drawing/2014/main" id="{385B1834-A0AC-447A-AE72-D53C32595FBD}"/>
              </a:ext>
            </a:extLst>
          </p:cNvPr>
          <p:cNvCxnSpPr>
            <a:cxnSpLocks/>
          </p:cNvCxnSpPr>
          <p:nvPr/>
        </p:nvCxnSpPr>
        <p:spPr>
          <a:xfrm flipH="1">
            <a:off x="1080655" y="4566902"/>
            <a:ext cx="1300671" cy="0"/>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0" name="Picture 20" descr="A picture containing sitting, water, black, pier&#10;&#10;Description generated with very high confidence">
            <a:extLst>
              <a:ext uri="{FF2B5EF4-FFF2-40B4-BE49-F238E27FC236}">
                <a16:creationId xmlns:a16="http://schemas.microsoft.com/office/drawing/2014/main" id="{1238587D-1FAF-4FCA-9786-7628ED096E6A}"/>
              </a:ext>
            </a:extLst>
          </p:cNvPr>
          <p:cNvPicPr>
            <a:picLocks noChangeAspect="1"/>
          </p:cNvPicPr>
          <p:nvPr/>
        </p:nvPicPr>
        <p:blipFill>
          <a:blip r:embed="rId7"/>
          <a:stretch>
            <a:fillRect/>
          </a:stretch>
        </p:blipFill>
        <p:spPr>
          <a:xfrm>
            <a:off x="5694557" y="3883873"/>
            <a:ext cx="3442546" cy="2083025"/>
          </a:xfrm>
          <a:prstGeom prst="rect">
            <a:avLst/>
          </a:prstGeom>
        </p:spPr>
      </p:pic>
      <p:pic>
        <p:nvPicPr>
          <p:cNvPr id="26" name="Picture 26">
            <a:extLst>
              <a:ext uri="{FF2B5EF4-FFF2-40B4-BE49-F238E27FC236}">
                <a16:creationId xmlns:a16="http://schemas.microsoft.com/office/drawing/2014/main" id="{3BF51BA2-D0BC-44F3-9382-3395B1001407}"/>
              </a:ext>
            </a:extLst>
          </p:cNvPr>
          <p:cNvPicPr>
            <a:picLocks noChangeAspect="1"/>
          </p:cNvPicPr>
          <p:nvPr/>
        </p:nvPicPr>
        <p:blipFill rotWithShape="1">
          <a:blip r:embed="rId8"/>
          <a:srcRect r="-241" b="4558"/>
          <a:stretch/>
        </p:blipFill>
        <p:spPr>
          <a:xfrm>
            <a:off x="6324389" y="2298761"/>
            <a:ext cx="2819611" cy="1618750"/>
          </a:xfrm>
          <a:prstGeom prst="rect">
            <a:avLst/>
          </a:prstGeom>
        </p:spPr>
      </p:pic>
      <p:pic>
        <p:nvPicPr>
          <p:cNvPr id="28" name="Picture 28" descr="A picture containing outdoor, man, air, hill&#10;&#10;Description generated with very high confidence">
            <a:extLst>
              <a:ext uri="{FF2B5EF4-FFF2-40B4-BE49-F238E27FC236}">
                <a16:creationId xmlns:a16="http://schemas.microsoft.com/office/drawing/2014/main" id="{D9160DD3-A4E2-48BD-87B3-F1536E89BF5C}"/>
              </a:ext>
            </a:extLst>
          </p:cNvPr>
          <p:cNvPicPr>
            <a:picLocks noChangeAspect="1"/>
          </p:cNvPicPr>
          <p:nvPr/>
        </p:nvPicPr>
        <p:blipFill>
          <a:blip r:embed="rId9"/>
          <a:stretch>
            <a:fillRect/>
          </a:stretch>
        </p:blipFill>
        <p:spPr>
          <a:xfrm>
            <a:off x="76200" y="4929208"/>
            <a:ext cx="2895600" cy="1075259"/>
          </a:xfrm>
          <a:prstGeom prst="rect">
            <a:avLst/>
          </a:prstGeom>
        </p:spPr>
      </p:pic>
      <p:sp>
        <p:nvSpPr>
          <p:cNvPr id="2" name="Google Shape;148;p27">
            <a:extLst>
              <a:ext uri="{FF2B5EF4-FFF2-40B4-BE49-F238E27FC236}">
                <a16:creationId xmlns:a16="http://schemas.microsoft.com/office/drawing/2014/main" id="{C7DEC198-40CD-49B7-B7FE-F5DFE0D756F8}"/>
              </a:ext>
            </a:extLst>
          </p:cNvPr>
          <p:cNvSpPr txBox="1"/>
          <p:nvPr/>
        </p:nvSpPr>
        <p:spPr>
          <a:xfrm>
            <a:off x="2336570" y="3971146"/>
            <a:ext cx="1090036" cy="242671"/>
          </a:xfrm>
          <a:prstGeom prst="rect">
            <a:avLst/>
          </a:prstGeom>
          <a:noFill/>
          <a:ln>
            <a:noFill/>
          </a:ln>
        </p:spPr>
        <p:txBody>
          <a:bodyPr spcFirstLastPara="1" wrap="square" lIns="68569" tIns="34275" rIns="68569" bIns="34275" anchor="t" anchorCtr="0">
            <a:noAutofit/>
          </a:bodyPr>
          <a:lstStyle/>
          <a:p>
            <a:pPr algn="ctr"/>
            <a:r>
              <a:rPr lang="en" sz="1200" dirty="0">
                <a:solidFill>
                  <a:schemeClr val="bg1"/>
                </a:solidFill>
                <a:latin typeface="Calibri"/>
                <a:ea typeface="Calibri"/>
                <a:cs typeface="Calibri"/>
                <a:sym typeface="Calibri"/>
              </a:rPr>
              <a:t>M87 (AGN jet)</a:t>
            </a:r>
            <a:endParaRPr sz="1200" dirty="0">
              <a:solidFill>
                <a:schemeClr val="bg1"/>
              </a:solidFill>
            </a:endParaRPr>
          </a:p>
        </p:txBody>
      </p:sp>
      <p:sp>
        <p:nvSpPr>
          <p:cNvPr id="3" name="Google Shape;151;p27">
            <a:extLst>
              <a:ext uri="{FF2B5EF4-FFF2-40B4-BE49-F238E27FC236}">
                <a16:creationId xmlns:a16="http://schemas.microsoft.com/office/drawing/2014/main" id="{B13E1CA9-C632-4A4B-885C-586C762E8342}"/>
              </a:ext>
            </a:extLst>
          </p:cNvPr>
          <p:cNvSpPr txBox="1"/>
          <p:nvPr/>
        </p:nvSpPr>
        <p:spPr>
          <a:xfrm>
            <a:off x="-119816" y="5077391"/>
            <a:ext cx="894616" cy="268128"/>
          </a:xfrm>
          <a:prstGeom prst="rect">
            <a:avLst/>
          </a:prstGeom>
          <a:noFill/>
          <a:ln>
            <a:noFill/>
          </a:ln>
        </p:spPr>
        <p:txBody>
          <a:bodyPr spcFirstLastPara="1" wrap="square" lIns="68569" tIns="34275" rIns="68569" bIns="34275" anchor="t" anchorCtr="0">
            <a:noAutofit/>
          </a:bodyPr>
          <a:lstStyle/>
          <a:p>
            <a:pPr algn="ctr"/>
            <a:r>
              <a:rPr lang="en" sz="1200" dirty="0">
                <a:solidFill>
                  <a:schemeClr val="bg1"/>
                </a:solidFill>
                <a:latin typeface="Helvetica"/>
                <a:ea typeface="Calibri"/>
                <a:cs typeface="Calibri"/>
                <a:sym typeface="Calibri"/>
              </a:rPr>
              <a:t>EHT </a:t>
            </a:r>
            <a:endParaRPr lang="en-US" sz="1200" dirty="0">
              <a:solidFill>
                <a:schemeClr val="bg1"/>
              </a:solidFill>
              <a:latin typeface="Helvetica"/>
              <a:cs typeface="Calibri"/>
            </a:endParaRPr>
          </a:p>
        </p:txBody>
      </p:sp>
      <p:sp>
        <p:nvSpPr>
          <p:cNvPr id="16" name="Google Shape;151;p27">
            <a:extLst>
              <a:ext uri="{FF2B5EF4-FFF2-40B4-BE49-F238E27FC236}">
                <a16:creationId xmlns:a16="http://schemas.microsoft.com/office/drawing/2014/main" id="{F332FADD-4AC3-471E-B0C9-2E25885F15E5}"/>
              </a:ext>
            </a:extLst>
          </p:cNvPr>
          <p:cNvSpPr txBox="1"/>
          <p:nvPr/>
        </p:nvSpPr>
        <p:spPr>
          <a:xfrm>
            <a:off x="5720677" y="4040122"/>
            <a:ext cx="720454" cy="257599"/>
          </a:xfrm>
          <a:prstGeom prst="rect">
            <a:avLst/>
          </a:prstGeom>
          <a:noFill/>
          <a:ln>
            <a:noFill/>
          </a:ln>
        </p:spPr>
        <p:txBody>
          <a:bodyPr spcFirstLastPara="1" wrap="square" lIns="68569" tIns="34275" rIns="68569" bIns="34275" anchor="t" anchorCtr="0">
            <a:noAutofit/>
          </a:bodyPr>
          <a:lstStyle/>
          <a:p>
            <a:pPr algn="ctr"/>
            <a:r>
              <a:rPr lang="en" sz="1200" err="1">
                <a:solidFill>
                  <a:schemeClr val="bg1"/>
                </a:solidFill>
                <a:latin typeface="Helvetica"/>
                <a:cs typeface="Calibri"/>
              </a:rPr>
              <a:t>IceCube</a:t>
            </a:r>
            <a:endParaRPr lang="en" sz="1200">
              <a:solidFill>
                <a:schemeClr val="bg1"/>
              </a:solidFill>
              <a:latin typeface="Helvetica"/>
              <a:cs typeface="Calibri"/>
            </a:endParaRPr>
          </a:p>
        </p:txBody>
      </p:sp>
      <p:sp>
        <p:nvSpPr>
          <p:cNvPr id="19" name="Google Shape;151;p27">
            <a:extLst>
              <a:ext uri="{FF2B5EF4-FFF2-40B4-BE49-F238E27FC236}">
                <a16:creationId xmlns:a16="http://schemas.microsoft.com/office/drawing/2014/main" id="{4BA56E2D-F28E-45B7-AA8A-EA1A6FD80AF6}"/>
              </a:ext>
            </a:extLst>
          </p:cNvPr>
          <p:cNvSpPr txBox="1"/>
          <p:nvPr/>
        </p:nvSpPr>
        <p:spPr>
          <a:xfrm>
            <a:off x="6285020" y="3615651"/>
            <a:ext cx="668500" cy="242012"/>
          </a:xfrm>
          <a:prstGeom prst="rect">
            <a:avLst/>
          </a:prstGeom>
          <a:noFill/>
          <a:ln>
            <a:noFill/>
          </a:ln>
        </p:spPr>
        <p:txBody>
          <a:bodyPr spcFirstLastPara="1" wrap="square" lIns="68569" tIns="34275" rIns="68569" bIns="34275" anchor="t" anchorCtr="0">
            <a:noAutofit/>
          </a:bodyPr>
          <a:lstStyle/>
          <a:p>
            <a:pPr algn="ctr"/>
            <a:r>
              <a:rPr lang="en" sz="1200" dirty="0">
                <a:solidFill>
                  <a:schemeClr val="bg1"/>
                </a:solidFill>
                <a:latin typeface="Helvetica"/>
                <a:cs typeface="Calibri"/>
              </a:rPr>
              <a:t>LIGO</a:t>
            </a:r>
          </a:p>
        </p:txBody>
      </p:sp>
      <p:cxnSp>
        <p:nvCxnSpPr>
          <p:cNvPr id="8" name="Straight Arrow Connector 7">
            <a:extLst>
              <a:ext uri="{FF2B5EF4-FFF2-40B4-BE49-F238E27FC236}">
                <a16:creationId xmlns:a16="http://schemas.microsoft.com/office/drawing/2014/main" id="{4DDB1B2B-57F9-49F9-8466-78A114FD4759}"/>
              </a:ext>
            </a:extLst>
          </p:cNvPr>
          <p:cNvCxnSpPr>
            <a:cxnSpLocks/>
          </p:cNvCxnSpPr>
          <p:nvPr/>
        </p:nvCxnSpPr>
        <p:spPr>
          <a:xfrm>
            <a:off x="2798957" y="4454693"/>
            <a:ext cx="3122168" cy="520910"/>
          </a:xfrm>
          <a:prstGeom prst="straightConnector1">
            <a:avLst/>
          </a:prstGeom>
          <a:ln w="28575">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1D03D52-EF1E-42E4-BB6D-7F8CF28AE77C}"/>
              </a:ext>
            </a:extLst>
          </p:cNvPr>
          <p:cNvSpPr txBox="1"/>
          <p:nvPr/>
        </p:nvSpPr>
        <p:spPr>
          <a:xfrm>
            <a:off x="3823835" y="4398938"/>
            <a:ext cx="272717"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solidFill>
                  <a:schemeClr val="bg1"/>
                </a:solidFill>
                <a:latin typeface="Helvetica"/>
                <a:cs typeface="Calibri"/>
              </a:rPr>
              <a:t>𝞶</a:t>
            </a:r>
          </a:p>
        </p:txBody>
      </p:sp>
      <p:sp>
        <p:nvSpPr>
          <p:cNvPr id="13" name="TextBox 12">
            <a:extLst>
              <a:ext uri="{FF2B5EF4-FFF2-40B4-BE49-F238E27FC236}">
                <a16:creationId xmlns:a16="http://schemas.microsoft.com/office/drawing/2014/main" id="{7E05A0FE-FA41-4AFE-A79B-F0ECA4870FDB}"/>
              </a:ext>
            </a:extLst>
          </p:cNvPr>
          <p:cNvSpPr txBox="1"/>
          <p:nvPr/>
        </p:nvSpPr>
        <p:spPr>
          <a:xfrm>
            <a:off x="67942" y="893067"/>
            <a:ext cx="4028610" cy="259045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400" dirty="0">
                <a:solidFill>
                  <a:srgbClr val="FFFFFF"/>
                </a:solidFill>
                <a:latin typeface="Helvetica"/>
                <a:ea typeface="Segoe UI"/>
                <a:cs typeface="Segoe UI"/>
              </a:rPr>
              <a:t>Recent multi-messenger Discoveries:</a:t>
            </a:r>
            <a:endParaRPr lang="en-US" sz="1200" dirty="0">
              <a:solidFill>
                <a:srgbClr val="000000"/>
              </a:solidFill>
              <a:latin typeface="Helvetica"/>
              <a:ea typeface="Segoe UI"/>
              <a:cs typeface="Segoe UI"/>
            </a:endParaRPr>
          </a:p>
          <a:p>
            <a:pPr marL="214313" indent="-214313">
              <a:spcAft>
                <a:spcPts val="450"/>
              </a:spcAft>
              <a:buFont typeface="Wingdings"/>
              <a:buChar char="ü"/>
            </a:pPr>
            <a:r>
              <a:rPr lang="en-US" sz="1200" dirty="0">
                <a:solidFill>
                  <a:srgbClr val="FFC000"/>
                </a:solidFill>
                <a:latin typeface="Helvetica"/>
                <a:ea typeface="Arial"/>
                <a:cs typeface="Arial"/>
              </a:rPr>
              <a:t>GWs</a:t>
            </a:r>
            <a:r>
              <a:rPr lang="en-US" sz="1200" dirty="0">
                <a:solidFill>
                  <a:schemeClr val="accent4">
                    <a:lumMod val="20000"/>
                    <a:lumOff val="80000"/>
                  </a:schemeClr>
                </a:solidFill>
                <a:latin typeface="Helvetica"/>
                <a:ea typeface="Arial"/>
                <a:cs typeface="Arial"/>
              </a:rPr>
              <a:t> from merging BHs and NSs (LIGO)</a:t>
            </a:r>
            <a:endParaRPr lang="en-US" sz="1200" dirty="0">
              <a:solidFill>
                <a:schemeClr val="accent4">
                  <a:lumMod val="20000"/>
                  <a:lumOff val="80000"/>
                </a:schemeClr>
              </a:solidFill>
              <a:latin typeface="Helvetica"/>
              <a:ea typeface="Arial"/>
              <a:cs typeface="Calibri"/>
            </a:endParaRPr>
          </a:p>
          <a:p>
            <a:pPr marL="214313" indent="-214313">
              <a:spcAft>
                <a:spcPts val="450"/>
              </a:spcAft>
              <a:buFont typeface="Wingdings"/>
              <a:buChar char="ü"/>
            </a:pPr>
            <a:r>
              <a:rPr lang="en-US" sz="1200" dirty="0" err="1">
                <a:solidFill>
                  <a:schemeClr val="accent4">
                    <a:lumMod val="20000"/>
                    <a:lumOff val="80000"/>
                  </a:schemeClr>
                </a:solidFill>
                <a:latin typeface="Helvetica"/>
                <a:ea typeface="Arial"/>
                <a:cs typeface="Arial"/>
              </a:rPr>
              <a:t>PeV</a:t>
            </a:r>
            <a:r>
              <a:rPr lang="en-US" sz="1200" dirty="0">
                <a:solidFill>
                  <a:schemeClr val="accent4">
                    <a:lumMod val="20000"/>
                    <a:lumOff val="80000"/>
                  </a:schemeClr>
                </a:solidFill>
                <a:latin typeface="Helvetica"/>
                <a:ea typeface="Arial"/>
                <a:cs typeface="Arial"/>
              </a:rPr>
              <a:t> </a:t>
            </a:r>
            <a:r>
              <a:rPr lang="en-US" sz="1200" dirty="0">
                <a:solidFill>
                  <a:srgbClr val="FFC000"/>
                </a:solidFill>
                <a:latin typeface="Helvetica"/>
                <a:ea typeface="Arial"/>
                <a:cs typeface="Arial"/>
              </a:rPr>
              <a:t>neutrinos</a:t>
            </a:r>
            <a:r>
              <a:rPr lang="en-US" sz="1200" dirty="0">
                <a:solidFill>
                  <a:schemeClr val="accent4">
                    <a:lumMod val="20000"/>
                    <a:lumOff val="80000"/>
                  </a:schemeClr>
                </a:solidFill>
                <a:latin typeface="Helvetica"/>
                <a:ea typeface="Arial"/>
                <a:cs typeface="Arial"/>
              </a:rPr>
              <a:t> from BH jets (</a:t>
            </a:r>
            <a:r>
              <a:rPr lang="en-US" sz="1200" dirty="0" err="1">
                <a:solidFill>
                  <a:schemeClr val="accent4">
                    <a:lumMod val="20000"/>
                    <a:lumOff val="80000"/>
                  </a:schemeClr>
                </a:solidFill>
                <a:latin typeface="Helvetica"/>
                <a:ea typeface="Arial"/>
                <a:cs typeface="Arial"/>
              </a:rPr>
              <a:t>IceCube</a:t>
            </a:r>
            <a:r>
              <a:rPr lang="en-US" sz="1200" dirty="0">
                <a:solidFill>
                  <a:schemeClr val="accent4">
                    <a:lumMod val="20000"/>
                    <a:lumOff val="80000"/>
                  </a:schemeClr>
                </a:solidFill>
                <a:latin typeface="Helvetica"/>
                <a:ea typeface="Arial"/>
                <a:cs typeface="Arial"/>
              </a:rPr>
              <a:t>)</a:t>
            </a:r>
            <a:endParaRPr lang="en-US" sz="1200" dirty="0">
              <a:solidFill>
                <a:schemeClr val="accent4">
                  <a:lumMod val="20000"/>
                  <a:lumOff val="80000"/>
                </a:schemeClr>
              </a:solidFill>
              <a:latin typeface="Helvetica"/>
              <a:ea typeface="Arial"/>
              <a:cs typeface="Calibri"/>
            </a:endParaRPr>
          </a:p>
          <a:p>
            <a:pPr marL="214313" indent="-214313">
              <a:spcAft>
                <a:spcPts val="450"/>
              </a:spcAft>
              <a:buFont typeface="Wingdings"/>
              <a:buChar char="ü"/>
            </a:pPr>
            <a:r>
              <a:rPr lang="en-US" sz="1200" dirty="0">
                <a:solidFill>
                  <a:schemeClr val="accent4">
                    <a:lumMod val="20000"/>
                    <a:lumOff val="80000"/>
                  </a:schemeClr>
                </a:solidFill>
                <a:latin typeface="Helvetica"/>
                <a:ea typeface="Arial"/>
                <a:cs typeface="Arial"/>
              </a:rPr>
              <a:t>Ultra-High Energy (10</a:t>
            </a:r>
            <a:r>
              <a:rPr lang="en-US" sz="1200" baseline="30000" dirty="0">
                <a:solidFill>
                  <a:schemeClr val="accent4">
                    <a:lumMod val="20000"/>
                    <a:lumOff val="80000"/>
                  </a:schemeClr>
                </a:solidFill>
                <a:latin typeface="Helvetica"/>
                <a:ea typeface="Arial"/>
                <a:cs typeface="Arial"/>
              </a:rPr>
              <a:t>20</a:t>
            </a:r>
            <a:r>
              <a:rPr lang="en-US" sz="1200" dirty="0">
                <a:solidFill>
                  <a:schemeClr val="accent4">
                    <a:lumMod val="20000"/>
                    <a:lumOff val="80000"/>
                  </a:schemeClr>
                </a:solidFill>
                <a:latin typeface="Helvetica"/>
                <a:ea typeface="Arial"/>
                <a:cs typeface="Arial"/>
              </a:rPr>
              <a:t> eV) </a:t>
            </a:r>
            <a:r>
              <a:rPr lang="en-US" sz="1200" dirty="0">
                <a:solidFill>
                  <a:srgbClr val="FFC000"/>
                </a:solidFill>
                <a:latin typeface="Helvetica"/>
                <a:ea typeface="Arial"/>
                <a:cs typeface="Arial"/>
              </a:rPr>
              <a:t>Cosmic Rays</a:t>
            </a:r>
            <a:r>
              <a:rPr lang="en-US" sz="1200" dirty="0">
                <a:solidFill>
                  <a:schemeClr val="accent4">
                    <a:lumMod val="20000"/>
                    <a:lumOff val="80000"/>
                  </a:schemeClr>
                </a:solidFill>
                <a:latin typeface="Helvetica"/>
                <a:ea typeface="Arial"/>
                <a:cs typeface="Arial"/>
              </a:rPr>
              <a:t> </a:t>
            </a:r>
          </a:p>
          <a:p>
            <a:pPr marL="214313" indent="-214313">
              <a:spcAft>
                <a:spcPts val="450"/>
              </a:spcAft>
              <a:buFont typeface="Wingdings"/>
              <a:buChar char="ü"/>
            </a:pPr>
            <a:r>
              <a:rPr lang="en-US" sz="1200" dirty="0">
                <a:solidFill>
                  <a:schemeClr val="bg1">
                    <a:lumMod val="75000"/>
                  </a:schemeClr>
                </a:solidFill>
                <a:latin typeface="Helvetica"/>
                <a:ea typeface="Arial"/>
                <a:cs typeface="Arial"/>
              </a:rPr>
              <a:t>Black Hole shadow in M87 (EHT)</a:t>
            </a:r>
            <a:endParaRPr lang="en-US" sz="1200" dirty="0">
              <a:solidFill>
                <a:schemeClr val="bg1">
                  <a:lumMod val="75000"/>
                </a:schemeClr>
              </a:solidFill>
              <a:latin typeface="Helvetica"/>
              <a:ea typeface="Arial"/>
              <a:cs typeface="Calibri" panose="020F0502020204030204"/>
            </a:endParaRPr>
          </a:p>
          <a:p>
            <a:pPr marL="214313" indent="-214313">
              <a:spcAft>
                <a:spcPts val="600"/>
              </a:spcAft>
              <a:buFont typeface="Wingdings"/>
              <a:buChar char="ü"/>
            </a:pPr>
            <a:r>
              <a:rPr lang="en-US" sz="1200" dirty="0">
                <a:solidFill>
                  <a:schemeClr val="bg1">
                    <a:lumMod val="75000"/>
                  </a:schemeClr>
                </a:solidFill>
                <a:latin typeface="Helvetica"/>
                <a:ea typeface="Arial"/>
                <a:cs typeface="Arial"/>
              </a:rPr>
              <a:t>Fast Radio Bursts (VLA, Arecibo)</a:t>
            </a:r>
            <a:endParaRPr lang="en-US" sz="600" dirty="0">
              <a:solidFill>
                <a:schemeClr val="accent4">
                  <a:lumMod val="20000"/>
                  <a:lumOff val="80000"/>
                </a:schemeClr>
              </a:solidFill>
              <a:latin typeface="Helvetica"/>
              <a:ea typeface="+mn-lt"/>
              <a:cs typeface="Arial"/>
            </a:endParaRPr>
          </a:p>
          <a:p>
            <a:pPr>
              <a:spcAft>
                <a:spcPts val="450"/>
              </a:spcAft>
            </a:pPr>
            <a:r>
              <a:rPr lang="en-US" sz="1600" dirty="0">
                <a:solidFill>
                  <a:schemeClr val="accent6">
                    <a:lumMod val="75000"/>
                  </a:schemeClr>
                </a:solidFill>
                <a:ea typeface="+mn-lt"/>
                <a:cs typeface="+mn-lt"/>
              </a:rPr>
              <a:t>Physical understanding lags behind observations. </a:t>
            </a:r>
          </a:p>
          <a:p>
            <a:pPr>
              <a:spcAft>
                <a:spcPts val="450"/>
              </a:spcAft>
            </a:pPr>
            <a:r>
              <a:rPr lang="en-US" sz="1600" dirty="0">
                <a:solidFill>
                  <a:schemeClr val="accent6">
                    <a:lumMod val="75000"/>
                  </a:schemeClr>
                </a:solidFill>
                <a:ea typeface="+mn-lt"/>
                <a:cs typeface="+mn-lt"/>
              </a:rPr>
              <a:t>Understanding EM &amp; particle signals requires </a:t>
            </a:r>
            <a:r>
              <a:rPr lang="en-US" sz="1600" u="sng" dirty="0">
                <a:solidFill>
                  <a:schemeClr val="accent6">
                    <a:lumMod val="75000"/>
                  </a:schemeClr>
                </a:solidFill>
                <a:ea typeface="+mn-lt"/>
                <a:cs typeface="+mn-lt"/>
              </a:rPr>
              <a:t>Plasma Physics</a:t>
            </a:r>
          </a:p>
        </p:txBody>
      </p:sp>
      <p:pic>
        <p:nvPicPr>
          <p:cNvPr id="22" name="Picture 13">
            <a:extLst>
              <a:ext uri="{FF2B5EF4-FFF2-40B4-BE49-F238E27FC236}">
                <a16:creationId xmlns:a16="http://schemas.microsoft.com/office/drawing/2014/main" id="{DCF28230-5BBB-4743-A790-38BC0B56278E}"/>
              </a:ext>
            </a:extLst>
          </p:cNvPr>
          <p:cNvPicPr>
            <a:picLocks noChangeAspect="1"/>
          </p:cNvPicPr>
          <p:nvPr/>
        </p:nvPicPr>
        <p:blipFill>
          <a:blip r:embed="rId10"/>
          <a:stretch>
            <a:fillRect/>
          </a:stretch>
        </p:blipFill>
        <p:spPr>
          <a:xfrm>
            <a:off x="194814" y="736908"/>
            <a:ext cx="8754369" cy="40358"/>
          </a:xfrm>
          <a:prstGeom prst="rect">
            <a:avLst/>
          </a:prstGeom>
        </p:spPr>
      </p:pic>
      <p:sp>
        <p:nvSpPr>
          <p:cNvPr id="6" name="Date Placeholder 5">
            <a:extLst>
              <a:ext uri="{FF2B5EF4-FFF2-40B4-BE49-F238E27FC236}">
                <a16:creationId xmlns:a16="http://schemas.microsoft.com/office/drawing/2014/main" id="{B6520A46-5613-534C-9944-F155955E2EFE}"/>
              </a:ext>
            </a:extLst>
          </p:cNvPr>
          <p:cNvSpPr>
            <a:spLocks noGrp="1"/>
          </p:cNvSpPr>
          <p:nvPr>
            <p:ph type="dt" sz="half" idx="10"/>
          </p:nvPr>
        </p:nvSpPr>
        <p:spPr/>
        <p:txBody>
          <a:bodyPr/>
          <a:lstStyle/>
          <a:p>
            <a:r>
              <a:rPr lang="en-US"/>
              <a:t>D. Uzdensky</a:t>
            </a:r>
          </a:p>
        </p:txBody>
      </p:sp>
      <p:sp>
        <p:nvSpPr>
          <p:cNvPr id="14" name="Footer Placeholder 13">
            <a:extLst>
              <a:ext uri="{FF2B5EF4-FFF2-40B4-BE49-F238E27FC236}">
                <a16:creationId xmlns:a16="http://schemas.microsoft.com/office/drawing/2014/main" id="{F72BA6D8-DE31-094A-AB13-960790523BF4}"/>
              </a:ext>
            </a:extLst>
          </p:cNvPr>
          <p:cNvSpPr>
            <a:spLocks noGrp="1"/>
          </p:cNvSpPr>
          <p:nvPr>
            <p:ph type="ftr" sz="quarter" idx="11"/>
          </p:nvPr>
        </p:nvSpPr>
        <p:spPr/>
        <p:txBody>
          <a:bodyPr/>
          <a:lstStyle/>
          <a:p>
            <a:r>
              <a:rPr lang="en-US"/>
              <a:t>10/12/2022</a:t>
            </a:r>
          </a:p>
        </p:txBody>
      </p:sp>
      <p:sp>
        <p:nvSpPr>
          <p:cNvPr id="4" name="Slide Number Placeholder 3">
            <a:extLst>
              <a:ext uri="{FF2B5EF4-FFF2-40B4-BE49-F238E27FC236}">
                <a16:creationId xmlns:a16="http://schemas.microsoft.com/office/drawing/2014/main" id="{0EF50D19-1D9C-C046-EEA7-7E8579021074}"/>
              </a:ext>
            </a:extLst>
          </p:cNvPr>
          <p:cNvSpPr>
            <a:spLocks noGrp="1"/>
          </p:cNvSpPr>
          <p:nvPr>
            <p:ph type="sldNum" sz="quarter" idx="12"/>
          </p:nvPr>
        </p:nvSpPr>
        <p:spPr/>
        <p:txBody>
          <a:bodyPr/>
          <a:lstStyle/>
          <a:p>
            <a:fld id="{5985F9D5-3EED-6E4F-9468-80C6B44E6535}" type="slidenum">
              <a:rPr lang="en-US" smtClean="0"/>
              <a:t>6</a:t>
            </a:fld>
            <a:endParaRPr lang="en-US"/>
          </a:p>
        </p:txBody>
      </p:sp>
    </p:spTree>
    <p:extLst>
      <p:ext uri="{BB962C8B-B14F-4D97-AF65-F5344CB8AC3E}">
        <p14:creationId xmlns:p14="http://schemas.microsoft.com/office/powerpoint/2010/main" val="307187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294" y="3463"/>
            <a:ext cx="8229600" cy="1143000"/>
          </a:xfrm>
        </p:spPr>
        <p:txBody>
          <a:bodyPr>
            <a:noAutofit/>
          </a:bodyPr>
          <a:lstStyle/>
          <a:p>
            <a:r>
              <a:rPr lang="en-US" sz="3600" b="1" u="sng" dirty="0"/>
              <a:t>High-Energy Particle Acceleration and Emission in Astrophysical Plasmas</a:t>
            </a:r>
          </a:p>
        </p:txBody>
      </p:sp>
      <p:sp>
        <p:nvSpPr>
          <p:cNvPr id="3" name="Content Placeholder 2"/>
          <p:cNvSpPr>
            <a:spLocks noGrp="1"/>
          </p:cNvSpPr>
          <p:nvPr>
            <p:ph idx="1"/>
          </p:nvPr>
        </p:nvSpPr>
        <p:spPr>
          <a:xfrm>
            <a:off x="0" y="4845785"/>
            <a:ext cx="9144000" cy="1555721"/>
          </a:xfrm>
        </p:spPr>
        <p:txBody>
          <a:bodyPr>
            <a:noAutofit/>
          </a:bodyPr>
          <a:lstStyle/>
          <a:p>
            <a:pPr marL="182880" indent="-182880">
              <a:spcBef>
                <a:spcPts val="0"/>
              </a:spcBef>
              <a:spcAft>
                <a:spcPts val="300"/>
              </a:spcAft>
            </a:pPr>
            <a:r>
              <a:rPr lang="en-US" sz="1800" dirty="0"/>
              <a:t>Astrophysical plasmas </a:t>
            </a:r>
            <a:r>
              <a:rPr lang="en-US" sz="1800" b="1" i="1" dirty="0">
                <a:solidFill>
                  <a:srgbClr val="FF0000"/>
                </a:solidFill>
              </a:rPr>
              <a:t>shine</a:t>
            </a:r>
            <a:r>
              <a:rPr lang="en-US" sz="1800" dirty="0"/>
              <a:t>. </a:t>
            </a:r>
          </a:p>
          <a:p>
            <a:pPr marL="182880" indent="-182880">
              <a:spcBef>
                <a:spcPts val="0"/>
              </a:spcBef>
              <a:spcAft>
                <a:spcPts val="300"/>
              </a:spcAft>
            </a:pPr>
            <a:r>
              <a:rPr lang="en-GB" sz="1800" dirty="0">
                <a:latin typeface="Gill Sans Nova" panose="020B0602020104020203" pitchFamily="34" charset="0"/>
              </a:rPr>
              <a:t>Extremely </a:t>
            </a:r>
            <a:r>
              <a:rPr lang="en-GB" sz="1800" dirty="0">
                <a:solidFill>
                  <a:srgbClr val="521B93"/>
                </a:solidFill>
                <a:latin typeface="Gill Sans Nova" panose="020B0602020104020203" pitchFamily="34" charset="0"/>
              </a:rPr>
              <a:t>ultra-relativistic particles </a:t>
            </a:r>
            <a:r>
              <a:rPr lang="en-GB" sz="1800" dirty="0">
                <a:latin typeface="Gill Sans Nova" panose="020B0602020104020203" pitchFamily="34" charset="0"/>
              </a:rPr>
              <a:t>pervade the Universe and emit high-energy </a:t>
            </a:r>
            <a:r>
              <a:rPr lang="en-GB" sz="1800" dirty="0">
                <a:solidFill>
                  <a:srgbClr val="521B93"/>
                </a:solidFill>
                <a:latin typeface="Gill Sans Nova" panose="020B0602020104020203" pitchFamily="34" charset="0"/>
              </a:rPr>
              <a:t>gamma-rays</a:t>
            </a:r>
            <a:r>
              <a:rPr lang="en-GB" sz="1800" dirty="0">
                <a:latin typeface="Gill Sans Nova" panose="020B0602020104020203" pitchFamily="34" charset="0"/>
              </a:rPr>
              <a:t> </a:t>
            </a:r>
          </a:p>
          <a:p>
            <a:pPr marL="182880" indent="-182880">
              <a:spcBef>
                <a:spcPts val="0"/>
              </a:spcBef>
              <a:buFont typeface="Arial" panose="020B0604020202020204" pitchFamily="34" charset="0"/>
              <a:buChar char="•"/>
            </a:pPr>
            <a:r>
              <a:rPr lang="en-GB" sz="1800" dirty="0">
                <a:latin typeface="Gill Sans Nova" panose="020B0602020104020203" pitchFamily="34" charset="0"/>
              </a:rPr>
              <a:t>Produced by powerful </a:t>
            </a:r>
            <a:r>
              <a:rPr lang="en-GB" sz="1800" dirty="0">
                <a:solidFill>
                  <a:srgbClr val="521B93"/>
                </a:solidFill>
                <a:latin typeface="Gill Sans Nova" panose="020B0602020104020203" pitchFamily="34" charset="0"/>
              </a:rPr>
              <a:t>cosmic explosions (</a:t>
            </a:r>
            <a:r>
              <a:rPr lang="en-GB" sz="1800" dirty="0">
                <a:solidFill>
                  <a:schemeClr val="accent1">
                    <a:lumMod val="75000"/>
                  </a:schemeClr>
                </a:solidFill>
                <a:latin typeface="Gill Sans Nova" panose="020B0602020104020203" pitchFamily="34" charset="0"/>
              </a:rPr>
              <a:t>supernovae, Gamma-Ray Bursts) </a:t>
            </a:r>
            <a:r>
              <a:rPr lang="en-GB" sz="1800" dirty="0">
                <a:latin typeface="Gill Sans Nova" panose="020B0602020104020203" pitchFamily="34" charset="0"/>
              </a:rPr>
              <a:t>or by </a:t>
            </a:r>
            <a:r>
              <a:rPr lang="en-GB" sz="1800" dirty="0">
                <a:solidFill>
                  <a:srgbClr val="521B93"/>
                </a:solidFill>
                <a:latin typeface="Gill Sans Nova" panose="020B0602020104020203" pitchFamily="34" charset="0"/>
              </a:rPr>
              <a:t>relativistic objects</a:t>
            </a:r>
            <a:r>
              <a:rPr lang="en-GB" sz="1800" dirty="0">
                <a:latin typeface="Gill Sans Nova" panose="020B0602020104020203" pitchFamily="34" charset="0"/>
              </a:rPr>
              <a:t>: </a:t>
            </a:r>
            <a:r>
              <a:rPr lang="en-GB" sz="1800" dirty="0">
                <a:solidFill>
                  <a:schemeClr val="accent1">
                    <a:lumMod val="75000"/>
                  </a:schemeClr>
                </a:solidFill>
                <a:latin typeface="Gill Sans Nova" panose="020B0602020104020203" pitchFamily="34" charset="0"/>
              </a:rPr>
              <a:t>Neutron Stars, Black Holes </a:t>
            </a:r>
            <a:r>
              <a:rPr lang="en-GB" sz="1800" dirty="0">
                <a:latin typeface="Gill Sans Nova" panose="020B0602020104020203" pitchFamily="34" charset="0"/>
              </a:rPr>
              <a:t>and their relativistic outflows: </a:t>
            </a:r>
            <a:r>
              <a:rPr lang="en-GB" sz="1800" dirty="0">
                <a:solidFill>
                  <a:schemeClr val="accent1">
                    <a:lumMod val="75000"/>
                  </a:schemeClr>
                </a:solidFill>
                <a:latin typeface="Gill Sans Nova" panose="020B0602020104020203" pitchFamily="34" charset="0"/>
              </a:rPr>
              <a:t>jets, winds</a:t>
            </a:r>
            <a:r>
              <a:rPr lang="en-GB" sz="1800" dirty="0">
                <a:latin typeface="Gill Sans Nova" panose="020B0602020104020203" pitchFamily="34" charset="0"/>
              </a:rPr>
              <a:t>.</a:t>
            </a:r>
            <a:endParaRPr lang="en-US" sz="2800" dirty="0"/>
          </a:p>
          <a:p>
            <a:pPr marL="182880" indent="-182880">
              <a:spcBef>
                <a:spcPts val="0"/>
              </a:spcBef>
            </a:pPr>
            <a:r>
              <a:rPr lang="en-US" sz="1800" dirty="0"/>
              <a:t>Radiative cooling time &lt;&lt; travel time from central engine  </a:t>
            </a:r>
            <a:r>
              <a:rPr lang="en-US" sz="1800" dirty="0">
                <a:sym typeface="Wingdings"/>
              </a:rPr>
              <a:t> </a:t>
            </a:r>
            <a:r>
              <a:rPr lang="en-US" sz="1800" i="1" dirty="0"/>
              <a:t>in-situ particle acceleration.</a:t>
            </a:r>
          </a:p>
        </p:txBody>
      </p:sp>
      <p:pic>
        <p:nvPicPr>
          <p:cNvPr id="4" name="Picture 3"/>
          <p:cNvPicPr>
            <a:picLocks noChangeAspect="1"/>
          </p:cNvPicPr>
          <p:nvPr/>
        </p:nvPicPr>
        <p:blipFill>
          <a:blip r:embed="rId2"/>
          <a:stretch>
            <a:fillRect/>
          </a:stretch>
        </p:blipFill>
        <p:spPr>
          <a:xfrm>
            <a:off x="176362" y="1236450"/>
            <a:ext cx="3084258" cy="2302912"/>
          </a:xfrm>
          <a:prstGeom prst="rect">
            <a:avLst/>
          </a:prstGeom>
        </p:spPr>
      </p:pic>
      <p:pic>
        <p:nvPicPr>
          <p:cNvPr id="5" name="Picture 4"/>
          <p:cNvPicPr>
            <a:picLocks noChangeAspect="1"/>
          </p:cNvPicPr>
          <p:nvPr/>
        </p:nvPicPr>
        <p:blipFill>
          <a:blip r:embed="rId3"/>
          <a:stretch>
            <a:fillRect/>
          </a:stretch>
        </p:blipFill>
        <p:spPr>
          <a:xfrm>
            <a:off x="5752887" y="1300391"/>
            <a:ext cx="3391113" cy="2550837"/>
          </a:xfrm>
          <a:prstGeom prst="rect">
            <a:avLst/>
          </a:prstGeom>
        </p:spPr>
      </p:pic>
      <p:sp>
        <p:nvSpPr>
          <p:cNvPr id="6" name="TextBox 5"/>
          <p:cNvSpPr txBox="1"/>
          <p:nvPr/>
        </p:nvSpPr>
        <p:spPr>
          <a:xfrm>
            <a:off x="165487" y="3170030"/>
            <a:ext cx="1358513" cy="369332"/>
          </a:xfrm>
          <a:prstGeom prst="rect">
            <a:avLst/>
          </a:prstGeom>
          <a:noFill/>
        </p:spPr>
        <p:txBody>
          <a:bodyPr wrap="none" rtlCol="0">
            <a:spAutoFit/>
          </a:bodyPr>
          <a:lstStyle/>
          <a:p>
            <a:r>
              <a:rPr lang="en-US" dirty="0">
                <a:solidFill>
                  <a:srgbClr val="FFFF00"/>
                </a:solidFill>
              </a:rPr>
              <a:t>M87, optical</a:t>
            </a:r>
          </a:p>
        </p:txBody>
      </p:sp>
      <p:sp>
        <p:nvSpPr>
          <p:cNvPr id="7" name="TextBox 6"/>
          <p:cNvSpPr txBox="1"/>
          <p:nvPr/>
        </p:nvSpPr>
        <p:spPr>
          <a:xfrm>
            <a:off x="7036584" y="3437889"/>
            <a:ext cx="1801840" cy="369332"/>
          </a:xfrm>
          <a:prstGeom prst="rect">
            <a:avLst/>
          </a:prstGeom>
          <a:noFill/>
        </p:spPr>
        <p:txBody>
          <a:bodyPr wrap="none" rtlCol="0">
            <a:spAutoFit/>
          </a:bodyPr>
          <a:lstStyle/>
          <a:p>
            <a:r>
              <a:rPr lang="en-US" dirty="0">
                <a:solidFill>
                  <a:srgbClr val="FFFF00"/>
                </a:solidFill>
              </a:rPr>
              <a:t>GRB, imagination</a:t>
            </a:r>
          </a:p>
        </p:txBody>
      </p:sp>
      <p:pic>
        <p:nvPicPr>
          <p:cNvPr id="8" name="Picture 7"/>
          <p:cNvPicPr>
            <a:picLocks noChangeAspect="1"/>
          </p:cNvPicPr>
          <p:nvPr/>
        </p:nvPicPr>
        <p:blipFill>
          <a:blip r:embed="rId4"/>
          <a:stretch>
            <a:fillRect/>
          </a:stretch>
        </p:blipFill>
        <p:spPr>
          <a:xfrm>
            <a:off x="3462772" y="1188743"/>
            <a:ext cx="2088412" cy="2111930"/>
          </a:xfrm>
          <a:prstGeom prst="rect">
            <a:avLst/>
          </a:prstGeom>
        </p:spPr>
      </p:pic>
      <p:pic>
        <p:nvPicPr>
          <p:cNvPr id="13" name="Picture 12" descr="cyg_a_NRA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0895" y="3116723"/>
            <a:ext cx="3665262" cy="1706383"/>
          </a:xfrm>
          <a:prstGeom prst="rect">
            <a:avLst/>
          </a:prstGeom>
        </p:spPr>
      </p:pic>
      <p:sp>
        <p:nvSpPr>
          <p:cNvPr id="14" name="TextBox 13"/>
          <p:cNvSpPr txBox="1"/>
          <p:nvPr/>
        </p:nvSpPr>
        <p:spPr>
          <a:xfrm>
            <a:off x="3462323" y="1252253"/>
            <a:ext cx="1215860" cy="369332"/>
          </a:xfrm>
          <a:prstGeom prst="rect">
            <a:avLst/>
          </a:prstGeom>
          <a:noFill/>
        </p:spPr>
        <p:txBody>
          <a:bodyPr wrap="none" rtlCol="0">
            <a:spAutoFit/>
          </a:bodyPr>
          <a:lstStyle/>
          <a:p>
            <a:r>
              <a:rPr lang="en-US" dirty="0">
                <a:solidFill>
                  <a:srgbClr val="FFFF00"/>
                </a:solidFill>
              </a:rPr>
              <a:t>Crab, X-ray</a:t>
            </a:r>
          </a:p>
        </p:txBody>
      </p:sp>
      <p:sp>
        <p:nvSpPr>
          <p:cNvPr id="15" name="TextBox 14"/>
          <p:cNvSpPr txBox="1"/>
          <p:nvPr/>
        </p:nvSpPr>
        <p:spPr>
          <a:xfrm>
            <a:off x="4970056" y="4401631"/>
            <a:ext cx="1303437" cy="369332"/>
          </a:xfrm>
          <a:prstGeom prst="rect">
            <a:avLst/>
          </a:prstGeom>
          <a:noFill/>
        </p:spPr>
        <p:txBody>
          <a:bodyPr wrap="none" rtlCol="0">
            <a:spAutoFit/>
          </a:bodyPr>
          <a:lstStyle/>
          <a:p>
            <a:r>
              <a:rPr lang="en-US" dirty="0" err="1">
                <a:solidFill>
                  <a:srgbClr val="FFFF00"/>
                </a:solidFill>
              </a:rPr>
              <a:t>Cyg</a:t>
            </a:r>
            <a:r>
              <a:rPr lang="en-US" dirty="0">
                <a:solidFill>
                  <a:srgbClr val="FFFF00"/>
                </a:solidFill>
              </a:rPr>
              <a:t> A, radio</a:t>
            </a:r>
          </a:p>
        </p:txBody>
      </p:sp>
      <p:sp>
        <p:nvSpPr>
          <p:cNvPr id="11" name="Date Placeholder 10">
            <a:extLst>
              <a:ext uri="{FF2B5EF4-FFF2-40B4-BE49-F238E27FC236}">
                <a16:creationId xmlns:a16="http://schemas.microsoft.com/office/drawing/2014/main" id="{844AD39A-C40E-E841-A20A-6A711C9D080F}"/>
              </a:ext>
            </a:extLst>
          </p:cNvPr>
          <p:cNvSpPr>
            <a:spLocks noGrp="1"/>
          </p:cNvSpPr>
          <p:nvPr>
            <p:ph type="dt" sz="half" idx="10"/>
          </p:nvPr>
        </p:nvSpPr>
        <p:spPr/>
        <p:txBody>
          <a:bodyPr/>
          <a:lstStyle/>
          <a:p>
            <a:r>
              <a:rPr lang="en-US" dirty="0"/>
              <a:t>D. Uzdensky</a:t>
            </a:r>
          </a:p>
        </p:txBody>
      </p:sp>
      <p:sp>
        <p:nvSpPr>
          <p:cNvPr id="16" name="Footer Placeholder 15">
            <a:extLst>
              <a:ext uri="{FF2B5EF4-FFF2-40B4-BE49-F238E27FC236}">
                <a16:creationId xmlns:a16="http://schemas.microsoft.com/office/drawing/2014/main" id="{15C32F0A-18BC-C047-8531-A23800C43F81}"/>
              </a:ext>
            </a:extLst>
          </p:cNvPr>
          <p:cNvSpPr>
            <a:spLocks noGrp="1"/>
          </p:cNvSpPr>
          <p:nvPr>
            <p:ph type="ftr" sz="quarter" idx="11"/>
          </p:nvPr>
        </p:nvSpPr>
        <p:spPr/>
        <p:txBody>
          <a:bodyPr/>
          <a:lstStyle/>
          <a:p>
            <a:r>
              <a:rPr lang="en-US" dirty="0"/>
              <a:t>10/12/2022</a:t>
            </a:r>
          </a:p>
        </p:txBody>
      </p:sp>
      <p:sp>
        <p:nvSpPr>
          <p:cNvPr id="9" name="Slide Number Placeholder 8">
            <a:extLst>
              <a:ext uri="{FF2B5EF4-FFF2-40B4-BE49-F238E27FC236}">
                <a16:creationId xmlns:a16="http://schemas.microsoft.com/office/drawing/2014/main" id="{6E80A943-5799-F838-AD27-7C12318D6342}"/>
              </a:ext>
            </a:extLst>
          </p:cNvPr>
          <p:cNvSpPr>
            <a:spLocks noGrp="1"/>
          </p:cNvSpPr>
          <p:nvPr>
            <p:ph type="sldNum" sz="quarter" idx="12"/>
          </p:nvPr>
        </p:nvSpPr>
        <p:spPr/>
        <p:txBody>
          <a:bodyPr/>
          <a:lstStyle/>
          <a:p>
            <a:fld id="{5985F9D5-3EED-6E4F-9468-80C6B44E6535}" type="slidenum">
              <a:rPr lang="en-US" smtClean="0"/>
              <a:t>7</a:t>
            </a:fld>
            <a:endParaRPr lang="en-US"/>
          </a:p>
        </p:txBody>
      </p:sp>
    </p:spTree>
    <p:extLst>
      <p:ext uri="{BB962C8B-B14F-4D97-AF65-F5344CB8AC3E}">
        <p14:creationId xmlns:p14="http://schemas.microsoft.com/office/powerpoint/2010/main" val="157976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87"/>
            <a:ext cx="8229600" cy="616569"/>
          </a:xfrm>
        </p:spPr>
        <p:txBody>
          <a:bodyPr>
            <a:normAutofit/>
          </a:bodyPr>
          <a:lstStyle/>
          <a:p>
            <a:r>
              <a:rPr lang="en-US" sz="3200" b="1" u="sng" dirty="0"/>
              <a:t>Dissipation/Acceleration Mechanisms</a:t>
            </a:r>
          </a:p>
        </p:txBody>
      </p:sp>
      <p:sp>
        <p:nvSpPr>
          <p:cNvPr id="3" name="Content Placeholder 2"/>
          <p:cNvSpPr>
            <a:spLocks noGrp="1"/>
          </p:cNvSpPr>
          <p:nvPr>
            <p:ph idx="1"/>
          </p:nvPr>
        </p:nvSpPr>
        <p:spPr>
          <a:xfrm>
            <a:off x="27393" y="1971504"/>
            <a:ext cx="3467100" cy="4838352"/>
          </a:xfrm>
        </p:spPr>
        <p:txBody>
          <a:bodyPr>
            <a:normAutofit/>
          </a:bodyPr>
          <a:lstStyle/>
          <a:p>
            <a:pPr algn="ctr">
              <a:spcAft>
                <a:spcPts val="1200"/>
              </a:spcAft>
              <a:buNone/>
            </a:pPr>
            <a:r>
              <a:rPr lang="en-US" sz="2800" b="1" u="sng" dirty="0"/>
              <a:t>Bulk Kinetic</a:t>
            </a:r>
            <a:endParaRPr lang="en-US" sz="2800" dirty="0"/>
          </a:p>
          <a:p>
            <a:pPr>
              <a:buNone/>
            </a:pPr>
            <a:r>
              <a:rPr lang="en-US" sz="2824" u="sng" dirty="0"/>
              <a:t>- </a:t>
            </a:r>
            <a:r>
              <a:rPr lang="en-US" sz="2800" u="sng" dirty="0"/>
              <a:t>longitudinal</a:t>
            </a:r>
            <a:r>
              <a:rPr lang="en-US" sz="2824" u="sng" dirty="0"/>
              <a:t>:     </a:t>
            </a:r>
          </a:p>
          <a:p>
            <a:pPr>
              <a:buNone/>
            </a:pPr>
            <a:r>
              <a:rPr lang="en-US" sz="2400" b="1" dirty="0"/>
              <a:t>shocks</a:t>
            </a:r>
            <a:endParaRPr lang="en-US" sz="2400" dirty="0"/>
          </a:p>
          <a:p>
            <a:pPr>
              <a:buNone/>
            </a:pPr>
            <a:endParaRPr lang="en-US" dirty="0"/>
          </a:p>
          <a:p>
            <a:pPr>
              <a:buNone/>
            </a:pPr>
            <a:endParaRPr lang="en-US" dirty="0"/>
          </a:p>
          <a:p>
            <a:pPr>
              <a:buNone/>
            </a:pPr>
            <a:endParaRPr lang="en-US" sz="1600" dirty="0"/>
          </a:p>
          <a:p>
            <a:pPr>
              <a:buNone/>
            </a:pPr>
            <a:r>
              <a:rPr lang="en-US" sz="2800" u="sng" dirty="0"/>
              <a:t>- transverse:</a:t>
            </a:r>
            <a:r>
              <a:rPr lang="en-US" sz="2824" u="sng" dirty="0"/>
              <a:t>    </a:t>
            </a:r>
          </a:p>
          <a:p>
            <a:pPr>
              <a:buNone/>
            </a:pPr>
            <a:r>
              <a:rPr lang="en-US" sz="2400" dirty="0"/>
              <a:t> </a:t>
            </a:r>
            <a:r>
              <a:rPr lang="en-US" sz="2400" b="1" dirty="0"/>
              <a:t>shear (KH) instability</a:t>
            </a:r>
            <a:endParaRPr lang="en-US" dirty="0"/>
          </a:p>
          <a:p>
            <a:pPr algn="ctr">
              <a:buNone/>
            </a:pPr>
            <a:endParaRPr lang="en-US" dirty="0"/>
          </a:p>
          <a:p>
            <a:pPr algn="ctr">
              <a:buNone/>
            </a:pPr>
            <a:endParaRPr lang="en-US" dirty="0"/>
          </a:p>
        </p:txBody>
      </p:sp>
      <p:sp>
        <p:nvSpPr>
          <p:cNvPr id="5" name="TextBox 4"/>
          <p:cNvSpPr txBox="1"/>
          <p:nvPr/>
        </p:nvSpPr>
        <p:spPr>
          <a:xfrm>
            <a:off x="5435126" y="2095854"/>
            <a:ext cx="3835400" cy="1853441"/>
          </a:xfrm>
          <a:prstGeom prst="rect">
            <a:avLst/>
          </a:prstGeom>
          <a:noFill/>
        </p:spPr>
        <p:txBody>
          <a:bodyPr wrap="square" rtlCol="0">
            <a:noAutofit/>
          </a:bodyPr>
          <a:lstStyle/>
          <a:p>
            <a:pPr algn="ctr"/>
            <a:r>
              <a:rPr lang="en-US" sz="2800" b="1" u="sng" dirty="0"/>
              <a:t>Magnetic (Poynting flux)</a:t>
            </a:r>
          </a:p>
          <a:p>
            <a:pPr algn="ctr"/>
            <a:endParaRPr lang="en-US" sz="2800" b="1" dirty="0">
              <a:sym typeface="Wingdings"/>
            </a:endParaRPr>
          </a:p>
          <a:p>
            <a:pPr>
              <a:spcAft>
                <a:spcPts val="1000"/>
              </a:spcAft>
            </a:pPr>
            <a:r>
              <a:rPr lang="en-US" sz="2400" dirty="0">
                <a:sym typeface="Wingdings"/>
              </a:rPr>
              <a:t>		</a:t>
            </a:r>
            <a:r>
              <a:rPr lang="en-US" sz="2800" u="sng" dirty="0">
                <a:sym typeface="Wingdings"/>
              </a:rPr>
              <a:t>current sheets:</a:t>
            </a:r>
          </a:p>
          <a:p>
            <a:pPr>
              <a:spcAft>
                <a:spcPts val="1000"/>
              </a:spcAft>
            </a:pPr>
            <a:endParaRPr lang="en-US" sz="1200" u="sng" dirty="0"/>
          </a:p>
          <a:p>
            <a:pPr algn="ctr"/>
            <a:r>
              <a:rPr lang="en-US" sz="2400" dirty="0"/>
              <a:t> </a:t>
            </a:r>
            <a:r>
              <a:rPr lang="en-US" sz="2400" b="1" dirty="0"/>
              <a:t>Magnetic reconnection</a:t>
            </a:r>
            <a:r>
              <a:rPr lang="en-US" sz="2800" i="1" dirty="0"/>
              <a:t> </a:t>
            </a:r>
          </a:p>
          <a:p>
            <a:endParaRPr lang="en-US" sz="2400" dirty="0"/>
          </a:p>
          <a:p>
            <a:endParaRPr lang="en-US" dirty="0"/>
          </a:p>
          <a:p>
            <a:r>
              <a:rPr lang="en-US" sz="2000" dirty="0"/>
              <a:t> </a:t>
            </a:r>
          </a:p>
          <a:p>
            <a:endParaRPr lang="en-US" sz="2000" dirty="0"/>
          </a:p>
          <a:p>
            <a:endParaRPr lang="en-US" dirty="0"/>
          </a:p>
          <a:p>
            <a:endParaRPr lang="en-US" dirty="0"/>
          </a:p>
        </p:txBody>
      </p:sp>
      <p:cxnSp>
        <p:nvCxnSpPr>
          <p:cNvPr id="7" name="Straight Connector 6"/>
          <p:cNvCxnSpPr>
            <a:cxnSpLocks/>
          </p:cNvCxnSpPr>
          <p:nvPr/>
        </p:nvCxnSpPr>
        <p:spPr>
          <a:xfrm flipH="1">
            <a:off x="1660586" y="1513376"/>
            <a:ext cx="883702" cy="450781"/>
          </a:xfrm>
          <a:prstGeom prst="line">
            <a:avLst/>
          </a:prstGeom>
          <a:ln>
            <a:tailEnd type="triangle" w="lg"/>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p:cNvCxnSpPr>
          <p:nvPr/>
        </p:nvCxnSpPr>
        <p:spPr>
          <a:xfrm flipH="1" flipV="1">
            <a:off x="2183807" y="2889141"/>
            <a:ext cx="1310686" cy="50654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584450" y="1342103"/>
            <a:ext cx="397509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AVAILABLE FREE ENERGY </a:t>
            </a:r>
          </a:p>
        </p:txBody>
      </p:sp>
      <p:sp>
        <p:nvSpPr>
          <p:cNvPr id="12" name="TextBox 11"/>
          <p:cNvSpPr txBox="1"/>
          <p:nvPr/>
        </p:nvSpPr>
        <p:spPr>
          <a:xfrm>
            <a:off x="3570091" y="3238788"/>
            <a:ext cx="14732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cap="all" dirty="0" err="1"/>
              <a:t>SiNGULAR</a:t>
            </a:r>
            <a:endParaRPr lang="en-US" b="1" cap="all" dirty="0"/>
          </a:p>
          <a:p>
            <a:pPr algn="ctr"/>
            <a:r>
              <a:rPr lang="en-US" b="1" cap="all" dirty="0"/>
              <a:t>Structure</a:t>
            </a:r>
          </a:p>
        </p:txBody>
      </p:sp>
      <p:cxnSp>
        <p:nvCxnSpPr>
          <p:cNvPr id="19" name="Straight Connector 18"/>
          <p:cNvCxnSpPr>
            <a:cxnSpLocks/>
          </p:cNvCxnSpPr>
          <p:nvPr/>
        </p:nvCxnSpPr>
        <p:spPr>
          <a:xfrm flipH="1">
            <a:off x="2019304" y="3798449"/>
            <a:ext cx="1475189" cy="1600331"/>
          </a:xfrm>
          <a:prstGeom prst="line">
            <a:avLst/>
          </a:prstGeom>
          <a:ln>
            <a:tailEnd type="triangle" w="lg"/>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cxnSpLocks/>
          </p:cNvCxnSpPr>
          <p:nvPr/>
        </p:nvCxnSpPr>
        <p:spPr>
          <a:xfrm>
            <a:off x="6412089" y="1711435"/>
            <a:ext cx="620889" cy="354621"/>
          </a:xfrm>
          <a:prstGeom prst="line">
            <a:avLst/>
          </a:prstGeom>
          <a:ln>
            <a:tailEnd type="triangle" w="lg"/>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cxnSpLocks/>
          </p:cNvCxnSpPr>
          <p:nvPr/>
        </p:nvCxnSpPr>
        <p:spPr>
          <a:xfrm flipV="1">
            <a:off x="5062092" y="3223428"/>
            <a:ext cx="1237108" cy="276200"/>
          </a:xfrm>
          <a:prstGeom prst="line">
            <a:avLst/>
          </a:prstGeom>
          <a:ln>
            <a:tailEnd type="triangle" w="lg"/>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stretch>
            <a:fillRect/>
          </a:stretch>
        </p:blipFill>
        <p:spPr>
          <a:xfrm>
            <a:off x="145938" y="5948529"/>
            <a:ext cx="2423244" cy="540791"/>
          </a:xfrm>
          <a:prstGeom prst="rect">
            <a:avLst/>
          </a:prstGeom>
        </p:spPr>
      </p:pic>
      <p:sp>
        <p:nvSpPr>
          <p:cNvPr id="17" name="TextBox 16">
            <a:extLst>
              <a:ext uri="{FF2B5EF4-FFF2-40B4-BE49-F238E27FC236}">
                <a16:creationId xmlns:a16="http://schemas.microsoft.com/office/drawing/2014/main" id="{A137C805-7653-4B42-A514-37DC3A1D6DEE}"/>
              </a:ext>
            </a:extLst>
          </p:cNvPr>
          <p:cNvSpPr txBox="1"/>
          <p:nvPr/>
        </p:nvSpPr>
        <p:spPr>
          <a:xfrm>
            <a:off x="3558769" y="4547559"/>
            <a:ext cx="1880643"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1" dirty="0">
                <a:solidFill>
                  <a:schemeClr val="tx1"/>
                </a:solidFill>
              </a:rPr>
              <a:t>TURBULENCE</a:t>
            </a:r>
          </a:p>
        </p:txBody>
      </p:sp>
      <p:cxnSp>
        <p:nvCxnSpPr>
          <p:cNvPr id="20" name="Straight Arrow Connector 19">
            <a:extLst>
              <a:ext uri="{FF2B5EF4-FFF2-40B4-BE49-F238E27FC236}">
                <a16:creationId xmlns:a16="http://schemas.microsoft.com/office/drawing/2014/main" id="{2E1C3EDA-6AE1-244D-BCC7-C30FE7654BE4}"/>
              </a:ext>
            </a:extLst>
          </p:cNvPr>
          <p:cNvCxnSpPr>
            <a:cxnSpLocks/>
          </p:cNvCxnSpPr>
          <p:nvPr/>
        </p:nvCxnSpPr>
        <p:spPr>
          <a:xfrm>
            <a:off x="2171405" y="3955183"/>
            <a:ext cx="1323088" cy="57195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E4FC3FB-7428-3147-B2A7-20F8CB3308C9}"/>
              </a:ext>
            </a:extLst>
          </p:cNvPr>
          <p:cNvCxnSpPr>
            <a:cxnSpLocks/>
          </p:cNvCxnSpPr>
          <p:nvPr/>
        </p:nvCxnSpPr>
        <p:spPr>
          <a:xfrm flipV="1">
            <a:off x="2316270" y="5044321"/>
            <a:ext cx="1108209" cy="40782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27CA1500-87D8-8241-B538-4ACFC8A13CA5}"/>
              </a:ext>
            </a:extLst>
          </p:cNvPr>
          <p:cNvCxnSpPr>
            <a:cxnSpLocks/>
          </p:cNvCxnSpPr>
          <p:nvPr/>
        </p:nvCxnSpPr>
        <p:spPr>
          <a:xfrm flipH="1">
            <a:off x="5130441" y="4118490"/>
            <a:ext cx="683337" cy="38382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Date Placeholder 3">
            <a:extLst>
              <a:ext uri="{FF2B5EF4-FFF2-40B4-BE49-F238E27FC236}">
                <a16:creationId xmlns:a16="http://schemas.microsoft.com/office/drawing/2014/main" id="{9D964454-EF23-F441-866A-3B452F788649}"/>
              </a:ext>
            </a:extLst>
          </p:cNvPr>
          <p:cNvSpPr>
            <a:spLocks noGrp="1"/>
          </p:cNvSpPr>
          <p:nvPr>
            <p:ph type="dt" sz="half" idx="10"/>
          </p:nvPr>
        </p:nvSpPr>
        <p:spPr/>
        <p:txBody>
          <a:bodyPr/>
          <a:lstStyle/>
          <a:p>
            <a:r>
              <a:rPr lang="en-US"/>
              <a:t>D. Uzdensky</a:t>
            </a:r>
          </a:p>
        </p:txBody>
      </p:sp>
      <p:sp>
        <p:nvSpPr>
          <p:cNvPr id="6" name="Footer Placeholder 5">
            <a:extLst>
              <a:ext uri="{FF2B5EF4-FFF2-40B4-BE49-F238E27FC236}">
                <a16:creationId xmlns:a16="http://schemas.microsoft.com/office/drawing/2014/main" id="{DBD3F5E2-1CE1-CB4A-8DB7-05F1291B35E0}"/>
              </a:ext>
            </a:extLst>
          </p:cNvPr>
          <p:cNvSpPr>
            <a:spLocks noGrp="1"/>
          </p:cNvSpPr>
          <p:nvPr>
            <p:ph type="ftr" sz="quarter" idx="11"/>
          </p:nvPr>
        </p:nvSpPr>
        <p:spPr/>
        <p:txBody>
          <a:bodyPr/>
          <a:lstStyle/>
          <a:p>
            <a:r>
              <a:rPr lang="en-US"/>
              <a:t>10/12/2022</a:t>
            </a:r>
          </a:p>
        </p:txBody>
      </p:sp>
      <p:pic>
        <p:nvPicPr>
          <p:cNvPr id="25" name="Picture 24" descr="calender_n.png">
            <a:extLst>
              <a:ext uri="{FF2B5EF4-FFF2-40B4-BE49-F238E27FC236}">
                <a16:creationId xmlns:a16="http://schemas.microsoft.com/office/drawing/2014/main" id="{CEF25DFE-9FAB-4D40-B37F-701902542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094" y="5133523"/>
            <a:ext cx="1682072" cy="1647185"/>
          </a:xfrm>
          <a:prstGeom prst="rect">
            <a:avLst/>
          </a:prstGeom>
        </p:spPr>
      </p:pic>
      <p:pic>
        <p:nvPicPr>
          <p:cNvPr id="9" name="Picture 8">
            <a:extLst>
              <a:ext uri="{FF2B5EF4-FFF2-40B4-BE49-F238E27FC236}">
                <a16:creationId xmlns:a16="http://schemas.microsoft.com/office/drawing/2014/main" id="{30EBE0B2-6ADA-504B-ADDB-AB4AFF2A4A75}"/>
              </a:ext>
            </a:extLst>
          </p:cNvPr>
          <p:cNvPicPr>
            <a:picLocks noChangeAspect="1"/>
          </p:cNvPicPr>
          <p:nvPr/>
        </p:nvPicPr>
        <p:blipFill>
          <a:blip r:embed="rId4"/>
          <a:stretch>
            <a:fillRect/>
          </a:stretch>
        </p:blipFill>
        <p:spPr>
          <a:xfrm>
            <a:off x="509860" y="3510302"/>
            <a:ext cx="1600200" cy="1600200"/>
          </a:xfrm>
          <a:prstGeom prst="rect">
            <a:avLst/>
          </a:prstGeom>
        </p:spPr>
      </p:pic>
      <p:pic>
        <p:nvPicPr>
          <p:cNvPr id="16" name="Picture 15">
            <a:extLst>
              <a:ext uri="{FF2B5EF4-FFF2-40B4-BE49-F238E27FC236}">
                <a16:creationId xmlns:a16="http://schemas.microsoft.com/office/drawing/2014/main" id="{3C476D93-B233-FC4F-A8CD-AF347F9652AA}"/>
              </a:ext>
            </a:extLst>
          </p:cNvPr>
          <p:cNvPicPr>
            <a:picLocks noChangeAspect="1"/>
          </p:cNvPicPr>
          <p:nvPr/>
        </p:nvPicPr>
        <p:blipFill>
          <a:blip r:embed="rId5"/>
          <a:stretch>
            <a:fillRect/>
          </a:stretch>
        </p:blipFill>
        <p:spPr>
          <a:xfrm>
            <a:off x="5837763" y="4509234"/>
            <a:ext cx="3094146" cy="773537"/>
          </a:xfrm>
          <a:prstGeom prst="rect">
            <a:avLst/>
          </a:prstGeom>
        </p:spPr>
      </p:pic>
      <p:sp>
        <p:nvSpPr>
          <p:cNvPr id="13" name="Slide Number Placeholder 12">
            <a:extLst>
              <a:ext uri="{FF2B5EF4-FFF2-40B4-BE49-F238E27FC236}">
                <a16:creationId xmlns:a16="http://schemas.microsoft.com/office/drawing/2014/main" id="{E0FE069C-7157-A841-05AB-137C8D237E79}"/>
              </a:ext>
            </a:extLst>
          </p:cNvPr>
          <p:cNvSpPr>
            <a:spLocks noGrp="1"/>
          </p:cNvSpPr>
          <p:nvPr>
            <p:ph type="sldNum" sz="quarter" idx="12"/>
          </p:nvPr>
        </p:nvSpPr>
        <p:spPr/>
        <p:txBody>
          <a:bodyPr/>
          <a:lstStyle/>
          <a:p>
            <a:fld id="{5985F9D5-3EED-6E4F-9468-80C6B44E6535}" type="slidenum">
              <a:rPr lang="en-US" smtClean="0"/>
              <a:t>8</a:t>
            </a:fld>
            <a:endParaRPr lang="en-US"/>
          </a:p>
        </p:txBody>
      </p:sp>
      <p:sp>
        <p:nvSpPr>
          <p:cNvPr id="14" name="TextBox 13">
            <a:extLst>
              <a:ext uri="{FF2B5EF4-FFF2-40B4-BE49-F238E27FC236}">
                <a16:creationId xmlns:a16="http://schemas.microsoft.com/office/drawing/2014/main" id="{9EA2653E-A752-CFA3-ECD9-ACAEC406C115}"/>
              </a:ext>
            </a:extLst>
          </p:cNvPr>
          <p:cNvSpPr txBox="1"/>
          <p:nvPr/>
        </p:nvSpPr>
        <p:spPr>
          <a:xfrm>
            <a:off x="111682" y="743745"/>
            <a:ext cx="8758483" cy="426547"/>
          </a:xfrm>
          <a:prstGeom prst="rect">
            <a:avLst/>
          </a:prstGeom>
          <a:noFill/>
        </p:spPr>
        <p:txBody>
          <a:bodyPr wrap="square" rtlCol="0">
            <a:noAutofit/>
          </a:bodyPr>
          <a:lstStyle/>
          <a:p>
            <a:r>
              <a:rPr lang="en-US" dirty="0"/>
              <a:t>In Astrophysics particles are accelerated by complex nonlinear </a:t>
            </a:r>
            <a:r>
              <a:rPr lang="en-US" b="1" i="1" dirty="0">
                <a:solidFill>
                  <a:srgbClr val="C00000"/>
                </a:solidFill>
              </a:rPr>
              <a:t>collective plasma processes</a:t>
            </a:r>
            <a:r>
              <a:rPr lang="en-US" dirty="0"/>
              <a:t>.</a:t>
            </a:r>
          </a:p>
        </p:txBody>
      </p:sp>
    </p:spTree>
    <p:extLst>
      <p:ext uri="{BB962C8B-B14F-4D97-AF65-F5344CB8AC3E}">
        <p14:creationId xmlns:p14="http://schemas.microsoft.com/office/powerpoint/2010/main" val="171816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2834059"/>
            <a:ext cx="18161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Magnetic field</a:t>
            </a:r>
          </a:p>
        </p:txBody>
      </p:sp>
      <p:sp>
        <p:nvSpPr>
          <p:cNvPr id="5" name="Rounded Rectangle 4"/>
          <p:cNvSpPr/>
          <p:nvPr/>
        </p:nvSpPr>
        <p:spPr>
          <a:xfrm>
            <a:off x="3848100" y="1462459"/>
            <a:ext cx="18034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Thermal </a:t>
            </a:r>
          </a:p>
          <a:p>
            <a:pPr algn="ctr"/>
            <a:r>
              <a:rPr lang="en-US" dirty="0"/>
              <a:t>gas/plasma</a:t>
            </a:r>
          </a:p>
        </p:txBody>
      </p:sp>
      <p:sp>
        <p:nvSpPr>
          <p:cNvPr id="6" name="Rounded Rectangle 5"/>
          <p:cNvSpPr/>
          <p:nvPr/>
        </p:nvSpPr>
        <p:spPr>
          <a:xfrm>
            <a:off x="457200" y="5172513"/>
            <a:ext cx="13970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Turbulence/waves</a:t>
            </a:r>
          </a:p>
        </p:txBody>
      </p:sp>
      <p:sp>
        <p:nvSpPr>
          <p:cNvPr id="7" name="Rounded Rectangle 6"/>
          <p:cNvSpPr/>
          <p:nvPr/>
        </p:nvSpPr>
        <p:spPr>
          <a:xfrm>
            <a:off x="6629401" y="2376859"/>
            <a:ext cx="20574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Nonthermal</a:t>
            </a:r>
            <a:r>
              <a:rPr lang="en-US" dirty="0"/>
              <a:t> particles (</a:t>
            </a:r>
            <a:r>
              <a:rPr lang="en-US" dirty="0" err="1"/>
              <a:t>CRs</a:t>
            </a:r>
            <a:r>
              <a:rPr lang="en-US" dirty="0"/>
              <a:t>)</a:t>
            </a:r>
          </a:p>
        </p:txBody>
      </p:sp>
      <p:sp>
        <p:nvSpPr>
          <p:cNvPr id="8" name="Rounded Rectangle 7"/>
          <p:cNvSpPr/>
          <p:nvPr/>
        </p:nvSpPr>
        <p:spPr>
          <a:xfrm>
            <a:off x="3820283" y="5410237"/>
            <a:ext cx="1930400" cy="13081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Large-scale bulk motions (rotation/jets)</a:t>
            </a:r>
          </a:p>
        </p:txBody>
      </p:sp>
      <p:sp>
        <p:nvSpPr>
          <p:cNvPr id="9" name="Rounded Rectangle 8"/>
          <p:cNvSpPr/>
          <p:nvPr/>
        </p:nvSpPr>
        <p:spPr>
          <a:xfrm>
            <a:off x="6725132" y="5211763"/>
            <a:ext cx="18034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Radiation</a:t>
            </a:r>
          </a:p>
        </p:txBody>
      </p:sp>
      <p:sp>
        <p:nvSpPr>
          <p:cNvPr id="18" name="Title 1">
            <a:extLst>
              <a:ext uri="{FF2B5EF4-FFF2-40B4-BE49-F238E27FC236}">
                <a16:creationId xmlns:a16="http://schemas.microsoft.com/office/drawing/2014/main" id="{9F583D3E-39CA-3641-A9AE-40C6B123D259}"/>
              </a:ext>
            </a:extLst>
          </p:cNvPr>
          <p:cNvSpPr txBox="1">
            <a:spLocks/>
          </p:cNvSpPr>
          <p:nvPr/>
        </p:nvSpPr>
        <p:spPr>
          <a:xfrm>
            <a:off x="836112" y="12750"/>
            <a:ext cx="7471775" cy="10369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u="sng" dirty="0"/>
              <a:t>Space and </a:t>
            </a:r>
            <a:r>
              <a:rPr lang="en-US" sz="3200" b="1" u="sng" dirty="0" err="1"/>
              <a:t>Astro</a:t>
            </a:r>
            <a:r>
              <a:rPr lang="en-US" sz="3200" b="1" u="sng" dirty="0"/>
              <a:t> plasmas are complex, multi-component systems</a:t>
            </a:r>
          </a:p>
        </p:txBody>
      </p:sp>
      <p:sp>
        <p:nvSpPr>
          <p:cNvPr id="19" name="Content Placeholder 2">
            <a:extLst>
              <a:ext uri="{FF2B5EF4-FFF2-40B4-BE49-F238E27FC236}">
                <a16:creationId xmlns:a16="http://schemas.microsoft.com/office/drawing/2014/main" id="{25102E29-D8BC-F146-8B07-7DF2D2342FE5}"/>
              </a:ext>
            </a:extLst>
          </p:cNvPr>
          <p:cNvSpPr>
            <a:spLocks noGrp="1"/>
          </p:cNvSpPr>
          <p:nvPr>
            <p:ph idx="1"/>
          </p:nvPr>
        </p:nvSpPr>
        <p:spPr>
          <a:xfrm>
            <a:off x="1926704" y="3978646"/>
            <a:ext cx="5733326" cy="820375"/>
          </a:xfrm>
        </p:spPr>
        <p:txBody>
          <a:bodyPr>
            <a:normAutofit fontScale="47500" lnSpcReduction="20000"/>
          </a:bodyPr>
          <a:lstStyle/>
          <a:p>
            <a:pPr>
              <a:spcAft>
                <a:spcPts val="600"/>
              </a:spcAft>
              <a:buNone/>
            </a:pPr>
            <a:r>
              <a:rPr lang="en-US" sz="3800" dirty="0"/>
              <a:t>These components are often in energy equipartition: </a:t>
            </a:r>
          </a:p>
          <a:p>
            <a:pPr>
              <a:spcBef>
                <a:spcPts val="0"/>
              </a:spcBef>
              <a:spcAft>
                <a:spcPts val="800"/>
              </a:spcAft>
              <a:buNone/>
            </a:pPr>
            <a:r>
              <a:rPr lang="en-US" sz="3800" dirty="0"/>
              <a:t>e.g., ISM in our Galaxy:     </a:t>
            </a:r>
            <a:r>
              <a:rPr lang="en-US" sz="3800" dirty="0" err="1"/>
              <a:t>U</a:t>
            </a:r>
            <a:r>
              <a:rPr lang="en-US" sz="3800" baseline="-25000" dirty="0" err="1"/>
              <a:t>gas</a:t>
            </a:r>
            <a:r>
              <a:rPr lang="en-US" sz="3800" dirty="0"/>
              <a:t> </a:t>
            </a:r>
            <a:r>
              <a:rPr lang="en-US" sz="3800" dirty="0">
                <a:latin typeface="Lucida Grande" panose="020B0600040502020204" pitchFamily="34" charset="0"/>
                <a:cs typeface="Lucida Grande" panose="020B0600040502020204" pitchFamily="34" charset="0"/>
              </a:rPr>
              <a:t>~</a:t>
            </a:r>
            <a:r>
              <a:rPr lang="en-US" sz="3800" dirty="0"/>
              <a:t> </a:t>
            </a:r>
            <a:r>
              <a:rPr lang="en-US" sz="3800" dirty="0" err="1"/>
              <a:t>U</a:t>
            </a:r>
            <a:r>
              <a:rPr lang="en-US" sz="3800" baseline="-25000" dirty="0" err="1"/>
              <a:t>magn</a:t>
            </a:r>
            <a:r>
              <a:rPr lang="en-US" sz="3800" dirty="0"/>
              <a:t> </a:t>
            </a:r>
            <a:r>
              <a:rPr lang="en-US" sz="3800" dirty="0">
                <a:latin typeface="Lucida Grande" panose="020B0600040502020204" pitchFamily="34" charset="0"/>
                <a:cs typeface="Lucida Grande" panose="020B0600040502020204" pitchFamily="34" charset="0"/>
              </a:rPr>
              <a:t>~</a:t>
            </a:r>
            <a:r>
              <a:rPr lang="en-US" sz="3800" dirty="0"/>
              <a:t> </a:t>
            </a:r>
            <a:r>
              <a:rPr lang="en-US" sz="3800" dirty="0" err="1"/>
              <a:t>U</a:t>
            </a:r>
            <a:r>
              <a:rPr lang="en-US" sz="3800" baseline="-25000" dirty="0" err="1"/>
              <a:t>turb</a:t>
            </a:r>
            <a:r>
              <a:rPr lang="en-US" sz="3800" dirty="0">
                <a:latin typeface="Lucida Grande" panose="020B0600040502020204" pitchFamily="34" charset="0"/>
                <a:cs typeface="Lucida Grande" panose="020B0600040502020204" pitchFamily="34" charset="0"/>
              </a:rPr>
              <a:t> ~ </a:t>
            </a:r>
            <a:r>
              <a:rPr lang="en-US" sz="3800" dirty="0"/>
              <a:t>U</a:t>
            </a:r>
            <a:r>
              <a:rPr lang="en-US" sz="3800" baseline="-25000" dirty="0"/>
              <a:t>CR</a:t>
            </a:r>
            <a:r>
              <a:rPr lang="en-US" sz="3800" dirty="0"/>
              <a:t> </a:t>
            </a:r>
            <a:r>
              <a:rPr lang="en-US" sz="3800" dirty="0">
                <a:latin typeface="Lucida Grande" panose="020B0600040502020204" pitchFamily="34" charset="0"/>
                <a:cs typeface="Lucida Grande" panose="020B0600040502020204" pitchFamily="34" charset="0"/>
              </a:rPr>
              <a:t>~</a:t>
            </a:r>
            <a:r>
              <a:rPr lang="en-US" sz="3800" dirty="0"/>
              <a:t> U</a:t>
            </a:r>
            <a:r>
              <a:rPr lang="en-US" sz="3800" baseline="-25000" dirty="0"/>
              <a:t>rad</a:t>
            </a:r>
            <a:endParaRPr lang="en-US" sz="3800" dirty="0"/>
          </a:p>
          <a:p>
            <a:pPr>
              <a:spcAft>
                <a:spcPts val="600"/>
              </a:spcAft>
              <a:buNone/>
            </a:pPr>
            <a:endParaRPr lang="en-US" dirty="0"/>
          </a:p>
        </p:txBody>
      </p:sp>
      <p:sp>
        <p:nvSpPr>
          <p:cNvPr id="20" name="Date Placeholder 19">
            <a:extLst>
              <a:ext uri="{FF2B5EF4-FFF2-40B4-BE49-F238E27FC236}">
                <a16:creationId xmlns:a16="http://schemas.microsoft.com/office/drawing/2014/main" id="{7B4B1000-91D0-EA4C-930B-BF549B750BA9}"/>
              </a:ext>
            </a:extLst>
          </p:cNvPr>
          <p:cNvSpPr>
            <a:spLocks noGrp="1"/>
          </p:cNvSpPr>
          <p:nvPr>
            <p:ph type="dt" sz="half" idx="10"/>
          </p:nvPr>
        </p:nvSpPr>
        <p:spPr/>
        <p:txBody>
          <a:bodyPr/>
          <a:lstStyle/>
          <a:p>
            <a:r>
              <a:rPr lang="en-US"/>
              <a:t>D. Uzdensky</a:t>
            </a:r>
          </a:p>
        </p:txBody>
      </p:sp>
      <p:sp>
        <p:nvSpPr>
          <p:cNvPr id="21" name="Footer Placeholder 20">
            <a:extLst>
              <a:ext uri="{FF2B5EF4-FFF2-40B4-BE49-F238E27FC236}">
                <a16:creationId xmlns:a16="http://schemas.microsoft.com/office/drawing/2014/main" id="{94514CBF-5A96-6F43-B58C-5AC3F8A06104}"/>
              </a:ext>
            </a:extLst>
          </p:cNvPr>
          <p:cNvSpPr>
            <a:spLocks noGrp="1"/>
          </p:cNvSpPr>
          <p:nvPr>
            <p:ph type="ftr" sz="quarter" idx="11"/>
          </p:nvPr>
        </p:nvSpPr>
        <p:spPr/>
        <p:txBody>
          <a:bodyPr/>
          <a:lstStyle/>
          <a:p>
            <a:r>
              <a:rPr lang="en-US"/>
              <a:t>10/12/2022</a:t>
            </a:r>
          </a:p>
        </p:txBody>
      </p:sp>
      <p:sp>
        <p:nvSpPr>
          <p:cNvPr id="2" name="Slide Number Placeholder 1">
            <a:extLst>
              <a:ext uri="{FF2B5EF4-FFF2-40B4-BE49-F238E27FC236}">
                <a16:creationId xmlns:a16="http://schemas.microsoft.com/office/drawing/2014/main" id="{228BB52D-5552-8883-9E44-7FBAAB55DCAF}"/>
              </a:ext>
            </a:extLst>
          </p:cNvPr>
          <p:cNvSpPr>
            <a:spLocks noGrp="1"/>
          </p:cNvSpPr>
          <p:nvPr>
            <p:ph type="sldNum" sz="quarter" idx="12"/>
          </p:nvPr>
        </p:nvSpPr>
        <p:spPr/>
        <p:txBody>
          <a:bodyPr/>
          <a:lstStyle/>
          <a:p>
            <a:fld id="{5985F9D5-3EED-6E4F-9468-80C6B44E6535}" type="slidenum">
              <a:rPr lang="en-US" smtClean="0"/>
              <a:t>9</a:t>
            </a:fld>
            <a:endParaRPr lang="en-US"/>
          </a:p>
        </p:txBody>
      </p:sp>
    </p:spTree>
    <p:extLst>
      <p:ext uri="{BB962C8B-B14F-4D97-AF65-F5344CB8AC3E}">
        <p14:creationId xmlns:p14="http://schemas.microsoft.com/office/powerpoint/2010/main" val="257404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45207</TotalTime>
  <Words>3575</Words>
  <Application>Microsoft Macintosh PowerPoint</Application>
  <PresentationFormat>On-screen Show (4:3)</PresentationFormat>
  <Paragraphs>621</Paragraphs>
  <Slides>33</Slides>
  <Notes>11</Notes>
  <HiddenSlides>0</HiddenSlides>
  <MMClips>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3" baseType="lpstr">
      <vt:lpstr>Arial</vt:lpstr>
      <vt:lpstr>Calibri</vt:lpstr>
      <vt:lpstr>Cambria Math</vt:lpstr>
      <vt:lpstr>Futura Medium</vt:lpstr>
      <vt:lpstr>Gill Sans Nova</vt:lpstr>
      <vt:lpstr>Helvetica</vt:lpstr>
      <vt:lpstr>Lucida Grande</vt:lpstr>
      <vt:lpstr>Wingdings</vt:lpstr>
      <vt:lpstr>Office Theme</vt:lpstr>
      <vt:lpstr>Equation</vt:lpstr>
      <vt:lpstr>Extreme Plasma Astrophysics:  a Shining New Frontier</vt:lpstr>
      <vt:lpstr>OUTLINE</vt:lpstr>
      <vt:lpstr>PowerPoint Presentation</vt:lpstr>
      <vt:lpstr>The Shining Universe</vt:lpstr>
      <vt:lpstr>High-Energy Universe</vt:lpstr>
      <vt:lpstr>PowerPoint Presentation</vt:lpstr>
      <vt:lpstr>High-Energy Particle Acceleration and Emission in Astrophysical Plasmas</vt:lpstr>
      <vt:lpstr>Dissipation/Acceleration Mechanisms</vt:lpstr>
      <vt:lpstr>PowerPoint Presentation</vt:lpstr>
      <vt:lpstr>Components and Processes</vt:lpstr>
      <vt:lpstr>OR CAN WE ??</vt:lpstr>
      <vt:lpstr>Traditional &amp; Extreme Plasma Physics</vt:lpstr>
      <vt:lpstr>Extreme Plasma (Astro)Physics</vt:lpstr>
      <vt:lpstr>Problems of (Extreme) Plasma Astrophysics</vt:lpstr>
      <vt:lpstr>Tools of Extreme Plasma Astrophysics </vt:lpstr>
      <vt:lpstr>Radiative Plasma Astrophysics</vt:lpstr>
      <vt:lpstr>Examples of Recent Radiative-PIC Simulations of Radiative Relativistic Collective Plasma Processes</vt:lpstr>
      <vt:lpstr>Radiative Relativistic Magnetic Reconnection</vt:lpstr>
      <vt:lpstr>Introduction: Magnetic Reconnection</vt:lpstr>
      <vt:lpstr>Traditional Magnetic Reconnection in the Solar System </vt:lpstr>
      <vt:lpstr>Radiative Reconnection in Astrophysics</vt:lpstr>
      <vt:lpstr>PIC Simulations of Relativistic Magnetic Reconnection with inverse-Compton (ICy) Radiative Cooling</vt:lpstr>
      <vt:lpstr>PowerPoint Presentation</vt:lpstr>
      <vt:lpstr>PIC Simulations of Radiative Reconnection with ICy cooling (Werner, Philippov, &amp; Uzdensky 2019)</vt:lpstr>
      <vt:lpstr>PowerPoint Presentation</vt:lpstr>
      <vt:lpstr>QED-Radiative-Reconnection-Powered Pair Creation in NS &amp; BH Magnetospheres</vt:lpstr>
      <vt:lpstr>Relativistic Radiative Turbulence</vt:lpstr>
      <vt:lpstr>3D PIC Simulations of Relativistic Kinetic Turbulence with External Inverse-Compton Radiative Cooling (Zhdankin, Werner, Uzdensky, Begelman 2020)</vt:lpstr>
      <vt:lpstr>Steady-State Particle Distribution</vt:lpstr>
      <vt:lpstr>Turbulent Kinetic Beaming</vt:lpstr>
      <vt:lpstr>Prospects for Experimental Studies</vt:lpstr>
      <vt:lpstr>Prospects for Experimental Studies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Dmitri Uzdensky</dc:creator>
  <cp:lastModifiedBy>Dmitri Uzdensky</cp:lastModifiedBy>
  <cp:revision>2315</cp:revision>
  <dcterms:created xsi:type="dcterms:W3CDTF">2012-05-28T22:32:24Z</dcterms:created>
  <dcterms:modified xsi:type="dcterms:W3CDTF">2022-10-27T01:03:04Z</dcterms:modified>
</cp:coreProperties>
</file>