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69" r:id="rId3"/>
    <p:sldId id="270" r:id="rId4"/>
    <p:sldId id="357" r:id="rId5"/>
    <p:sldId id="336" r:id="rId6"/>
    <p:sldId id="337" r:id="rId7"/>
    <p:sldId id="358" r:id="rId8"/>
    <p:sldId id="342" r:id="rId9"/>
    <p:sldId id="359" r:id="rId10"/>
    <p:sldId id="353" r:id="rId11"/>
    <p:sldId id="361" r:id="rId12"/>
    <p:sldId id="366" r:id="rId13"/>
    <p:sldId id="367" r:id="rId14"/>
    <p:sldId id="362" r:id="rId15"/>
    <p:sldId id="363" r:id="rId16"/>
    <p:sldId id="341" r:id="rId17"/>
    <p:sldId id="343" r:id="rId18"/>
    <p:sldId id="344" r:id="rId19"/>
    <p:sldId id="345" r:id="rId20"/>
    <p:sldId id="347" r:id="rId21"/>
    <p:sldId id="346" r:id="rId22"/>
    <p:sldId id="365" r:id="rId23"/>
    <p:sldId id="354" r:id="rId24"/>
    <p:sldId id="348" r:id="rId25"/>
    <p:sldId id="349" r:id="rId26"/>
    <p:sldId id="355" r:id="rId27"/>
    <p:sldId id="350" r:id="rId28"/>
    <p:sldId id="351" r:id="rId29"/>
    <p:sldId id="356" r:id="rId30"/>
    <p:sldId id="352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710" autoAdjust="0"/>
  </p:normalViewPr>
  <p:slideViewPr>
    <p:cSldViewPr>
      <p:cViewPr varScale="1">
        <p:scale>
          <a:sx n="126" d="100"/>
          <a:sy n="126" d="100"/>
        </p:scale>
        <p:origin x="-12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CBB31E-7385-494C-9393-D25A562DBB9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DC4D8A-860F-42CC-8B8A-6773B84F8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7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57066" indent="-291179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64717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30604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96491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48348E5E-1359-405E-B9DD-DD7B406EDC36}" type="slidenum">
              <a:rPr lang="en-US" altLang="zh-TW" b="0" smtClean="0"/>
              <a:pPr eaLnBrk="1" hangingPunct="1"/>
              <a:t>1</a:t>
            </a:fld>
            <a:endParaRPr lang="en-US" altLang="zh-TW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7404"/>
            <a:ext cx="5140960" cy="41817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37" tIns="47469" rIns="94937" bIns="47469"/>
          <a:lstStyle/>
          <a:p>
            <a:pPr eaLnBrk="1" hangingPunct="1"/>
            <a:endParaRPr lang="en-US" altLang="zh-CN" sz="8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57066" indent="-291179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64717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30604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96491" indent="-232943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D901D784-B50B-4820-8877-3E46606D3806}" type="slidenum">
              <a:rPr lang="en-US" altLang="zh-TW" b="0" smtClean="0">
                <a:solidFill>
                  <a:prstClr val="black"/>
                </a:solidFill>
              </a:rPr>
              <a:pPr eaLnBrk="1" hangingPunct="1"/>
              <a:t>10</a:t>
            </a:fld>
            <a:endParaRPr lang="en-US" altLang="zh-TW" b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5800"/>
            <a:ext cx="4672013" cy="350361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47" y="4419018"/>
            <a:ext cx="5179907" cy="419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3" rIns="93164" bIns="46583"/>
          <a:lstStyle/>
          <a:p>
            <a:pPr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0550" y="144463"/>
            <a:ext cx="5829300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0550" y="144463"/>
            <a:ext cx="5829300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4463"/>
            <a:ext cx="5832475" cy="437356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142875"/>
            <a:ext cx="5832475" cy="437515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4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21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4B6E9-B693-47F4-B594-695D66AB8F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44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229100" y="6400800"/>
            <a:ext cx="685800" cy="457200"/>
          </a:xfrm>
          <a:ln/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A78E4-2046-4285-8A0D-67D4444A8E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35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F3A7C-0257-479E-8121-BCA208627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0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71BCD-1AAF-42CF-8A4A-D4FCFA5C0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84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2B209-7EFB-4AF2-8BC8-645C4229C4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B9303-BA4E-4F57-8B9E-D59A333C8F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80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E143-B3B0-4712-960B-E7A6941345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78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6890B-73D2-4CC9-B38A-9AAE9CCD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7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57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F93A5-BFC7-4D01-9B06-A49EC8F24E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7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1A11-0F78-4A49-88DA-A987259F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50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8115-FF3B-4195-9268-01247C4D10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B1AE1-8A2A-4252-8B63-8E733A7A62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9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5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9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9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4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330B1-DD52-4708-AAE2-EBA486108A7E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1E9E4-D511-4C96-BEAA-6FF20D261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E0A797-871F-42C0-A0CC-C4A6DAACC545}" type="slidenum">
              <a:rPr lang="en-US">
                <a:solidFill>
                  <a:srgbClr val="000000"/>
                </a:solidFill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036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3" Type="http://schemas.openxmlformats.org/officeDocument/2006/relationships/image" Target="../media/image7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11" Type="http://schemas.openxmlformats.org/officeDocument/2006/relationships/image" Target="../media/image6.wmf"/><Relationship Id="rId5" Type="http://schemas.openxmlformats.org/officeDocument/2006/relationships/image" Target="../media/image3.wmf"/><Relationship Id="rId9" Type="http://schemas.openxmlformats.org/officeDocument/2006/relationships/image" Target="../media/image5.wmf"/></Relationships>
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4" Type="http://schemas.openxmlformats.org/officeDocument/2006/relationships/image" Target="../media/image9.tif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523835"/>
            <a:ext cx="9144000" cy="500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3200" dirty="0"/>
              <a:t>	</a:t>
            </a:r>
            <a:r>
              <a:rPr lang="en-US" sz="3600" dirty="0"/>
              <a:t>COMPUTATIONAL INVESTIGATION OF PLASMA ENHANCED ALD OF SiO</a:t>
            </a:r>
            <a:r>
              <a:rPr lang="en-US" sz="3600" baseline="-25000" dirty="0"/>
              <a:t>2</a:t>
            </a:r>
            <a:r>
              <a:rPr lang="en-US" sz="3600" dirty="0"/>
              <a:t>*</a:t>
            </a:r>
            <a:endParaRPr kumimoji="0" lang="en-US" altLang="zh-TW" sz="3600" dirty="0">
              <a:ea typeface="굴림" pitchFamily="34" charset="-127"/>
            </a:endParaRPr>
          </a:p>
          <a:p>
            <a:pPr algn="ctr">
              <a:spcAft>
                <a:spcPts val="0"/>
              </a:spcAft>
            </a:pPr>
            <a:r>
              <a:rPr kumimoji="0" lang="en-US" altLang="zh-TW" sz="2400" dirty="0" err="1"/>
              <a:t>Chenhui</a:t>
            </a:r>
            <a:r>
              <a:rPr kumimoji="0" lang="en-US" altLang="zh-TW" sz="2400" dirty="0"/>
              <a:t> Qu, and Mark J. Kushner</a:t>
            </a:r>
          </a:p>
          <a:p>
            <a:pPr algn="ctr"/>
            <a:r>
              <a:rPr kumimoji="0" lang="en-US" altLang="zh-TW" sz="2000" dirty="0"/>
              <a:t>University of Michigan, Ann Arbor, MI 48109-2122 USA</a:t>
            </a:r>
          </a:p>
          <a:p>
            <a:pPr algn="ctr">
              <a:spcAft>
                <a:spcPts val="600"/>
              </a:spcAft>
            </a:pPr>
            <a:r>
              <a:rPr kumimoji="0" lang="en-US" altLang="zh-TW" sz="2000" dirty="0"/>
              <a:t>chenqu@umich.edu, mjkush@umich.edu</a:t>
            </a:r>
          </a:p>
          <a:p>
            <a:pPr algn="ctr"/>
            <a:r>
              <a:rPr kumimoji="0" lang="en-US" altLang="zh-TW" sz="2400" dirty="0" err="1"/>
              <a:t>Pulkit</a:t>
            </a:r>
            <a:r>
              <a:rPr kumimoji="0" lang="en-US" altLang="zh-TW" sz="2400" dirty="0"/>
              <a:t> </a:t>
            </a:r>
            <a:r>
              <a:rPr kumimoji="0" lang="en-US" altLang="zh-TW" sz="2400" dirty="0" err="1"/>
              <a:t>Agarwal</a:t>
            </a:r>
            <a:r>
              <a:rPr kumimoji="0" lang="en-US" altLang="zh-TW" sz="2400" dirty="0"/>
              <a:t>, Yukinori </a:t>
            </a:r>
            <a:r>
              <a:rPr kumimoji="0" lang="en-US" altLang="zh-TW" sz="2400" dirty="0" err="1"/>
              <a:t>Sakiyama</a:t>
            </a:r>
            <a:r>
              <a:rPr kumimoji="0" lang="en-US" altLang="zh-TW" sz="2400" dirty="0"/>
              <a:t> and </a:t>
            </a:r>
            <a:r>
              <a:rPr kumimoji="0" lang="en-US" altLang="zh-TW" sz="2400" dirty="0" err="1"/>
              <a:t>Adrien</a:t>
            </a:r>
            <a:r>
              <a:rPr kumimoji="0" lang="en-US" altLang="zh-TW" sz="2400" dirty="0"/>
              <a:t> Lavoie</a:t>
            </a:r>
          </a:p>
          <a:p>
            <a:pPr algn="ctr"/>
            <a:r>
              <a:rPr kumimoji="0" lang="en-US" altLang="zh-TW" sz="2000" dirty="0"/>
              <a:t>LAM Research Corp. Tualatin, OR 97062 USA</a:t>
            </a:r>
          </a:p>
          <a:p>
            <a:pPr algn="ctr"/>
            <a:r>
              <a:rPr kumimoji="0" lang="en-US" altLang="zh-TW" sz="2000" dirty="0" err="1"/>
              <a:t>Pulkit.Agarwal</a:t>
            </a:r>
            <a:r>
              <a:rPr kumimoji="0" lang="en-US" altLang="zh-TW" sz="2000" dirty="0"/>
              <a:t>, </a:t>
            </a:r>
            <a:r>
              <a:rPr kumimoji="0" lang="en-US" altLang="zh-TW" sz="2000" dirty="0" err="1"/>
              <a:t>Yukinori.Sakiyama</a:t>
            </a:r>
            <a:r>
              <a:rPr kumimoji="0" lang="en-US" altLang="zh-TW" sz="2000" dirty="0"/>
              <a:t>, Adrien.LaVoie@lamresearch.com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2000" dirty="0">
              <a:ea typeface="굴림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2000" dirty="0">
              <a:ea typeface="굴림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200" dirty="0">
                <a:ea typeface="굴림" charset="-127"/>
              </a:rPr>
              <a:t>International Online Plasma Seminar (IOPS)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200" dirty="0">
                <a:ea typeface="굴림" charset="-127"/>
              </a:rPr>
              <a:t>January 30</a:t>
            </a:r>
            <a:r>
              <a:rPr lang="en-US" altLang="ko-KR" sz="2200" baseline="30000" dirty="0">
                <a:ea typeface="굴림" charset="-127"/>
              </a:rPr>
              <a:t>th</a:t>
            </a:r>
            <a:r>
              <a:rPr lang="en-US" altLang="ko-KR" sz="2200" dirty="0">
                <a:ea typeface="굴림" charset="-127"/>
              </a:rPr>
              <a:t> 2020</a:t>
            </a:r>
          </a:p>
          <a:p>
            <a:pPr algn="ctr" eaLnBrk="1" hangingPunct="1"/>
            <a:endParaRPr kumimoji="0" lang="en-US" altLang="zh-TW" sz="2200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5867400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r>
              <a:rPr kumimoji="0" lang="en-US" altLang="zh-TW" dirty="0"/>
              <a:t>* Work supported by </a:t>
            </a:r>
            <a:r>
              <a:rPr lang="en-US" altLang="zh-CN" dirty="0">
                <a:ea typeface="SimSun" pitchFamily="2" charset="-122"/>
              </a:rPr>
              <a:t>LAM Research Corp. DOE Office of Fusion Energy Sciences and National Science Foundation.</a:t>
            </a:r>
          </a:p>
        </p:txBody>
      </p:sp>
    </p:spTree>
    <p:extLst>
      <p:ext uri="{BB962C8B-B14F-4D97-AF65-F5344CB8AC3E}">
        <p14:creationId xmlns:p14="http://schemas.microsoft.com/office/powerpoint/2010/main" val="379721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enqu\LAB\LAM_ALD\02062018\N2OARO2\FIG AND LAY\GEO\GEOMETR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0909"/>
            <a:ext cx="7772400" cy="20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Line 8"/>
          <p:cNvSpPr>
            <a:spLocks noChangeShapeType="1"/>
          </p:cNvSpPr>
          <p:nvPr/>
        </p:nvSpPr>
        <p:spPr bwMode="auto">
          <a:xfrm>
            <a:off x="685800" y="6858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1884822" y="116632"/>
            <a:ext cx="5502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algn="ctr"/>
            <a:r>
              <a:rPr kumimoji="0" lang="en-US" altLang="zh-TW" sz="2800" dirty="0" err="1">
                <a:solidFill>
                  <a:prstClr val="black"/>
                </a:solidFill>
              </a:rPr>
              <a:t>PEALD</a:t>
            </a:r>
            <a:r>
              <a:rPr kumimoji="0" lang="en-US" altLang="zh-TW" sz="2800" dirty="0">
                <a:solidFill>
                  <a:prstClr val="black"/>
                </a:solidFill>
              </a:rPr>
              <a:t> REACTOR GEOMETRY </a:t>
            </a: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2" name="Line 4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13" name="Text Box 4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ko-KR" sz="1600" b="1" dirty="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University of Michigan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ko-KR" sz="1600" b="1" dirty="0">
                  <a:solidFill>
                    <a:srgbClr val="000000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5800" y="3472696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Capacitively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coupled plasma (CCP)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Top electrode powered:  500 W, 10 MHz,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rf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= 379 V,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dc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= -54 V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Gas flows at 2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endParaRPr lang="en-US" sz="20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625475" lvl="1" indent="-285750" fontAlgn="base"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Primary: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Ar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/O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80/20,  5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slm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</a:p>
          <a:p>
            <a:pPr marL="625475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Secondary: O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6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slm</a:t>
            </a:r>
            <a:endParaRPr lang="en-US" sz="20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34290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0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241AEA28-015C-4CA6-948D-F0CD55180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263388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enqu\Desktop\Conferences\ALDALE\FIGURE AND LAY\SLIDE2\TEST\SLIDE2_ZOOM_SIZE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25" y="1065336"/>
            <a:ext cx="5400462" cy="48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51460" y="86380"/>
            <a:ext cx="7985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PLASMA PROPERTIES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57800" y="1066800"/>
            <a:ext cx="40386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Secondary O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 input has little influence on bulk plasma.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Peak electron density [e] = 3.2 x 10</a:t>
            </a:r>
            <a:r>
              <a:rPr lang="en-US" altLang="ko-KR" sz="2000" i="0" baseline="30000" dirty="0" smtClean="0">
                <a:ea typeface="SimSun" pitchFamily="2" charset="-122"/>
              </a:rPr>
              <a:t>10</a:t>
            </a:r>
            <a:r>
              <a:rPr lang="en-US" altLang="ko-KR" sz="2000" i="0" dirty="0" smtClean="0">
                <a:ea typeface="SimSun" pitchFamily="2" charset="-122"/>
              </a:rPr>
              <a:t> cm</a:t>
            </a:r>
            <a:r>
              <a:rPr lang="en-US" altLang="ko-KR" sz="2000" i="0" baseline="30000" dirty="0" smtClean="0">
                <a:ea typeface="SimSun" pitchFamily="2" charset="-122"/>
              </a:rPr>
              <a:t>-3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Peak density at corner of the electrode due to E-field enhancement.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Dominant ions: O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and O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O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baseline="30000" dirty="0" smtClean="0">
                <a:ea typeface="SimSun" pitchFamily="2" charset="-122"/>
              </a:rPr>
              <a:t>+</a:t>
            </a:r>
            <a:r>
              <a:rPr lang="en-US" altLang="ko-KR" sz="2000" i="0" dirty="0" smtClean="0">
                <a:ea typeface="SimSun" pitchFamily="2" charset="-122"/>
              </a:rPr>
              <a:t> production through Penning ionization and charge exchange.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O</a:t>
            </a:r>
            <a:r>
              <a:rPr lang="en-US" altLang="ko-KR" sz="2000" i="0" baseline="30000" dirty="0" smtClean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 density due to high rate of dissociative attachment to O</a:t>
            </a:r>
            <a:r>
              <a:rPr lang="en-US" altLang="ko-KR" sz="2000" i="0" baseline="-25000" dirty="0" smtClean="0">
                <a:ea typeface="SimSun" pitchFamily="2" charset="-122"/>
              </a:rPr>
              <a:t>2</a:t>
            </a:r>
            <a:r>
              <a:rPr lang="en-US" altLang="ko-KR" sz="2000" i="0" dirty="0" smtClean="0">
                <a:ea typeface="SimSun" pitchFamily="2" charset="-122"/>
              </a:rPr>
              <a:t>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60960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2 </a:t>
            </a:r>
            <a:r>
              <a:rPr lang="en-US" altLang="ko-KR" sz="1800" i="0" dirty="0" err="1" smtClean="0">
                <a:ea typeface="SimSun" pitchFamily="2" charset="-122"/>
              </a:rPr>
              <a:t>Torr</a:t>
            </a:r>
            <a:r>
              <a:rPr lang="en-US" altLang="ko-KR" sz="1800" i="0" dirty="0" smtClean="0">
                <a:ea typeface="SimSun" pitchFamily="2" charset="-122"/>
              </a:rPr>
              <a:t>, </a:t>
            </a:r>
            <a:r>
              <a:rPr lang="en-US" altLang="ko-KR" sz="1800" i="0" dirty="0" err="1" smtClean="0">
                <a:ea typeface="SimSun" pitchFamily="2" charset="-122"/>
              </a:rPr>
              <a:t>Ar</a:t>
            </a:r>
            <a:r>
              <a:rPr lang="en-US" altLang="ko-KR" sz="1800" i="0" dirty="0" smtClean="0">
                <a:ea typeface="SimSun" pitchFamily="2" charset="-122"/>
              </a:rPr>
              <a:t>/O</a:t>
            </a:r>
            <a:r>
              <a:rPr lang="en-US" altLang="ko-KR" sz="1800" i="0" baseline="-25000" dirty="0" smtClean="0">
                <a:ea typeface="SimSun" pitchFamily="2" charset="-122"/>
              </a:rPr>
              <a:t>2</a:t>
            </a:r>
            <a:r>
              <a:rPr lang="en-US" altLang="ko-KR" sz="1800" i="0" dirty="0" smtClean="0">
                <a:ea typeface="SimSun" pitchFamily="2" charset="-122"/>
              </a:rPr>
              <a:t> = 4/1, 5 </a:t>
            </a:r>
            <a:r>
              <a:rPr lang="en-US" altLang="ko-KR" sz="1800" i="0" dirty="0" err="1" smtClean="0">
                <a:ea typeface="SimSun" pitchFamily="2" charset="-122"/>
              </a:rPr>
              <a:t>slm</a:t>
            </a:r>
            <a:r>
              <a:rPr lang="en-US" altLang="ko-KR" sz="1800" i="0" dirty="0" smtClean="0">
                <a:ea typeface="SimSun" pitchFamily="2" charset="-122"/>
              </a:rPr>
              <a:t>, 500 W (10 MHz)</a:t>
            </a:r>
            <a:endParaRPr lang="en-US" altLang="ko-KR" sz="1800" i="0" dirty="0">
              <a:ea typeface="SimSun" pitchFamily="2" charset="-122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241AEA28-015C-4CA6-948D-F0CD55180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7202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henqu\Desktop\Conferences\ALDALE\FIGURE AND LAY\SLIDE3\TEST\SLIDE3_TEST_SIZE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535548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51460" y="86380"/>
            <a:ext cx="7985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smtClean="0">
                <a:ea typeface="SimSun" pitchFamily="2" charset="-122"/>
              </a:rPr>
              <a:t>IONIZATION SOURCES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486400" y="914400"/>
            <a:ext cx="3657600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Electron temperature (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) is uniform in bulk plasma.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</a:t>
            </a:r>
            <a:r>
              <a:rPr lang="en-US" altLang="ko-KR" sz="2000" i="0" dirty="0" err="1" smtClean="0">
                <a:ea typeface="SimSun" pitchFamily="2" charset="-122"/>
              </a:rPr>
              <a:t>T</a:t>
            </a:r>
            <a:r>
              <a:rPr lang="en-US" altLang="ko-KR" sz="2000" i="0" baseline="-25000" dirty="0" err="1" smtClean="0">
                <a:ea typeface="SimSun" pitchFamily="2" charset="-122"/>
              </a:rPr>
              <a:t>e</a:t>
            </a:r>
            <a:r>
              <a:rPr lang="en-US" altLang="ko-KR" sz="2000" i="0" dirty="0" smtClean="0">
                <a:ea typeface="SimSun" pitchFamily="2" charset="-122"/>
              </a:rPr>
              <a:t> in sheath due to low [e].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pressure, thin sheath, weak </a:t>
            </a:r>
            <a:r>
              <a:rPr lang="en-US" altLang="ko-KR" sz="2000" i="0" dirty="0" err="1">
                <a:ea typeface="SimSun" pitchFamily="2" charset="-122"/>
              </a:rPr>
              <a:t>O</a:t>
            </a:r>
            <a:r>
              <a:rPr lang="en-US" altLang="ko-KR" sz="2000" i="0" dirty="0" err="1" smtClean="0">
                <a:ea typeface="SimSun" pitchFamily="2" charset="-122"/>
              </a:rPr>
              <a:t>hmic</a:t>
            </a:r>
            <a:r>
              <a:rPr lang="en-US" altLang="ko-KR" sz="2000" i="0" dirty="0" smtClean="0">
                <a:ea typeface="SimSun" pitchFamily="2" charset="-122"/>
              </a:rPr>
              <a:t> </a:t>
            </a:r>
            <a:r>
              <a:rPr lang="en-US" altLang="ko-KR" sz="2000" i="0" dirty="0" smtClean="0">
                <a:ea typeface="SimSun" pitchFamily="2" charset="-122"/>
              </a:rPr>
              <a:t>heating in plasma bulk.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ionization source within thin layer of sheath due to stochastic heating.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High rate of beam ionization by secondary electron emission.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smtClean="0">
                <a:ea typeface="SimSun" pitchFamily="2" charset="-122"/>
              </a:rPr>
              <a:t>Plasma sustained in </a:t>
            </a:r>
            <a:r>
              <a:rPr lang="el-GR" altLang="ko-KR" sz="2000" i="0" dirty="0" smtClean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γ</a:t>
            </a:r>
            <a:r>
              <a:rPr lang="en-US" altLang="ko-KR" sz="2000" i="0" dirty="0">
                <a:ea typeface="SimSun" pitchFamily="2" charset="-122"/>
              </a:rPr>
              <a:t>-</a:t>
            </a:r>
            <a:r>
              <a:rPr lang="en-US" altLang="ko-KR" sz="2000" i="0" dirty="0" smtClean="0">
                <a:ea typeface="SimSun" pitchFamily="2" charset="-122"/>
              </a:rPr>
              <a:t>mode.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60960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1800" i="0" dirty="0" smtClean="0">
                <a:ea typeface="SimSun" pitchFamily="2" charset="-122"/>
              </a:rPr>
              <a:t>2 </a:t>
            </a:r>
            <a:r>
              <a:rPr lang="en-US" altLang="ko-KR" sz="1800" i="0" dirty="0" err="1" smtClean="0">
                <a:ea typeface="SimSun" pitchFamily="2" charset="-122"/>
              </a:rPr>
              <a:t>Torr</a:t>
            </a:r>
            <a:r>
              <a:rPr lang="en-US" altLang="ko-KR" sz="1800" i="0" dirty="0" smtClean="0">
                <a:ea typeface="SimSun" pitchFamily="2" charset="-122"/>
              </a:rPr>
              <a:t>, </a:t>
            </a:r>
            <a:r>
              <a:rPr lang="en-US" altLang="ko-KR" sz="1800" i="0" dirty="0" err="1" smtClean="0">
                <a:ea typeface="SimSun" pitchFamily="2" charset="-122"/>
              </a:rPr>
              <a:t>Ar</a:t>
            </a:r>
            <a:r>
              <a:rPr lang="en-US" altLang="ko-KR" sz="1800" i="0" dirty="0" smtClean="0">
                <a:ea typeface="SimSun" pitchFamily="2" charset="-122"/>
              </a:rPr>
              <a:t>/O</a:t>
            </a:r>
            <a:r>
              <a:rPr lang="en-US" altLang="ko-KR" sz="1800" i="0" baseline="-25000" dirty="0" smtClean="0">
                <a:ea typeface="SimSun" pitchFamily="2" charset="-122"/>
              </a:rPr>
              <a:t>2</a:t>
            </a:r>
            <a:r>
              <a:rPr lang="en-US" altLang="ko-KR" sz="1800" i="0" dirty="0" smtClean="0">
                <a:ea typeface="SimSun" pitchFamily="2" charset="-122"/>
              </a:rPr>
              <a:t> = 4/1, 5 </a:t>
            </a:r>
            <a:r>
              <a:rPr lang="en-US" altLang="ko-KR" sz="1800" i="0" dirty="0" err="1" smtClean="0">
                <a:ea typeface="SimSun" pitchFamily="2" charset="-122"/>
              </a:rPr>
              <a:t>slm</a:t>
            </a:r>
            <a:r>
              <a:rPr lang="en-US" altLang="ko-KR" sz="1800" i="0" dirty="0" smtClean="0">
                <a:ea typeface="SimSun" pitchFamily="2" charset="-122"/>
              </a:rPr>
              <a:t>, 500 W (10 MHz)</a:t>
            </a:r>
            <a:endParaRPr lang="en-US" altLang="ko-KR" sz="1800" i="0" dirty="0">
              <a:ea typeface="SimSun" pitchFamily="2" charset="-122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241AEA28-015C-4CA6-948D-F0CD55180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18533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henqu\Desktop\Conferences\ALDALE\FIGURE AND LAY\SLIDE5\SLIDE5_SIZE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8" y="0"/>
            <a:ext cx="4000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4038600" y="300842"/>
            <a:ext cx="4953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600" i="0" dirty="0">
                <a:solidFill>
                  <a:prstClr val="black"/>
                </a:solidFill>
              </a:rPr>
              <a:t>PLASMA FLUXES TO WAFER</a:t>
            </a:r>
            <a:endParaRPr lang="en-US" altLang="zh-CN" sz="2600" i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4419600" y="838200"/>
            <a:ext cx="457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191000" y="1706701"/>
            <a:ext cx="495300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Dominant neutral fluxes: O, O</a:t>
            </a:r>
            <a:r>
              <a:rPr lang="en-US" altLang="ko-KR" sz="2000" i="0" baseline="-25000" dirty="0">
                <a:solidFill>
                  <a:prstClr val="black"/>
                </a:solidFill>
                <a:ea typeface="SimSun" pitchFamily="2" charset="-122"/>
              </a:rPr>
              <a:t>2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(a</a:t>
            </a:r>
            <a:r>
              <a:rPr lang="en-US" altLang="ko-KR" sz="2000" i="0" baseline="30000" dirty="0">
                <a:solidFill>
                  <a:prstClr val="black"/>
                </a:solidFill>
                <a:ea typeface="SimSun" pitchFamily="2" charset="-122"/>
              </a:rPr>
              <a:t>1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∆</a:t>
            </a:r>
            <a:r>
              <a:rPr lang="en-US" altLang="ko-KR" sz="2000" i="0" baseline="-25000" dirty="0">
                <a:solidFill>
                  <a:prstClr val="black"/>
                </a:solidFill>
                <a:ea typeface="SimSun" pitchFamily="2" charset="-122"/>
              </a:rPr>
              <a:t>g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) and O</a:t>
            </a:r>
            <a:r>
              <a:rPr lang="en-US" altLang="ko-KR" sz="2000" i="0" baseline="-25000" dirty="0">
                <a:solidFill>
                  <a:prstClr val="black"/>
                </a:solidFill>
                <a:ea typeface="SimSun" pitchFamily="2" charset="-122"/>
              </a:rPr>
              <a:t>2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(b</a:t>
            </a:r>
            <a:r>
              <a:rPr lang="en-US" altLang="ko-KR" sz="2000" i="0" baseline="30000" dirty="0">
                <a:solidFill>
                  <a:prstClr val="black"/>
                </a:solidFill>
                <a:ea typeface="SimSun" pitchFamily="2" charset="-122"/>
              </a:rPr>
              <a:t>1</a:t>
            </a:r>
            <a:r>
              <a:rPr lang="el-GR" altLang="ko-KR" sz="2000" i="0" dirty="0">
                <a:solidFill>
                  <a:prstClr val="black"/>
                </a:solidFill>
                <a:ea typeface="SimSun" pitchFamily="2" charset="-122"/>
              </a:rPr>
              <a:t>Σ</a:t>
            </a:r>
            <a:r>
              <a:rPr lang="en-US" altLang="ko-KR" sz="2000" i="0" baseline="-25000" dirty="0">
                <a:solidFill>
                  <a:prstClr val="black"/>
                </a:solidFill>
                <a:ea typeface="SimSun" pitchFamily="2" charset="-122"/>
              </a:rPr>
              <a:t>g</a:t>
            </a:r>
            <a:r>
              <a:rPr lang="en-US" altLang="ko-KR" sz="2000" i="0" baseline="30000" dirty="0">
                <a:solidFill>
                  <a:prstClr val="black"/>
                </a:solidFill>
                <a:ea typeface="SimSun" pitchFamily="2" charset="-122"/>
              </a:rPr>
              <a:t>+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) by factors of 100-1000 compared to ions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Dominant ion fluxes: O</a:t>
            </a:r>
            <a:r>
              <a:rPr lang="en-US" altLang="ko-KR" sz="2000" i="0" baseline="-2500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2000" i="0" baseline="3000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+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 and </a:t>
            </a:r>
            <a:r>
              <a:rPr lang="en-US" altLang="ko-KR" sz="2000" i="0" dirty="0" err="1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2000" i="0" baseline="3000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+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 err="1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* (excited states) and VUV photon fluxes commensurate to ions.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Primary reactants essentially uniform over 30 cm wafer.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114800" y="5345668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2 </a:t>
            </a:r>
            <a:r>
              <a:rPr lang="en-US" altLang="ko-KR" sz="1800" i="0" dirty="0" err="1">
                <a:solidFill>
                  <a:prstClr val="black"/>
                </a:solidFill>
                <a:ea typeface="SimSun" pitchFamily="2" charset="-122"/>
              </a:rPr>
              <a:t>Torr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, </a:t>
            </a:r>
            <a:r>
              <a:rPr lang="en-US" altLang="ko-KR" sz="1800" i="0" dirty="0" err="1">
                <a:solidFill>
                  <a:prstClr val="black"/>
                </a:solidFill>
                <a:ea typeface="SimSun" pitchFamily="2" charset="-122"/>
              </a:rPr>
              <a:t>Ar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/O</a:t>
            </a:r>
            <a:r>
              <a:rPr lang="en-US" altLang="ko-KR" sz="1800" i="0" baseline="-25000" dirty="0">
                <a:solidFill>
                  <a:prstClr val="black"/>
                </a:solidFill>
                <a:ea typeface="SimSun" pitchFamily="2" charset="-122"/>
              </a:rPr>
              <a:t>2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 = 4/1, 5 </a:t>
            </a:r>
            <a:r>
              <a:rPr lang="en-US" altLang="ko-KR" sz="1800" i="0" dirty="0" err="1">
                <a:solidFill>
                  <a:prstClr val="black"/>
                </a:solidFill>
                <a:ea typeface="SimSun" pitchFamily="2" charset="-122"/>
              </a:rPr>
              <a:t>slm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, 500 W (10 MHz)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F77BB86-B3A7-4A08-9153-84E1F601F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60992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henqu\LAB\LAM_ALD\AVS_CONFERENCE\HPEM\FIG AND LAY\EAD\EA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4" y="935119"/>
            <a:ext cx="5457826" cy="485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51460" y="86380"/>
            <a:ext cx="798557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600" i="0" dirty="0">
                <a:solidFill>
                  <a:prstClr val="black"/>
                </a:solidFill>
              </a:rPr>
              <a:t>ENERGY-ANGLE DISTRIBUTIONS ONTO WAFER</a:t>
            </a:r>
            <a:endParaRPr lang="en-US" altLang="zh-CN" sz="2600" i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304800" y="685800"/>
            <a:ext cx="868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9418" y="932795"/>
            <a:ext cx="380058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DC bias = -53 V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Sheath is collisional (MFP 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sym typeface="Symbol"/>
              </a:rPr>
              <a:t> 0.04 cm)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 – bulk of ions have energy &lt; 15 eV with tail to 30-40 eV.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</a:rPr>
              <a:t>Broad ion angular distribution 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(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  <a:sym typeface="Symbol"/>
              </a:rPr>
              <a:t>10-25</a:t>
            </a:r>
            <a:r>
              <a:rPr lang="en-US" altLang="ko-KR" sz="2000" i="0" baseline="3000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  <a:sym typeface="Symbol"/>
              </a:rPr>
              <a:t>o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  <a:sym typeface="Symbol"/>
              </a:rPr>
              <a:t>). 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Neutrals essentially isotropic with temperature of 0.03 eV.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Neutrals gain some energy from charge-exchange heating to produce tail.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486400" y="5757446"/>
            <a:ext cx="2276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i="0" dirty="0">
                <a:solidFill>
                  <a:prstClr val="black"/>
                </a:solidFill>
                <a:ea typeface="SimSun" pitchFamily="2" charset="-122"/>
              </a:rPr>
              <a:t>2-decade log-scale</a:t>
            </a:r>
            <a:endParaRPr lang="en-US" altLang="ko-KR" i="0" dirty="0">
              <a:solidFill>
                <a:prstClr val="black"/>
              </a:solidFill>
              <a:ea typeface="SimSun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04800" y="5562600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2 </a:t>
            </a:r>
            <a:r>
              <a:rPr lang="en-US" altLang="ko-KR" sz="1800" i="0" dirty="0" err="1">
                <a:solidFill>
                  <a:prstClr val="black"/>
                </a:solidFill>
                <a:ea typeface="SimSun" pitchFamily="2" charset="-122"/>
              </a:rPr>
              <a:t>Torr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, </a:t>
            </a:r>
            <a:r>
              <a:rPr lang="en-US" altLang="ko-KR" sz="1800" i="0" dirty="0" err="1">
                <a:solidFill>
                  <a:prstClr val="black"/>
                </a:solidFill>
                <a:ea typeface="SimSun" pitchFamily="2" charset="-122"/>
              </a:rPr>
              <a:t>Ar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/O</a:t>
            </a:r>
            <a:r>
              <a:rPr lang="en-US" altLang="ko-KR" sz="1800" i="0" baseline="-25000" dirty="0">
                <a:solidFill>
                  <a:prstClr val="black"/>
                </a:solidFill>
                <a:ea typeface="SimSun" pitchFamily="2" charset="-122"/>
              </a:rPr>
              <a:t>2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 = 4/1, 5 </a:t>
            </a:r>
            <a:r>
              <a:rPr lang="en-US" altLang="ko-KR" sz="1800" i="0" dirty="0" err="1">
                <a:solidFill>
                  <a:prstClr val="black"/>
                </a:solidFill>
                <a:ea typeface="SimSun" pitchFamily="2" charset="-122"/>
              </a:rPr>
              <a:t>slm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, 500 W (10 MHz), </a:t>
            </a:r>
            <a:r>
              <a:rPr lang="en-US" altLang="ko-KR" sz="1800" i="0" dirty="0" err="1">
                <a:solidFill>
                  <a:prstClr val="black"/>
                </a:solidFill>
                <a:ea typeface="SimSun" pitchFamily="2" charset="-122"/>
              </a:rPr>
              <a:t>V</a:t>
            </a:r>
            <a:r>
              <a:rPr lang="en-US" altLang="ko-KR" sz="1800" i="0" baseline="-25000" dirty="0" err="1">
                <a:solidFill>
                  <a:prstClr val="black"/>
                </a:solidFill>
                <a:ea typeface="SimSun" pitchFamily="2" charset="-122"/>
              </a:rPr>
              <a:t>dc</a:t>
            </a:r>
            <a:r>
              <a:rPr lang="en-US" altLang="ko-KR" sz="1800" i="0" dirty="0">
                <a:solidFill>
                  <a:prstClr val="black"/>
                </a:solidFill>
                <a:ea typeface="SimSun" pitchFamily="2" charset="-122"/>
              </a:rPr>
              <a:t>=-53 V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="" xmlns:a16="http://schemas.microsoft.com/office/drawing/2014/main" id="{645FB5AA-875C-4B41-B976-723AD1AC3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160804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E:\Chenqu\FOLDER\Conferences\AVS\2019_AVS\FigAndLay_ALD\Slide10\PEALD_2D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0"/>
            <a:ext cx="1920875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67150" y="685800"/>
            <a:ext cx="527685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PEALD in trench: 100 nm × 500 nm (AR=5)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10 nm depth, reflective boundary condition at front and back.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Mesh size: (0.5 nm)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3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cubic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Flux of precursor (Si-R) is same magnitude as O flux during plasma exposure (1 × 10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19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cm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-2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-1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).</a:t>
            </a:r>
            <a:endParaRPr lang="en-US" sz="1900" b="1" baseline="30000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Base case: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Precursor exposure: 0.3 s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Plasma exposure: 0.2 s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0.98 nm/cycle  (1.0 is fully saturated)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Reaction probabilities: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O_ + Si-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g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O_ + Si-R_       p = 0.004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Si_ +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g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Si_ + O_               p = 0.01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742425" y="6437039"/>
            <a:ext cx="1524000" cy="30777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altLang="ko-KR" sz="1400" i="0" dirty="0">
                <a:ea typeface="SimSun" pitchFamily="2" charset="-122"/>
              </a:rPr>
              <a:t>Animation Slide</a:t>
            </a:r>
          </a:p>
        </p:txBody>
      </p:sp>
      <p:pic>
        <p:nvPicPr>
          <p:cNvPr id="21508" name="Picture 4" descr="E:\Chenqu\FOLDER\Conferences\AVS\2019_AVS\FigAndLay_ALD\Slide10\ALD_3D_Lighting_v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6576" cy="6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4114801" y="533400"/>
            <a:ext cx="464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269677" y="0"/>
            <a:ext cx="2350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solidFill>
                  <a:prstClr val="black"/>
                </a:solidFill>
              </a:rPr>
              <a:t>SiO</a:t>
            </a:r>
            <a:r>
              <a:rPr lang="en-US" altLang="zh-CN" sz="2800" i="0" baseline="-25000" dirty="0">
                <a:solidFill>
                  <a:prstClr val="black"/>
                </a:solidFill>
              </a:rPr>
              <a:t>2</a:t>
            </a:r>
            <a:r>
              <a:rPr lang="en-US" altLang="zh-CN" sz="2800" i="0" dirty="0">
                <a:solidFill>
                  <a:prstClr val="black"/>
                </a:solidFill>
              </a:rPr>
              <a:t> PEALD </a:t>
            </a:r>
            <a:endParaRPr lang="en-US" altLang="zh-CN" sz="2800" i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="" xmlns:a16="http://schemas.microsoft.com/office/drawing/2014/main" id="{03850D4D-F01F-4D48-A0F5-DB9C90A8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4219291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E:\Chenqu\FOLDER\Conferences\AVS\2019_AVS\FigAndLay_ALD\Slide11\Slide1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95800" cy="613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72000" y="1004530"/>
            <a:ext cx="464820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Fluxes to bottom of feature in sample area of (5 nm)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</a:t>
            </a:r>
          </a:p>
          <a:p>
            <a:pPr marL="454025" indent="-215900" fontAlgn="base"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Si-R: 	Precursor exposure</a:t>
            </a:r>
          </a:p>
          <a:p>
            <a:pPr marL="454025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O, O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+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,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Ar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+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: 	Plasma exposure.</a:t>
            </a:r>
          </a:p>
          <a:p>
            <a:pPr marL="225425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Small decrease in Si-R and O fluxes due minor increase of AR as deposition proceeds (5 vs 6.8)</a:t>
            </a:r>
          </a:p>
          <a:p>
            <a:pPr marL="225425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9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225425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Surface coverages during passivation and oxidation steps.  Perfect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ALD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= 1.0.</a:t>
            </a:r>
          </a:p>
          <a:p>
            <a:pPr marL="225425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Small changes in fluxes which produce non-saturated coverage on one step are magnified on successive steps. 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457201" y="6858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302392" y="76200"/>
            <a:ext cx="7052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FLUXES AND SURFACE COMPONENTS 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F1716A64-9087-4333-B4C1-9D7E35F49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262674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E:\Chenqu\FOLDER\Conferences\AVS\2019_AVS\FigAndLay_ALD\Slide12\Slide12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133600"/>
            <a:ext cx="5887925" cy="39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228601" y="533400"/>
            <a:ext cx="883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273719" y="50358"/>
            <a:ext cx="47366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PLASMA EXPOSURE TIME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2251025"/>
            <a:ext cx="342900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Deposition rates (nm/cycle):</a:t>
            </a:r>
          </a:p>
          <a:p>
            <a:pPr marL="215900" lvl="1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0.01s: 0.58 </a:t>
            </a:r>
          </a:p>
          <a:p>
            <a:pPr marL="215900" lvl="1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0.2 s:  0.98 </a:t>
            </a:r>
          </a:p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More vacancies when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is small – depositing layers affected by the structure of lower layers.</a:t>
            </a:r>
          </a:p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Surface coverage approaches saturation when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&gt; 0.15 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566172"/>
            <a:ext cx="8991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Plasma exposure time,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, must be long enough to oxidize previous Si-R_, and passivate exposed Si_ to form Si-O_ and prepare for precursor.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Processes that are unsaturated have lower initial Si-O_ (prior to passivation) and lower Si-R_ (prior to oxidation) leading to porosity.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1300" y="6165850"/>
            <a:ext cx="23241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End of process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="" xmlns:a16="http://schemas.microsoft.com/office/drawing/2014/main" id="{2B46B705-D7D4-437B-9E2F-06C6CE8A0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1716513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E:\Chenqu\FOLDER\Conferences\AVS\2019_AVS\FigAndLay_ALD\Slide13\Slide13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81200"/>
            <a:ext cx="6070895" cy="404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" y="762000"/>
            <a:ext cx="87629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 reaction probability (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):  4x10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-4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to 0.01.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Relatively uniform deposition over range of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while rate and quality of film are sensitive to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  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228601" y="533400"/>
            <a:ext cx="883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56449" y="50358"/>
            <a:ext cx="4971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O REACTION PROBABILITY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806238"/>
            <a:ext cx="3429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Deposition rate (nm/cycle):</a:t>
            </a:r>
          </a:p>
          <a:p>
            <a:pPr marL="396875" lvl="1" indent="-215900" fontAlgn="base">
              <a:buFont typeface="Symbol" panose="05050102010706020507" pitchFamily="18" charset="2"/>
              <a:buChar char=""/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4x10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-4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: 0.68</a:t>
            </a:r>
          </a:p>
          <a:p>
            <a:pPr marL="396875" lvl="1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0.01:     0.98</a:t>
            </a:r>
          </a:p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Indistinguishable layers with low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as far from saturation.</a:t>
            </a:r>
          </a:p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High O flux compensates low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to some degree.</a:t>
            </a:r>
            <a:endParaRPr lang="en-US" sz="1900" b="1" baseline="-25000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Surface coverage approaches saturation when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&gt; 0.006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2700" y="6172200"/>
            <a:ext cx="23241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End of process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="" xmlns:a16="http://schemas.microsoft.com/office/drawing/2014/main" id="{06042845-BF90-44C3-AC37-5EE942EE8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403082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E:\Chenqu\FOLDER\Conferences\AVS\2019_AVS\FigAndLay_ALD\Slide15\Slide15_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613210" cy="641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86351" y="1551325"/>
            <a:ext cx="398144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Plasma exposure time </a:t>
            </a:r>
            <a:r>
              <a:rPr lang="el-GR" sz="1900" b="1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  <a:sym typeface="Wingdings" panose="05000000000000000000" pitchFamily="2" charset="2"/>
              </a:rPr>
              <a:t>τ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and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and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are varied to keep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</a:t>
            </a:r>
            <a:r>
              <a:rPr lang="el-GR" sz="1900" b="1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  <a:sym typeface="Wingdings" panose="05000000000000000000" pitchFamily="2" charset="2"/>
              </a:rPr>
              <a:t>τ</a:t>
            </a:r>
            <a:r>
              <a:rPr lang="en-US" sz="1900" b="1" baseline="-25000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p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 = 8 x 10</a:t>
            </a:r>
            <a:r>
              <a:rPr lang="en-US" sz="1900" b="1" baseline="30000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-5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 (s).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O flux and O_ surface nearly constant for </a:t>
            </a:r>
            <a:r>
              <a:rPr lang="el-GR" sz="1900" b="1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  <a:sym typeface="Wingdings" panose="05000000000000000000" pitchFamily="2" charset="2"/>
              </a:rPr>
              <a:t>τ</a:t>
            </a:r>
            <a:r>
              <a:rPr lang="en-US" sz="1900" b="1" baseline="-25000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p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 &gt; 0.08 s.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900" b="1" dirty="0">
              <a:solidFill>
                <a:srgbClr val="000000"/>
              </a:solidFill>
              <a:latin typeface="Arial" pitchFamily="34" charset="0"/>
              <a:ea typeface="宋体" charset="-122"/>
              <a:cs typeface="Arial" pitchFamily="34" charset="0"/>
              <a:sym typeface="Wingdings" panose="05000000000000000000" pitchFamily="2" charset="2"/>
            </a:endParaRP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900" b="1" dirty="0">
              <a:solidFill>
                <a:srgbClr val="000000"/>
              </a:solidFill>
              <a:latin typeface="Arial" pitchFamily="34" charset="0"/>
              <a:ea typeface="宋体" charset="-122"/>
              <a:cs typeface="Arial" pitchFamily="34" charset="0"/>
              <a:sym typeface="Wingdings" panose="05000000000000000000" pitchFamily="2" charset="2"/>
            </a:endParaRPr>
          </a:p>
          <a:p>
            <a:pPr marL="45720" fontAlgn="base">
              <a:spcAft>
                <a:spcPts val="600"/>
              </a:spcAft>
            </a:pPr>
            <a:endParaRPr lang="en-US" sz="1900" b="1" dirty="0">
              <a:solidFill>
                <a:srgbClr val="000000"/>
              </a:solidFill>
              <a:latin typeface="Arial" pitchFamily="34" charset="0"/>
              <a:ea typeface="宋体" charset="-122"/>
              <a:cs typeface="Arial" pitchFamily="34" charset="0"/>
              <a:sym typeface="Wingdings" panose="05000000000000000000" pitchFamily="2" charset="2"/>
            </a:endParaRP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A critically large </a:t>
            </a:r>
            <a:r>
              <a:rPr lang="el-GR" sz="1900" b="1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  <a:sym typeface="Wingdings" panose="05000000000000000000" pitchFamily="2" charset="2"/>
              </a:rPr>
              <a:t>τ</a:t>
            </a:r>
            <a:r>
              <a:rPr lang="en-US" sz="1900" b="1" baseline="-25000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p</a:t>
            </a:r>
            <a:r>
              <a:rPr lang="en-US" sz="1900" b="1" dirty="0">
                <a:solidFill>
                  <a:srgbClr val="000000"/>
                </a:solidFill>
                <a:latin typeface="Arial" pitchFamily="34" charset="0"/>
                <a:ea typeface="宋体" charset="-122"/>
                <a:cs typeface="Arial" pitchFamily="34" charset="0"/>
                <a:sym typeface="Wingdings" panose="05000000000000000000" pitchFamily="2" charset="2"/>
              </a:rPr>
              <a:t> is required for the O flux to “visit” each site, independent of reaction probability.  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334001" y="685800"/>
            <a:ext cx="350519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695676" y="86380"/>
            <a:ext cx="2616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 err="1">
                <a:ea typeface="SimSun" pitchFamily="2" charset="-122"/>
              </a:rPr>
              <a:t>p</a:t>
            </a:r>
            <a:r>
              <a:rPr lang="en-US" altLang="zh-CN" sz="2800" i="0" baseline="-25000" dirty="0" err="1">
                <a:ea typeface="SimSun" pitchFamily="2" charset="-122"/>
              </a:rPr>
              <a:t>O</a:t>
            </a:r>
            <a:r>
              <a:rPr lang="el-GR" altLang="zh-CN" sz="2800" i="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τ</a:t>
            </a:r>
            <a:r>
              <a:rPr lang="en-US" altLang="zh-CN" sz="2800" i="0" baseline="-25000" dirty="0">
                <a:ea typeface="SimSun" pitchFamily="2" charset="-122"/>
              </a:rPr>
              <a:t>p</a:t>
            </a:r>
            <a:r>
              <a:rPr lang="en-US" altLang="zh-CN" sz="2800" i="0" dirty="0">
                <a:ea typeface="SimSun" pitchFamily="2" charset="-122"/>
              </a:rPr>
              <a:t> SCALING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6477000"/>
            <a:ext cx="23241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End of process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="" xmlns:a16="http://schemas.microsoft.com/office/drawing/2014/main" id="{412D826B-4DA6-43E5-BEE7-C1CD3833C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85881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990600"/>
            <a:ext cx="8153400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</a:defRPr>
            </a:lvl1pPr>
            <a:lvl2pPr marL="6350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Introduction to Plasma Enhanced Atomic Layer Deposition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Description of the models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Base Case PEALD of SiO</a:t>
            </a:r>
            <a:r>
              <a:rPr lang="en-US" sz="2000" b="1" baseline="-25000" dirty="0"/>
              <a:t>2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Scaling of Film Characteristics</a:t>
            </a:r>
          </a:p>
          <a:p>
            <a:pPr marL="511175" lvl="1" indent="-233363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 Plasma exposure time</a:t>
            </a:r>
          </a:p>
          <a:p>
            <a:pPr marL="511175" lvl="1" indent="-233363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 Oxygen radical reaction probability</a:t>
            </a:r>
          </a:p>
          <a:p>
            <a:pPr marL="511175" lvl="1" indent="-233363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 Aspect Ratio (AR)</a:t>
            </a:r>
          </a:p>
          <a:p>
            <a:pPr marL="511175" lvl="1" indent="-233363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 Pressure</a:t>
            </a:r>
          </a:p>
          <a:p>
            <a:pPr marL="511175" lvl="1" indent="-233363"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 Power</a:t>
            </a:r>
          </a:p>
          <a:p>
            <a:pPr eaLnBrk="0" hangingPunct="0">
              <a:spcAft>
                <a:spcPts val="600"/>
              </a:spcAft>
              <a:buFont typeface="Symbol" pitchFamily="18" charset="2"/>
              <a:buChar char="·"/>
            </a:pPr>
            <a:r>
              <a:rPr lang="en-US" sz="2000" b="1" dirty="0"/>
              <a:t>Concluding Remarks</a:t>
            </a: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533400" y="6858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05378" y="141288"/>
            <a:ext cx="17411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12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Chenqu\FOLDER\Conferences\AVS\2019_AVS\FigAndLay_ALD\Slide14\Slide14v0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2" y="304800"/>
            <a:ext cx="485953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257800" y="5334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780402" y="24035"/>
            <a:ext cx="2830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ASPECT RATIO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685800"/>
            <a:ext cx="3962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Increase AR (5 to 20) for constant height.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Larger AR already challenged by conduction limits of isotropic neutral precursors.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As deposition proceeds, effective AR increases.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Deposition rate then becomes a function of height, leading to pinch-off.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Quality of film degrades as neither passivation or oxidation are fully saturated at large AR.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Exposure times must increase as conduction limits are reached. 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7321FCB7-B8C0-4DD9-B663-B0B33AE60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1452945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257800" y="5334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780402" y="24035"/>
            <a:ext cx="2830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ASPECT RATIO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12" name="Picture 4" descr="E:\Chenqu\FOLDER\Conferences\AVS\2019_AVS\FigAndLay_ALD\Slide14\AR_Flux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3552"/>
            <a:ext cx="5029200" cy="335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5800" y="4662055"/>
            <a:ext cx="396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513" indent="-163513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Fluxes to bottom of feature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5400" y="685800"/>
            <a:ext cx="3962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Increase AR (5 to 20) for constant height.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Larger AR already challenged by conduction limits of isotropic neutral precursors.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As deposition proceeds, effective AR increases.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Deposition rate then becomes a function of height, leading to pinch-off.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Quality of film degrades as neither passivation or oxidation are fully saturated at large AR.</a:t>
            </a:r>
          </a:p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Exposure times must increase as conduction limits are reached. 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="" xmlns:a16="http://schemas.microsoft.com/office/drawing/2014/main" id="{26535891-2D4D-42F2-BEDB-9DC42F5E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972646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E:\Chenqu\FOLDER\Conferences\AVS\2019_AVS\FigAndLay_ALD\Slide17_INS\slide17_in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" y="990600"/>
            <a:ext cx="899524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" y="3649176"/>
            <a:ext cx="90678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Lower pressures: 0.5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, 1.5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, 500 W.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[e] increases with pressure with greater uniformity. 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Pressures above 0.5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appear “1-dimensional” with ionization sources restricted to sheaths producing a more symmetric system.</a:t>
            </a:r>
          </a:p>
          <a:p>
            <a:pPr marL="331470" indent="-285750" fontAlgn="base"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dc bias:  0.5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-230 V  (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rf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= 441 V)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	       1.5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-101 V  (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rf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= 332 V)</a:t>
            </a:r>
          </a:p>
          <a:p>
            <a:pPr marL="1417320" lvl="3" fontAlgn="base"/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2.0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 -53 V   (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rf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= 379 V)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228601" y="609600"/>
            <a:ext cx="883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91916" y="86380"/>
            <a:ext cx="387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PRESSURE SCALING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C9C0DF7E-AA47-4F05-8D4B-30B5AC5E3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3885568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E:\Chenqu\FOLDER\Conferences\AVS\2019_AVS\FigAndLay_ALD\Slide16\Slide1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0161"/>
            <a:ext cx="5013325" cy="68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81600" y="1793825"/>
            <a:ext cx="40385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9075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 and O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+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fluxes to wafer increase with pressure,</a:t>
            </a:r>
          </a:p>
          <a:p>
            <a:pPr marL="454025" lvl="1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Charge exchange from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Ar</a:t>
            </a:r>
            <a:r>
              <a:rPr lang="en-US" sz="1900" b="1" baseline="30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+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</a:t>
            </a:r>
          </a:p>
          <a:p>
            <a:pPr marL="454025" lvl="1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More dissociative attachment and recombination.</a:t>
            </a:r>
          </a:p>
          <a:p>
            <a:pPr marL="219075" lvl="1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Longer mean free path produces high energy tail to IEAD. </a:t>
            </a:r>
          </a:p>
          <a:p>
            <a:pPr marL="219075" lvl="1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NEAD of neutral species not sensitive to pressure.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105401" y="6858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194624" y="86380"/>
            <a:ext cx="3873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PRESSURE SCALING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7A324AF2-FEE1-4EB0-9B3E-E1E676C09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29467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Chenqu\FOLDER\Conferences\AVS\2019_AVS\FigAndLay_ALD\Slide17\Slide1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495800" cy="68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76801" y="914400"/>
            <a:ext cx="41910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Film quality degrades with decreasing pressure</a:t>
            </a:r>
          </a:p>
          <a:p>
            <a:pPr marL="233363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Lower O fluxes encroach on not saturating each step.</a:t>
            </a:r>
          </a:p>
          <a:p>
            <a:pPr marL="233363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Higher ion energies encroach on sputtering thresholds which produce vacancies. </a:t>
            </a:r>
          </a:p>
          <a:p>
            <a:pPr marL="233363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End result is defects and moderately lower deposition rate</a:t>
            </a:r>
          </a:p>
          <a:p>
            <a:pPr marL="233363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Deposition rate (nm/cycle):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500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mTorr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: 0.91 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1.5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: 	    0.98 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105401" y="6858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194624" y="86380"/>
            <a:ext cx="38731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PRESSURE SCALING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830B5B02-0D84-4C04-A757-E54534A08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373118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E:\Chenqu\FOLDER\Conferences\AVS\2019_AVS\FigAndLay_ALD\Slide18_Ins\Slide18_IN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" y="762000"/>
            <a:ext cx="907280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" y="3597057"/>
            <a:ext cx="90678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Power 300 W, 500 W and 700 W at 2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Sheaths are highly collisional with ionization and radical sources close to electrodes. 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Peak electron and radical densities scale with power.  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However, with the upper electrode powered, much the increase in flux flows to the top electrode and not the bottom.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rf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/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dc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: 286 V / -12 V for 300 W</a:t>
            </a:r>
          </a:p>
          <a:p>
            <a:pPr marL="45720" fontAlgn="base"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            335 V / -100 V for 700 W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228601" y="685800"/>
            <a:ext cx="883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01293" y="86380"/>
            <a:ext cx="3254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POWER SCALING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404A0C0E-FEF6-45BC-9987-EE475BA33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4077435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Chenqu\FOLDER\Conferences\AVS\2019_AVS\FigAndLay_ALD\Slide18\Slide1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"/>
            <a:ext cx="4876800" cy="696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29200" y="1794570"/>
            <a:ext cx="411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Power: 300 W to 700 W.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IEAD extends to higher energies to reflect increase in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rf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Increase in ion energy is only nominal as ion mean free path is short. 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Increase in fluxes to the wafer lag behind increase in power as majority of add flux flows to the powered electrode. 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105401" y="6858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04002" y="86380"/>
            <a:ext cx="3254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POWER SCALING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A445B3B1-0BCE-48E2-8053-50F82436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2521520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E:\Chenqu\FOLDER\Conferences\AVS\2019_AVS\FigAndLay_ALD\Slide19\Slide1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25"/>
            <a:ext cx="4495800" cy="685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953000" y="1066800"/>
            <a:ext cx="40385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With small change in fluxes, system remains saturated for range of powers.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Nominally higher ion energies produce some sputtering and defects though this is a small effect. 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Deposition rate (nm/cycle):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300 W: 0.98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700 W: 0.98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105401" y="6858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04002" y="86380"/>
            <a:ext cx="3254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POWER SCALING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8E183E33-DC8B-40E7-8C37-B8101C91A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2389569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Chenqu\FOLDER\Conferences\AVS\2019_AVS\FigAndLay_ALD\Slide20\Slide2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60" y="24740"/>
            <a:ext cx="2683060" cy="68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Chenqu\FOLDER\Conferences\AVS\2019_AVS\FigAndLay_ALD\Slide20\Via_Surf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729" y="685800"/>
            <a:ext cx="5003471" cy="34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2667000" y="609600"/>
            <a:ext cx="64008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386820" y="86380"/>
            <a:ext cx="30807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VIA DEPOSITION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7450" y="4388584"/>
            <a:ext cx="6610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Vias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have larger surface to volume ratio than trenches and so are more sensitive to AR.</a:t>
            </a:r>
          </a:p>
          <a:p>
            <a:pPr marL="233363" indent="-219075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Other than requiring more plasma exposure to reach saturation, the majority of trends are the same as for trenches.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2800" y="1213009"/>
            <a:ext cx="196215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20663" fontAlgn="base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Torr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; 500 W; 10 MHz;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Ar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/O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= 80/20</a:t>
            </a:r>
          </a:p>
          <a:p>
            <a:pPr marL="234950" indent="-220663" fontAlgn="base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Diameter 100 nm, height 500 nm.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19900" y="3826563"/>
            <a:ext cx="23241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End of process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="" xmlns:a16="http://schemas.microsoft.com/office/drawing/2014/main" id="{868C6F1D-E114-4D98-B346-AF2DB21F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1951452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2375837" y="86380"/>
            <a:ext cx="4535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solidFill>
                  <a:prstClr val="black"/>
                </a:solidFill>
              </a:rPr>
              <a:t>CONCLUDING REMARKS</a:t>
            </a:r>
            <a:endParaRPr lang="en-US" altLang="zh-CN" sz="2800" i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271463" y="638760"/>
            <a:ext cx="8720137" cy="591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1000"/>
              </a:spcAft>
              <a:buFont typeface="Symbol" pitchFamily="18" charset="2"/>
              <a:buChar char="·"/>
            </a:pP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Plasma enhanced atomic layer deposition (PEALD) of SiO</a:t>
            </a:r>
            <a:r>
              <a:rPr lang="en-US" altLang="ko-KR" sz="2000" i="0" baseline="-2500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 using an </a:t>
            </a:r>
            <a:r>
              <a:rPr lang="en-US" altLang="ko-KR" sz="2000" i="0" dirty="0" err="1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/O</a:t>
            </a:r>
            <a:r>
              <a:rPr lang="en-US" altLang="ko-KR" sz="2000" i="0" baseline="-2500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2000" i="0" dirty="0">
                <a:solidFill>
                  <a:prstClr val="black"/>
                </a:solidFill>
                <a:ea typeface="SimSun" pitchFamily="2" charset="-122"/>
                <a:cs typeface="Arial" panose="020B0604020202020204" pitchFamily="34" charset="0"/>
              </a:rPr>
              <a:t> CCP was computationally investigated. </a:t>
            </a:r>
          </a:p>
          <a:p>
            <a:pPr>
              <a:spcAft>
                <a:spcPts val="1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  <a:cs typeface="Arial" panose="020B0604020202020204" pitchFamily="34" charset="0"/>
              </a:rPr>
              <a:t>A wide range of plasma operating conditions produce saturating fluxes that self-terminate steps and produce “ideal” deposition.</a:t>
            </a:r>
          </a:p>
          <a:p>
            <a:pPr lvl="1">
              <a:spcAft>
                <a:spcPts val="1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  <a:cs typeface="Arial" panose="020B0604020202020204" pitchFamily="34" charset="0"/>
              </a:rPr>
              <a:t>Expect narrower range of operating conditions when accounting  for steric blocking of sites.</a:t>
            </a:r>
          </a:p>
          <a:p>
            <a:pPr lvl="1">
              <a:spcAft>
                <a:spcPts val="1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  <a:cs typeface="Arial" panose="020B0604020202020204" pitchFamily="34" charset="0"/>
              </a:rPr>
              <a:t>Mobile adsorbates are essential to achieving “ideal” deposition and so may introduce heightened sensitivity to temperature.  </a:t>
            </a:r>
          </a:p>
          <a:p>
            <a:pPr>
              <a:spcAft>
                <a:spcPts val="1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  <a:cs typeface="Arial" panose="020B0604020202020204" pitchFamily="34" charset="0"/>
              </a:rPr>
              <a:t>Lower limit on pressure is about 1 </a:t>
            </a:r>
            <a:r>
              <a:rPr lang="en-US" altLang="ko-KR" sz="2000" i="0" dirty="0" err="1">
                <a:ea typeface="SimSun" pitchFamily="2" charset="-122"/>
                <a:cs typeface="Arial" panose="020B0604020202020204" pitchFamily="34" charset="0"/>
              </a:rPr>
              <a:t>Torr</a:t>
            </a:r>
            <a:r>
              <a:rPr lang="en-US" altLang="ko-KR" sz="2000" i="0" dirty="0">
                <a:ea typeface="SimSun" pitchFamily="2" charset="-122"/>
                <a:cs typeface="Arial" panose="020B0604020202020204" pitchFamily="34" charset="0"/>
              </a:rPr>
              <a:t> before defects are introduced by sputtering.</a:t>
            </a:r>
          </a:p>
          <a:p>
            <a:pPr>
              <a:spcAft>
                <a:spcPts val="1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  <a:cs typeface="Arial" panose="020B0604020202020204" pitchFamily="34" charset="0"/>
              </a:rPr>
              <a:t>Increasing initial aspect ratio (AR) and increasing AR when filling features introduces conduction limits which must be compensated for by increasing fluxes or exposure time to maintain saturation.</a:t>
            </a:r>
          </a:p>
          <a:p>
            <a:pPr>
              <a:spcAft>
                <a:spcPts val="10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  <a:cs typeface="Arial" panose="020B0604020202020204" pitchFamily="34" charset="0"/>
              </a:rPr>
              <a:t>Once defects are produced, shadowing and inability for mobile adsorbates to breech defects cascade their influence.</a:t>
            </a:r>
          </a:p>
          <a:p>
            <a:pPr>
              <a:spcAft>
                <a:spcPts val="1000"/>
              </a:spcAft>
              <a:buFont typeface="Symbol" pitchFamily="18" charset="2"/>
              <a:buChar char="·"/>
            </a:pPr>
            <a:endParaRPr lang="en-US" altLang="ko-KR" sz="2000" i="0" dirty="0">
              <a:ea typeface="SimSun" pitchFamily="2" charset="-122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457200" y="595967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4">
            <a:extLst>
              <a:ext uri="{FF2B5EF4-FFF2-40B4-BE49-F238E27FC236}">
                <a16:creationId xmlns="" xmlns:a16="http://schemas.microsoft.com/office/drawing/2014/main" id="{6356C14E-1ECB-4177-B915-94FABCEA0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170353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mjk\Desktop\Take_to_ICPIG_2019_07\ICPIG_2019\ICPIG2019_presentation\Pages from JSST_4_Nf041_201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86800" cy="286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1"/>
          </a:xfrm>
        </p:spPr>
        <p:txBody>
          <a:bodyPr/>
          <a:lstStyle/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PLASMA ENHANCED ATOMIC 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LAYER DEPOSITION</a:t>
            </a:r>
            <a:endParaRPr lang="zh-CN" alt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1195" y="3048000"/>
            <a:ext cx="547660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Arial"/>
              <a:ea typeface="宋体" charset="-122"/>
              <a:cs typeface="Arial"/>
            </a:endParaRPr>
          </a:p>
          <a:p>
            <a:pPr marL="228600" indent="-228600" fontAlgn="base"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SiO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 plasma enhanced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ALD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 by O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 plasma</a:t>
            </a:r>
          </a:p>
          <a:p>
            <a:pPr marL="228600" indent="-228600" fontAlgn="base"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Passivation of surface with Si precursor (e.g.,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bis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(tertiary-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butylamino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)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silane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, BTRS,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)</a:t>
            </a:r>
          </a:p>
          <a:p>
            <a:pPr marL="228600" indent="-228600" fontAlgn="base"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O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 plasma removes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CHN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 and oxidizes Si.</a:t>
            </a:r>
          </a:p>
          <a:p>
            <a:pPr marL="228600" indent="-228600" fontAlgn="base"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Ideally self limited in both steps. </a:t>
            </a:r>
          </a:p>
          <a:p>
            <a:pPr marL="228600" indent="-228600" fontAlgn="base"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Process development for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HAR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 features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2889" y="6454532"/>
            <a:ext cx="3664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1400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Kanarek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, Lam Research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ea typeface="宋体" pitchFamily="2" charset="-122"/>
                  <a:cs typeface="Arial" charset="0"/>
                </a:rPr>
                <a:t>University of Michigan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ea typeface="宋体" pitchFamily="2" charset="-122"/>
                  <a:cs typeface="Arial" charset="0"/>
                </a:rPr>
                <a:t>Institute for Plasma Science &amp; Engr.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10450" y="609878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G,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Oehrlein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ECS-JSST 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N5041-N5053 (2015)</a:t>
            </a:r>
          </a:p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Putkonen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Thin Solid Films 558, 93 (2014)</a:t>
            </a:r>
          </a:p>
        </p:txBody>
      </p:sp>
      <p:pic>
        <p:nvPicPr>
          <p:cNvPr id="60419" name="Picture 3" descr="C:\Users\mjk\Desktop\Take_to_ICPIG_2019_07\ICPIG_2019\ICPIG2019_presentation\Pages from TSF_PEALD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505200"/>
            <a:ext cx="3273425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337344" y="533400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="" xmlns:a16="http://schemas.microsoft.com/office/drawing/2014/main" id="{7D758151-CB3C-43FF-818C-817FCFC6A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68072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Line 2"/>
          <p:cNvSpPr>
            <a:spLocks noChangeShapeType="1"/>
          </p:cNvSpPr>
          <p:nvPr/>
        </p:nvSpPr>
        <p:spPr bwMode="auto">
          <a:xfrm>
            <a:off x="838200" y="609600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2305153" y="76200"/>
            <a:ext cx="4572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CHALLENGES OF </a:t>
            </a:r>
            <a:r>
              <a:rPr lang="en-US" altLang="zh-CN" sz="2800" i="0" dirty="0" err="1">
                <a:ea typeface="SimSun" pitchFamily="2" charset="-122"/>
              </a:rPr>
              <a:t>PEALD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228600" y="762000"/>
            <a:ext cx="879633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In plasma enhanced ALD (PEALD) process, film properties are sensitive functions of plasma reactive fluxes during oxidation step</a:t>
            </a:r>
          </a:p>
          <a:p>
            <a:pPr lvl="1"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Ion and neutral energy and angular distributions (</a:t>
            </a:r>
            <a:r>
              <a:rPr lang="en-US" altLang="ko-KR" sz="2000" i="0" dirty="0" err="1">
                <a:ea typeface="SimSun" pitchFamily="2" charset="-122"/>
              </a:rPr>
              <a:t>IEAD</a:t>
            </a:r>
            <a:r>
              <a:rPr lang="en-US" altLang="ko-KR" sz="2000" i="0" dirty="0">
                <a:ea typeface="SimSun" pitchFamily="2" charset="-122"/>
              </a:rPr>
              <a:t>, </a:t>
            </a:r>
            <a:r>
              <a:rPr lang="en-US" altLang="ko-KR" sz="2000" i="0" dirty="0" err="1">
                <a:ea typeface="SimSun" pitchFamily="2" charset="-122"/>
              </a:rPr>
              <a:t>NEAD</a:t>
            </a:r>
            <a:r>
              <a:rPr lang="en-US" altLang="ko-KR" sz="2000" i="0" dirty="0">
                <a:ea typeface="SimSun" pitchFamily="2" charset="-122"/>
              </a:rPr>
              <a:t>)</a:t>
            </a:r>
          </a:p>
          <a:p>
            <a:pPr lvl="1"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Excited state vs ground state neutral reactants ion fluxes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To minimize damage, ion energies are typically low by operating at high pressure – reactants are then dominantly neutral radicals.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High aspect ratio (</a:t>
            </a:r>
            <a:r>
              <a:rPr lang="en-US" altLang="ko-KR" sz="2000" i="0" dirty="0" err="1">
                <a:ea typeface="SimSun" pitchFamily="2" charset="-122"/>
              </a:rPr>
              <a:t>HAR</a:t>
            </a:r>
            <a:r>
              <a:rPr lang="en-US" altLang="ko-KR" sz="2000" i="0" dirty="0">
                <a:ea typeface="SimSun" pitchFamily="2" charset="-122"/>
              </a:rPr>
              <a:t>) features are then not able to take advantage of anisotropic fluxes and are subject to conduction limits.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Consequences of UV/VUV photon fluxes dominantly affect top of feature.</a:t>
            </a:r>
          </a:p>
          <a:p>
            <a:pPr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ko-KR" sz="2000" i="0" dirty="0">
                <a:ea typeface="SimSun" pitchFamily="2" charset="-122"/>
              </a:rPr>
              <a:t>We discuss the influence of plasma conditions on PEALD, focusing on deposition rate, uniformity and surface coverage.</a:t>
            </a:r>
          </a:p>
          <a:p>
            <a:pPr marL="742950">
              <a:buFont typeface="Symbol" pitchFamily="18" charset="2"/>
              <a:buChar char="·"/>
            </a:pPr>
            <a:r>
              <a:rPr lang="en-US" altLang="ko-KR" sz="2000" i="0" dirty="0" err="1">
                <a:ea typeface="SimSun" pitchFamily="2" charset="-122"/>
              </a:rPr>
              <a:t>PEALD</a:t>
            </a:r>
            <a:r>
              <a:rPr lang="en-US" altLang="ko-KR" sz="2000" i="0" dirty="0">
                <a:ea typeface="SimSun" pitchFamily="2" charset="-122"/>
              </a:rPr>
              <a:t> of SiO</a:t>
            </a:r>
            <a:r>
              <a:rPr lang="en-US" altLang="ko-KR" sz="2000" i="0" baseline="-25000" dirty="0">
                <a:ea typeface="SimSun" pitchFamily="2" charset="-122"/>
              </a:rPr>
              <a:t>2</a:t>
            </a:r>
          </a:p>
          <a:p>
            <a:pPr marL="742950">
              <a:spcAft>
                <a:spcPts val="800"/>
              </a:spcAft>
              <a:buFont typeface="Symbol" pitchFamily="18" charset="2"/>
              <a:buChar char="·"/>
            </a:pPr>
            <a:r>
              <a:rPr lang="en-US" altLang="ko-KR" sz="2000" i="0" dirty="0" err="1">
                <a:ea typeface="SimSun" pitchFamily="2" charset="-122"/>
              </a:rPr>
              <a:t>Ar</a:t>
            </a:r>
            <a:r>
              <a:rPr lang="en-US" altLang="ko-KR" sz="2000" i="0" dirty="0">
                <a:ea typeface="SimSun" pitchFamily="2" charset="-122"/>
              </a:rPr>
              <a:t>/O</a:t>
            </a:r>
            <a:r>
              <a:rPr lang="en-US" altLang="ko-KR" sz="2000" i="0" baseline="-25000" dirty="0">
                <a:ea typeface="SimSun" pitchFamily="2" charset="-122"/>
              </a:rPr>
              <a:t>2</a:t>
            </a:r>
            <a:r>
              <a:rPr lang="en-US" altLang="ko-KR" sz="2000" i="0" dirty="0">
                <a:ea typeface="SimSun" pitchFamily="2" charset="-122"/>
              </a:rPr>
              <a:t> </a:t>
            </a:r>
            <a:r>
              <a:rPr lang="en-US" altLang="ko-KR" sz="2000" i="0" dirty="0" err="1">
                <a:ea typeface="SimSun" pitchFamily="2" charset="-122"/>
              </a:rPr>
              <a:t>capacitively</a:t>
            </a:r>
            <a:r>
              <a:rPr lang="en-US" altLang="ko-KR" sz="2000" i="0" dirty="0">
                <a:ea typeface="SimSun" pitchFamily="2" charset="-122"/>
              </a:rPr>
              <a:t> coupled plasmas (</a:t>
            </a:r>
            <a:r>
              <a:rPr lang="en-US" altLang="ko-KR" sz="2000" i="0" dirty="0" err="1">
                <a:ea typeface="SimSun" pitchFamily="2" charset="-122"/>
              </a:rPr>
              <a:t>CCP</a:t>
            </a:r>
            <a:r>
              <a:rPr lang="en-US" altLang="ko-KR" sz="2000" i="0" dirty="0">
                <a:ea typeface="SimSun" pitchFamily="2" charset="-122"/>
              </a:rPr>
              <a:t>) of a few </a:t>
            </a:r>
            <a:r>
              <a:rPr lang="en-US" altLang="ko-KR" sz="2000" i="0" dirty="0" err="1">
                <a:ea typeface="SimSun" pitchFamily="2" charset="-122"/>
              </a:rPr>
              <a:t>Torr</a:t>
            </a:r>
            <a:endParaRPr lang="en-US" altLang="ko-KR" sz="2000" i="0" dirty="0">
              <a:ea typeface="SimSun" pitchFamily="2" charset="-122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AE2C9203-7F57-48CB-9077-563EFDA06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71899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870099" y="76200"/>
            <a:ext cx="75466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REACTOR SCALE MODELING: </a:t>
            </a:r>
            <a:r>
              <a:rPr lang="en-US" altLang="zh-CN" sz="2800" i="0" dirty="0" err="1">
                <a:ea typeface="SimSun" pitchFamily="2" charset="-122"/>
              </a:rPr>
              <a:t>Ar</a:t>
            </a:r>
            <a:r>
              <a:rPr lang="en-US" altLang="zh-CN" sz="2800" i="0" dirty="0">
                <a:ea typeface="SimSun" pitchFamily="2" charset="-122"/>
              </a:rPr>
              <a:t>/O</a:t>
            </a:r>
            <a:r>
              <a:rPr lang="en-US" altLang="zh-CN" sz="2800" i="0" baseline="-25000" dirty="0">
                <a:ea typeface="SimSun" pitchFamily="2" charset="-122"/>
              </a:rPr>
              <a:t>2</a:t>
            </a:r>
            <a:r>
              <a:rPr lang="en-US" altLang="zh-CN" sz="2800" i="0" dirty="0">
                <a:ea typeface="SimSun" pitchFamily="2" charset="-122"/>
              </a:rPr>
              <a:t> </a:t>
            </a:r>
            <a:r>
              <a:rPr lang="en-US" altLang="zh-CN" sz="2800" i="0" dirty="0" err="1">
                <a:ea typeface="SimSun" pitchFamily="2" charset="-122"/>
              </a:rPr>
              <a:t>CCPs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297487" y="6199004"/>
            <a:ext cx="3770313" cy="585972"/>
            <a:chOff x="2953" y="3839"/>
            <a:chExt cx="2375" cy="369"/>
          </a:xfrm>
        </p:grpSpPr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University of Michigan</a:t>
              </a:r>
            </a:p>
            <a:p>
              <a:pPr algn="ctr"/>
              <a:r>
                <a:rPr lang="en-US" altLang="ko-KR" sz="1600" b="1" i="0" dirty="0"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Institute for Plasma Science &amp; Engr.</a:t>
              </a:r>
            </a:p>
          </p:txBody>
        </p:sp>
      </p:grp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310950" y="641769"/>
            <a:ext cx="868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664204" y="5257800"/>
            <a:ext cx="807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3363" indent="-233363"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573088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50000"/>
              </a:spcAft>
              <a:buFont typeface="Symbol" pitchFamily="18" charset="2"/>
              <a:buChar char="·"/>
            </a:pPr>
            <a:r>
              <a:rPr lang="en-US" altLang="en-US" sz="2000" dirty="0">
                <a:solidFill>
                  <a:srgbClr val="000000"/>
                </a:solidFill>
                <a:ea typeface="PMingLiU" pitchFamily="18" charset="-120"/>
              </a:rPr>
              <a:t>The Hybrid Plasma Equipment Model (HPEM) is a modular simulator that combines fluid and kinetic approaches.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1439" y="987579"/>
            <a:ext cx="8956675" cy="4041633"/>
            <a:chOff x="71439" y="987579"/>
            <a:chExt cx="8956675" cy="4041633"/>
          </a:xfrm>
        </p:grpSpPr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71439" y="1335241"/>
              <a:ext cx="8956675" cy="3693971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79388" y="987579"/>
              <a:ext cx="8697983" cy="3888763"/>
              <a:chOff x="179388" y="987579"/>
              <a:chExt cx="8697983" cy="3888763"/>
            </a:xfrm>
          </p:grpSpPr>
          <p:sp>
            <p:nvSpPr>
              <p:cNvPr id="39" name="Text Box 17"/>
              <p:cNvSpPr txBox="1">
                <a:spLocks noChangeArrowheads="1"/>
              </p:cNvSpPr>
              <p:nvPr/>
            </p:nvSpPr>
            <p:spPr bwMode="auto">
              <a:xfrm>
                <a:off x="6851721" y="1460505"/>
                <a:ext cx="2025650" cy="83099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</a:rPr>
                  <a:t>Plasma Chemistry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>
                    <a:solidFill>
                      <a:srgbClr val="000000"/>
                    </a:solidFill>
                  </a:rPr>
                  <a:t>Monte Carlo Simulation</a:t>
                </a:r>
              </a:p>
            </p:txBody>
          </p:sp>
          <p:sp>
            <p:nvSpPr>
              <p:cNvPr id="40" name="Text Box 20"/>
              <p:cNvSpPr txBox="1">
                <a:spLocks noChangeArrowheads="1"/>
              </p:cNvSpPr>
              <p:nvPr/>
            </p:nvSpPr>
            <p:spPr bwMode="auto">
              <a:xfrm>
                <a:off x="6851720" y="4019092"/>
                <a:ext cx="1320800" cy="85725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Surface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Chemistry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Module</a:t>
                </a:r>
              </a:p>
            </p:txBody>
          </p:sp>
          <p:sp>
            <p:nvSpPr>
              <p:cNvPr id="41" name="Line 22"/>
              <p:cNvSpPr>
                <a:spLocks noChangeShapeType="1"/>
              </p:cNvSpPr>
              <p:nvPr/>
            </p:nvSpPr>
            <p:spPr bwMode="auto">
              <a:xfrm rot="5400000" flipV="1">
                <a:off x="7230455" y="2568401"/>
                <a:ext cx="0" cy="43021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2" name="Text Box 20"/>
              <p:cNvSpPr txBox="1">
                <a:spLocks noChangeArrowheads="1"/>
              </p:cNvSpPr>
              <p:nvPr/>
            </p:nvSpPr>
            <p:spPr bwMode="auto">
              <a:xfrm>
                <a:off x="360364" y="987579"/>
                <a:ext cx="1714500" cy="83099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Electron, Ion Cross Section Database</a:t>
                </a:r>
              </a:p>
            </p:txBody>
          </p:sp>
          <p:sp>
            <p:nvSpPr>
              <p:cNvPr id="43" name="Text Box 17"/>
              <p:cNvSpPr txBox="1">
                <a:spLocks noChangeArrowheads="1"/>
              </p:cNvSpPr>
              <p:nvPr/>
            </p:nvSpPr>
            <p:spPr bwMode="auto">
              <a:xfrm>
                <a:off x="189548" y="2735050"/>
                <a:ext cx="1730692" cy="83099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Frequency and Time-Domain Wave Equation</a:t>
                </a:r>
              </a:p>
            </p:txBody>
          </p:sp>
          <p:sp>
            <p:nvSpPr>
              <p:cNvPr id="44" name="Text Box 17"/>
              <p:cNvSpPr txBox="1">
                <a:spLocks noChangeArrowheads="1"/>
              </p:cNvSpPr>
              <p:nvPr/>
            </p:nvSpPr>
            <p:spPr bwMode="auto">
              <a:xfrm>
                <a:off x="179388" y="3605682"/>
                <a:ext cx="1730692" cy="33855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Static B-Field</a:t>
                </a:r>
              </a:p>
            </p:txBody>
          </p:sp>
          <p:sp>
            <p:nvSpPr>
              <p:cNvPr id="45" name="Line 18"/>
              <p:cNvSpPr>
                <a:spLocks noChangeShapeType="1"/>
              </p:cNvSpPr>
              <p:nvPr/>
            </p:nvSpPr>
            <p:spPr bwMode="auto">
              <a:xfrm>
                <a:off x="3255328" y="3564408"/>
                <a:ext cx="0" cy="83606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>
                <a:off x="3966528" y="3564408"/>
                <a:ext cx="0" cy="83606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lg" len="lg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7" name="Text Box 17"/>
              <p:cNvSpPr txBox="1">
                <a:spLocks noChangeArrowheads="1"/>
              </p:cNvSpPr>
              <p:nvPr/>
            </p:nvSpPr>
            <p:spPr bwMode="auto">
              <a:xfrm>
                <a:off x="2801615" y="2735050"/>
                <a:ext cx="1649412" cy="83099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Electron Monte Carlo Simulation</a:t>
                </a:r>
              </a:p>
            </p:txBody>
          </p:sp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 flipV="1">
                <a:off x="1944688" y="3150546"/>
                <a:ext cx="88995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9" name="Line 18"/>
              <p:cNvSpPr>
                <a:spLocks noChangeShapeType="1"/>
              </p:cNvSpPr>
              <p:nvPr/>
            </p:nvSpPr>
            <p:spPr bwMode="auto">
              <a:xfrm flipV="1">
                <a:off x="4475474" y="3150546"/>
                <a:ext cx="88995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0" name="Text Box 17"/>
              <p:cNvSpPr txBox="1">
                <a:spLocks noChangeArrowheads="1"/>
              </p:cNvSpPr>
              <p:nvPr/>
            </p:nvSpPr>
            <p:spPr bwMode="auto">
              <a:xfrm>
                <a:off x="5381308" y="2735050"/>
                <a:ext cx="1649412" cy="83099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Fluid Kinetics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Poisson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 err="1">
                    <a:solidFill>
                      <a:srgbClr val="000000"/>
                    </a:solidFill>
                  </a:rPr>
                  <a:t>FDTD</a:t>
                </a:r>
                <a:r>
                  <a:rPr lang="en-US" altLang="en-US" sz="1600" dirty="0">
                    <a:solidFill>
                      <a:srgbClr val="000000"/>
                    </a:solidFill>
                  </a:rPr>
                  <a:t> Maxwell</a:t>
                </a:r>
              </a:p>
            </p:txBody>
          </p:sp>
          <p:sp>
            <p:nvSpPr>
              <p:cNvPr id="51" name="Text Box 20"/>
              <p:cNvSpPr txBox="1">
                <a:spLocks noChangeArrowheads="1"/>
              </p:cNvSpPr>
              <p:nvPr/>
            </p:nvSpPr>
            <p:spPr bwMode="auto">
              <a:xfrm>
                <a:off x="2168843" y="987580"/>
                <a:ext cx="2342197" cy="83099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Plasma Chemistry and Surface Reaction Mechanisms</a:t>
                </a:r>
              </a:p>
            </p:txBody>
          </p:sp>
          <p:sp>
            <p:nvSpPr>
              <p:cNvPr id="52" name="Text Box 17"/>
              <p:cNvSpPr txBox="1">
                <a:spLocks noChangeArrowheads="1"/>
              </p:cNvSpPr>
              <p:nvPr/>
            </p:nvSpPr>
            <p:spPr bwMode="auto">
              <a:xfrm>
                <a:off x="7441162" y="2505516"/>
                <a:ext cx="1151572" cy="58477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Circuit Model</a:t>
                </a:r>
              </a:p>
            </p:txBody>
          </p:sp>
          <p:sp>
            <p:nvSpPr>
              <p:cNvPr id="53" name="Line 18"/>
              <p:cNvSpPr>
                <a:spLocks noChangeShapeType="1"/>
              </p:cNvSpPr>
              <p:nvPr/>
            </p:nvSpPr>
            <p:spPr bwMode="auto">
              <a:xfrm>
                <a:off x="6211888" y="3564408"/>
                <a:ext cx="0" cy="83606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4" name="Line 18"/>
              <p:cNvSpPr>
                <a:spLocks noChangeShapeType="1"/>
              </p:cNvSpPr>
              <p:nvPr/>
            </p:nvSpPr>
            <p:spPr bwMode="auto">
              <a:xfrm>
                <a:off x="6201728" y="2018896"/>
                <a:ext cx="0" cy="6858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lg" len="lg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" name="Line 18"/>
              <p:cNvSpPr>
                <a:spLocks noChangeShapeType="1"/>
              </p:cNvSpPr>
              <p:nvPr/>
            </p:nvSpPr>
            <p:spPr bwMode="auto">
              <a:xfrm>
                <a:off x="3986848" y="4395146"/>
                <a:ext cx="224123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" name="Line 18"/>
              <p:cNvSpPr>
                <a:spLocks noChangeShapeType="1"/>
              </p:cNvSpPr>
              <p:nvPr/>
            </p:nvSpPr>
            <p:spPr bwMode="auto">
              <a:xfrm>
                <a:off x="1009968" y="4395146"/>
                <a:ext cx="224123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989648" y="3930168"/>
                <a:ext cx="0" cy="457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lg" len="lg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8" name="Line 18"/>
              <p:cNvSpPr>
                <a:spLocks noChangeShapeType="1"/>
              </p:cNvSpPr>
              <p:nvPr/>
            </p:nvSpPr>
            <p:spPr bwMode="auto">
              <a:xfrm>
                <a:off x="957749" y="2019842"/>
                <a:ext cx="0" cy="32004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 flipV="1">
                <a:off x="948062" y="2030581"/>
                <a:ext cx="524859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0" name="Line 18"/>
              <p:cNvSpPr>
                <a:spLocks noChangeShapeType="1"/>
              </p:cNvSpPr>
              <p:nvPr/>
            </p:nvSpPr>
            <p:spPr bwMode="auto">
              <a:xfrm>
                <a:off x="6951323" y="2309529"/>
                <a:ext cx="0" cy="457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" name="Line 18"/>
              <p:cNvSpPr>
                <a:spLocks noChangeShapeType="1"/>
              </p:cNvSpPr>
              <p:nvPr/>
            </p:nvSpPr>
            <p:spPr bwMode="auto">
              <a:xfrm>
                <a:off x="6951323" y="3546450"/>
                <a:ext cx="0" cy="457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" name="Text Box 17"/>
              <p:cNvSpPr txBox="1">
                <a:spLocks noChangeArrowheads="1"/>
              </p:cNvSpPr>
              <p:nvPr/>
            </p:nvSpPr>
            <p:spPr bwMode="auto">
              <a:xfrm>
                <a:off x="7441163" y="3232076"/>
                <a:ext cx="1151572" cy="58477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Radiation Transport</a:t>
                </a:r>
              </a:p>
            </p:txBody>
          </p:sp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rot="5400000" flipV="1">
                <a:off x="7223360" y="3294983"/>
                <a:ext cx="0" cy="43021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4" name="Text Box 17"/>
              <p:cNvSpPr txBox="1">
                <a:spLocks noChangeArrowheads="1"/>
              </p:cNvSpPr>
              <p:nvPr/>
            </p:nvSpPr>
            <p:spPr bwMode="auto">
              <a:xfrm>
                <a:off x="193566" y="2333317"/>
                <a:ext cx="1730692" cy="33855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</a:rPr>
                  <a:t>Matchbox</a:t>
                </a:r>
              </a:p>
            </p:txBody>
          </p:sp>
        </p:grpSp>
      </p:grpSp>
      <p:sp>
        <p:nvSpPr>
          <p:cNvPr id="65" name="Text Box 14">
            <a:extLst>
              <a:ext uri="{FF2B5EF4-FFF2-40B4-BE49-F238E27FC236}">
                <a16:creationId xmlns="" xmlns:a16="http://schemas.microsoft.com/office/drawing/2014/main" id="{37CBC824-8676-4316-B9AE-15F44E97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413970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MONTE CARLO FEATURE PROFILE MODEL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863798"/>
            <a:ext cx="532556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Profile is defined on a 3D “voxel” mesh, with cells representing a material.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Gas phase pseudo-particles are launched with fluxes, energy and angular distributions derived from Hybrid Plasma Equipment Model (HPEM).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Trajectories of particles are tracked until striking solid.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Surface reaction mechanism defines outcome of collisions.</a:t>
            </a:r>
          </a:p>
          <a:p>
            <a:pPr marL="788670" lvl="1" indent="-285750" fontAlgn="base"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Chemical reaction (material change)</a:t>
            </a:r>
          </a:p>
          <a:p>
            <a:pPr marL="788670" lvl="1" indent="-285750" fontAlgn="base"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Etching  (removing cells)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Deposition (adding cells)</a:t>
            </a:r>
          </a:p>
          <a:p>
            <a:pPr marL="788670" lvl="1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</a:rPr>
              <a:t>Implantation and mixing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Charging addressed through solution of Poisson's equation.</a:t>
            </a:r>
          </a:p>
        </p:txBody>
      </p:sp>
      <p:pic>
        <p:nvPicPr>
          <p:cNvPr id="14" name="Picture 6" descr="MCFPM_MO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79" y="905926"/>
            <a:ext cx="3656013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10950" y="762000"/>
            <a:ext cx="868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="" xmlns:a16="http://schemas.microsoft.com/office/drawing/2014/main" id="{5CE001DD-82D0-437F-B7F1-43A10B82C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283577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E:\Chenqu\FOLDER\Conferences\AVS\2019_AVS\FigAndLay_ALD\Slide9\SubSlide9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572000" cy="53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24200" y="1044238"/>
            <a:ext cx="571500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620" indent="-342900" fontAlgn="base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PEALD process followed by</a:t>
            </a:r>
            <a:b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</a:b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..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precursor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plasma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precursor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Generic precursor Si-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g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(R represents organic), nominally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BTRS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(CH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3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)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3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SiN(CH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3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)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</a:t>
            </a:r>
            <a:endParaRPr lang="en-US" sz="19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Use separate colors for Si-R and O on alternating steps to distinguish layering.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Purge processes are not considered – passivation and deposition immediately follow each other.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Steric hindrance, blocking sites by Si-R(s), is not included.  “Perfect” ALD of 1 monolayer/cycle is then allowed.   </a:t>
            </a: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457201" y="6096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09351" y="76200"/>
            <a:ext cx="84385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ea typeface="SimSun" pitchFamily="2" charset="-122"/>
              </a:rPr>
              <a:t>PROCEDURE FOR MODELING </a:t>
            </a:r>
            <a:r>
              <a:rPr lang="en-US" altLang="zh-CN" sz="2800" i="0" dirty="0" err="1">
                <a:ea typeface="SimSun" pitchFamily="2" charset="-122"/>
              </a:rPr>
              <a:t>PEALD</a:t>
            </a:r>
            <a:r>
              <a:rPr lang="en-US" altLang="zh-CN" sz="2800" i="0" dirty="0">
                <a:ea typeface="SimSun" pitchFamily="2" charset="-122"/>
              </a:rPr>
              <a:t> OF SiO</a:t>
            </a:r>
            <a:r>
              <a:rPr lang="en-US" altLang="zh-CN" sz="2800" i="0" baseline="-25000" dirty="0">
                <a:ea typeface="SimSun" pitchFamily="2" charset="-122"/>
              </a:rPr>
              <a:t>2</a:t>
            </a:r>
            <a:endParaRPr lang="en-US" altLang="zh-CN" sz="2800" i="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4244423E-7271-4C09-97EF-3B84F85D8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369203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E:\Chenqu\FOLDER\Conferences\AVS\2019_AVS\FigAndLay_ALD\Slide9\SubSlide9v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572000" cy="53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8000" y="1676400"/>
            <a:ext cx="6705600" cy="387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Si-R	Initial Passivation</a:t>
            </a:r>
          </a:p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Si-R + O</a:t>
            </a:r>
            <a:r>
              <a:rPr lang="en-US" sz="20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Si- +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 of R</a:t>
            </a:r>
          </a:p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 + O</a:t>
            </a:r>
            <a:r>
              <a:rPr lang="en-US" sz="20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Si-O	Oxidation of Si</a:t>
            </a:r>
          </a:p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 + Si-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Si-O-Si-R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Passivation of O</a:t>
            </a:r>
          </a:p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(Si-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)+M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(Si-R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Adsorption</a:t>
            </a:r>
          </a:p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Si-R +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Si- +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M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	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Sputtering of R</a:t>
            </a:r>
          </a:p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Si-O +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Si- +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M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	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Sputtering of O</a:t>
            </a:r>
          </a:p>
          <a:p>
            <a:pPr>
              <a:spcAft>
                <a:spcPts val="1000"/>
              </a:spcAft>
              <a:tabLst>
                <a:tab pos="3311525" algn="l"/>
              </a:tabLs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 +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M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	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Sputtering of Si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311525" algn="l"/>
              </a:tabLst>
            </a:pPr>
            <a:endParaRPr lang="en-US" sz="19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457201" y="6096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8860" y="76200"/>
            <a:ext cx="8539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solidFill>
                  <a:srgbClr val="000000"/>
                </a:solidFill>
                <a:ea typeface="SimSun" pitchFamily="2" charset="-122"/>
              </a:rPr>
              <a:t>TEST MECHANISM FOR MODELING SiO</a:t>
            </a:r>
            <a:r>
              <a:rPr lang="en-US" altLang="zh-CN" sz="2800" i="0" baseline="-25000" dirty="0">
                <a:solidFill>
                  <a:srgbClr val="000000"/>
                </a:solidFill>
                <a:ea typeface="SimSun" pitchFamily="2" charset="-122"/>
              </a:rPr>
              <a:t>2 </a:t>
            </a:r>
            <a:r>
              <a:rPr lang="en-US" altLang="zh-CN" sz="2800" i="0" dirty="0">
                <a:solidFill>
                  <a:srgbClr val="000000"/>
                </a:solidFill>
                <a:ea typeface="SimSun" pitchFamily="2" charset="-122"/>
              </a:rPr>
              <a:t>PEALD </a:t>
            </a:r>
            <a:endParaRPr lang="en-US" altLang="zh-CN" sz="2800" i="0" dirty="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846147"/>
            <a:ext cx="5486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PEALD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process:</a:t>
            </a:r>
          </a:p>
          <a:p>
            <a:pPr marL="45720" fontAlgn="base"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..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precursor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plasma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precursor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Symbol"/>
              </a:rPr>
              <a:t>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..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="" xmlns:a16="http://schemas.microsoft.com/office/drawing/2014/main" id="{3B278466-27EE-4B5B-A654-353AADE16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131569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Chenqu\FOLDER\Conferences\AVS\2019_AVS\FigAndLay_ALD\Slide9\SubSlide9v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572000" cy="53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University of Michigan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Arial" charset="0"/>
                  <a:ea typeface="宋体" charset="-122"/>
                </a:rPr>
                <a:t>Institute for Plasma Science &amp; Engr.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971800" y="685800"/>
            <a:ext cx="6019800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Mechanism includes adsorption and desorption of precursors and O atoms, though not recombination of O to yield O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2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.  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Empirical reaction probabilities with calibration to experiments.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High energy ion sputtering on the surface:</a:t>
            </a:r>
          </a:p>
          <a:p>
            <a:pPr marL="331470" indent="-285750" fontAlgn="base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9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45720" fontAlgn="base">
              <a:spcAft>
                <a:spcPts val="600"/>
              </a:spcAft>
            </a:pPr>
            <a:endParaRPr lang="en-US" sz="1900" b="1" dirty="0">
              <a:solidFill>
                <a:srgbClr val="000000"/>
              </a:solidFill>
              <a:latin typeface="Arial"/>
              <a:ea typeface="宋体" charset="-122"/>
              <a:cs typeface="Arial"/>
              <a:sym typeface="Wingdings" panose="05000000000000000000" pitchFamily="2" charset="2"/>
            </a:endParaRPr>
          </a:p>
          <a:p>
            <a:pPr marL="45720" fontAlgn="base"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</a:t>
            </a:r>
          </a:p>
          <a:p>
            <a:pPr marL="45720" fontAlgn="base">
              <a:spcAft>
                <a:spcPts val="600"/>
              </a:spcAft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 P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0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0.2; </a:t>
            </a:r>
            <a:r>
              <a:rPr lang="el-GR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ε</a:t>
            </a:r>
            <a:r>
              <a:rPr lang="en-US" sz="1900" b="1" baseline="-25000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th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15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eV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; </a:t>
            </a:r>
            <a:r>
              <a:rPr lang="el-GR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ε</a:t>
            </a:r>
            <a:r>
              <a:rPr lang="en-US" sz="1900" b="1" baseline="-25000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ref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= 50 </a:t>
            </a:r>
            <a:r>
              <a:rPr lang="en-US" sz="1900" b="1" dirty="0" err="1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eV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; n = 0.5</a:t>
            </a:r>
          </a:p>
          <a:p>
            <a:pPr marL="388620" indent="-342900" fontAlgn="base">
              <a:spcAft>
                <a:spcPts val="600"/>
              </a:spcAft>
              <a:buSzPct val="150000"/>
              <a:buFont typeface="Arial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Ions neutralize on surfaces and become “hot neutrals” with same reaction probabilities.</a:t>
            </a:r>
          </a:p>
          <a:p>
            <a:pPr marL="388620" indent="-342900" fontAlgn="base">
              <a:spcAft>
                <a:spcPts val="600"/>
              </a:spcAft>
              <a:buSzPct val="150000"/>
              <a:buFont typeface="Arial" pitchFamily="34" charset="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UV/VUV absorption produces defects</a:t>
            </a:r>
          </a:p>
          <a:p>
            <a:pPr marL="45720" fontAlgn="base">
              <a:spcAft>
                <a:spcPts val="600"/>
              </a:spcAft>
              <a:buSzPct val="120000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             h</a:t>
            </a:r>
            <a:r>
              <a:rPr lang="el-GR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ν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+ Si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Si*</a:t>
            </a:r>
          </a:p>
          <a:p>
            <a:pPr marL="45720" fontAlgn="base">
              <a:spcAft>
                <a:spcPts val="600"/>
              </a:spcAft>
              <a:buSzPct val="120000"/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                h</a:t>
            </a:r>
            <a:r>
              <a:rPr lang="el-GR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ν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+ O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宋体" charset="-122"/>
                <a:cs typeface="Arial"/>
                <a:sym typeface="Wingdings" panose="05000000000000000000" pitchFamily="2" charset="2"/>
              </a:rPr>
              <a:t> O*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457201" y="6096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8860" y="76200"/>
            <a:ext cx="8539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2800" i="0" dirty="0">
                <a:solidFill>
                  <a:srgbClr val="000000"/>
                </a:solidFill>
                <a:ea typeface="SimSun" pitchFamily="2" charset="-122"/>
              </a:rPr>
              <a:t>TEST MECHANISM FOR MODELING SiO</a:t>
            </a:r>
            <a:r>
              <a:rPr lang="en-US" altLang="zh-CN" sz="2800" i="0" baseline="-25000" dirty="0">
                <a:solidFill>
                  <a:srgbClr val="000000"/>
                </a:solidFill>
                <a:ea typeface="SimSun" pitchFamily="2" charset="-122"/>
              </a:rPr>
              <a:t>2 </a:t>
            </a:r>
            <a:r>
              <a:rPr lang="en-US" altLang="zh-CN" sz="2800" i="0" dirty="0">
                <a:solidFill>
                  <a:srgbClr val="000000"/>
                </a:solidFill>
                <a:ea typeface="SimSun" pitchFamily="2" charset="-122"/>
              </a:rPr>
              <a:t>PEALD </a:t>
            </a:r>
            <a:endParaRPr lang="en-US" altLang="zh-CN" sz="2800" i="0" dirty="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="" xmlns:a16="http://schemas.microsoft.com/office/drawing/2014/main" id="{BED714E8-C03C-44BF-AA28-E84B4CA70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67" y="6627168"/>
            <a:ext cx="18065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ko-KR" sz="900" b="0" i="0" dirty="0">
                <a:solidFill>
                  <a:srgbClr val="000000"/>
                </a:solidFill>
                <a:ea typeface="MS PGothic" pitchFamily="34" charset="-128"/>
              </a:rPr>
              <a:t>IOPS_2020</a:t>
            </a:r>
          </a:p>
        </p:txBody>
      </p:sp>
    </p:spTree>
    <p:extLst>
      <p:ext uri="{BB962C8B-B14F-4D97-AF65-F5344CB8AC3E}">
        <p14:creationId xmlns:p14="http://schemas.microsoft.com/office/powerpoint/2010/main" val="2394210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60892</TotalTime>
  <Words>2332</Words>
  <Application>Microsoft Office PowerPoint</Application>
  <PresentationFormat>On-screen Show (4:3)</PresentationFormat>
  <Paragraphs>375</Paragraphs>
  <Slides>29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4_Default Design</vt:lpstr>
      <vt:lpstr>Equation</vt:lpstr>
      <vt:lpstr>PowerPoint Presentation</vt:lpstr>
      <vt:lpstr>PowerPoint Presentation</vt:lpstr>
      <vt:lpstr>PLASMA ENHANCED ATOMIC LAYER DEPOSITION</vt:lpstr>
      <vt:lpstr>PowerPoint Presentation</vt:lpstr>
      <vt:lpstr>PowerPoint Presentation</vt:lpstr>
      <vt:lpstr>MONTE CARLO FEATURE PROFILE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Peng Tian</dc:creator>
  <cp:lastModifiedBy>Chenhui Qu</cp:lastModifiedBy>
  <cp:revision>724</cp:revision>
  <cp:lastPrinted>2016-06-14T19:16:13Z</cp:lastPrinted>
  <dcterms:created xsi:type="dcterms:W3CDTF">2015-09-10T02:52:34Z</dcterms:created>
  <dcterms:modified xsi:type="dcterms:W3CDTF">2020-01-28T19:23:55Z</dcterms:modified>
</cp:coreProperties>
</file>