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6.xml" ContentType="application/vnd.openxmlformats-officedocument.presentationml.tags+xml"/>
  <Override PartName="/ppt/notesSlides/notesSlide21.xml" ContentType="application/vnd.openxmlformats-officedocument.presentationml.notesSlide+xml"/>
  <Override PartName="/ppt/tags/tag7.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352" r:id="rId3"/>
    <p:sldId id="261" r:id="rId4"/>
    <p:sldId id="265" r:id="rId5"/>
    <p:sldId id="266" r:id="rId6"/>
    <p:sldId id="263" r:id="rId7"/>
    <p:sldId id="262" r:id="rId8"/>
    <p:sldId id="267" r:id="rId9"/>
    <p:sldId id="311" r:id="rId10"/>
    <p:sldId id="373" r:id="rId11"/>
    <p:sldId id="374" r:id="rId12"/>
    <p:sldId id="290" r:id="rId13"/>
    <p:sldId id="376" r:id="rId14"/>
    <p:sldId id="377" r:id="rId15"/>
    <p:sldId id="289" r:id="rId16"/>
    <p:sldId id="378" r:id="rId17"/>
    <p:sldId id="288" r:id="rId18"/>
    <p:sldId id="379" r:id="rId19"/>
    <p:sldId id="380" r:id="rId20"/>
    <p:sldId id="382" r:id="rId21"/>
    <p:sldId id="381" r:id="rId22"/>
    <p:sldId id="372" r:id="rId23"/>
    <p:sldId id="291" r:id="rId24"/>
    <p:sldId id="383" r:id="rId25"/>
    <p:sldId id="370" r:id="rId26"/>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86" autoAdjust="0"/>
    <p:restoredTop sz="83511" autoAdjust="0"/>
  </p:normalViewPr>
  <p:slideViewPr>
    <p:cSldViewPr snapToGrid="0" snapToObjects="1">
      <p:cViewPr varScale="1">
        <p:scale>
          <a:sx n="179" d="100"/>
          <a:sy n="179" d="100"/>
        </p:scale>
        <p:origin x="3822" y="126"/>
      </p:cViewPr>
      <p:guideLst>
        <p:guide orient="horz" pos="1620"/>
        <p:guide pos="2880"/>
      </p:guideLst>
    </p:cSldViewPr>
  </p:slideViewPr>
  <p:notesTextViewPr>
    <p:cViewPr>
      <p:scale>
        <a:sx n="66" d="100"/>
        <a:sy n="66"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697E17-CAE4-4BDE-8998-50B8E40F5952}" type="datetimeFigureOut">
              <a:rPr lang="en-US" smtClean="0"/>
              <a:t>7/23/2020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305D1D-7C7C-4765-9C02-837348B6A34E}" type="slidenum">
              <a:rPr lang="en-US" smtClean="0"/>
              <a:t>‹#›</a:t>
            </a:fld>
            <a:endParaRPr lang="en-US"/>
          </a:p>
        </p:txBody>
      </p:sp>
    </p:spTree>
    <p:extLst>
      <p:ext uri="{BB962C8B-B14F-4D97-AF65-F5344CB8AC3E}">
        <p14:creationId xmlns:p14="http://schemas.microsoft.com/office/powerpoint/2010/main" val="3006918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9DAD26-322A-4DCD-BDD9-BC0D58B67FA5}" type="slidenum">
              <a:rPr lang="en-US" smtClean="0"/>
              <a:t>2</a:t>
            </a:fld>
            <a:endParaRPr lang="en-US"/>
          </a:p>
        </p:txBody>
      </p:sp>
    </p:spTree>
    <p:extLst>
      <p:ext uri="{BB962C8B-B14F-4D97-AF65-F5344CB8AC3E}">
        <p14:creationId xmlns:p14="http://schemas.microsoft.com/office/powerpoint/2010/main" val="2051877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system I built at UCLA</a:t>
            </a:r>
          </a:p>
        </p:txBody>
      </p:sp>
      <p:sp>
        <p:nvSpPr>
          <p:cNvPr id="4" name="Slide Number Placeholder 3"/>
          <p:cNvSpPr>
            <a:spLocks noGrp="1"/>
          </p:cNvSpPr>
          <p:nvPr>
            <p:ph type="sldNum" sz="quarter" idx="5"/>
          </p:nvPr>
        </p:nvSpPr>
        <p:spPr/>
        <p:txBody>
          <a:bodyPr/>
          <a:lstStyle/>
          <a:p>
            <a:fld id="{483AE4F5-8787-4842-AB2C-C0AE8F719DAD}" type="slidenum">
              <a:rPr lang="en-US" smtClean="0"/>
              <a:t>11</a:t>
            </a:fld>
            <a:endParaRPr lang="en-US"/>
          </a:p>
        </p:txBody>
      </p:sp>
    </p:spTree>
    <p:extLst>
      <p:ext uri="{BB962C8B-B14F-4D97-AF65-F5344CB8AC3E}">
        <p14:creationId xmlns:p14="http://schemas.microsoft.com/office/powerpoint/2010/main" val="3301575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305D1D-7C7C-4765-9C02-837348B6A34E}" type="slidenum">
              <a:rPr lang="en-US" smtClean="0"/>
              <a:t>12</a:t>
            </a:fld>
            <a:endParaRPr lang="en-US"/>
          </a:p>
        </p:txBody>
      </p:sp>
    </p:spTree>
    <p:extLst>
      <p:ext uri="{BB962C8B-B14F-4D97-AF65-F5344CB8AC3E}">
        <p14:creationId xmlns:p14="http://schemas.microsoft.com/office/powerpoint/2010/main" val="3961667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305D1D-7C7C-4765-9C02-837348B6A34E}" type="slidenum">
              <a:rPr lang="en-US" smtClean="0"/>
              <a:t>13</a:t>
            </a:fld>
            <a:endParaRPr lang="en-US"/>
          </a:p>
        </p:txBody>
      </p:sp>
    </p:spTree>
    <p:extLst>
      <p:ext uri="{BB962C8B-B14F-4D97-AF65-F5344CB8AC3E}">
        <p14:creationId xmlns:p14="http://schemas.microsoft.com/office/powerpoint/2010/main" val="4200201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305D1D-7C7C-4765-9C02-837348B6A34E}" type="slidenum">
              <a:rPr lang="en-US" smtClean="0"/>
              <a:t>14</a:t>
            </a:fld>
            <a:endParaRPr lang="en-US"/>
          </a:p>
        </p:txBody>
      </p:sp>
    </p:spTree>
    <p:extLst>
      <p:ext uri="{BB962C8B-B14F-4D97-AF65-F5344CB8AC3E}">
        <p14:creationId xmlns:p14="http://schemas.microsoft.com/office/powerpoint/2010/main" val="1185047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305D1D-7C7C-4765-9C02-837348B6A34E}" type="slidenum">
              <a:rPr lang="en-US" smtClean="0"/>
              <a:t>15</a:t>
            </a:fld>
            <a:endParaRPr lang="en-US"/>
          </a:p>
        </p:txBody>
      </p:sp>
    </p:spTree>
    <p:extLst>
      <p:ext uri="{BB962C8B-B14F-4D97-AF65-F5344CB8AC3E}">
        <p14:creationId xmlns:p14="http://schemas.microsoft.com/office/powerpoint/2010/main" val="1084145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305D1D-7C7C-4765-9C02-837348B6A34E}" type="slidenum">
              <a:rPr lang="en-US" smtClean="0"/>
              <a:t>16</a:t>
            </a:fld>
            <a:endParaRPr lang="en-US"/>
          </a:p>
        </p:txBody>
      </p:sp>
    </p:spTree>
    <p:extLst>
      <p:ext uri="{BB962C8B-B14F-4D97-AF65-F5344CB8AC3E}">
        <p14:creationId xmlns:p14="http://schemas.microsoft.com/office/powerpoint/2010/main" val="3975507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305D1D-7C7C-4765-9C02-837348B6A34E}" type="slidenum">
              <a:rPr lang="en-US" smtClean="0"/>
              <a:t>17</a:t>
            </a:fld>
            <a:endParaRPr lang="en-US"/>
          </a:p>
        </p:txBody>
      </p:sp>
    </p:spTree>
    <p:extLst>
      <p:ext uri="{BB962C8B-B14F-4D97-AF65-F5344CB8AC3E}">
        <p14:creationId xmlns:p14="http://schemas.microsoft.com/office/powerpoint/2010/main" val="381213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305D1D-7C7C-4765-9C02-837348B6A34E}" type="slidenum">
              <a:rPr lang="en-US" smtClean="0"/>
              <a:t>18</a:t>
            </a:fld>
            <a:endParaRPr lang="en-US"/>
          </a:p>
        </p:txBody>
      </p:sp>
    </p:spTree>
    <p:extLst>
      <p:ext uri="{BB962C8B-B14F-4D97-AF65-F5344CB8AC3E}">
        <p14:creationId xmlns:p14="http://schemas.microsoft.com/office/powerpoint/2010/main" val="6792858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305D1D-7C7C-4765-9C02-837348B6A34E}" type="slidenum">
              <a:rPr lang="en-US" smtClean="0"/>
              <a:t>19</a:t>
            </a:fld>
            <a:endParaRPr lang="en-US"/>
          </a:p>
        </p:txBody>
      </p:sp>
    </p:spTree>
    <p:extLst>
      <p:ext uri="{BB962C8B-B14F-4D97-AF65-F5344CB8AC3E}">
        <p14:creationId xmlns:p14="http://schemas.microsoft.com/office/powerpoint/2010/main" val="1714094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305D1D-7C7C-4765-9C02-837348B6A34E}" type="slidenum">
              <a:rPr lang="en-US" smtClean="0"/>
              <a:t>20</a:t>
            </a:fld>
            <a:endParaRPr lang="en-US"/>
          </a:p>
        </p:txBody>
      </p:sp>
    </p:spTree>
    <p:extLst>
      <p:ext uri="{BB962C8B-B14F-4D97-AF65-F5344CB8AC3E}">
        <p14:creationId xmlns:p14="http://schemas.microsoft.com/office/powerpoint/2010/main" val="3171115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 plasma slide. Defines a plasma with emphasis that it’s a system of charged particles. This is an important distinction because ions and electrons aren’t the only particles that can make plasma. Essentially any charged particle can. For the example of atoms: solid, liquid, gas, gas plasma. This state of matter represents &gt;99% of the visible universe. So if you’re interested in understanding the universe, might want to understand plasma.</a:t>
            </a:r>
          </a:p>
        </p:txBody>
      </p:sp>
      <p:sp>
        <p:nvSpPr>
          <p:cNvPr id="4" name="Slide Number Placeholder 3"/>
          <p:cNvSpPr>
            <a:spLocks noGrp="1"/>
          </p:cNvSpPr>
          <p:nvPr>
            <p:ph type="sldNum" sz="quarter" idx="5"/>
          </p:nvPr>
        </p:nvSpPr>
        <p:spPr/>
        <p:txBody>
          <a:bodyPr/>
          <a:lstStyle/>
          <a:p>
            <a:fld id="{94305D1D-7C7C-4765-9C02-837348B6A34E}" type="slidenum">
              <a:rPr lang="en-US" smtClean="0"/>
              <a:t>3</a:t>
            </a:fld>
            <a:endParaRPr lang="en-US"/>
          </a:p>
        </p:txBody>
      </p:sp>
    </p:spTree>
    <p:extLst>
      <p:ext uri="{BB962C8B-B14F-4D97-AF65-F5344CB8AC3E}">
        <p14:creationId xmlns:p14="http://schemas.microsoft.com/office/powerpoint/2010/main" val="1346827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305D1D-7C7C-4765-9C02-837348B6A34E}" type="slidenum">
              <a:rPr lang="en-US" smtClean="0"/>
              <a:t>21</a:t>
            </a:fld>
            <a:endParaRPr lang="en-US"/>
          </a:p>
        </p:txBody>
      </p:sp>
    </p:spTree>
    <p:extLst>
      <p:ext uri="{BB962C8B-B14F-4D97-AF65-F5344CB8AC3E}">
        <p14:creationId xmlns:p14="http://schemas.microsoft.com/office/powerpoint/2010/main" val="27532899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305D1D-7C7C-4765-9C02-837348B6A34E}" type="slidenum">
              <a:rPr lang="en-US" smtClean="0"/>
              <a:t>22</a:t>
            </a:fld>
            <a:endParaRPr lang="en-US"/>
          </a:p>
        </p:txBody>
      </p:sp>
    </p:spTree>
    <p:extLst>
      <p:ext uri="{BB962C8B-B14F-4D97-AF65-F5344CB8AC3E}">
        <p14:creationId xmlns:p14="http://schemas.microsoft.com/office/powerpoint/2010/main" val="374455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305D1D-7C7C-4765-9C02-837348B6A34E}" type="slidenum">
              <a:rPr lang="en-US" smtClean="0"/>
              <a:t>23</a:t>
            </a:fld>
            <a:endParaRPr lang="en-US"/>
          </a:p>
        </p:txBody>
      </p:sp>
    </p:spTree>
    <p:extLst>
      <p:ext uri="{BB962C8B-B14F-4D97-AF65-F5344CB8AC3E}">
        <p14:creationId xmlns:p14="http://schemas.microsoft.com/office/powerpoint/2010/main" val="40455986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305D1D-7C7C-4765-9C02-837348B6A34E}" type="slidenum">
              <a:rPr lang="en-US" smtClean="0"/>
              <a:t>24</a:t>
            </a:fld>
            <a:endParaRPr lang="en-US"/>
          </a:p>
        </p:txBody>
      </p:sp>
    </p:spTree>
    <p:extLst>
      <p:ext uri="{BB962C8B-B14F-4D97-AF65-F5344CB8AC3E}">
        <p14:creationId xmlns:p14="http://schemas.microsoft.com/office/powerpoint/2010/main" val="659471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that we have an idea of the many plasmas that exist, lets focus our attention to a certain class of plasma and the topic of this seminar, the strongly coupled plasma. </a:t>
            </a:r>
          </a:p>
          <a:p>
            <a:r>
              <a:rPr lang="en-US" dirty="0"/>
              <a:t>How a plasma behaves is determined, in part, by how much particles interact with one another.</a:t>
            </a:r>
          </a:p>
          <a:p>
            <a:r>
              <a:rPr lang="en-US" dirty="0"/>
              <a:t>We quantify this interaction with what’s known as the strong coupling parameter Gamma, which is defined as the coulomb potential energy to its kinetic energy. For low gamma…, for high gamma…</a:t>
            </a:r>
          </a:p>
        </p:txBody>
      </p:sp>
      <p:sp>
        <p:nvSpPr>
          <p:cNvPr id="4" name="Slide Number Placeholder 3"/>
          <p:cNvSpPr>
            <a:spLocks noGrp="1"/>
          </p:cNvSpPr>
          <p:nvPr>
            <p:ph type="sldNum" sz="quarter" idx="5"/>
          </p:nvPr>
        </p:nvSpPr>
        <p:spPr/>
        <p:txBody>
          <a:bodyPr/>
          <a:lstStyle/>
          <a:p>
            <a:fld id="{94305D1D-7C7C-4765-9C02-837348B6A34E}" type="slidenum">
              <a:rPr lang="en-US" smtClean="0"/>
              <a:t>4</a:t>
            </a:fld>
            <a:endParaRPr lang="en-US"/>
          </a:p>
        </p:txBody>
      </p:sp>
    </p:spTree>
    <p:extLst>
      <p:ext uri="{BB962C8B-B14F-4D97-AF65-F5344CB8AC3E}">
        <p14:creationId xmlns:p14="http://schemas.microsoft.com/office/powerpoint/2010/main" val="2437406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3D particle in a cell (molecular dynamics) simulation showing a one-component plasma when particles start slowing down, i.e. Gamma getting larger</a:t>
            </a:r>
          </a:p>
          <a:p>
            <a:r>
              <a:rPr lang="en-US" dirty="0"/>
              <a:t>OCP consists of a single species with a neutralizing background to prevent a Coulomb explosion.</a:t>
            </a:r>
          </a:p>
          <a:p>
            <a:r>
              <a:rPr lang="en-US" dirty="0"/>
              <a:t>G=0.1 particles zip through the system with very little interaction/deflections (gas-like)</a:t>
            </a:r>
          </a:p>
          <a:p>
            <a:r>
              <a:rPr lang="en-US" dirty="0"/>
              <a:t>G=1, particles are now effected</a:t>
            </a:r>
          </a:p>
          <a:p>
            <a:r>
              <a:rPr lang="en-US" dirty="0"/>
              <a:t>G=10 strong particle interactions are dominating the system…leads to different behavior (similar to liquid)</a:t>
            </a:r>
          </a:p>
        </p:txBody>
      </p:sp>
      <p:sp>
        <p:nvSpPr>
          <p:cNvPr id="4" name="Slide Number Placeholder 3"/>
          <p:cNvSpPr>
            <a:spLocks noGrp="1"/>
          </p:cNvSpPr>
          <p:nvPr>
            <p:ph type="sldNum" sz="quarter" idx="5"/>
          </p:nvPr>
        </p:nvSpPr>
        <p:spPr/>
        <p:txBody>
          <a:bodyPr/>
          <a:lstStyle/>
          <a:p>
            <a:fld id="{94305D1D-7C7C-4765-9C02-837348B6A34E}" type="slidenum">
              <a:rPr lang="en-US" smtClean="0"/>
              <a:t>5</a:t>
            </a:fld>
            <a:endParaRPr lang="en-US"/>
          </a:p>
        </p:txBody>
      </p:sp>
    </p:spTree>
    <p:extLst>
      <p:ext uri="{BB962C8B-B14F-4D97-AF65-F5344CB8AC3E}">
        <p14:creationId xmlns:p14="http://schemas.microsoft.com/office/powerpoint/2010/main" val="123370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Closer to home, natural plasmas play an important role in our atmosphere. Lightning is important as it establishes keeps the planet from overcharging, nitrate and ozone production. Ionosphere formed by cosmic/</a:t>
            </a:r>
            <a:r>
              <a:rPr lang="en-US" dirty="0" err="1"/>
              <a:t>uv</a:t>
            </a:r>
            <a:r>
              <a:rPr lang="en-US" dirty="0"/>
              <a:t> radiation allows long distance radio communication.</a:t>
            </a:r>
          </a:p>
        </p:txBody>
      </p:sp>
      <p:sp>
        <p:nvSpPr>
          <p:cNvPr id="4" name="Slide Number Placeholder 3"/>
          <p:cNvSpPr>
            <a:spLocks noGrp="1"/>
          </p:cNvSpPr>
          <p:nvPr>
            <p:ph type="sldNum" sz="quarter" idx="5"/>
          </p:nvPr>
        </p:nvSpPr>
        <p:spPr/>
        <p:txBody>
          <a:bodyPr/>
          <a:lstStyle/>
          <a:p>
            <a:fld id="{94305D1D-7C7C-4765-9C02-837348B6A34E}" type="slidenum">
              <a:rPr lang="en-US" smtClean="0"/>
              <a:t>6</a:t>
            </a:fld>
            <a:endParaRPr lang="en-US"/>
          </a:p>
        </p:txBody>
      </p:sp>
    </p:spTree>
    <p:extLst>
      <p:ext uri="{BB962C8B-B14F-4D97-AF65-F5344CB8AC3E}">
        <p14:creationId xmlns:p14="http://schemas.microsoft.com/office/powerpoint/2010/main" val="1108066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applications using plasma exist, so this list is not all inclusive. But for example,…</a:t>
            </a:r>
          </a:p>
          <a:p>
            <a:r>
              <a:rPr lang="en-US" dirty="0"/>
              <a:t>A major effort of humanity is to produce fusion energy, which has been a major motivator in plasma science.</a:t>
            </a:r>
          </a:p>
        </p:txBody>
      </p:sp>
      <p:sp>
        <p:nvSpPr>
          <p:cNvPr id="4" name="Slide Number Placeholder 3"/>
          <p:cNvSpPr>
            <a:spLocks noGrp="1"/>
          </p:cNvSpPr>
          <p:nvPr>
            <p:ph type="sldNum" sz="quarter" idx="5"/>
          </p:nvPr>
        </p:nvSpPr>
        <p:spPr/>
        <p:txBody>
          <a:bodyPr/>
          <a:lstStyle/>
          <a:p>
            <a:fld id="{94305D1D-7C7C-4765-9C02-837348B6A34E}" type="slidenum">
              <a:rPr lang="en-US" smtClean="0"/>
              <a:t>7</a:t>
            </a:fld>
            <a:endParaRPr lang="en-US"/>
          </a:p>
        </p:txBody>
      </p:sp>
    </p:spTree>
    <p:extLst>
      <p:ext uri="{BB962C8B-B14F-4D97-AF65-F5344CB8AC3E}">
        <p14:creationId xmlns:p14="http://schemas.microsoft.com/office/powerpoint/2010/main" val="3662580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where does SCP fit in the plasma world?</a:t>
            </a:r>
          </a:p>
          <a:p>
            <a:r>
              <a:rPr lang="en-US" dirty="0"/>
              <a:t>T-n diagram showing vast parameter space for atomic plasmas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Gamma = 1 is shown here which separates dilute and </a:t>
            </a:r>
            <a:r>
              <a:rPr lang="en-US" dirty="0" err="1"/>
              <a:t>scp</a:t>
            </a:r>
            <a:endParaRPr lang="en-US" dirty="0"/>
          </a:p>
          <a:p>
            <a:r>
              <a:rPr lang="en-US" dirty="0"/>
              <a:t>Dilute, </a:t>
            </a:r>
            <a:r>
              <a:rPr lang="en-US" b="1" dirty="0"/>
              <a:t>quickly</a:t>
            </a:r>
            <a:r>
              <a:rPr lang="en-US" b="0" dirty="0"/>
              <a:t> mention types of plasma</a:t>
            </a:r>
          </a:p>
          <a:p>
            <a:r>
              <a:rPr lang="en-US" b="0" dirty="0"/>
              <a:t>SCP, </a:t>
            </a:r>
            <a:r>
              <a:rPr lang="en-US" b="1" dirty="0"/>
              <a:t>quickly</a:t>
            </a:r>
            <a:r>
              <a:rPr lang="en-US" b="0" dirty="0"/>
              <a:t> mention types of plasma</a:t>
            </a:r>
          </a:p>
          <a:p>
            <a:r>
              <a:rPr lang="en-US" dirty="0"/>
              <a:t>My research as a graduate student was focused in this region of parameter space, which has very important applications. Atmospheric to solid density plasma which include electrothermal launchers and lightning.</a:t>
            </a:r>
          </a:p>
          <a:p>
            <a:r>
              <a:rPr lang="en-US" dirty="0"/>
              <a:t>Will now discuss these three systems, SL, SD, and LB. Curious story of a plasma phase transition begins with SL, but then is shown in all 3 systems.</a:t>
            </a:r>
          </a:p>
        </p:txBody>
      </p:sp>
      <p:sp>
        <p:nvSpPr>
          <p:cNvPr id="4" name="Slide Number Placeholder 3"/>
          <p:cNvSpPr>
            <a:spLocks noGrp="1"/>
          </p:cNvSpPr>
          <p:nvPr>
            <p:ph type="sldNum" sz="quarter" idx="5"/>
          </p:nvPr>
        </p:nvSpPr>
        <p:spPr/>
        <p:txBody>
          <a:bodyPr/>
          <a:lstStyle/>
          <a:p>
            <a:fld id="{94305D1D-7C7C-4765-9C02-837348B6A34E}" type="slidenum">
              <a:rPr lang="en-US" smtClean="0"/>
              <a:t>8</a:t>
            </a:fld>
            <a:endParaRPr lang="en-US"/>
          </a:p>
        </p:txBody>
      </p:sp>
    </p:spTree>
    <p:extLst>
      <p:ext uri="{BB962C8B-B14F-4D97-AF65-F5344CB8AC3E}">
        <p14:creationId xmlns:p14="http://schemas.microsoft.com/office/powerpoint/2010/main" val="2727183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3AE4F5-8787-4842-AB2C-C0AE8F719DAD}" type="slidenum">
              <a:rPr lang="en-US" smtClean="0"/>
              <a:t>9</a:t>
            </a:fld>
            <a:endParaRPr lang="en-US"/>
          </a:p>
        </p:txBody>
      </p:sp>
    </p:spTree>
    <p:extLst>
      <p:ext uri="{BB962C8B-B14F-4D97-AF65-F5344CB8AC3E}">
        <p14:creationId xmlns:p14="http://schemas.microsoft.com/office/powerpoint/2010/main" val="2923900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system I built at UCLA</a:t>
            </a:r>
          </a:p>
        </p:txBody>
      </p:sp>
      <p:sp>
        <p:nvSpPr>
          <p:cNvPr id="4" name="Slide Number Placeholder 3"/>
          <p:cNvSpPr>
            <a:spLocks noGrp="1"/>
          </p:cNvSpPr>
          <p:nvPr>
            <p:ph type="sldNum" sz="quarter" idx="5"/>
          </p:nvPr>
        </p:nvSpPr>
        <p:spPr/>
        <p:txBody>
          <a:bodyPr/>
          <a:lstStyle/>
          <a:p>
            <a:fld id="{483AE4F5-8787-4842-AB2C-C0AE8F719DAD}" type="slidenum">
              <a:rPr lang="en-US" smtClean="0"/>
              <a:t>10</a:t>
            </a:fld>
            <a:endParaRPr lang="en-US"/>
          </a:p>
        </p:txBody>
      </p:sp>
    </p:spTree>
    <p:extLst>
      <p:ext uri="{BB962C8B-B14F-4D97-AF65-F5344CB8AC3E}">
        <p14:creationId xmlns:p14="http://schemas.microsoft.com/office/powerpoint/2010/main" val="2248295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480A359-2FB3-4847-9D97-3491754AA7F9}" type="datetimeFigureOut">
              <a:rPr lang="en-US"/>
              <a:pPr>
                <a:defRPr/>
              </a:pPr>
              <a:t>7/23/2020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E82176-A547-F94B-AC51-D6E9C882CB88}" type="slidenum">
              <a:rPr lang="en-US"/>
              <a:pPr>
                <a:defRPr/>
              </a:pPr>
              <a:t>‹#›</a:t>
            </a:fld>
            <a:endParaRPr lang="en-US"/>
          </a:p>
        </p:txBody>
      </p:sp>
    </p:spTree>
    <p:extLst>
      <p:ext uri="{BB962C8B-B14F-4D97-AF65-F5344CB8AC3E}">
        <p14:creationId xmlns:p14="http://schemas.microsoft.com/office/powerpoint/2010/main" val="788444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3BC5DAC-1A13-D34F-9418-D6257772B49C}" type="datetimeFigureOut">
              <a:rPr lang="en-US"/>
              <a:pPr>
                <a:defRPr/>
              </a:pPr>
              <a:t>7/23/2020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9610A8-B29A-B34A-A0B5-3DF26A2EB850}" type="slidenum">
              <a:rPr lang="en-US"/>
              <a:pPr>
                <a:defRPr/>
              </a:pPr>
              <a:t>‹#›</a:t>
            </a:fld>
            <a:endParaRPr lang="en-US"/>
          </a:p>
        </p:txBody>
      </p:sp>
    </p:spTree>
    <p:extLst>
      <p:ext uri="{BB962C8B-B14F-4D97-AF65-F5344CB8AC3E}">
        <p14:creationId xmlns:p14="http://schemas.microsoft.com/office/powerpoint/2010/main" val="2154696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4EC0D93-568E-6D41-8E6D-0963A71A503C}" type="datetimeFigureOut">
              <a:rPr lang="en-US"/>
              <a:pPr>
                <a:defRPr/>
              </a:pPr>
              <a:t>7/23/2020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2D0221-73D0-6245-9CCD-73A1D8FCB5E4}" type="slidenum">
              <a:rPr lang="en-US"/>
              <a:pPr>
                <a:defRPr/>
              </a:pPr>
              <a:t>‹#›</a:t>
            </a:fld>
            <a:endParaRPr lang="en-US"/>
          </a:p>
        </p:txBody>
      </p:sp>
    </p:spTree>
    <p:extLst>
      <p:ext uri="{BB962C8B-B14F-4D97-AF65-F5344CB8AC3E}">
        <p14:creationId xmlns:p14="http://schemas.microsoft.com/office/powerpoint/2010/main" val="826510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128603A-2399-D64A-8203-C8F297F981E8}" type="datetimeFigureOut">
              <a:rPr lang="en-US"/>
              <a:pPr>
                <a:defRPr/>
              </a:pPr>
              <a:t>7/23/2020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FF2C605-4958-CF43-AA48-80339EFDB0AF}" type="slidenum">
              <a:rPr lang="en-US"/>
              <a:pPr>
                <a:defRPr/>
              </a:pPr>
              <a:t>‹#›</a:t>
            </a:fld>
            <a:endParaRPr lang="en-US"/>
          </a:p>
        </p:txBody>
      </p:sp>
    </p:spTree>
    <p:extLst>
      <p:ext uri="{BB962C8B-B14F-4D97-AF65-F5344CB8AC3E}">
        <p14:creationId xmlns:p14="http://schemas.microsoft.com/office/powerpoint/2010/main" val="425754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035563"/>
            <a:ext cx="7772400" cy="1021556"/>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5CF71F39-3D09-F149-B1A1-DC2A7DB4A435}" type="datetimeFigureOut">
              <a:rPr lang="en-US"/>
              <a:pPr>
                <a:defRPr/>
              </a:pPr>
              <a:t>7/23/2020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A6BD0F-ABBC-C14D-BC96-77BE126A748B}" type="slidenum">
              <a:rPr lang="en-US"/>
              <a:pPr>
                <a:defRPr/>
              </a:pPr>
              <a:t>‹#›</a:t>
            </a:fld>
            <a:endParaRPr lang="en-US"/>
          </a:p>
        </p:txBody>
      </p:sp>
    </p:spTree>
    <p:extLst>
      <p:ext uri="{BB962C8B-B14F-4D97-AF65-F5344CB8AC3E}">
        <p14:creationId xmlns:p14="http://schemas.microsoft.com/office/powerpoint/2010/main" val="3944886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76377"/>
            <a:ext cx="4038600" cy="31182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76377"/>
            <a:ext cx="4038600" cy="31182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17E7E973-E761-9943-801C-DE1E51E28431}" type="datetimeFigureOut">
              <a:rPr lang="en-US"/>
              <a:pPr>
                <a:defRPr/>
              </a:pPr>
              <a:t>7/23/2020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35E9FC-F6D5-0349-BBED-EA7D7A9BC49B}" type="slidenum">
              <a:rPr lang="en-US"/>
              <a:pPr>
                <a:defRPr/>
              </a:pPr>
              <a:t>‹#›</a:t>
            </a:fld>
            <a:endParaRPr lang="en-US"/>
          </a:p>
        </p:txBody>
      </p:sp>
    </p:spTree>
    <p:extLst>
      <p:ext uri="{BB962C8B-B14F-4D97-AF65-F5344CB8AC3E}">
        <p14:creationId xmlns:p14="http://schemas.microsoft.com/office/powerpoint/2010/main" val="1785265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3" y="650504"/>
            <a:ext cx="8229600" cy="801290"/>
          </a:xfrm>
        </p:spPr>
        <p:txBody>
          <a:bodyPr/>
          <a:lstStyle>
            <a:lvl1pPr>
              <a:defRPr/>
            </a:lvl1pPr>
          </a:lstStyle>
          <a:p>
            <a:r>
              <a:rPr lang="en-US"/>
              <a:t>Click to edit Master title style</a:t>
            </a:r>
            <a:endParaRPr lang="en-US" dirty="0"/>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18ACE534-2B3A-FA4B-B87A-8AC244117610}" type="datetimeFigureOut">
              <a:rPr lang="en-US"/>
              <a:pPr>
                <a:defRPr/>
              </a:pPr>
              <a:t>7/23/2020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B5B94E0-5E06-6D42-A41D-50D581B40900}" type="slidenum">
              <a:rPr lang="en-US"/>
              <a:pPr>
                <a:defRPr/>
              </a:pPr>
              <a:t>‹#›</a:t>
            </a:fld>
            <a:endParaRPr lang="en-US"/>
          </a:p>
        </p:txBody>
      </p:sp>
    </p:spTree>
    <p:extLst>
      <p:ext uri="{BB962C8B-B14F-4D97-AF65-F5344CB8AC3E}">
        <p14:creationId xmlns:p14="http://schemas.microsoft.com/office/powerpoint/2010/main" val="760394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2CDFFB5-C0BC-DE4D-9A38-E0EE75FC9E15}" type="datetimeFigureOut">
              <a:rPr lang="en-US"/>
              <a:pPr>
                <a:defRPr/>
              </a:pPr>
              <a:t>7/23/2020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2AB7D4D-4E81-5B40-91F6-CF14C25F8623}" type="slidenum">
              <a:rPr lang="en-US"/>
              <a:pPr>
                <a:defRPr/>
              </a:pPr>
              <a:t>‹#›</a:t>
            </a:fld>
            <a:endParaRPr lang="en-US"/>
          </a:p>
        </p:txBody>
      </p:sp>
    </p:spTree>
    <p:extLst>
      <p:ext uri="{BB962C8B-B14F-4D97-AF65-F5344CB8AC3E}">
        <p14:creationId xmlns:p14="http://schemas.microsoft.com/office/powerpoint/2010/main" val="876286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F42570F-F7E3-1F40-B6F3-59FE945D5A70}" type="datetimeFigureOut">
              <a:rPr lang="en-US"/>
              <a:pPr>
                <a:defRPr/>
              </a:pPr>
              <a:t>7/23/2020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35B2FA7-4FDB-5643-811E-7991DEE50B01}" type="slidenum">
              <a:rPr lang="en-US"/>
              <a:pPr>
                <a:defRPr/>
              </a:pPr>
              <a:t>‹#›</a:t>
            </a:fld>
            <a:endParaRPr lang="en-US"/>
          </a:p>
        </p:txBody>
      </p:sp>
    </p:spTree>
    <p:extLst>
      <p:ext uri="{BB962C8B-B14F-4D97-AF65-F5344CB8AC3E}">
        <p14:creationId xmlns:p14="http://schemas.microsoft.com/office/powerpoint/2010/main" val="2779307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6371E9B0-C3DF-544F-BB14-A487ECCC7F43}" type="datetimeFigureOut">
              <a:rPr lang="en-US"/>
              <a:pPr>
                <a:defRPr/>
              </a:pPr>
              <a:t>7/23/2020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1DD8B14-AE1E-054C-8668-93D0F0400A18}" type="slidenum">
              <a:rPr lang="en-US"/>
              <a:pPr>
                <a:defRPr/>
              </a:pPr>
              <a:t>‹#›</a:t>
            </a:fld>
            <a:endParaRPr lang="en-US"/>
          </a:p>
        </p:txBody>
      </p:sp>
    </p:spTree>
    <p:extLst>
      <p:ext uri="{BB962C8B-B14F-4D97-AF65-F5344CB8AC3E}">
        <p14:creationId xmlns:p14="http://schemas.microsoft.com/office/powerpoint/2010/main" val="4059402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E5C4B1CF-5E0C-5D41-A3E2-D78942339385}" type="datetimeFigureOut">
              <a:rPr lang="en-US"/>
              <a:pPr>
                <a:defRPr/>
              </a:pPr>
              <a:t>7/23/2020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FEF0004-A563-C64B-9FAD-6198662E1BD1}" type="slidenum">
              <a:rPr lang="en-US"/>
              <a:pPr>
                <a:defRPr/>
              </a:pPr>
              <a:t>‹#›</a:t>
            </a:fld>
            <a:endParaRPr lang="en-US"/>
          </a:p>
        </p:txBody>
      </p:sp>
    </p:spTree>
    <p:extLst>
      <p:ext uri="{BB962C8B-B14F-4D97-AF65-F5344CB8AC3E}">
        <p14:creationId xmlns:p14="http://schemas.microsoft.com/office/powerpoint/2010/main" val="1214909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675085"/>
            <a:ext cx="8229600" cy="8012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Headline Line One</a:t>
            </a:r>
            <a:br>
              <a:rPr lang="en-US" dirty="0"/>
            </a:br>
            <a:r>
              <a:rPr lang="en-US" dirty="0"/>
              <a:t>Headline Line Two</a:t>
            </a:r>
          </a:p>
        </p:txBody>
      </p:sp>
      <p:sp>
        <p:nvSpPr>
          <p:cNvPr id="1027" name="Text Placeholder 2"/>
          <p:cNvSpPr>
            <a:spLocks noGrp="1"/>
          </p:cNvSpPr>
          <p:nvPr>
            <p:ph type="body" idx="1"/>
          </p:nvPr>
        </p:nvSpPr>
        <p:spPr bwMode="auto">
          <a:xfrm>
            <a:off x="457200" y="2266950"/>
            <a:ext cx="8229600" cy="2327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Arial" panose="020B0604020202020204" pitchFamily="34" charset="0"/>
                <a:ea typeface="+mn-ea"/>
                <a:cs typeface="Arial" panose="020B0604020202020204" pitchFamily="34" charset="0"/>
              </a:defRPr>
            </a:lvl1pPr>
          </a:lstStyle>
          <a:p>
            <a:pPr>
              <a:defRPr/>
            </a:pPr>
            <a:fld id="{C944504B-B211-B34D-97AF-78446C71FCDD}" type="datetimeFigureOut">
              <a:rPr lang="en-US" smtClean="0"/>
              <a:pPr>
                <a:defRPr/>
              </a:pPr>
              <a:t>7/23/2020</a:t>
            </a:fld>
            <a:endParaRPr 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panose="020B0604020202020204" pitchFamily="34" charset="0"/>
                <a:ea typeface="+mn-ea"/>
                <a:cs typeface="Arial" panose="020B0604020202020204" pitchFamily="34" charset="0"/>
              </a:defRPr>
            </a:lvl1pPr>
          </a:lstStyle>
          <a:p>
            <a:pPr>
              <a:defRPr/>
            </a:pPr>
            <a:endParaRPr lang="en-US"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0EF7D53D-272A-624E-BE3D-99D13E2B4193}" type="slidenum">
              <a:rPr lang="en-US"/>
              <a:pPr>
                <a:defRPr/>
              </a:pPr>
              <a:t>‹#›</a:t>
            </a:fld>
            <a:endParaRPr lang="en-US" dirty="0"/>
          </a:p>
        </p:txBody>
      </p: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 y="0"/>
            <a:ext cx="9152194" cy="4572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fontAlgn="base" hangingPunct="1">
        <a:spcBef>
          <a:spcPct val="0"/>
        </a:spcBef>
        <a:spcAft>
          <a:spcPct val="0"/>
        </a:spcAft>
        <a:defRPr sz="3200" b="1" kern="1200">
          <a:solidFill>
            <a:schemeClr val="tx1"/>
          </a:solidFill>
          <a:latin typeface="Times New Roman" panose="02020603050405020304" pitchFamily="18" charset="0"/>
          <a:ea typeface="ＭＳ Ｐゴシック" charset="0"/>
          <a:cs typeface="Times New Roman" panose="02020603050405020304" pitchFamily="18" charset="0"/>
        </a:defRPr>
      </a:lvl1pPr>
      <a:lvl2pPr algn="ctr" defTabSz="457200" rtl="0" eaLnBrk="1" fontAlgn="base" hangingPunct="1">
        <a:spcBef>
          <a:spcPct val="0"/>
        </a:spcBef>
        <a:spcAft>
          <a:spcPct val="0"/>
        </a:spcAft>
        <a:defRPr sz="3200" b="1">
          <a:solidFill>
            <a:schemeClr val="tx1"/>
          </a:solidFill>
          <a:latin typeface="Arial" charset="0"/>
          <a:ea typeface="ＭＳ Ｐゴシック" charset="0"/>
        </a:defRPr>
      </a:lvl2pPr>
      <a:lvl3pPr algn="ctr" defTabSz="457200" rtl="0" eaLnBrk="1" fontAlgn="base" hangingPunct="1">
        <a:spcBef>
          <a:spcPct val="0"/>
        </a:spcBef>
        <a:spcAft>
          <a:spcPct val="0"/>
        </a:spcAft>
        <a:defRPr sz="3200" b="1">
          <a:solidFill>
            <a:schemeClr val="tx1"/>
          </a:solidFill>
          <a:latin typeface="Arial" charset="0"/>
          <a:ea typeface="ＭＳ Ｐゴシック" charset="0"/>
        </a:defRPr>
      </a:lvl3pPr>
      <a:lvl4pPr algn="ctr" defTabSz="457200" rtl="0" eaLnBrk="1" fontAlgn="base" hangingPunct="1">
        <a:spcBef>
          <a:spcPct val="0"/>
        </a:spcBef>
        <a:spcAft>
          <a:spcPct val="0"/>
        </a:spcAft>
        <a:defRPr sz="3200" b="1">
          <a:solidFill>
            <a:schemeClr val="tx1"/>
          </a:solidFill>
          <a:latin typeface="Arial" charset="0"/>
          <a:ea typeface="ＭＳ Ｐゴシック" charset="0"/>
        </a:defRPr>
      </a:lvl4pPr>
      <a:lvl5pPr algn="ctr" defTabSz="457200" rtl="0" eaLnBrk="1" fontAlgn="base" hangingPunct="1">
        <a:spcBef>
          <a:spcPct val="0"/>
        </a:spcBef>
        <a:spcAft>
          <a:spcPct val="0"/>
        </a:spcAft>
        <a:defRPr sz="3200" b="1">
          <a:solidFill>
            <a:schemeClr val="tx1"/>
          </a:solidFill>
          <a:latin typeface="Arial" charset="0"/>
          <a:ea typeface="ＭＳ Ｐゴシック" charset="0"/>
        </a:defRPr>
      </a:lvl5pPr>
      <a:lvl6pPr marL="457200" algn="ctr" defTabSz="457200" rtl="0" eaLnBrk="1" fontAlgn="base" hangingPunct="1">
        <a:spcBef>
          <a:spcPct val="0"/>
        </a:spcBef>
        <a:spcAft>
          <a:spcPct val="0"/>
        </a:spcAft>
        <a:defRPr sz="3200" b="1">
          <a:solidFill>
            <a:schemeClr val="tx1"/>
          </a:solidFill>
          <a:latin typeface="Arial" charset="0"/>
          <a:ea typeface="ＭＳ Ｐゴシック" charset="0"/>
        </a:defRPr>
      </a:lvl6pPr>
      <a:lvl7pPr marL="914400" algn="ctr" defTabSz="457200" rtl="0" eaLnBrk="1" fontAlgn="base" hangingPunct="1">
        <a:spcBef>
          <a:spcPct val="0"/>
        </a:spcBef>
        <a:spcAft>
          <a:spcPct val="0"/>
        </a:spcAft>
        <a:defRPr sz="3200" b="1">
          <a:solidFill>
            <a:schemeClr val="tx1"/>
          </a:solidFill>
          <a:latin typeface="Arial" charset="0"/>
          <a:ea typeface="ＭＳ Ｐゴシック" charset="0"/>
        </a:defRPr>
      </a:lvl7pPr>
      <a:lvl8pPr marL="1371600" algn="ctr" defTabSz="457200" rtl="0" eaLnBrk="1" fontAlgn="base" hangingPunct="1">
        <a:spcBef>
          <a:spcPct val="0"/>
        </a:spcBef>
        <a:spcAft>
          <a:spcPct val="0"/>
        </a:spcAft>
        <a:defRPr sz="3200" b="1">
          <a:solidFill>
            <a:schemeClr val="tx1"/>
          </a:solidFill>
          <a:latin typeface="Arial" charset="0"/>
          <a:ea typeface="ＭＳ Ｐゴシック" charset="0"/>
        </a:defRPr>
      </a:lvl8pPr>
      <a:lvl9pPr marL="1828800" algn="ctr" defTabSz="457200" rtl="0" eaLnBrk="1" fontAlgn="base" hangingPunct="1">
        <a:spcBef>
          <a:spcPct val="0"/>
        </a:spcBef>
        <a:spcAft>
          <a:spcPct val="0"/>
        </a:spcAft>
        <a:defRPr sz="3200" b="1">
          <a:solidFill>
            <a:schemeClr val="tx1"/>
          </a:solidFill>
          <a:latin typeface="Arial" charset="0"/>
          <a:ea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2400" kern="1200">
          <a:solidFill>
            <a:schemeClr val="tx1"/>
          </a:solidFill>
          <a:latin typeface="Times New Roman" panose="02020603050405020304" pitchFamily="18" charset="0"/>
          <a:ea typeface="ＭＳ Ｐゴシック" charset="0"/>
          <a:cs typeface="Times New Roman" panose="02020603050405020304" pitchFamily="18" charset="0"/>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Times New Roman" panose="02020603050405020304" pitchFamily="18" charset="0"/>
          <a:ea typeface="ＭＳ Ｐゴシック" charset="0"/>
          <a:cs typeface="Times New Roman" panose="02020603050405020304" pitchFamily="18" charset="0"/>
        </a:defRPr>
      </a:lvl2pPr>
      <a:lvl3pPr marL="1143000" indent="-228600" algn="l" defTabSz="457200" rtl="0" eaLnBrk="1" fontAlgn="base" hangingPunct="1">
        <a:spcBef>
          <a:spcPct val="20000"/>
        </a:spcBef>
        <a:spcAft>
          <a:spcPct val="0"/>
        </a:spcAft>
        <a:buFont typeface="Arial" charset="0"/>
        <a:buChar char="•"/>
        <a:defRPr kern="1200">
          <a:solidFill>
            <a:schemeClr val="tx1"/>
          </a:solidFill>
          <a:latin typeface="Times New Roman" panose="02020603050405020304" pitchFamily="18" charset="0"/>
          <a:ea typeface="ＭＳ Ｐゴシック" charset="0"/>
          <a:cs typeface="Times New Roman" panose="02020603050405020304" pitchFamily="18" charset="0"/>
        </a:defRPr>
      </a:lvl3pPr>
      <a:lvl4pPr marL="1600200" indent="-228600" algn="l" defTabSz="457200" rtl="0" eaLnBrk="1" fontAlgn="base" hangingPunct="1">
        <a:spcBef>
          <a:spcPct val="20000"/>
        </a:spcBef>
        <a:spcAft>
          <a:spcPct val="0"/>
        </a:spcAft>
        <a:buFont typeface="Arial" charset="0"/>
        <a:buChar char="–"/>
        <a:defRPr sz="1400" kern="1200">
          <a:solidFill>
            <a:schemeClr val="tx1"/>
          </a:solidFill>
          <a:latin typeface="Times New Roman" panose="02020603050405020304" pitchFamily="18" charset="0"/>
          <a:ea typeface="ＭＳ Ｐゴシック" charset="0"/>
          <a:cs typeface="Times New Roman" panose="02020603050405020304" pitchFamily="18" charset="0"/>
        </a:defRPr>
      </a:lvl4pPr>
      <a:lvl5pPr marL="2057400" indent="-228600" algn="l" defTabSz="457200" rtl="0" eaLnBrk="1" fontAlgn="base" hangingPunct="1">
        <a:spcBef>
          <a:spcPct val="20000"/>
        </a:spcBef>
        <a:spcAft>
          <a:spcPct val="0"/>
        </a:spcAft>
        <a:buFont typeface="Arial" charset="0"/>
        <a:buChar char="»"/>
        <a:defRPr sz="1000" kern="1200">
          <a:solidFill>
            <a:schemeClr val="tx1"/>
          </a:solidFill>
          <a:latin typeface="Times New Roman" panose="02020603050405020304" pitchFamily="18" charset="0"/>
          <a:ea typeface="ＭＳ Ｐゴシック" charset="0"/>
          <a:cs typeface="Times New Roman" panose="02020603050405020304"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43.jpg"/></Relationships>
</file>

<file path=ppt/slides/_rels/slide1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xml"/><Relationship Id="rId1" Type="http://schemas.openxmlformats.org/officeDocument/2006/relationships/tags" Target="../tags/tag4.xml"/><Relationship Id="rId5" Type="http://schemas.openxmlformats.org/officeDocument/2006/relationships/image" Target="../media/image47.emf"/><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tags" Target="../tags/tag5.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image" Target="../media/image48.jpg"/></Relationships>
</file>

<file path=ppt/slides/_rels/slide1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53.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54.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5.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56.png"/><Relationship Id="rId3" Type="http://schemas.openxmlformats.org/officeDocument/2006/relationships/video" Target="../media/media5.mp4"/><Relationship Id="rId7" Type="http://schemas.openxmlformats.org/officeDocument/2006/relationships/video" Target="../media/media7.mp4"/><Relationship Id="rId12" Type="http://schemas.openxmlformats.org/officeDocument/2006/relationships/image" Target="../media/image114.png"/><Relationship Id="rId2" Type="http://schemas.microsoft.com/office/2007/relationships/media" Target="../media/media5.mp4"/><Relationship Id="rId1" Type="http://schemas.openxmlformats.org/officeDocument/2006/relationships/tags" Target="../tags/tag6.xml"/><Relationship Id="rId6" Type="http://schemas.microsoft.com/office/2007/relationships/media" Target="../media/media7.mp4"/><Relationship Id="rId11" Type="http://schemas.openxmlformats.org/officeDocument/2006/relationships/image" Target="../media/image113.png"/><Relationship Id="rId5" Type="http://schemas.openxmlformats.org/officeDocument/2006/relationships/video" Target="../media/media6.mp4"/><Relationship Id="rId15" Type="http://schemas.openxmlformats.org/officeDocument/2006/relationships/image" Target="../media/image58.png"/><Relationship Id="rId10" Type="http://schemas.openxmlformats.org/officeDocument/2006/relationships/image" Target="../media/image112.png"/><Relationship Id="rId4" Type="http://schemas.microsoft.com/office/2007/relationships/media" Target="../media/media6.mp4"/><Relationship Id="rId9" Type="http://schemas.openxmlformats.org/officeDocument/2006/relationships/notesSlide" Target="../notesSlides/notesSlide21.xml"/><Relationship Id="rId14"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22.xml"/><Relationship Id="rId7" Type="http://schemas.openxmlformats.org/officeDocument/2006/relationships/image" Target="../media/image61.jpg"/><Relationship Id="rId2" Type="http://schemas.openxmlformats.org/officeDocument/2006/relationships/slideLayout" Target="../slideLayouts/slideLayout8.xml"/><Relationship Id="rId1" Type="http://schemas.openxmlformats.org/officeDocument/2006/relationships/tags" Target="../tags/tag7.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24.png"/><Relationship Id="rId3" Type="http://schemas.openxmlformats.org/officeDocument/2006/relationships/video" Target="../media/media1.mp4"/><Relationship Id="rId7" Type="http://schemas.openxmlformats.org/officeDocument/2006/relationships/video" Target="../media/media3.mp4"/><Relationship Id="rId12" Type="http://schemas.openxmlformats.org/officeDocument/2006/relationships/image" Target="../media/image23.png"/><Relationship Id="rId2" Type="http://schemas.microsoft.com/office/2007/relationships/media" Target="../media/media1.mp4"/><Relationship Id="rId16" Type="http://schemas.openxmlformats.org/officeDocument/2006/relationships/image" Target="../media/image11.png"/><Relationship Id="rId1" Type="http://schemas.openxmlformats.org/officeDocument/2006/relationships/tags" Target="../tags/tag1.xml"/><Relationship Id="rId6" Type="http://schemas.microsoft.com/office/2007/relationships/media" Target="../media/media3.mp4"/><Relationship Id="rId11" Type="http://schemas.openxmlformats.org/officeDocument/2006/relationships/image" Target="../media/image22.png"/><Relationship Id="rId5" Type="http://schemas.openxmlformats.org/officeDocument/2006/relationships/video" Target="../media/media2.mp4"/><Relationship Id="rId15" Type="http://schemas.openxmlformats.org/officeDocument/2006/relationships/image" Target="../media/image10.png"/><Relationship Id="rId4" Type="http://schemas.microsoft.com/office/2007/relationships/media" Target="../media/media2.mp4"/><Relationship Id="rId9" Type="http://schemas.openxmlformats.org/officeDocument/2006/relationships/notesSlide" Target="../notesSlides/notesSlide4.xml"/><Relationship Id="rId1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18" Type="http://schemas.openxmlformats.org/officeDocument/2006/relationships/image" Target="../media/image31.png"/><Relationship Id="rId3" Type="http://schemas.openxmlformats.org/officeDocument/2006/relationships/notesSlide" Target="../notesSlides/notesSlide7.xml"/><Relationship Id="rId21" Type="http://schemas.openxmlformats.org/officeDocument/2006/relationships/image" Target="../media/image33.JPG"/><Relationship Id="rId7" Type="http://schemas.openxmlformats.org/officeDocument/2006/relationships/image" Target="../media/image23.jpeg"/><Relationship Id="rId12" Type="http://schemas.openxmlformats.org/officeDocument/2006/relationships/image" Target="../media/image28.jpg"/><Relationship Id="rId17" Type="http://schemas.openxmlformats.org/officeDocument/2006/relationships/image" Target="../media/image38.png"/><Relationship Id="rId2" Type="http://schemas.openxmlformats.org/officeDocument/2006/relationships/slideLayout" Target="../slideLayouts/slideLayout7.xml"/><Relationship Id="rId16" Type="http://schemas.openxmlformats.org/officeDocument/2006/relationships/image" Target="../media/image37.png"/><Relationship Id="rId20" Type="http://schemas.openxmlformats.org/officeDocument/2006/relationships/image" Target="../media/image32.jpg"/><Relationship Id="rId1" Type="http://schemas.openxmlformats.org/officeDocument/2006/relationships/tags" Target="../tags/tag2.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5" Type="http://schemas.openxmlformats.org/officeDocument/2006/relationships/image" Target="../media/image36.png"/><Relationship Id="rId10" Type="http://schemas.openxmlformats.org/officeDocument/2006/relationships/image" Target="../media/image26.jpeg"/><Relationship Id="rId19" Type="http://schemas.openxmlformats.org/officeDocument/2006/relationships/image" Target="../media/image19.png"/><Relationship Id="rId4" Type="http://schemas.openxmlformats.org/officeDocument/2006/relationships/image" Target="../media/image20.png"/><Relationship Id="rId9" Type="http://schemas.openxmlformats.org/officeDocument/2006/relationships/image" Target="../media/image25.jpeg"/><Relationship Id="rId14" Type="http://schemas.openxmlformats.org/officeDocument/2006/relationships/image" Target="../media/image30.jpeg"/><Relationship Id="rId22"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40.emf"/><Relationship Id="rId5" Type="http://schemas.openxmlformats.org/officeDocument/2006/relationships/image" Target="../media/image39.png"/><Relationship Id="rId4" Type="http://schemas.openxmlformats.org/officeDocument/2006/relationships/image" Target="../media/image3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p:cNvSpPr>
            <a:spLocks noGrp="1"/>
          </p:cNvSpPr>
          <p:nvPr>
            <p:ph type="ctrTitle"/>
          </p:nvPr>
        </p:nvSpPr>
        <p:spPr>
          <a:xfrm>
            <a:off x="685800" y="714233"/>
            <a:ext cx="7772400" cy="1760561"/>
          </a:xfrm>
        </p:spPr>
        <p:txBody>
          <a:bodyPr/>
          <a:lstStyle/>
          <a:p>
            <a:r>
              <a:rPr lang="en-US" sz="2800" dirty="0"/>
              <a:t>Dynamics of Strongly Coupled Two-Component Plasma via Ultrafast Spectroscopy</a:t>
            </a:r>
          </a:p>
        </p:txBody>
      </p:sp>
      <p:sp>
        <p:nvSpPr>
          <p:cNvPr id="3" name="Subtitle 2"/>
          <p:cNvSpPr>
            <a:spLocks noGrp="1"/>
          </p:cNvSpPr>
          <p:nvPr>
            <p:ph type="subTitle" idx="1"/>
          </p:nvPr>
        </p:nvSpPr>
        <p:spPr>
          <a:xfrm>
            <a:off x="1371600" y="2616199"/>
            <a:ext cx="6400800" cy="2145961"/>
          </a:xfrm>
        </p:spPr>
        <p:txBody>
          <a:bodyPr rtlCol="0">
            <a:normAutofit fontScale="92500" lnSpcReduction="20000"/>
          </a:bodyPr>
          <a:lstStyle/>
          <a:p>
            <a:pPr fontAlgn="auto">
              <a:spcAft>
                <a:spcPts val="0"/>
              </a:spcAft>
              <a:defRPr/>
            </a:pPr>
            <a:r>
              <a:rPr lang="en-US" sz="3600" dirty="0">
                <a:solidFill>
                  <a:schemeClr val="tx1">
                    <a:lumMod val="75000"/>
                    <a:lumOff val="25000"/>
                  </a:schemeClr>
                </a:solidFill>
              </a:rPr>
              <a:t>Dr. Alexander Bataller</a:t>
            </a:r>
          </a:p>
          <a:p>
            <a:pPr fontAlgn="auto">
              <a:spcAft>
                <a:spcPts val="0"/>
              </a:spcAft>
              <a:defRPr/>
            </a:pPr>
            <a:endParaRPr lang="en-US" sz="1400" dirty="0">
              <a:solidFill>
                <a:schemeClr val="tx1">
                  <a:lumMod val="75000"/>
                  <a:lumOff val="25000"/>
                </a:schemeClr>
              </a:solidFill>
            </a:endParaRPr>
          </a:p>
          <a:p>
            <a:pPr fontAlgn="auto">
              <a:spcAft>
                <a:spcPts val="0"/>
              </a:spcAft>
              <a:defRPr/>
            </a:pPr>
            <a:endParaRPr lang="en-US" sz="1400" dirty="0">
              <a:solidFill>
                <a:schemeClr val="tx1">
                  <a:lumMod val="75000"/>
                  <a:lumOff val="25000"/>
                </a:schemeClr>
              </a:solidFill>
            </a:endParaRPr>
          </a:p>
          <a:p>
            <a:pPr fontAlgn="auto">
              <a:spcAft>
                <a:spcPts val="0"/>
              </a:spcAft>
              <a:defRPr/>
            </a:pPr>
            <a:r>
              <a:rPr lang="en-US" sz="2000" dirty="0">
                <a:solidFill>
                  <a:schemeClr val="tx1">
                    <a:lumMod val="75000"/>
                    <a:lumOff val="25000"/>
                  </a:schemeClr>
                </a:solidFill>
              </a:rPr>
              <a:t>North Carolina State University</a:t>
            </a:r>
          </a:p>
          <a:p>
            <a:pPr fontAlgn="auto">
              <a:spcAft>
                <a:spcPts val="0"/>
              </a:spcAft>
              <a:defRPr/>
            </a:pPr>
            <a:r>
              <a:rPr lang="en-US" sz="2000" dirty="0">
                <a:solidFill>
                  <a:schemeClr val="tx1">
                    <a:lumMod val="75000"/>
                    <a:lumOff val="25000"/>
                  </a:schemeClr>
                </a:solidFill>
              </a:rPr>
              <a:t>Department of Nuclear Engineering</a:t>
            </a:r>
          </a:p>
          <a:p>
            <a:pPr fontAlgn="auto">
              <a:spcAft>
                <a:spcPts val="0"/>
              </a:spcAft>
              <a:defRPr/>
            </a:pPr>
            <a:r>
              <a:rPr lang="en-US" sz="2000" dirty="0">
                <a:solidFill>
                  <a:schemeClr val="tx1">
                    <a:lumMod val="75000"/>
                    <a:lumOff val="25000"/>
                  </a:schemeClr>
                </a:solidFill>
              </a:rPr>
              <a:t>International Online Plasma Seminar</a:t>
            </a:r>
          </a:p>
          <a:p>
            <a:pPr fontAlgn="auto">
              <a:spcAft>
                <a:spcPts val="0"/>
              </a:spcAft>
              <a:defRPr/>
            </a:pPr>
            <a:r>
              <a:rPr lang="en-US" sz="2000" dirty="0">
                <a:solidFill>
                  <a:schemeClr val="tx1">
                    <a:lumMod val="75000"/>
                    <a:lumOff val="25000"/>
                  </a:schemeClr>
                </a:solidFill>
              </a:rPr>
              <a:t>9:00 am – February 27</a:t>
            </a:r>
            <a:r>
              <a:rPr lang="en-US" sz="2000" baseline="30000" dirty="0">
                <a:solidFill>
                  <a:schemeClr val="tx1">
                    <a:lumMod val="75000"/>
                    <a:lumOff val="25000"/>
                  </a:schemeClr>
                </a:solidFill>
              </a:rPr>
              <a:t>th</a:t>
            </a:r>
            <a:r>
              <a:rPr lang="en-US" sz="2000" dirty="0">
                <a:solidFill>
                  <a:schemeClr val="tx1">
                    <a:lumMod val="75000"/>
                    <a:lumOff val="25000"/>
                  </a:schemeClr>
                </a:solidFill>
              </a:rPr>
              <a:t>, 2020</a:t>
            </a:r>
          </a:p>
        </p:txBody>
      </p:sp>
    </p:spTree>
  </p:cSld>
  <p:clrMapOvr>
    <a:masterClrMapping/>
  </p:clrMapOvr>
  <mc:AlternateContent xmlns:mc="http://schemas.openxmlformats.org/markup-compatibility/2006" xmlns:p14="http://schemas.microsoft.com/office/powerpoint/2010/main">
    <mc:Choice Requires="p14">
      <p:transition spd="slow" p14:dur="2000" advTm="55366"/>
    </mc:Choice>
    <mc:Fallback xmlns="">
      <p:transition spd="slow" advTm="5536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042F1-2950-4DB4-906E-7C39D803FC1E}"/>
              </a:ext>
            </a:extLst>
          </p:cNvPr>
          <p:cNvSpPr>
            <a:spLocks noGrp="1"/>
          </p:cNvSpPr>
          <p:nvPr>
            <p:ph type="title"/>
          </p:nvPr>
        </p:nvSpPr>
        <p:spPr>
          <a:xfrm>
            <a:off x="352571" y="516917"/>
            <a:ext cx="8654952" cy="435632"/>
          </a:xfrm>
        </p:spPr>
        <p:txBody>
          <a:bodyPr/>
          <a:lstStyle/>
          <a:p>
            <a:pPr algn="ctr"/>
            <a:r>
              <a:rPr lang="en-US" sz="2800" dirty="0"/>
              <a:t>Ultrafast Laser Breakdown</a:t>
            </a:r>
          </a:p>
        </p:txBody>
      </p:sp>
      <p:pic>
        <p:nvPicPr>
          <p:cNvPr id="9" name="Picture 8">
            <a:extLst>
              <a:ext uri="{FF2B5EF4-FFF2-40B4-BE49-F238E27FC236}">
                <a16:creationId xmlns:a16="http://schemas.microsoft.com/office/drawing/2014/main" id="{B2A2162F-F442-476D-9784-C341D34CE9C7}"/>
              </a:ext>
            </a:extLst>
          </p:cNvPr>
          <p:cNvPicPr>
            <a:picLocks noChangeAspect="1"/>
          </p:cNvPicPr>
          <p:nvPr/>
        </p:nvPicPr>
        <p:blipFill rotWithShape="1">
          <a:blip r:embed="rId3"/>
          <a:srcRect l="5188"/>
          <a:stretch/>
        </p:blipFill>
        <p:spPr>
          <a:xfrm>
            <a:off x="1457104" y="1019351"/>
            <a:ext cx="5903589" cy="4124150"/>
          </a:xfrm>
          <a:prstGeom prst="rect">
            <a:avLst/>
          </a:prstGeom>
        </p:spPr>
      </p:pic>
    </p:spTree>
    <p:extLst>
      <p:ext uri="{BB962C8B-B14F-4D97-AF65-F5344CB8AC3E}">
        <p14:creationId xmlns:p14="http://schemas.microsoft.com/office/powerpoint/2010/main" val="2405608903"/>
      </p:ext>
    </p:extLst>
  </p:cSld>
  <p:clrMapOvr>
    <a:masterClrMapping/>
  </p:clrMapOvr>
  <mc:AlternateContent xmlns:mc="http://schemas.openxmlformats.org/markup-compatibility/2006" xmlns:p14="http://schemas.microsoft.com/office/powerpoint/2010/main">
    <mc:Choice Requires="p14">
      <p:transition spd="slow" p14:dur="2000" advTm="45199"/>
    </mc:Choice>
    <mc:Fallback xmlns="">
      <p:transition spd="slow" advTm="45199"/>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042F1-2950-4DB4-906E-7C39D803FC1E}"/>
              </a:ext>
            </a:extLst>
          </p:cNvPr>
          <p:cNvSpPr>
            <a:spLocks noGrp="1"/>
          </p:cNvSpPr>
          <p:nvPr>
            <p:ph type="title"/>
          </p:nvPr>
        </p:nvSpPr>
        <p:spPr>
          <a:xfrm>
            <a:off x="352571" y="630649"/>
            <a:ext cx="8654952" cy="435632"/>
          </a:xfrm>
        </p:spPr>
        <p:txBody>
          <a:bodyPr/>
          <a:lstStyle/>
          <a:p>
            <a:pPr algn="ctr"/>
            <a:r>
              <a:rPr lang="en-US" sz="2800" dirty="0"/>
              <a:t>Benchmark System for Two-Component SCP</a:t>
            </a:r>
          </a:p>
        </p:txBody>
      </p:sp>
      <p:pic>
        <p:nvPicPr>
          <p:cNvPr id="4" name="Content Placeholder 4">
            <a:extLst>
              <a:ext uri="{FF2B5EF4-FFF2-40B4-BE49-F238E27FC236}">
                <a16:creationId xmlns:a16="http://schemas.microsoft.com/office/drawing/2014/main" id="{90FFC068-79DC-4AAB-91F4-07EB1201F21B}"/>
              </a:ext>
            </a:extLst>
          </p:cNvPr>
          <p:cNvPicPr>
            <a:picLocks noChangeAspect="1"/>
          </p:cNvPicPr>
          <p:nvPr/>
        </p:nvPicPr>
        <p:blipFill rotWithShape="1">
          <a:blip r:embed="rId3">
            <a:extLst>
              <a:ext uri="{28A0092B-C50C-407E-A947-70E740481C1C}">
                <a14:useLocalDpi xmlns:a14="http://schemas.microsoft.com/office/drawing/2010/main" val="0"/>
              </a:ext>
            </a:extLst>
          </a:blip>
          <a:srcRect l="8962" r="9119"/>
          <a:stretch/>
        </p:blipFill>
        <p:spPr bwMode="auto">
          <a:xfrm>
            <a:off x="479949" y="1425198"/>
            <a:ext cx="4010163" cy="3242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5" name="Rectangle 4">
            <a:extLst>
              <a:ext uri="{FF2B5EF4-FFF2-40B4-BE49-F238E27FC236}">
                <a16:creationId xmlns:a16="http://schemas.microsoft.com/office/drawing/2014/main" id="{166D8171-D2CD-45B9-8660-921DEABB59CC}"/>
              </a:ext>
            </a:extLst>
          </p:cNvPr>
          <p:cNvSpPr/>
          <p:nvPr/>
        </p:nvSpPr>
        <p:spPr>
          <a:xfrm>
            <a:off x="113845" y="4836155"/>
            <a:ext cx="4160176" cy="261610"/>
          </a:xfrm>
          <a:prstGeom prst="rect">
            <a:avLst/>
          </a:prstGeom>
        </p:spPr>
        <p:txBody>
          <a:bodyPr wrap="square">
            <a:spAutoFit/>
          </a:bodyPr>
          <a:lstStyle/>
          <a:p>
            <a:r>
              <a:rPr lang="en-US" sz="1100" dirty="0">
                <a:latin typeface="Times New Roman" panose="02020603050405020304" pitchFamily="18" charset="0"/>
                <a:cs typeface="Times New Roman" panose="02020603050405020304" pitchFamily="18" charset="0"/>
              </a:rPr>
              <a:t>Bataller, A. W. (2014). </a:t>
            </a:r>
            <a:r>
              <a:rPr lang="en-US" sz="1100" i="1" dirty="0">
                <a:latin typeface="Times New Roman" panose="02020603050405020304" pitchFamily="18" charset="0"/>
                <a:cs typeface="Times New Roman" panose="02020603050405020304" pitchFamily="18" charset="0"/>
              </a:rPr>
              <a:t>Exploring the universality of </a:t>
            </a:r>
            <a:r>
              <a:rPr lang="en-US" sz="1100" i="1" dirty="0" err="1">
                <a:latin typeface="Times New Roman" panose="02020603050405020304" pitchFamily="18" charset="0"/>
                <a:cs typeface="Times New Roman" panose="02020603050405020304" pitchFamily="18" charset="0"/>
              </a:rPr>
              <a:t>sonoluminescence</a:t>
            </a:r>
            <a:endParaRPr lang="en-US" sz="1100" dirty="0">
              <a:latin typeface="Times New Roman" panose="02020603050405020304" pitchFamily="18" charset="0"/>
              <a:cs typeface="Times New Roman" panose="02020603050405020304" pitchFamily="18" charset="0"/>
            </a:endParaRPr>
          </a:p>
        </p:txBody>
      </p:sp>
      <p:sp>
        <p:nvSpPr>
          <p:cNvPr id="6" name="Text Placeholder 3">
            <a:extLst>
              <a:ext uri="{FF2B5EF4-FFF2-40B4-BE49-F238E27FC236}">
                <a16:creationId xmlns:a16="http://schemas.microsoft.com/office/drawing/2014/main" id="{17EDBD1B-3954-40AB-8B69-0356BBB6369A}"/>
              </a:ext>
            </a:extLst>
          </p:cNvPr>
          <p:cNvSpPr>
            <a:spLocks noGrp="1"/>
          </p:cNvSpPr>
          <p:nvPr>
            <p:ph type="body" sz="half" idx="2"/>
          </p:nvPr>
        </p:nvSpPr>
        <p:spPr>
          <a:xfrm>
            <a:off x="4653888" y="1301087"/>
            <a:ext cx="4353635" cy="3796678"/>
          </a:xfrm>
        </p:spPr>
        <p:txBody>
          <a:bodyPr/>
          <a:lstStyle/>
          <a:p>
            <a:pPr algn="ctr"/>
            <a:r>
              <a:rPr lang="en-US" sz="2000" b="1" dirty="0"/>
              <a:t>Benefits of femtosecond laser breakdown in compressed gases</a:t>
            </a:r>
            <a:endParaRPr lang="en-US" sz="1600" b="1" dirty="0"/>
          </a:p>
          <a:p>
            <a:pPr marL="285750" indent="-285750">
              <a:buFont typeface="Arial" panose="020B0604020202020204" pitchFamily="34" charset="0"/>
              <a:buChar char="•"/>
            </a:pPr>
            <a:r>
              <a:rPr lang="en-US" dirty="0"/>
              <a:t>Isochoric heating → well-defined initial conditions</a:t>
            </a:r>
          </a:p>
          <a:p>
            <a:pPr marL="285750" indent="-285750">
              <a:buFont typeface="Arial" panose="020B0604020202020204" pitchFamily="34" charset="0"/>
              <a:buChar char="•"/>
            </a:pPr>
            <a:r>
              <a:rPr lang="en-US" dirty="0"/>
              <a:t>Variable atomic density → large parameter space</a:t>
            </a:r>
          </a:p>
          <a:p>
            <a:pPr marL="285750" indent="-285750">
              <a:buFont typeface="Arial" panose="020B0604020202020204" pitchFamily="34" charset="0"/>
              <a:buChar char="•"/>
            </a:pPr>
            <a:r>
              <a:rPr lang="en-US" dirty="0"/>
              <a:t>Highly-regenerative  → fast data acquisition (100 Hz)</a:t>
            </a:r>
          </a:p>
          <a:p>
            <a:pPr marL="285750" indent="-285750">
              <a:buFont typeface="Arial" panose="020B0604020202020204" pitchFamily="34" charset="0"/>
              <a:buChar char="•"/>
            </a:pPr>
            <a:r>
              <a:rPr lang="en-US" dirty="0"/>
              <a:t>Pump-probe → femtosecond time resolution</a:t>
            </a:r>
          </a:p>
          <a:p>
            <a:pPr marL="285750" indent="-285750">
              <a:buFont typeface="Arial" panose="020B0604020202020204" pitchFamily="34" charset="0"/>
              <a:buChar char="•"/>
            </a:pPr>
            <a:r>
              <a:rPr lang="en-US" dirty="0"/>
              <a:t>Electrodeless → prevents contamination and excellent optical access</a:t>
            </a:r>
          </a:p>
          <a:p>
            <a:pPr marL="285750" indent="-285750">
              <a:buFont typeface="Arial" panose="020B0604020202020204" pitchFamily="34" charset="0"/>
              <a:buChar char="•"/>
            </a:pPr>
            <a:r>
              <a:rPr lang="en-US" dirty="0"/>
              <a:t>Homogenous target → spatially stable with cylindrical symmetry</a:t>
            </a:r>
          </a:p>
          <a:p>
            <a:pPr marL="285750" indent="-285750">
              <a:buFont typeface="Arial" panose="020B0604020202020204" pitchFamily="34" charset="0"/>
              <a:buChar char="•"/>
            </a:pPr>
            <a:r>
              <a:rPr lang="en-US" dirty="0"/>
              <a:t>H</a:t>
            </a:r>
            <a:r>
              <a:rPr lang="en-US" baseline="-25000" dirty="0"/>
              <a:t>2</a:t>
            </a:r>
            <a:r>
              <a:rPr lang="en-US" dirty="0"/>
              <a:t> vs. D</a:t>
            </a:r>
            <a:r>
              <a:rPr lang="en-US" baseline="-25000" dirty="0"/>
              <a:t>2</a:t>
            </a:r>
            <a:r>
              <a:rPr lang="en-US" dirty="0"/>
              <a:t> → Large mass difference for differentiating hydrodynamic motion, near identical electronic structure, limited ionization for well-bounded charge density, and theory friendly</a:t>
            </a:r>
            <a:endParaRPr lang="en-US" sz="1600" dirty="0"/>
          </a:p>
        </p:txBody>
      </p:sp>
    </p:spTree>
    <p:extLst>
      <p:ext uri="{BB962C8B-B14F-4D97-AF65-F5344CB8AC3E}">
        <p14:creationId xmlns:p14="http://schemas.microsoft.com/office/powerpoint/2010/main" val="3369686844"/>
      </p:ext>
    </p:extLst>
  </p:cSld>
  <p:clrMapOvr>
    <a:masterClrMapping/>
  </p:clrMapOvr>
  <mc:AlternateContent xmlns:mc="http://schemas.openxmlformats.org/markup-compatibility/2006" xmlns:p14="http://schemas.microsoft.com/office/powerpoint/2010/main">
    <mc:Choice Requires="p14">
      <p:transition spd="slow" p14:dur="2000" advTm="45199"/>
    </mc:Choice>
    <mc:Fallback xmlns="">
      <p:transition spd="slow" advTm="451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67A5755-26E2-41D2-BBB0-3060EBA38A4D}"/>
              </a:ext>
            </a:extLst>
          </p:cNvPr>
          <p:cNvSpPr>
            <a:spLocks noGrp="1"/>
          </p:cNvSpPr>
          <p:nvPr>
            <p:ph type="title"/>
          </p:nvPr>
        </p:nvSpPr>
        <p:spPr>
          <a:xfrm>
            <a:off x="457197" y="466164"/>
            <a:ext cx="8229600" cy="508781"/>
          </a:xfrm>
        </p:spPr>
        <p:txBody>
          <a:bodyPr/>
          <a:lstStyle/>
          <a:p>
            <a:r>
              <a:rPr lang="en-US" dirty="0"/>
              <a:t>Experiment – Emission and Transmission</a:t>
            </a:r>
          </a:p>
        </p:txBody>
      </p:sp>
      <p:sp>
        <p:nvSpPr>
          <p:cNvPr id="15" name="Text Placeholder 3">
            <a:extLst>
              <a:ext uri="{FF2B5EF4-FFF2-40B4-BE49-F238E27FC236}">
                <a16:creationId xmlns:a16="http://schemas.microsoft.com/office/drawing/2014/main" id="{7D6F6CAE-CD81-4126-827C-85ADD9FDB227}"/>
              </a:ext>
            </a:extLst>
          </p:cNvPr>
          <p:cNvSpPr txBox="1">
            <a:spLocks/>
          </p:cNvSpPr>
          <p:nvPr/>
        </p:nvSpPr>
        <p:spPr bwMode="auto">
          <a:xfrm>
            <a:off x="290314" y="1037481"/>
            <a:ext cx="8586052" cy="823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2"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400" kern="1200">
                <a:solidFill>
                  <a:schemeClr val="tx1"/>
                </a:solidFill>
                <a:latin typeface="Times New Roman" panose="02020603050405020304" pitchFamily="18" charset="0"/>
                <a:ea typeface="ＭＳ Ｐゴシック" charset="0"/>
                <a:cs typeface="Times New Roman" panose="02020603050405020304" pitchFamily="18" charset="0"/>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Times New Roman" panose="02020603050405020304" pitchFamily="18" charset="0"/>
                <a:ea typeface="ＭＳ Ｐゴシック" charset="0"/>
                <a:cs typeface="Times New Roman" panose="02020603050405020304" pitchFamily="18" charset="0"/>
              </a:defRPr>
            </a:lvl2pPr>
            <a:lvl3pPr marL="1143000" indent="-228600" algn="l" defTabSz="457200" rtl="0" eaLnBrk="1" fontAlgn="base" hangingPunct="1">
              <a:spcBef>
                <a:spcPct val="20000"/>
              </a:spcBef>
              <a:spcAft>
                <a:spcPct val="0"/>
              </a:spcAft>
              <a:buFont typeface="Arial" charset="0"/>
              <a:buChar char="•"/>
              <a:defRPr sz="1800" kern="1200">
                <a:solidFill>
                  <a:schemeClr val="tx1"/>
                </a:solidFill>
                <a:latin typeface="Times New Roman" panose="02020603050405020304" pitchFamily="18" charset="0"/>
                <a:ea typeface="ＭＳ Ｐゴシック" charset="0"/>
                <a:cs typeface="Times New Roman" panose="02020603050405020304" pitchFamily="18" charset="0"/>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Times New Roman" panose="02020603050405020304" pitchFamily="18" charset="0"/>
                <a:ea typeface="ＭＳ Ｐゴシック" charset="0"/>
                <a:cs typeface="Times New Roman" panose="02020603050405020304" pitchFamily="18" charset="0"/>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Times New Roman" panose="02020603050405020304" pitchFamily="18" charset="0"/>
                <a:ea typeface="ＭＳ Ｐゴシック" charset="0"/>
                <a:cs typeface="Times New Roman" panose="02020603050405020304" pitchFamily="18" charset="0"/>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a:buFont typeface="Arial" panose="020B0604020202020204" pitchFamily="34" charset="0"/>
              <a:buChar char="•"/>
            </a:pPr>
            <a:r>
              <a:rPr lang="en-US" sz="1600" dirty="0"/>
              <a:t>Femtosecond pump-probe technique accesses timescales shorter than a streak camera and can confirm blackbody in transmission</a:t>
            </a:r>
          </a:p>
          <a:p>
            <a:pPr>
              <a:buFont typeface="Arial" panose="020B0604020202020204" pitchFamily="34" charset="0"/>
              <a:buChar char="•"/>
            </a:pPr>
            <a:r>
              <a:rPr lang="en-US" sz="1600" dirty="0"/>
              <a:t>Combining emission with transmission creates a powerful plasma analysis tool</a:t>
            </a:r>
            <a:endParaRPr lang="en-US" sz="1050" dirty="0"/>
          </a:p>
        </p:txBody>
      </p:sp>
      <p:sp>
        <p:nvSpPr>
          <p:cNvPr id="19" name="Rectangle 18">
            <a:extLst>
              <a:ext uri="{FF2B5EF4-FFF2-40B4-BE49-F238E27FC236}">
                <a16:creationId xmlns:a16="http://schemas.microsoft.com/office/drawing/2014/main" id="{44E70530-3423-4352-BBA5-E9671A5EF821}"/>
              </a:ext>
            </a:extLst>
          </p:cNvPr>
          <p:cNvSpPr/>
          <p:nvPr/>
        </p:nvSpPr>
        <p:spPr>
          <a:xfrm>
            <a:off x="191068" y="4880573"/>
            <a:ext cx="7347045" cy="215444"/>
          </a:xfrm>
          <a:prstGeom prst="rect">
            <a:avLst/>
          </a:prstGeom>
        </p:spPr>
        <p:txBody>
          <a:bodyPr wrap="square">
            <a:spAutoFit/>
          </a:bodyPr>
          <a:lstStyle/>
          <a:p>
            <a:r>
              <a:rPr lang="en-US" sz="800" dirty="0"/>
              <a:t>Bataller, Alexander, et al. "Dynamics of strongly coupled two-component plasma via ultrafast spectroscopy." </a:t>
            </a:r>
            <a:r>
              <a:rPr lang="en-US" sz="800" i="1" dirty="0"/>
              <a:t>Optics letters</a:t>
            </a:r>
            <a:r>
              <a:rPr lang="en-US" sz="800" dirty="0"/>
              <a:t> 44.23 (2019): 5832-5835.</a:t>
            </a:r>
            <a:endParaRPr lang="en-US" sz="700" dirty="0">
              <a:latin typeface="Times New Roman" panose="02020603050405020304" pitchFamily="18" charset="0"/>
              <a:cs typeface="Times New Roman" panose="02020603050405020304" pitchFamily="18" charset="0"/>
            </a:endParaRPr>
          </a:p>
        </p:txBody>
      </p:sp>
      <p:pic>
        <p:nvPicPr>
          <p:cNvPr id="9" name="Content Placeholder 4">
            <a:extLst>
              <a:ext uri="{FF2B5EF4-FFF2-40B4-BE49-F238E27FC236}">
                <a16:creationId xmlns:a16="http://schemas.microsoft.com/office/drawing/2014/main" id="{3B4906F9-4917-4985-AAA0-2D61754DEA3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90314" y="2063881"/>
            <a:ext cx="4040188" cy="2674520"/>
          </a:xfrm>
        </p:spPr>
      </p:pic>
      <p:pic>
        <p:nvPicPr>
          <p:cNvPr id="14" name="Content Placeholder 13">
            <a:extLst>
              <a:ext uri="{FF2B5EF4-FFF2-40B4-BE49-F238E27FC236}">
                <a16:creationId xmlns:a16="http://schemas.microsoft.com/office/drawing/2014/main" id="{592A7A95-ED4C-4591-96EF-89851EC77AAC}"/>
              </a:ext>
            </a:extLst>
          </p:cNvPr>
          <p:cNvPicPr>
            <a:picLocks noGrp="1"/>
          </p:cNvPicPr>
          <p:nvPr>
            <p:ph sz="quarter" idx="4"/>
          </p:nvPr>
        </p:nvPicPr>
        <p:blipFill>
          <a:blip r:embed="rId4">
            <a:extLst>
              <a:ext uri="{28A0092B-C50C-407E-A947-70E740481C1C}">
                <a14:useLocalDpi xmlns:a14="http://schemas.microsoft.com/office/drawing/2010/main" val="0"/>
              </a:ext>
            </a:extLst>
          </a:blip>
          <a:stretch>
            <a:fillRect/>
          </a:stretch>
        </p:blipFill>
        <p:spPr>
          <a:xfrm>
            <a:off x="4585824" y="2013027"/>
            <a:ext cx="4041775" cy="2664309"/>
          </a:xfrm>
          <a:prstGeom prst="rect">
            <a:avLst/>
          </a:prstGeom>
          <a:ln>
            <a:noFill/>
          </a:ln>
        </p:spPr>
      </p:pic>
    </p:spTree>
    <p:extLst>
      <p:ext uri="{BB962C8B-B14F-4D97-AF65-F5344CB8AC3E}">
        <p14:creationId xmlns:p14="http://schemas.microsoft.com/office/powerpoint/2010/main" val="2789717372"/>
      </p:ext>
    </p:extLst>
  </p:cSld>
  <p:clrMapOvr>
    <a:masterClrMapping/>
  </p:clrMapOvr>
  <mc:AlternateContent xmlns:mc="http://schemas.openxmlformats.org/markup-compatibility/2006" xmlns:p14="http://schemas.microsoft.com/office/powerpoint/2010/main">
    <mc:Choice Requires="p14">
      <p:transition spd="slow" p14:dur="2000" advTm="37544"/>
    </mc:Choice>
    <mc:Fallback xmlns="">
      <p:transition spd="slow" advTm="37544"/>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67A5755-26E2-41D2-BBB0-3060EBA38A4D}"/>
              </a:ext>
            </a:extLst>
          </p:cNvPr>
          <p:cNvSpPr>
            <a:spLocks noGrp="1"/>
          </p:cNvSpPr>
          <p:nvPr>
            <p:ph type="title"/>
          </p:nvPr>
        </p:nvSpPr>
        <p:spPr>
          <a:xfrm>
            <a:off x="457197" y="575346"/>
            <a:ext cx="8229600" cy="508781"/>
          </a:xfrm>
        </p:spPr>
        <p:txBody>
          <a:bodyPr/>
          <a:lstStyle/>
          <a:p>
            <a:r>
              <a:rPr lang="en-US" dirty="0"/>
              <a:t>Plasma Emission and Laser Transmission</a:t>
            </a:r>
          </a:p>
        </p:txBody>
      </p:sp>
      <p:pic>
        <p:nvPicPr>
          <p:cNvPr id="20" name="Content Placeholder 19">
            <a:extLst>
              <a:ext uri="{FF2B5EF4-FFF2-40B4-BE49-F238E27FC236}">
                <a16:creationId xmlns:a16="http://schemas.microsoft.com/office/drawing/2014/main" id="{3F87A7B4-F2CA-42C1-8A53-E9BD7D262A86}"/>
              </a:ext>
            </a:extLst>
          </p:cNvPr>
          <p:cNvPicPr>
            <a:picLocks noGrp="1" noChangeAspect="1"/>
          </p:cNvPicPr>
          <p:nvPr>
            <p:ph sz="half" idx="2"/>
          </p:nvPr>
        </p:nvPicPr>
        <p:blipFill rotWithShape="1">
          <a:blip r:embed="rId3"/>
          <a:srcRect t="51822"/>
          <a:stretch/>
        </p:blipFill>
        <p:spPr>
          <a:xfrm>
            <a:off x="1490525" y="1253950"/>
            <a:ext cx="5779182" cy="3585935"/>
          </a:xfrm>
        </p:spPr>
      </p:pic>
      <p:sp>
        <p:nvSpPr>
          <p:cNvPr id="24" name="Rectangle 23">
            <a:extLst>
              <a:ext uri="{FF2B5EF4-FFF2-40B4-BE49-F238E27FC236}">
                <a16:creationId xmlns:a16="http://schemas.microsoft.com/office/drawing/2014/main" id="{B5467DCA-DFAB-4E25-BEE2-307E1072E9AC}"/>
              </a:ext>
            </a:extLst>
          </p:cNvPr>
          <p:cNvSpPr/>
          <p:nvPr/>
        </p:nvSpPr>
        <p:spPr>
          <a:xfrm>
            <a:off x="191068" y="4880573"/>
            <a:ext cx="7347045" cy="215444"/>
          </a:xfrm>
          <a:prstGeom prst="rect">
            <a:avLst/>
          </a:prstGeom>
        </p:spPr>
        <p:txBody>
          <a:bodyPr wrap="square">
            <a:spAutoFit/>
          </a:bodyPr>
          <a:lstStyle/>
          <a:p>
            <a:r>
              <a:rPr lang="en-US" sz="800" dirty="0"/>
              <a:t>Bataller, Alexander, et al. "Dynamics of strongly coupled two-component plasma via ultrafast spectroscopy." </a:t>
            </a:r>
            <a:r>
              <a:rPr lang="en-US" sz="800" i="1" dirty="0"/>
              <a:t>Optics letters</a:t>
            </a:r>
            <a:r>
              <a:rPr lang="en-US" sz="800" dirty="0"/>
              <a:t> 44.23 (2019): 5832-5835.</a:t>
            </a:r>
            <a:endParaRPr lang="en-US" sz="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8509611"/>
      </p:ext>
    </p:extLst>
  </p:cSld>
  <p:clrMapOvr>
    <a:masterClrMapping/>
  </p:clrMapOvr>
  <mc:AlternateContent xmlns:mc="http://schemas.openxmlformats.org/markup-compatibility/2006" xmlns:p14="http://schemas.microsoft.com/office/powerpoint/2010/main">
    <mc:Choice Requires="p14">
      <p:transition spd="slow" p14:dur="2000" advTm="31271"/>
    </mc:Choice>
    <mc:Fallback xmlns="">
      <p:transition spd="slow" advTm="3127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67A5755-26E2-41D2-BBB0-3060EBA38A4D}"/>
              </a:ext>
            </a:extLst>
          </p:cNvPr>
          <p:cNvSpPr>
            <a:spLocks noGrp="1"/>
          </p:cNvSpPr>
          <p:nvPr>
            <p:ph type="title"/>
          </p:nvPr>
        </p:nvSpPr>
        <p:spPr>
          <a:xfrm>
            <a:off x="158086" y="638148"/>
            <a:ext cx="3104868" cy="922246"/>
          </a:xfrm>
        </p:spPr>
        <p:txBody>
          <a:bodyPr/>
          <a:lstStyle/>
          <a:p>
            <a:r>
              <a:rPr lang="en-US" dirty="0"/>
              <a:t>Plasma Spectral Emission</a:t>
            </a:r>
          </a:p>
        </p:txBody>
      </p:sp>
      <p:sp>
        <p:nvSpPr>
          <p:cNvPr id="24" name="Rectangle 23">
            <a:extLst>
              <a:ext uri="{FF2B5EF4-FFF2-40B4-BE49-F238E27FC236}">
                <a16:creationId xmlns:a16="http://schemas.microsoft.com/office/drawing/2014/main" id="{B5467DCA-DFAB-4E25-BEE2-307E1072E9AC}"/>
              </a:ext>
            </a:extLst>
          </p:cNvPr>
          <p:cNvSpPr/>
          <p:nvPr/>
        </p:nvSpPr>
        <p:spPr>
          <a:xfrm>
            <a:off x="191069" y="4727564"/>
            <a:ext cx="3038902" cy="338554"/>
          </a:xfrm>
          <a:prstGeom prst="rect">
            <a:avLst/>
          </a:prstGeom>
        </p:spPr>
        <p:txBody>
          <a:bodyPr wrap="square">
            <a:spAutoFit/>
          </a:bodyPr>
          <a:lstStyle/>
          <a:p>
            <a:r>
              <a:rPr lang="en-US" sz="800" dirty="0">
                <a:solidFill>
                  <a:srgbClr val="222222"/>
                </a:solidFill>
                <a:latin typeface="Times New Roman" panose="02020603050405020304" pitchFamily="18" charset="0"/>
                <a:cs typeface="Times New Roman" panose="02020603050405020304" pitchFamily="18" charset="0"/>
              </a:rPr>
              <a:t>Bataller, A., et al. "Blackbody Emission from Laser Breakdown in High-Pressure Gases." </a:t>
            </a:r>
            <a:r>
              <a:rPr lang="en-US" sz="800" i="1" dirty="0">
                <a:solidFill>
                  <a:srgbClr val="222222"/>
                </a:solidFill>
                <a:latin typeface="Times New Roman" panose="02020603050405020304" pitchFamily="18" charset="0"/>
                <a:cs typeface="Times New Roman" panose="02020603050405020304" pitchFamily="18" charset="0"/>
              </a:rPr>
              <a:t>Physical Review Letters</a:t>
            </a:r>
            <a:r>
              <a:rPr lang="en-US" sz="800" dirty="0">
                <a:solidFill>
                  <a:srgbClr val="222222"/>
                </a:solidFill>
                <a:latin typeface="Times New Roman" panose="02020603050405020304" pitchFamily="18" charset="0"/>
                <a:cs typeface="Times New Roman" panose="02020603050405020304" pitchFamily="18" charset="0"/>
              </a:rPr>
              <a:t> 113.7 (2014): 075001.</a:t>
            </a:r>
            <a:endParaRPr lang="en-US" sz="800" dirty="0">
              <a:latin typeface="Times New Roman" panose="02020603050405020304" pitchFamily="18" charset="0"/>
              <a:cs typeface="Times New Roman" panose="02020603050405020304" pitchFamily="18" charset="0"/>
            </a:endParaRPr>
          </a:p>
        </p:txBody>
      </p:sp>
      <p:pic>
        <p:nvPicPr>
          <p:cNvPr id="7" name="Content Placeholder 11">
            <a:extLst>
              <a:ext uri="{FF2B5EF4-FFF2-40B4-BE49-F238E27FC236}">
                <a16:creationId xmlns:a16="http://schemas.microsoft.com/office/drawing/2014/main" id="{E6D4D5BC-1A31-4CED-83EF-1866B557314F}"/>
              </a:ext>
            </a:extLst>
          </p:cNvPr>
          <p:cNvPicPr>
            <a:picLocks noGrp="1" noChangeAspect="1"/>
          </p:cNvPicPr>
          <p:nvPr>
            <p:ph sz="half" idx="2"/>
          </p:nvPr>
        </p:nvPicPr>
        <p:blipFill>
          <a:blip r:embed="rId3"/>
          <a:stretch>
            <a:fillRect/>
          </a:stretch>
        </p:blipFill>
        <p:spPr>
          <a:xfrm>
            <a:off x="3386103" y="633600"/>
            <a:ext cx="5566829" cy="4414321"/>
          </a:xfrm>
          <a:prstGeom prst="rect">
            <a:avLst/>
          </a:prstGeom>
          <a:ln>
            <a:solidFill>
              <a:schemeClr val="tx1"/>
            </a:solidFill>
          </a:ln>
        </p:spPr>
      </p:pic>
      <p:sp>
        <p:nvSpPr>
          <p:cNvPr id="9" name="TextBox 8">
            <a:extLst>
              <a:ext uri="{FF2B5EF4-FFF2-40B4-BE49-F238E27FC236}">
                <a16:creationId xmlns:a16="http://schemas.microsoft.com/office/drawing/2014/main" id="{AB739445-C555-4FB1-8DDC-DE6C5F13DD16}"/>
              </a:ext>
            </a:extLst>
          </p:cNvPr>
          <p:cNvSpPr txBox="1"/>
          <p:nvPr/>
        </p:nvSpPr>
        <p:spPr>
          <a:xfrm>
            <a:off x="7282590" y="2310051"/>
            <a:ext cx="869338" cy="369332"/>
          </a:xfrm>
          <a:prstGeom prst="rect">
            <a:avLst/>
          </a:prstGeom>
          <a:solidFill>
            <a:srgbClr val="FFFF00"/>
          </a:solidFill>
          <a:ln w="57150">
            <a:solidFill>
              <a:schemeClr val="tx1"/>
            </a:solidFill>
          </a:ln>
          <a:effectLst/>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0.5 bar</a:t>
            </a:r>
          </a:p>
        </p:txBody>
      </p:sp>
      <p:sp>
        <p:nvSpPr>
          <p:cNvPr id="10" name="TextBox 9">
            <a:extLst>
              <a:ext uri="{FF2B5EF4-FFF2-40B4-BE49-F238E27FC236}">
                <a16:creationId xmlns:a16="http://schemas.microsoft.com/office/drawing/2014/main" id="{8F4D67C2-C9D7-4792-B132-8FE74695B5E9}"/>
              </a:ext>
            </a:extLst>
          </p:cNvPr>
          <p:cNvSpPr txBox="1"/>
          <p:nvPr/>
        </p:nvSpPr>
        <p:spPr>
          <a:xfrm>
            <a:off x="7170398" y="4411211"/>
            <a:ext cx="869338" cy="369332"/>
          </a:xfrm>
          <a:prstGeom prst="rect">
            <a:avLst/>
          </a:prstGeom>
          <a:solidFill>
            <a:srgbClr val="FFFF00"/>
          </a:solidFill>
          <a:ln w="25400">
            <a:solidFill>
              <a:schemeClr val="tx1"/>
            </a:solidFill>
          </a:ln>
          <a:effectLst/>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5 bar</a:t>
            </a:r>
          </a:p>
        </p:txBody>
      </p:sp>
      <p:sp>
        <p:nvSpPr>
          <p:cNvPr id="11" name="Text Placeholder 3">
            <a:extLst>
              <a:ext uri="{FF2B5EF4-FFF2-40B4-BE49-F238E27FC236}">
                <a16:creationId xmlns:a16="http://schemas.microsoft.com/office/drawing/2014/main" id="{C8A974CC-7427-4921-91F2-9E2E4DAF514D}"/>
              </a:ext>
            </a:extLst>
          </p:cNvPr>
          <p:cNvSpPr txBox="1">
            <a:spLocks/>
          </p:cNvSpPr>
          <p:nvPr/>
        </p:nvSpPr>
        <p:spPr bwMode="auto">
          <a:xfrm>
            <a:off x="193239" y="1624083"/>
            <a:ext cx="2991239" cy="29888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400" kern="1200">
                <a:solidFill>
                  <a:schemeClr val="tx1"/>
                </a:solidFill>
                <a:latin typeface="Times New Roman" panose="02020603050405020304" pitchFamily="18" charset="0"/>
                <a:ea typeface="ＭＳ Ｐゴシック" charset="0"/>
                <a:cs typeface="Times New Roman" panose="02020603050405020304" pitchFamily="18" charset="0"/>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Times New Roman" panose="02020603050405020304" pitchFamily="18" charset="0"/>
                <a:ea typeface="ＭＳ Ｐゴシック" charset="0"/>
                <a:cs typeface="Times New Roman" panose="02020603050405020304" pitchFamily="18" charset="0"/>
              </a:defRPr>
            </a:lvl2pPr>
            <a:lvl3pPr marL="1143000" indent="-228600" algn="l" defTabSz="457200" rtl="0" eaLnBrk="1" fontAlgn="base" hangingPunct="1">
              <a:spcBef>
                <a:spcPct val="20000"/>
              </a:spcBef>
              <a:spcAft>
                <a:spcPct val="0"/>
              </a:spcAft>
              <a:buFont typeface="Arial" charset="0"/>
              <a:buChar char="•"/>
              <a:defRPr sz="1800" kern="1200">
                <a:solidFill>
                  <a:schemeClr val="tx1"/>
                </a:solidFill>
                <a:latin typeface="Times New Roman" panose="02020603050405020304" pitchFamily="18" charset="0"/>
                <a:ea typeface="ＭＳ Ｐゴシック" charset="0"/>
                <a:cs typeface="Times New Roman" panose="02020603050405020304" pitchFamily="18" charset="0"/>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Times New Roman" panose="02020603050405020304" pitchFamily="18" charset="0"/>
                <a:ea typeface="ＭＳ Ｐゴシック" charset="0"/>
                <a:cs typeface="Times New Roman" panose="02020603050405020304" pitchFamily="18" charset="0"/>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Times New Roman" panose="02020603050405020304" pitchFamily="18" charset="0"/>
                <a:ea typeface="ＭＳ Ｐゴシック" charset="0"/>
                <a:cs typeface="Times New Roman" panose="02020603050405020304" pitchFamily="18" charset="0"/>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t>Spectral emission (xenon on right) shows strong line emission at low density in all space-time</a:t>
            </a:r>
          </a:p>
          <a:p>
            <a:pPr marL="0" indent="0">
              <a:buNone/>
            </a:pPr>
            <a:endParaRPr lang="en-US" sz="1800" dirty="0"/>
          </a:p>
          <a:p>
            <a:pPr marL="285750" indent="-285750">
              <a:buFont typeface="Arial" panose="020B0604020202020204" pitchFamily="34" charset="0"/>
              <a:buChar char="•"/>
            </a:pPr>
            <a:r>
              <a:rPr lang="en-US" sz="1800" dirty="0"/>
              <a:t>At critical gas density, spectrum is completely continuous at early times…micron-sized blackbody!</a:t>
            </a:r>
          </a:p>
        </p:txBody>
      </p:sp>
    </p:spTree>
    <p:extLst>
      <p:ext uri="{BB962C8B-B14F-4D97-AF65-F5344CB8AC3E}">
        <p14:creationId xmlns:p14="http://schemas.microsoft.com/office/powerpoint/2010/main" val="410432605"/>
      </p:ext>
    </p:extLst>
  </p:cSld>
  <p:clrMapOvr>
    <a:masterClrMapping/>
  </p:clrMapOvr>
  <mc:AlternateContent xmlns:mc="http://schemas.openxmlformats.org/markup-compatibility/2006" xmlns:p14="http://schemas.microsoft.com/office/powerpoint/2010/main">
    <mc:Choice Requires="p14">
      <p:transition spd="slow" p14:dur="2000" advTm="31271"/>
    </mc:Choice>
    <mc:Fallback xmlns="">
      <p:transition spd="slow" advTm="3127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6E78B0-69D4-41B8-9B09-DCAC7F25C11B}"/>
              </a:ext>
            </a:extLst>
          </p:cNvPr>
          <p:cNvSpPr>
            <a:spLocks noGrp="1"/>
          </p:cNvSpPr>
          <p:nvPr>
            <p:ph type="body" sz="half" idx="2"/>
          </p:nvPr>
        </p:nvSpPr>
        <p:spPr>
          <a:xfrm>
            <a:off x="243119" y="1089059"/>
            <a:ext cx="4610773" cy="1522213"/>
          </a:xfrm>
        </p:spPr>
        <p:txBody>
          <a:bodyPr/>
          <a:lstStyle/>
          <a:p>
            <a:pPr marL="800100" lvl="1" indent="-342900">
              <a:buFont typeface="+mj-lt"/>
              <a:buAutoNum type="arabicPeriod"/>
            </a:pPr>
            <a:r>
              <a:rPr lang="en-US" sz="1600" dirty="0"/>
              <a:t>Temperature</a:t>
            </a:r>
          </a:p>
          <a:p>
            <a:pPr marL="800100" lvl="1" indent="-342900">
              <a:buFont typeface="+mj-lt"/>
              <a:buAutoNum type="arabicPeriod"/>
            </a:pPr>
            <a:r>
              <a:rPr lang="en-US" sz="1600" dirty="0"/>
              <a:t>Opacity</a:t>
            </a:r>
          </a:p>
          <a:p>
            <a:pPr marL="800100" lvl="1" indent="-342900">
              <a:buFont typeface="+mj-lt"/>
              <a:buAutoNum type="arabicPeriod"/>
            </a:pPr>
            <a:r>
              <a:rPr lang="en-US" sz="1600" dirty="0"/>
              <a:t>Estimate of charge density (&gt;10</a:t>
            </a:r>
            <a:r>
              <a:rPr lang="en-US" sz="1600" baseline="30000" dirty="0"/>
              <a:t>20</a:t>
            </a:r>
            <a:r>
              <a:rPr lang="en-US" sz="1600" dirty="0"/>
              <a:t> cm</a:t>
            </a:r>
            <a:r>
              <a:rPr lang="en-US" sz="1600" baseline="30000" dirty="0"/>
              <a:t>-3</a:t>
            </a:r>
            <a:r>
              <a:rPr lang="en-US" sz="1600" dirty="0"/>
              <a:t>)</a:t>
            </a:r>
          </a:p>
          <a:p>
            <a:pPr marL="800100" lvl="1" indent="-342900">
              <a:buFont typeface="+mj-lt"/>
              <a:buAutoNum type="arabicPeriod"/>
            </a:pPr>
            <a:r>
              <a:rPr lang="en-US" sz="1600" b="1" dirty="0"/>
              <a:t>Electron-ion collision time</a:t>
            </a:r>
          </a:p>
          <a:p>
            <a:pPr marL="800100" lvl="1" indent="-342900">
              <a:buFont typeface="+mj-lt"/>
              <a:buAutoNum type="arabicPeriod"/>
            </a:pPr>
            <a:r>
              <a:rPr lang="en-US" sz="1600" b="1" dirty="0"/>
              <a:t>Bremsstrahlung mean-free path</a:t>
            </a:r>
          </a:p>
        </p:txBody>
      </p:sp>
      <p:sp>
        <p:nvSpPr>
          <p:cNvPr id="10" name="Rectangle 9">
            <a:extLst>
              <a:ext uri="{FF2B5EF4-FFF2-40B4-BE49-F238E27FC236}">
                <a16:creationId xmlns:a16="http://schemas.microsoft.com/office/drawing/2014/main" id="{B37C760D-817D-4E64-8B9B-3E3A0BFBA378}"/>
              </a:ext>
            </a:extLst>
          </p:cNvPr>
          <p:cNvSpPr/>
          <p:nvPr/>
        </p:nvSpPr>
        <p:spPr>
          <a:xfrm>
            <a:off x="372533" y="4724435"/>
            <a:ext cx="4135053" cy="430887"/>
          </a:xfrm>
          <a:prstGeom prst="rect">
            <a:avLst/>
          </a:prstGeom>
        </p:spPr>
        <p:txBody>
          <a:bodyPr wrap="square">
            <a:spAutoFit/>
          </a:bodyPr>
          <a:lstStyle/>
          <a:p>
            <a:r>
              <a:rPr lang="en-US" sz="1100" dirty="0">
                <a:solidFill>
                  <a:srgbClr val="222222"/>
                </a:solidFill>
                <a:latin typeface="Times New Roman" panose="02020603050405020304" pitchFamily="18" charset="0"/>
                <a:cs typeface="Times New Roman" panose="02020603050405020304" pitchFamily="18" charset="0"/>
              </a:rPr>
              <a:t>Bataller, A., et al. "Blackbody Emission from Laser Breakdown in High-Pressure Gases." </a:t>
            </a:r>
            <a:r>
              <a:rPr lang="en-US" sz="1100" i="1" dirty="0">
                <a:solidFill>
                  <a:srgbClr val="222222"/>
                </a:solidFill>
                <a:latin typeface="Times New Roman" panose="02020603050405020304" pitchFamily="18" charset="0"/>
                <a:cs typeface="Times New Roman" panose="02020603050405020304" pitchFamily="18" charset="0"/>
              </a:rPr>
              <a:t>Physical Review Letters</a:t>
            </a:r>
            <a:r>
              <a:rPr lang="en-US" sz="1100" dirty="0">
                <a:solidFill>
                  <a:srgbClr val="222222"/>
                </a:solidFill>
                <a:latin typeface="Times New Roman" panose="02020603050405020304" pitchFamily="18" charset="0"/>
                <a:cs typeface="Times New Roman" panose="02020603050405020304" pitchFamily="18" charset="0"/>
              </a:rPr>
              <a:t> 113.7 (2014): 075001.</a:t>
            </a:r>
            <a:endParaRPr lang="en-US" sz="1100" dirty="0">
              <a:latin typeface="Times New Roman" panose="02020603050405020304" pitchFamily="18" charset="0"/>
              <a:cs typeface="Times New Roman" panose="02020603050405020304" pitchFamily="18" charset="0"/>
            </a:endParaRPr>
          </a:p>
        </p:txBody>
      </p:sp>
      <p:pic>
        <p:nvPicPr>
          <p:cNvPr id="16" name="Content Placeholder 12">
            <a:extLst>
              <a:ext uri="{FF2B5EF4-FFF2-40B4-BE49-F238E27FC236}">
                <a16:creationId xmlns:a16="http://schemas.microsoft.com/office/drawing/2014/main" id="{9F6B0BDC-5EF3-4955-A327-66AA2EA389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95976" y="2688568"/>
            <a:ext cx="3688165" cy="2035867"/>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17" name="Content Placeholder 6">
            <a:extLst>
              <a:ext uri="{FF2B5EF4-FFF2-40B4-BE49-F238E27FC236}">
                <a16:creationId xmlns:a16="http://schemas.microsoft.com/office/drawing/2014/main" id="{364A1A9A-4B2C-47AB-B9FB-148E6F69AB3B}"/>
              </a:ext>
            </a:extLst>
          </p:cNvPr>
          <p:cNvPicPr>
            <a:picLocks noGrp="1" noChangeAspect="1"/>
          </p:cNvPicPr>
          <p:nvPr>
            <p:ph idx="1"/>
          </p:nvPr>
        </p:nvPicPr>
        <p:blipFill>
          <a:blip r:embed="rId5"/>
          <a:stretch>
            <a:fillRect/>
          </a:stretch>
        </p:blipFill>
        <p:spPr>
          <a:xfrm>
            <a:off x="5200199" y="525166"/>
            <a:ext cx="2801938" cy="4575566"/>
          </a:xfrm>
          <a:prstGeom prst="rect">
            <a:avLst/>
          </a:prstGeom>
        </p:spPr>
      </p:pic>
      <p:sp>
        <p:nvSpPr>
          <p:cNvPr id="18" name="TextBox 17">
            <a:extLst>
              <a:ext uri="{FF2B5EF4-FFF2-40B4-BE49-F238E27FC236}">
                <a16:creationId xmlns:a16="http://schemas.microsoft.com/office/drawing/2014/main" id="{523A673C-9F39-40B5-A3DA-C8685E9FC2D7}"/>
              </a:ext>
            </a:extLst>
          </p:cNvPr>
          <p:cNvSpPr txBox="1"/>
          <p:nvPr/>
        </p:nvSpPr>
        <p:spPr>
          <a:xfrm>
            <a:off x="3142259" y="2688568"/>
            <a:ext cx="1141089" cy="369332"/>
          </a:xfrm>
          <a:prstGeom prst="rect">
            <a:avLst/>
          </a:prstGeom>
          <a:solidFill>
            <a:srgbClr val="FFFF00"/>
          </a:solidFill>
          <a:ln w="25400">
            <a:solidFill>
              <a:schemeClr val="tx1"/>
            </a:solidFill>
          </a:ln>
          <a:effectLst/>
        </p:spPr>
        <p:txBody>
          <a:bodyPr wrap="square" rtlCol="0">
            <a:spAutoFit/>
          </a:bodyPr>
          <a:lstStyle/>
          <a:p>
            <a:pPr algn="ctr"/>
            <a:r>
              <a:rPr lang="en-US" b="1" dirty="0" err="1">
                <a:latin typeface="Times New Roman" panose="02020603050405020304" pitchFamily="18" charset="0"/>
                <a:cs typeface="Times New Roman" panose="02020603050405020304" pitchFamily="18" charset="0"/>
              </a:rPr>
              <a:t>Xe</a:t>
            </a:r>
            <a:r>
              <a:rPr lang="en-US" b="1" dirty="0">
                <a:latin typeface="Times New Roman" panose="02020603050405020304" pitchFamily="18" charset="0"/>
                <a:cs typeface="Times New Roman" panose="02020603050405020304" pitchFamily="18" charset="0"/>
              </a:rPr>
              <a:t> 5 bar</a:t>
            </a:r>
          </a:p>
        </p:txBody>
      </p:sp>
      <p:sp>
        <p:nvSpPr>
          <p:cNvPr id="9" name="Title 8">
            <a:extLst>
              <a:ext uri="{FF2B5EF4-FFF2-40B4-BE49-F238E27FC236}">
                <a16:creationId xmlns:a16="http://schemas.microsoft.com/office/drawing/2014/main" id="{6117C9BD-8A30-4478-964F-86FD7D4A452B}"/>
              </a:ext>
            </a:extLst>
          </p:cNvPr>
          <p:cNvSpPr>
            <a:spLocks noGrp="1"/>
          </p:cNvSpPr>
          <p:nvPr>
            <p:ph type="title"/>
          </p:nvPr>
        </p:nvSpPr>
        <p:spPr>
          <a:xfrm>
            <a:off x="300251" y="525166"/>
            <a:ext cx="4503760" cy="551159"/>
          </a:xfrm>
        </p:spPr>
        <p:txBody>
          <a:bodyPr/>
          <a:lstStyle/>
          <a:p>
            <a:r>
              <a:rPr lang="en-US" sz="2800" dirty="0"/>
              <a:t>Temperature: Blackbody fit</a:t>
            </a:r>
          </a:p>
        </p:txBody>
      </p:sp>
    </p:spTree>
    <p:custDataLst>
      <p:tags r:id="rId1"/>
    </p:custDataLst>
    <p:extLst>
      <p:ext uri="{BB962C8B-B14F-4D97-AF65-F5344CB8AC3E}">
        <p14:creationId xmlns:p14="http://schemas.microsoft.com/office/powerpoint/2010/main" val="3073960557"/>
      </p:ext>
    </p:extLst>
  </p:cSld>
  <p:clrMapOvr>
    <a:masterClrMapping/>
  </p:clrMapOvr>
  <mc:AlternateContent xmlns:mc="http://schemas.openxmlformats.org/markup-compatibility/2006" xmlns:p14="http://schemas.microsoft.com/office/powerpoint/2010/main">
    <mc:Choice Requires="p14">
      <p:transition spd="slow" p14:dur="2000" advTm="29831"/>
    </mc:Choice>
    <mc:Fallback xmlns="">
      <p:transition spd="slow" advTm="2983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117C9BD-8A30-4478-964F-86FD7D4A452B}"/>
              </a:ext>
            </a:extLst>
          </p:cNvPr>
          <p:cNvSpPr>
            <a:spLocks noGrp="1"/>
          </p:cNvSpPr>
          <p:nvPr>
            <p:ph type="title"/>
          </p:nvPr>
        </p:nvSpPr>
        <p:spPr>
          <a:xfrm>
            <a:off x="4744872" y="525166"/>
            <a:ext cx="3898711" cy="821413"/>
          </a:xfrm>
        </p:spPr>
        <p:txBody>
          <a:bodyPr/>
          <a:lstStyle/>
          <a:p>
            <a:pPr algn="ctr"/>
            <a:r>
              <a:rPr lang="en-US" sz="2800" dirty="0"/>
              <a:t>Temperature: Planck-Kirchhoff Method</a:t>
            </a:r>
          </a:p>
        </p:txBody>
      </p:sp>
      <p:pic>
        <p:nvPicPr>
          <p:cNvPr id="11" name="Content Placeholder 6">
            <a:extLst>
              <a:ext uri="{FF2B5EF4-FFF2-40B4-BE49-F238E27FC236}">
                <a16:creationId xmlns:a16="http://schemas.microsoft.com/office/drawing/2014/main" id="{1A3E930D-67DC-4312-BF0E-B194BFB82477}"/>
              </a:ext>
            </a:extLst>
          </p:cNvPr>
          <p:cNvPicPr>
            <a:picLocks noGrp="1" noChangeAspect="1"/>
          </p:cNvPicPr>
          <p:nvPr>
            <p:ph idx="1"/>
          </p:nvPr>
        </p:nvPicPr>
        <p:blipFill>
          <a:blip r:embed="rId4"/>
          <a:stretch>
            <a:fillRect/>
          </a:stretch>
        </p:blipFill>
        <p:spPr>
          <a:xfrm>
            <a:off x="687646" y="574095"/>
            <a:ext cx="3638713" cy="4389437"/>
          </a:xfrm>
        </p:spPr>
      </p:pic>
      <p:pic>
        <p:nvPicPr>
          <p:cNvPr id="12" name="Picture 11">
            <a:extLst>
              <a:ext uri="{FF2B5EF4-FFF2-40B4-BE49-F238E27FC236}">
                <a16:creationId xmlns:a16="http://schemas.microsoft.com/office/drawing/2014/main" id="{C78FA242-4D23-4B9F-9149-6D79B97C4C21}"/>
              </a:ext>
            </a:extLst>
          </p:cNvPr>
          <p:cNvPicPr/>
          <p:nvPr/>
        </p:nvPicPr>
        <p:blipFill>
          <a:blip r:embed="rId5"/>
          <a:srcRect/>
          <a:stretch/>
        </p:blipFill>
        <p:spPr>
          <a:xfrm>
            <a:off x="4860772" y="1397123"/>
            <a:ext cx="3638713" cy="3624158"/>
          </a:xfrm>
          <a:prstGeom prst="rect">
            <a:avLst/>
          </a:prstGeom>
        </p:spPr>
      </p:pic>
      <p:sp>
        <p:nvSpPr>
          <p:cNvPr id="14" name="TextBox 13">
            <a:extLst>
              <a:ext uri="{FF2B5EF4-FFF2-40B4-BE49-F238E27FC236}">
                <a16:creationId xmlns:a16="http://schemas.microsoft.com/office/drawing/2014/main" id="{A1C267EF-A8C8-412C-8A9B-1D40B65572B6}"/>
              </a:ext>
            </a:extLst>
          </p:cNvPr>
          <p:cNvSpPr txBox="1"/>
          <p:nvPr/>
        </p:nvSpPr>
        <p:spPr>
          <a:xfrm>
            <a:off x="0" y="421289"/>
            <a:ext cx="1141089" cy="369332"/>
          </a:xfrm>
          <a:prstGeom prst="rect">
            <a:avLst/>
          </a:prstGeom>
          <a:solidFill>
            <a:srgbClr val="FFFF00"/>
          </a:solidFill>
          <a:ln w="25400">
            <a:solidFill>
              <a:schemeClr val="tx1"/>
            </a:solidFill>
          </a:ln>
          <a:effectLst/>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H</a:t>
            </a:r>
            <a:r>
              <a:rPr lang="en-US" b="1" baseline="-25000" dirty="0">
                <a:latin typeface="Times New Roman" panose="02020603050405020304" pitchFamily="18" charset="0"/>
                <a:cs typeface="Times New Roman" panose="02020603050405020304" pitchFamily="18" charset="0"/>
              </a:rPr>
              <a:t>2</a:t>
            </a:r>
            <a:r>
              <a:rPr lang="en-US" b="1" dirty="0">
                <a:latin typeface="Times New Roman" panose="02020603050405020304" pitchFamily="18" charset="0"/>
                <a:cs typeface="Times New Roman" panose="02020603050405020304" pitchFamily="18" charset="0"/>
              </a:rPr>
              <a:t> 10 bar</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CE6BD9A8-1EBA-4DDC-B8B8-50F5CBA26C99}"/>
                  </a:ext>
                </a:extLst>
              </p:cNvPr>
              <p:cNvSpPr txBox="1"/>
              <p:nvPr/>
            </p:nvSpPr>
            <p:spPr>
              <a:xfrm>
                <a:off x="646685" y="2292617"/>
                <a:ext cx="3709119" cy="959237"/>
              </a:xfrm>
              <a:prstGeom prst="rect">
                <a:avLst/>
              </a:prstGeom>
              <a:solidFill>
                <a:srgbClr val="FFFF00"/>
              </a:solidFill>
              <a:ln w="25400">
                <a:solidFill>
                  <a:schemeClr val="tx1"/>
                </a:solidFill>
              </a:ln>
              <a:effectLst/>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1" i="1">
                          <a:latin typeface="Cambria Math" panose="02040503050406030204" pitchFamily="18" charset="0"/>
                        </a:rPr>
                        <m:t>𝑻</m:t>
                      </m:r>
                      <m:r>
                        <a:rPr lang="en-US" sz="2000" b="1">
                          <a:latin typeface="Cambria Math" panose="02040503050406030204" pitchFamily="18" charset="0"/>
                        </a:rPr>
                        <m:t>=</m:t>
                      </m:r>
                      <m:f>
                        <m:fPr>
                          <m:ctrlPr>
                            <a:rPr lang="en-US" sz="2000" b="1" i="1">
                              <a:latin typeface="Cambria Math" panose="02040503050406030204" pitchFamily="18" charset="0"/>
                            </a:rPr>
                          </m:ctrlPr>
                        </m:fPr>
                        <m:num>
                          <m:r>
                            <a:rPr lang="en-US" sz="2000" b="1" i="1">
                              <a:latin typeface="Cambria Math" panose="02040503050406030204" pitchFamily="18" charset="0"/>
                            </a:rPr>
                            <m:t>𝟐</m:t>
                          </m:r>
                          <m:r>
                            <a:rPr lang="en-US" sz="2000" b="1" i="1">
                              <a:latin typeface="Cambria Math" panose="02040503050406030204" pitchFamily="18" charset="0"/>
                            </a:rPr>
                            <m:t>𝒉𝒄</m:t>
                          </m:r>
                        </m:num>
                        <m:den>
                          <m:r>
                            <a:rPr lang="en-US" sz="2000" b="1" i="1">
                              <a:latin typeface="Cambria Math" panose="02040503050406030204" pitchFamily="18" charset="0"/>
                            </a:rPr>
                            <m:t>𝝀</m:t>
                          </m:r>
                          <m:r>
                            <a:rPr lang="en-US" sz="2000" b="1" i="1">
                              <a:latin typeface="Cambria Math" panose="02040503050406030204" pitchFamily="18" charset="0"/>
                            </a:rPr>
                            <m:t>𝒌</m:t>
                          </m:r>
                        </m:den>
                      </m:f>
                      <m:sSup>
                        <m:sSupPr>
                          <m:ctrlPr>
                            <a:rPr lang="en-US" sz="2000" b="1" i="1">
                              <a:latin typeface="Cambria Math" panose="02040503050406030204" pitchFamily="18" charset="0"/>
                            </a:rPr>
                          </m:ctrlPr>
                        </m:sSupPr>
                        <m:e>
                          <m:d>
                            <m:dPr>
                              <m:begChr m:val="["/>
                              <m:endChr m:val="]"/>
                              <m:ctrlPr>
                                <a:rPr lang="en-US" sz="2000" b="1" i="1">
                                  <a:latin typeface="Cambria Math" panose="02040503050406030204" pitchFamily="18" charset="0"/>
                                </a:rPr>
                              </m:ctrlPr>
                            </m:dPr>
                            <m:e>
                              <m:func>
                                <m:funcPr>
                                  <m:ctrlPr>
                                    <a:rPr lang="en-US" sz="2000" b="1" i="1">
                                      <a:latin typeface="Cambria Math" panose="02040503050406030204" pitchFamily="18" charset="0"/>
                                    </a:rPr>
                                  </m:ctrlPr>
                                </m:funcPr>
                                <m:fName>
                                  <m:r>
                                    <a:rPr lang="en-US" sz="2000" b="1" i="1">
                                      <a:latin typeface="Cambria Math" panose="02040503050406030204" pitchFamily="18" charset="0"/>
                                    </a:rPr>
                                    <m:t>𝒍𝒏</m:t>
                                  </m:r>
                                </m:fName>
                                <m:e>
                                  <m:d>
                                    <m:dPr>
                                      <m:ctrlPr>
                                        <a:rPr lang="en-US" sz="2000" b="1" i="1">
                                          <a:latin typeface="Cambria Math" panose="02040503050406030204" pitchFamily="18" charset="0"/>
                                        </a:rPr>
                                      </m:ctrlPr>
                                    </m:dPr>
                                    <m:e>
                                      <m:f>
                                        <m:fPr>
                                          <m:ctrlPr>
                                            <a:rPr lang="en-US" sz="2000" b="1" i="1">
                                              <a:latin typeface="Cambria Math" panose="02040503050406030204" pitchFamily="18" charset="0"/>
                                            </a:rPr>
                                          </m:ctrlPr>
                                        </m:fPr>
                                        <m:num>
                                          <m:r>
                                            <a:rPr lang="en-US" sz="2000" b="1" i="1">
                                              <a:latin typeface="Cambria Math" panose="02040503050406030204" pitchFamily="18" charset="0"/>
                                            </a:rPr>
                                            <m:t>𝜿</m:t>
                                          </m:r>
                                        </m:num>
                                        <m:den>
                                          <m:r>
                                            <a:rPr lang="en-US" sz="2000" b="1" i="1">
                                              <a:latin typeface="Cambria Math" panose="02040503050406030204" pitchFamily="18" charset="0"/>
                                            </a:rPr>
                                            <m:t>𝑱</m:t>
                                          </m:r>
                                        </m:den>
                                      </m:f>
                                      <m:f>
                                        <m:fPr>
                                          <m:ctrlPr>
                                            <a:rPr lang="en-US" sz="2000" b="1" i="1">
                                              <a:latin typeface="Cambria Math" panose="02040503050406030204" pitchFamily="18" charset="0"/>
                                            </a:rPr>
                                          </m:ctrlPr>
                                        </m:fPr>
                                        <m:num>
                                          <m:r>
                                            <a:rPr lang="en-US" sz="2000" b="1" i="1">
                                              <a:latin typeface="Cambria Math" panose="02040503050406030204" pitchFamily="18" charset="0"/>
                                            </a:rPr>
                                            <m:t>𝟐</m:t>
                                          </m:r>
                                          <m:r>
                                            <a:rPr lang="en-US" sz="2000" b="1" i="1">
                                              <a:latin typeface="Cambria Math" panose="02040503050406030204" pitchFamily="18" charset="0"/>
                                            </a:rPr>
                                            <m:t>𝝅</m:t>
                                          </m:r>
                                          <m:r>
                                            <a:rPr lang="en-US" sz="2000" b="1" i="1">
                                              <a:latin typeface="Cambria Math" panose="02040503050406030204" pitchFamily="18" charset="0"/>
                                            </a:rPr>
                                            <m:t>𝒉</m:t>
                                          </m:r>
                                          <m:sSup>
                                            <m:sSupPr>
                                              <m:ctrlPr>
                                                <a:rPr lang="en-US" sz="2000" b="1" i="1">
                                                  <a:latin typeface="Cambria Math" panose="02040503050406030204" pitchFamily="18" charset="0"/>
                                                </a:rPr>
                                              </m:ctrlPr>
                                            </m:sSupPr>
                                            <m:e>
                                              <m:r>
                                                <a:rPr lang="en-US" sz="2000" b="1" i="1">
                                                  <a:latin typeface="Cambria Math" panose="02040503050406030204" pitchFamily="18" charset="0"/>
                                                </a:rPr>
                                                <m:t>𝒄</m:t>
                                              </m:r>
                                            </m:e>
                                            <m:sup>
                                              <m:r>
                                                <a:rPr lang="en-US" sz="2000" b="1" i="1">
                                                  <a:latin typeface="Cambria Math" panose="02040503050406030204" pitchFamily="18" charset="0"/>
                                                </a:rPr>
                                                <m:t>𝟐</m:t>
                                              </m:r>
                                            </m:sup>
                                          </m:sSup>
                                        </m:num>
                                        <m:den>
                                          <m:sSup>
                                            <m:sSupPr>
                                              <m:ctrlPr>
                                                <a:rPr lang="en-US" sz="2000" b="1" i="1">
                                                  <a:latin typeface="Cambria Math" panose="02040503050406030204" pitchFamily="18" charset="0"/>
                                                </a:rPr>
                                              </m:ctrlPr>
                                            </m:sSupPr>
                                            <m:e>
                                              <m:r>
                                                <a:rPr lang="en-US" sz="2000" b="1" i="1">
                                                  <a:latin typeface="Cambria Math" panose="02040503050406030204" pitchFamily="18" charset="0"/>
                                                </a:rPr>
                                                <m:t>𝝀</m:t>
                                              </m:r>
                                            </m:e>
                                            <m:sup>
                                              <m:r>
                                                <a:rPr lang="en-US" sz="2000" b="1" i="1">
                                                  <a:latin typeface="Cambria Math" panose="02040503050406030204" pitchFamily="18" charset="0"/>
                                                </a:rPr>
                                                <m:t>𝟓</m:t>
                                              </m:r>
                                            </m:sup>
                                          </m:sSup>
                                        </m:den>
                                      </m:f>
                                      <m:r>
                                        <a:rPr lang="en-US" sz="2000" b="1">
                                          <a:latin typeface="Cambria Math" panose="02040503050406030204" pitchFamily="18" charset="0"/>
                                        </a:rPr>
                                        <m:t>+</m:t>
                                      </m:r>
                                      <m:r>
                                        <a:rPr lang="en-US" sz="2000" b="1" i="1">
                                          <a:latin typeface="Cambria Math" panose="02040503050406030204" pitchFamily="18" charset="0"/>
                                        </a:rPr>
                                        <m:t>𝟏</m:t>
                                      </m:r>
                                    </m:e>
                                  </m:d>
                                </m:e>
                              </m:func>
                            </m:e>
                          </m:d>
                        </m:e>
                        <m:sup>
                          <m:r>
                            <a:rPr lang="en-US" sz="2000" b="1">
                              <a:latin typeface="Cambria Math" panose="02040503050406030204" pitchFamily="18" charset="0"/>
                            </a:rPr>
                            <m:t>−</m:t>
                          </m:r>
                          <m:r>
                            <a:rPr lang="en-US" sz="2000" b="1" i="1">
                              <a:latin typeface="Cambria Math" panose="02040503050406030204" pitchFamily="18" charset="0"/>
                            </a:rPr>
                            <m:t>𝟏</m:t>
                          </m:r>
                        </m:sup>
                      </m:sSup>
                    </m:oMath>
                  </m:oMathPara>
                </a14:m>
                <a:endParaRPr lang="en-US" sz="2000" b="1" dirty="0"/>
              </a:p>
            </p:txBody>
          </p:sp>
        </mc:Choice>
        <mc:Fallback xmlns="">
          <p:sp>
            <p:nvSpPr>
              <p:cNvPr id="19" name="TextBox 18">
                <a:extLst>
                  <a:ext uri="{FF2B5EF4-FFF2-40B4-BE49-F238E27FC236}">
                    <a16:creationId xmlns:a16="http://schemas.microsoft.com/office/drawing/2014/main" id="{CE6BD9A8-1EBA-4DDC-B8B8-50F5CBA26C99}"/>
                  </a:ext>
                </a:extLst>
              </p:cNvPr>
              <p:cNvSpPr txBox="1">
                <a:spLocks noRot="1" noChangeAspect="1" noMove="1" noResize="1" noEditPoints="1" noAdjustHandles="1" noChangeArrowheads="1" noChangeShapeType="1" noTextEdit="1"/>
              </p:cNvSpPr>
              <p:nvPr/>
            </p:nvSpPr>
            <p:spPr>
              <a:xfrm>
                <a:off x="646685" y="2292617"/>
                <a:ext cx="3709119" cy="959237"/>
              </a:xfrm>
              <a:prstGeom prst="rect">
                <a:avLst/>
              </a:prstGeom>
              <a:blipFill>
                <a:blip r:embed="rId6"/>
                <a:stretch>
                  <a:fillRect/>
                </a:stretch>
              </a:blipFill>
              <a:ln w="25400">
                <a:solidFill>
                  <a:schemeClr val="tx1"/>
                </a:solidFill>
              </a:ln>
              <a:effectLst/>
            </p:spPr>
            <p:txBody>
              <a:bodyPr/>
              <a:lstStyle/>
              <a:p>
                <a:r>
                  <a:rPr lang="en-US">
                    <a:noFill/>
                  </a:rPr>
                  <a:t> </a:t>
                </a:r>
              </a:p>
            </p:txBody>
          </p:sp>
        </mc:Fallback>
      </mc:AlternateContent>
      <p:sp>
        <p:nvSpPr>
          <p:cNvPr id="8" name="Rectangle 7">
            <a:extLst>
              <a:ext uri="{FF2B5EF4-FFF2-40B4-BE49-F238E27FC236}">
                <a16:creationId xmlns:a16="http://schemas.microsoft.com/office/drawing/2014/main" id="{E0BC72F4-1820-40A4-8A03-D2AD8DB52272}"/>
              </a:ext>
            </a:extLst>
          </p:cNvPr>
          <p:cNvSpPr/>
          <p:nvPr/>
        </p:nvSpPr>
        <p:spPr>
          <a:xfrm>
            <a:off x="0" y="4916283"/>
            <a:ext cx="6366294" cy="215444"/>
          </a:xfrm>
          <a:prstGeom prst="rect">
            <a:avLst/>
          </a:prstGeom>
        </p:spPr>
        <p:txBody>
          <a:bodyPr wrap="square">
            <a:spAutoFit/>
          </a:bodyPr>
          <a:lstStyle/>
          <a:p>
            <a:r>
              <a:rPr lang="en-US" sz="800" dirty="0"/>
              <a:t>Bataller, Alexander, et al. "Dynamics of strongly coupled two-component plasma via ultrafast spectroscopy." </a:t>
            </a:r>
            <a:r>
              <a:rPr lang="en-US" sz="800" i="1" dirty="0"/>
              <a:t>Optics letters</a:t>
            </a:r>
            <a:r>
              <a:rPr lang="en-US" sz="800" dirty="0"/>
              <a:t> 44.23 (2019): 5832-5835.</a:t>
            </a:r>
            <a:endParaRPr lang="en-US" sz="7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39075141"/>
      </p:ext>
    </p:extLst>
  </p:cSld>
  <p:clrMapOvr>
    <a:masterClrMapping/>
  </p:clrMapOvr>
  <mc:AlternateContent xmlns:mc="http://schemas.openxmlformats.org/markup-compatibility/2006" xmlns:p14="http://schemas.microsoft.com/office/powerpoint/2010/main">
    <mc:Choice Requires="p14">
      <p:transition spd="slow" p14:dur="2000" advTm="29831"/>
    </mc:Choice>
    <mc:Fallback xmlns="">
      <p:transition spd="slow" advTm="298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67A5755-26E2-41D2-BBB0-3060EBA38A4D}"/>
              </a:ext>
            </a:extLst>
          </p:cNvPr>
          <p:cNvSpPr>
            <a:spLocks noGrp="1"/>
          </p:cNvSpPr>
          <p:nvPr>
            <p:ph type="title"/>
          </p:nvPr>
        </p:nvSpPr>
        <p:spPr>
          <a:xfrm>
            <a:off x="457197" y="661782"/>
            <a:ext cx="8229600" cy="508781"/>
          </a:xfrm>
        </p:spPr>
        <p:txBody>
          <a:bodyPr/>
          <a:lstStyle/>
          <a:p>
            <a:r>
              <a:rPr lang="en-US" dirty="0"/>
              <a:t>Hydrodynamics – H</a:t>
            </a:r>
            <a:r>
              <a:rPr lang="en-US" baseline="-25000" dirty="0"/>
              <a:t>2</a:t>
            </a:r>
            <a:r>
              <a:rPr lang="en-US" dirty="0"/>
              <a:t> vs D</a:t>
            </a:r>
            <a:r>
              <a:rPr lang="en-US" baseline="-25000" dirty="0"/>
              <a:t>2</a:t>
            </a:r>
            <a:endParaRPr lang="en-US" dirty="0"/>
          </a:p>
        </p:txBody>
      </p:sp>
      <p:pic>
        <p:nvPicPr>
          <p:cNvPr id="30" name="Content Placeholder 29">
            <a:extLst>
              <a:ext uri="{FF2B5EF4-FFF2-40B4-BE49-F238E27FC236}">
                <a16:creationId xmlns:a16="http://schemas.microsoft.com/office/drawing/2014/main" id="{FAD14E23-EC6F-4BD7-9AED-B8E81B939641}"/>
              </a:ext>
            </a:extLst>
          </p:cNvPr>
          <p:cNvPicPr>
            <a:picLocks noGrp="1" noChangeAspect="1"/>
          </p:cNvPicPr>
          <p:nvPr>
            <p:ph sz="half" idx="2"/>
          </p:nvPr>
        </p:nvPicPr>
        <p:blipFill>
          <a:blip r:embed="rId3"/>
          <a:stretch>
            <a:fillRect/>
          </a:stretch>
        </p:blipFill>
        <p:spPr>
          <a:xfrm>
            <a:off x="258786" y="1542525"/>
            <a:ext cx="4376904" cy="2979399"/>
          </a:xfrm>
        </p:spPr>
      </p:pic>
      <p:sp>
        <p:nvSpPr>
          <p:cNvPr id="32" name="Content Placeholder 31">
            <a:extLst>
              <a:ext uri="{FF2B5EF4-FFF2-40B4-BE49-F238E27FC236}">
                <a16:creationId xmlns:a16="http://schemas.microsoft.com/office/drawing/2014/main" id="{277B7FFB-F89A-4066-A8FA-DD841658FEB5}"/>
              </a:ext>
            </a:extLst>
          </p:cNvPr>
          <p:cNvSpPr>
            <a:spLocks noGrp="1"/>
          </p:cNvSpPr>
          <p:nvPr>
            <p:ph sz="quarter" idx="4"/>
          </p:nvPr>
        </p:nvSpPr>
        <p:spPr>
          <a:xfrm>
            <a:off x="4726915" y="1665689"/>
            <a:ext cx="4125933" cy="2856235"/>
          </a:xfrm>
        </p:spPr>
        <p:txBody>
          <a:bodyPr/>
          <a:lstStyle/>
          <a:p>
            <a:r>
              <a:rPr lang="en-US" dirty="0"/>
              <a:t>Comparing hydrodynamics of H</a:t>
            </a:r>
            <a:r>
              <a:rPr lang="en-US" baseline="-25000" dirty="0"/>
              <a:t>2</a:t>
            </a:r>
            <a:r>
              <a:rPr lang="en-US" dirty="0"/>
              <a:t> vs. D</a:t>
            </a:r>
            <a:r>
              <a:rPr lang="en-US" baseline="-25000" dirty="0"/>
              <a:t>2</a:t>
            </a:r>
            <a:r>
              <a:rPr lang="en-US" dirty="0"/>
              <a:t> for same laser breakdown conditions</a:t>
            </a:r>
          </a:p>
          <a:p>
            <a:r>
              <a:rPr lang="en-US" dirty="0"/>
              <a:t>Nearly identical electronic structure gives the same initial plasma state, but a factor of 2 difference in mass</a:t>
            </a:r>
          </a:p>
        </p:txBody>
      </p:sp>
      <p:sp>
        <p:nvSpPr>
          <p:cNvPr id="33" name="TextBox 32">
            <a:extLst>
              <a:ext uri="{FF2B5EF4-FFF2-40B4-BE49-F238E27FC236}">
                <a16:creationId xmlns:a16="http://schemas.microsoft.com/office/drawing/2014/main" id="{1821C026-11B7-4725-824C-30D1C5376DEA}"/>
              </a:ext>
            </a:extLst>
          </p:cNvPr>
          <p:cNvSpPr txBox="1"/>
          <p:nvPr/>
        </p:nvSpPr>
        <p:spPr>
          <a:xfrm>
            <a:off x="40943" y="477116"/>
            <a:ext cx="1141089" cy="369332"/>
          </a:xfrm>
          <a:prstGeom prst="rect">
            <a:avLst/>
          </a:prstGeom>
          <a:solidFill>
            <a:srgbClr val="FFFF00"/>
          </a:solidFill>
          <a:ln w="25400">
            <a:solidFill>
              <a:schemeClr val="tx1"/>
            </a:solidFill>
          </a:ln>
          <a:effectLst/>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10 bar</a:t>
            </a:r>
          </a:p>
        </p:txBody>
      </p:sp>
    </p:spTree>
    <p:extLst>
      <p:ext uri="{BB962C8B-B14F-4D97-AF65-F5344CB8AC3E}">
        <p14:creationId xmlns:p14="http://schemas.microsoft.com/office/powerpoint/2010/main" val="376326208"/>
      </p:ext>
    </p:extLst>
  </p:cSld>
  <p:clrMapOvr>
    <a:masterClrMapping/>
  </p:clrMapOvr>
  <mc:AlternateContent xmlns:mc="http://schemas.openxmlformats.org/markup-compatibility/2006" xmlns:p14="http://schemas.microsoft.com/office/powerpoint/2010/main">
    <mc:Choice Requires="p14">
      <p:transition spd="slow" p14:dur="2000" advTm="31271"/>
    </mc:Choice>
    <mc:Fallback xmlns="">
      <p:transition spd="slow" advTm="31271"/>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67A5755-26E2-41D2-BBB0-3060EBA38A4D}"/>
              </a:ext>
            </a:extLst>
          </p:cNvPr>
          <p:cNvSpPr>
            <a:spLocks noGrp="1"/>
          </p:cNvSpPr>
          <p:nvPr>
            <p:ph type="title"/>
          </p:nvPr>
        </p:nvSpPr>
        <p:spPr>
          <a:xfrm>
            <a:off x="457197" y="661782"/>
            <a:ext cx="8229600" cy="508781"/>
          </a:xfrm>
        </p:spPr>
        <p:txBody>
          <a:bodyPr/>
          <a:lstStyle/>
          <a:p>
            <a:r>
              <a:rPr lang="en-US" dirty="0"/>
              <a:t>Hydrodynamics – H</a:t>
            </a:r>
            <a:r>
              <a:rPr lang="en-US" baseline="-25000" dirty="0"/>
              <a:t>2</a:t>
            </a:r>
            <a:r>
              <a:rPr lang="en-US" dirty="0"/>
              <a:t> vs D</a:t>
            </a:r>
            <a:r>
              <a:rPr lang="en-US" baseline="-25000" dirty="0"/>
              <a:t>2</a:t>
            </a:r>
            <a:endParaRPr lang="en-US" dirty="0"/>
          </a:p>
        </p:txBody>
      </p:sp>
      <p:sp>
        <p:nvSpPr>
          <p:cNvPr id="33" name="TextBox 32">
            <a:extLst>
              <a:ext uri="{FF2B5EF4-FFF2-40B4-BE49-F238E27FC236}">
                <a16:creationId xmlns:a16="http://schemas.microsoft.com/office/drawing/2014/main" id="{1821C026-11B7-4725-824C-30D1C5376DEA}"/>
              </a:ext>
            </a:extLst>
          </p:cNvPr>
          <p:cNvSpPr txBox="1"/>
          <p:nvPr/>
        </p:nvSpPr>
        <p:spPr>
          <a:xfrm>
            <a:off x="54592" y="477116"/>
            <a:ext cx="1141089" cy="369332"/>
          </a:xfrm>
          <a:prstGeom prst="rect">
            <a:avLst/>
          </a:prstGeom>
          <a:solidFill>
            <a:srgbClr val="FFFF00"/>
          </a:solidFill>
          <a:ln w="25400">
            <a:solidFill>
              <a:schemeClr val="tx1"/>
            </a:solidFill>
          </a:ln>
          <a:effectLst/>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10 bar</a:t>
            </a:r>
          </a:p>
        </p:txBody>
      </p:sp>
      <p:pic>
        <p:nvPicPr>
          <p:cNvPr id="7" name="Content Placeholder 6" descr="A close up of a map&#10;&#10;Description automatically generated">
            <a:extLst>
              <a:ext uri="{FF2B5EF4-FFF2-40B4-BE49-F238E27FC236}">
                <a16:creationId xmlns:a16="http://schemas.microsoft.com/office/drawing/2014/main" id="{749E8E90-2416-42D4-98D6-49C1C720FD8F}"/>
              </a:ext>
            </a:extLst>
          </p:cNvPr>
          <p:cNvPicPr>
            <a:picLocks noGrp="1" noChangeAspect="1"/>
          </p:cNvPicPr>
          <p:nvPr>
            <p:ph sz="half" idx="2"/>
          </p:nvPr>
        </p:nvPicPr>
        <p:blipFill>
          <a:blip r:embed="rId3"/>
          <a:stretch>
            <a:fillRect/>
          </a:stretch>
        </p:blipFill>
        <p:spPr>
          <a:xfrm>
            <a:off x="416255" y="1408443"/>
            <a:ext cx="8229599" cy="3612227"/>
          </a:xfrm>
        </p:spPr>
      </p:pic>
    </p:spTree>
    <p:extLst>
      <p:ext uri="{BB962C8B-B14F-4D97-AF65-F5344CB8AC3E}">
        <p14:creationId xmlns:p14="http://schemas.microsoft.com/office/powerpoint/2010/main" val="237801059"/>
      </p:ext>
    </p:extLst>
  </p:cSld>
  <p:clrMapOvr>
    <a:masterClrMapping/>
  </p:clrMapOvr>
  <mc:AlternateContent xmlns:mc="http://schemas.openxmlformats.org/markup-compatibility/2006" xmlns:p14="http://schemas.microsoft.com/office/powerpoint/2010/main">
    <mc:Choice Requires="p14">
      <p:transition spd="slow" p14:dur="2000" advTm="31271"/>
    </mc:Choice>
    <mc:Fallback xmlns="">
      <p:transition spd="slow" advTm="31271"/>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67A5755-26E2-41D2-BBB0-3060EBA38A4D}"/>
              </a:ext>
            </a:extLst>
          </p:cNvPr>
          <p:cNvSpPr>
            <a:spLocks noGrp="1"/>
          </p:cNvSpPr>
          <p:nvPr>
            <p:ph type="title"/>
          </p:nvPr>
        </p:nvSpPr>
        <p:spPr>
          <a:xfrm>
            <a:off x="457197" y="661782"/>
            <a:ext cx="8229600" cy="508781"/>
          </a:xfrm>
        </p:spPr>
        <p:txBody>
          <a:bodyPr/>
          <a:lstStyle/>
          <a:p>
            <a:r>
              <a:rPr lang="en-US" dirty="0"/>
              <a:t>Hydrodynamics – H</a:t>
            </a:r>
            <a:r>
              <a:rPr lang="en-US" baseline="-25000" dirty="0"/>
              <a:t>2</a:t>
            </a:r>
            <a:r>
              <a:rPr lang="en-US" dirty="0"/>
              <a:t> vs D</a:t>
            </a:r>
            <a:r>
              <a:rPr lang="en-US" baseline="-25000" dirty="0"/>
              <a:t>2</a:t>
            </a:r>
            <a:endParaRPr lang="en-US" dirty="0"/>
          </a:p>
        </p:txBody>
      </p:sp>
      <p:sp>
        <p:nvSpPr>
          <p:cNvPr id="32" name="Content Placeholder 31">
            <a:extLst>
              <a:ext uri="{FF2B5EF4-FFF2-40B4-BE49-F238E27FC236}">
                <a16:creationId xmlns:a16="http://schemas.microsoft.com/office/drawing/2014/main" id="{277B7FFB-F89A-4066-A8FA-DD841658FEB5}"/>
              </a:ext>
            </a:extLst>
          </p:cNvPr>
          <p:cNvSpPr>
            <a:spLocks noGrp="1"/>
          </p:cNvSpPr>
          <p:nvPr>
            <p:ph sz="quarter" idx="4"/>
          </p:nvPr>
        </p:nvSpPr>
        <p:spPr>
          <a:xfrm>
            <a:off x="4726915" y="1464860"/>
            <a:ext cx="4248763" cy="3298209"/>
          </a:xfrm>
        </p:spPr>
        <p:txBody>
          <a:bodyPr/>
          <a:lstStyle/>
          <a:p>
            <a:r>
              <a:rPr lang="en-US" dirty="0"/>
              <a:t>Initial radial expansion dynamics show approximately constant acceleration</a:t>
            </a:r>
          </a:p>
          <a:p>
            <a:pPr marL="0" indent="0">
              <a:buNone/>
            </a:pPr>
            <a:endParaRPr lang="en-US" dirty="0"/>
          </a:p>
          <a:p>
            <a:r>
              <a:rPr lang="en-US" dirty="0"/>
              <a:t>Self-consistent check on temperature: plasma velocity saturates at the speed of sound when the acceleration ends</a:t>
            </a:r>
          </a:p>
        </p:txBody>
      </p:sp>
      <p:sp>
        <p:nvSpPr>
          <p:cNvPr id="33" name="TextBox 32">
            <a:extLst>
              <a:ext uri="{FF2B5EF4-FFF2-40B4-BE49-F238E27FC236}">
                <a16:creationId xmlns:a16="http://schemas.microsoft.com/office/drawing/2014/main" id="{1821C026-11B7-4725-824C-30D1C5376DEA}"/>
              </a:ext>
            </a:extLst>
          </p:cNvPr>
          <p:cNvSpPr txBox="1"/>
          <p:nvPr/>
        </p:nvSpPr>
        <p:spPr>
          <a:xfrm>
            <a:off x="28927" y="477116"/>
            <a:ext cx="1141089" cy="369332"/>
          </a:xfrm>
          <a:prstGeom prst="rect">
            <a:avLst/>
          </a:prstGeom>
          <a:solidFill>
            <a:srgbClr val="FFFF00"/>
          </a:solidFill>
          <a:ln w="25400">
            <a:solidFill>
              <a:schemeClr val="tx1"/>
            </a:solidFill>
          </a:ln>
          <a:effectLst/>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10 bar</a:t>
            </a:r>
          </a:p>
        </p:txBody>
      </p:sp>
      <p:pic>
        <p:nvPicPr>
          <p:cNvPr id="12" name="Content Placeholder 11">
            <a:extLst>
              <a:ext uri="{FF2B5EF4-FFF2-40B4-BE49-F238E27FC236}">
                <a16:creationId xmlns:a16="http://schemas.microsoft.com/office/drawing/2014/main" id="{FA09EAFD-088F-44A7-8FEB-77A6554DBE89}"/>
              </a:ext>
            </a:extLst>
          </p:cNvPr>
          <p:cNvPicPr>
            <a:picLocks noGrp="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668" y="1177759"/>
            <a:ext cx="4032916" cy="3760672"/>
          </a:xfrm>
          <a:prstGeom prst="rect">
            <a:avLst/>
          </a:prstGeom>
          <a:ln>
            <a:noFill/>
          </a:ln>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294A4C1-8868-40FE-9E10-A569A5BFACE8}"/>
                  </a:ext>
                </a:extLst>
              </p:cNvPr>
              <p:cNvSpPr txBox="1"/>
              <p:nvPr/>
            </p:nvSpPr>
            <p:spPr>
              <a:xfrm>
                <a:off x="4726915" y="1452634"/>
                <a:ext cx="4180524" cy="2896114"/>
              </a:xfrm>
              <a:prstGeom prst="rect">
                <a:avLst/>
              </a:prstGeom>
              <a:solidFill>
                <a:srgbClr val="FFFF00"/>
              </a:solidFill>
              <a:ln w="25400">
                <a:solidFill>
                  <a:schemeClr val="tx1"/>
                </a:solidFill>
              </a:ln>
              <a:effectLst/>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Constant acceleration?</a:t>
                </a:r>
              </a:p>
              <a:p>
                <a:pPr algn="ctr"/>
                <a:endParaRPr lang="en-US" sz="2000" b="1" dirty="0">
                  <a:latin typeface="Times New Roman" panose="02020603050405020304" pitchFamily="18" charset="0"/>
                  <a:cs typeface="Times New Roman" panose="02020603050405020304" pitchFamily="18" charset="0"/>
                </a:endParaRPr>
              </a:p>
              <a:p>
                <a:r>
                  <a:rPr lang="en-US" dirty="0"/>
                  <a:t>For a plasma surface initially at R</a:t>
                </a:r>
                <a:r>
                  <a:rPr lang="en-US" baseline="-25000" dirty="0"/>
                  <a:t>0</a:t>
                </a:r>
                <a:r>
                  <a:rPr lang="en-US" dirty="0"/>
                  <a:t>, its location at time ‘</a:t>
                </a:r>
                <a:r>
                  <a:rPr lang="en-US" i="1" dirty="0"/>
                  <a:t>t</a:t>
                </a:r>
                <a:r>
                  <a:rPr lang="en-US" dirty="0"/>
                  <a:t>’ when its acceleration is constant obeys</a:t>
                </a:r>
              </a:p>
              <a:p>
                <a:pPr/>
                <a14:m>
                  <m:oMathPara xmlns:m="http://schemas.openxmlformats.org/officeDocument/2006/math">
                    <m:oMathParaPr>
                      <m:jc m:val="centerGroup"/>
                    </m:oMathParaPr>
                    <m:oMath xmlns:m="http://schemas.openxmlformats.org/officeDocument/2006/math">
                      <m:eqArr>
                        <m:eqArrPr>
                          <m:ctrlPr>
                            <a:rPr lang="en-US" sz="2000" i="1">
                              <a:latin typeface="Cambria Math" panose="02040503050406030204" pitchFamily="18" charset="0"/>
                            </a:rPr>
                          </m:ctrlPr>
                        </m:eqArrPr>
                        <m:e>
                          <m:sSup>
                            <m:sSupPr>
                              <m:ctrlPr>
                                <a:rPr lang="en-US" sz="2000" i="1">
                                  <a:latin typeface="Cambria Math" panose="02040503050406030204" pitchFamily="18" charset="0"/>
                                </a:rPr>
                              </m:ctrlPr>
                            </m:sSupPr>
                            <m:e>
                              <m:d>
                                <m:dPr>
                                  <m:begChr m:val="{"/>
                                  <m:endChr m:val="}"/>
                                  <m:ctrlPr>
                                    <a:rPr lang="en-US" sz="2000" i="1">
                                      <a:latin typeface="Cambria Math" panose="02040503050406030204" pitchFamily="18" charset="0"/>
                                    </a:rPr>
                                  </m:ctrlPr>
                                </m:dPr>
                                <m:e>
                                  <m:r>
                                    <a:rPr lang="en-US" i="1">
                                      <a:latin typeface="Cambria Math" panose="02040503050406030204" pitchFamily="18" charset="0"/>
                                    </a:rPr>
                                    <m:t>2</m:t>
                                  </m:r>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𝑎</m:t>
                                          </m:r>
                                        </m:sub>
                                      </m:sSub>
                                    </m:num>
                                    <m:den>
                                      <m:sSub>
                                        <m:sSubPr>
                                          <m:ctrlPr>
                                            <a:rPr lang="en-US" sz="2000"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𝐻</m:t>
                                          </m:r>
                                        </m:sub>
                                      </m:sSub>
                                    </m:den>
                                  </m:f>
                                  <m:d>
                                    <m:dPr>
                                      <m:begChr m:val="["/>
                                      <m:endChr m:val="]"/>
                                      <m:ctrlPr>
                                        <a:rPr lang="en-US" sz="2000" i="1">
                                          <a:latin typeface="Cambria Math" panose="02040503050406030204" pitchFamily="18" charset="0"/>
                                        </a:rPr>
                                      </m:ctrlPr>
                                    </m:dPr>
                                    <m:e>
                                      <m:f>
                                        <m:fPr>
                                          <m:ctrlPr>
                                            <a:rPr lang="en-US" sz="2000" i="1">
                                              <a:latin typeface="Cambria Math" panose="02040503050406030204" pitchFamily="18" charset="0"/>
                                            </a:rPr>
                                          </m:ctrlPr>
                                        </m:fPr>
                                        <m:num>
                                          <m:r>
                                            <a:rPr lang="en-US" i="1">
                                              <a:latin typeface="Cambria Math" panose="02040503050406030204" pitchFamily="18" charset="0"/>
                                            </a:rPr>
                                            <m:t>𝑅</m:t>
                                          </m:r>
                                          <m:d>
                                            <m:dPr>
                                              <m:ctrlPr>
                                                <a:rPr lang="en-US" sz="2000" i="1">
                                                  <a:latin typeface="Cambria Math" panose="02040503050406030204" pitchFamily="18" charset="0"/>
                                                </a:rPr>
                                              </m:ctrlPr>
                                            </m:dPr>
                                            <m:e>
                                              <m:r>
                                                <a:rPr lang="en-US" i="1">
                                                  <a:latin typeface="Cambria Math" panose="02040503050406030204" pitchFamily="18" charset="0"/>
                                                </a:rPr>
                                                <m:t>𝑡</m:t>
                                              </m:r>
                                            </m:e>
                                          </m:d>
                                        </m:num>
                                        <m:den>
                                          <m:sSub>
                                            <m:sSubPr>
                                              <m:ctrlPr>
                                                <a:rPr lang="en-US" sz="2000"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0</m:t>
                                              </m:r>
                                            </m:sub>
                                          </m:sSub>
                                        </m:den>
                                      </m:f>
                                      <m:r>
                                        <a:rPr lang="en-US" i="1">
                                          <a:latin typeface="Cambria Math" panose="02040503050406030204" pitchFamily="18" charset="0"/>
                                        </a:rPr>
                                        <m:t>−1</m:t>
                                      </m:r>
                                    </m:e>
                                  </m:d>
                                </m:e>
                              </m:d>
                            </m:e>
                            <m:sup>
                              <m:f>
                                <m:fPr>
                                  <m:type m:val="lin"/>
                                  <m:ctrlPr>
                                    <a:rPr lang="en-US" sz="2000"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sup>
                          </m:sSup>
                          <m:r>
                            <a:rPr lang="en-US" i="1">
                              <a:latin typeface="Cambria Math" panose="02040503050406030204" pitchFamily="18" charset="0"/>
                            </a:rPr>
                            <m:t>=</m:t>
                          </m:r>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𝑎</m:t>
                                          </m:r>
                                        </m:sub>
                                      </m:sSub>
                                      <m:r>
                                        <a:rPr lang="en-US" i="1">
                                          <a:latin typeface="Cambria Math" panose="02040503050406030204" pitchFamily="18" charset="0"/>
                                        </a:rPr>
                                        <m:t>𝑎</m:t>
                                      </m:r>
                                    </m:num>
                                    <m:den>
                                      <m:sSub>
                                        <m:sSubPr>
                                          <m:ctrlPr>
                                            <a:rPr lang="en-US" sz="2000"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𝐻</m:t>
                                          </m:r>
                                        </m:sub>
                                      </m:sSub>
                                      <m:sSub>
                                        <m:sSubPr>
                                          <m:ctrlPr>
                                            <a:rPr lang="en-US" sz="2000"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0</m:t>
                                          </m:r>
                                        </m:sub>
                                      </m:sSub>
                                    </m:den>
                                  </m:f>
                                </m:e>
                              </m:d>
                            </m:e>
                            <m:sup>
                              <m:f>
                                <m:fPr>
                                  <m:type m:val="lin"/>
                                  <m:ctrlPr>
                                    <a:rPr lang="en-US" sz="2000"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sup>
                          </m:sSup>
                          <m:r>
                            <a:rPr lang="en-US" i="1">
                              <a:latin typeface="Cambria Math" panose="02040503050406030204" pitchFamily="18" charset="0"/>
                            </a:rPr>
                            <m:t>𝑡</m:t>
                          </m:r>
                        </m:e>
                      </m:eqArr>
                    </m:oMath>
                  </m:oMathPara>
                </a14:m>
                <a:endParaRPr lang="en-US" dirty="0"/>
              </a:p>
              <a:p>
                <a:r>
                  <a:rPr lang="en-US" dirty="0"/>
                  <a:t>where </a:t>
                </a:r>
                <a:r>
                  <a:rPr lang="en-US" i="1" dirty="0"/>
                  <a:t>a</a:t>
                </a:r>
                <a:r>
                  <a:rPr lang="en-US" dirty="0"/>
                  <a:t> is the radial acceleration and m</a:t>
                </a:r>
                <a:r>
                  <a:rPr lang="en-US" baseline="-25000" dirty="0"/>
                  <a:t>a</a:t>
                </a:r>
                <a:r>
                  <a:rPr lang="en-US" dirty="0"/>
                  <a:t>(</a:t>
                </a:r>
                <a:r>
                  <a:rPr lang="en-US" dirty="0" err="1"/>
                  <a:t>m</a:t>
                </a:r>
                <a:r>
                  <a:rPr lang="en-US" baseline="-25000" dirty="0" err="1"/>
                  <a:t>H</a:t>
                </a:r>
                <a:r>
                  <a:rPr lang="en-US" dirty="0"/>
                  <a:t>) is the atomic(hydrogen) mass</a:t>
                </a:r>
                <a:endParaRPr lang="en-US" sz="2000" b="1" dirty="0">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C294A4C1-8868-40FE-9E10-A569A5BFACE8}"/>
                  </a:ext>
                </a:extLst>
              </p:cNvPr>
              <p:cNvSpPr txBox="1">
                <a:spLocks noRot="1" noChangeAspect="1" noMove="1" noResize="1" noEditPoints="1" noAdjustHandles="1" noChangeArrowheads="1" noChangeShapeType="1" noTextEdit="1"/>
              </p:cNvSpPr>
              <p:nvPr/>
            </p:nvSpPr>
            <p:spPr>
              <a:xfrm>
                <a:off x="4726915" y="1452634"/>
                <a:ext cx="4180524" cy="2896114"/>
              </a:xfrm>
              <a:prstGeom prst="rect">
                <a:avLst/>
              </a:prstGeom>
              <a:blipFill>
                <a:blip r:embed="rId4"/>
                <a:stretch>
                  <a:fillRect l="-870" t="-626" r="-580" b="-2088"/>
                </a:stretch>
              </a:blipFill>
              <a:ln w="25400">
                <a:solidFill>
                  <a:schemeClr val="tx1"/>
                </a:solid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15A3882-0768-459A-8B93-739E2913B472}"/>
                  </a:ext>
                </a:extLst>
              </p:cNvPr>
              <p:cNvSpPr txBox="1"/>
              <p:nvPr/>
            </p:nvSpPr>
            <p:spPr>
              <a:xfrm>
                <a:off x="4128450" y="1355229"/>
                <a:ext cx="4952882" cy="3385542"/>
              </a:xfrm>
              <a:prstGeom prst="rect">
                <a:avLst/>
              </a:prstGeom>
              <a:solidFill>
                <a:srgbClr val="FFFF00"/>
              </a:solidFill>
              <a:ln w="25400">
                <a:solidFill>
                  <a:schemeClr val="tx1"/>
                </a:solidFill>
              </a:ln>
              <a:effectLst/>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Euler’s Equation (before shock)</a:t>
                </a:r>
              </a:p>
              <a:p>
                <a:pPr algn="ctr"/>
                <a:endParaRPr lang="en-US" sz="1200" b="1"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Momentum conservation from the compressible Euler:</a:t>
                </a:r>
              </a:p>
              <a:p>
                <a:pPr algn="ctr"/>
                <a14:m>
                  <m:oMath xmlns:m="http://schemas.openxmlformats.org/officeDocument/2006/math">
                    <m:r>
                      <a:rPr lang="en-US" sz="1400" b="0" i="1" smtClean="0">
                        <a:latin typeface="Cambria Math" panose="02040503050406030204" pitchFamily="18" charset="0"/>
                      </a:rPr>
                      <m:t>𝜌</m:t>
                    </m:r>
                    <m:d>
                      <m:dPr>
                        <m:ctrlPr>
                          <a:rPr lang="en-US" sz="1400" i="1">
                            <a:latin typeface="Cambria Math" panose="02040503050406030204" pitchFamily="18" charset="0"/>
                          </a:rPr>
                        </m:ctrlPr>
                      </m:dPr>
                      <m:e>
                        <m:r>
                          <a:rPr lang="en-US" sz="1400" i="1">
                            <a:latin typeface="Cambria Math" panose="02040503050406030204" pitchFamily="18" charset="0"/>
                          </a:rPr>
                          <m:t>𝜕</m:t>
                        </m:r>
                        <m:r>
                          <a:rPr lang="en-US" sz="1400" b="0" i="1" smtClean="0">
                            <a:latin typeface="Cambria Math" panose="02040503050406030204" pitchFamily="18" charset="0"/>
                          </a:rPr>
                          <m:t>𝑣</m:t>
                        </m:r>
                        <m:r>
                          <a:rPr lang="en-US" sz="1400" i="1">
                            <a:latin typeface="Cambria Math" panose="02040503050406030204" pitchFamily="18" charset="0"/>
                          </a:rPr>
                          <m:t>/</m:t>
                        </m:r>
                        <m:r>
                          <a:rPr lang="en-US" sz="1400" i="1">
                            <a:latin typeface="Cambria Math" panose="02040503050406030204" pitchFamily="18" charset="0"/>
                          </a:rPr>
                          <m:t>𝜕</m:t>
                        </m:r>
                        <m:r>
                          <a:rPr lang="en-US" sz="1400" b="0" i="1" smtClean="0">
                            <a:latin typeface="Cambria Math" panose="02040503050406030204" pitchFamily="18" charset="0"/>
                          </a:rPr>
                          <m:t>𝑡</m:t>
                        </m:r>
                      </m:e>
                    </m:d>
                    <m:r>
                      <a:rPr lang="en-US" sz="1400" i="1">
                        <a:latin typeface="Cambria Math" panose="02040503050406030204" pitchFamily="18" charset="0"/>
                      </a:rPr>
                      <m:t>=−</m:t>
                    </m:r>
                    <m:r>
                      <m:rPr>
                        <m:sty m:val="p"/>
                      </m:rPr>
                      <a:rPr lang="en-US" sz="1400" i="1">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𝑝</m:t>
                    </m:r>
                  </m:oMath>
                </a14:m>
                <a:r>
                  <a:rPr lang="en-US" sz="1400" dirty="0">
                    <a:latin typeface="Times New Roman" panose="02020603050405020304" pitchFamily="18" charset="0"/>
                    <a:cs typeface="Times New Roman" panose="02020603050405020304" pitchFamily="18" charset="0"/>
                  </a:rPr>
                  <a:t>,</a:t>
                </a:r>
              </a:p>
              <a:p>
                <a:pPr algn="ct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𝑚</m:t>
                        </m:r>
                      </m:e>
                      <m:sub>
                        <m:r>
                          <a:rPr lang="en-US" sz="1400" i="1">
                            <a:latin typeface="Cambria Math" panose="02040503050406030204" pitchFamily="18" charset="0"/>
                          </a:rPr>
                          <m:t>𝑎</m:t>
                        </m:r>
                      </m:sub>
                    </m:sSub>
                    <m:sSub>
                      <m:sSubPr>
                        <m:ctrlPr>
                          <a:rPr lang="en-US" sz="1400" i="1">
                            <a:latin typeface="Cambria Math" panose="02040503050406030204" pitchFamily="18" charset="0"/>
                          </a:rPr>
                        </m:ctrlPr>
                      </m:sSubPr>
                      <m:e>
                        <m:r>
                          <a:rPr lang="en-US" sz="1400" i="1">
                            <a:latin typeface="Cambria Math" panose="02040503050406030204" pitchFamily="18" charset="0"/>
                          </a:rPr>
                          <m:t>𝑛</m:t>
                        </m:r>
                      </m:e>
                      <m:sub>
                        <m:r>
                          <a:rPr lang="en-US" sz="1400" i="1">
                            <a:latin typeface="Cambria Math" panose="02040503050406030204" pitchFamily="18" charset="0"/>
                          </a:rPr>
                          <m:t>𝑎</m:t>
                        </m:r>
                      </m:sub>
                    </m:sSub>
                    <m:d>
                      <m:dPr>
                        <m:ctrlPr>
                          <a:rPr lang="en-US" sz="1400" i="1">
                            <a:latin typeface="Cambria Math" panose="02040503050406030204" pitchFamily="18" charset="0"/>
                          </a:rPr>
                        </m:ctrlPr>
                      </m:dPr>
                      <m:e>
                        <m:r>
                          <m:rPr>
                            <m:sty m:val="p"/>
                          </m:rPr>
                          <a:rPr lang="en-US" sz="1400">
                            <a:latin typeface="Cambria Math" panose="02040503050406030204" pitchFamily="18" charset="0"/>
                          </a:rPr>
                          <m:t>Δ</m:t>
                        </m:r>
                        <m:r>
                          <a:rPr lang="en-US" sz="1400" i="1">
                            <a:latin typeface="Cambria Math" panose="02040503050406030204" pitchFamily="18" charset="0"/>
                          </a:rPr>
                          <m:t>𝑅</m:t>
                        </m:r>
                      </m:e>
                    </m:d>
                    <m:r>
                      <a:rPr lang="en-US" sz="1400" i="1">
                        <a:latin typeface="Cambria Math" panose="02040503050406030204" pitchFamily="18" charset="0"/>
                      </a:rPr>
                      <m:t>𝑎</m:t>
                    </m:r>
                    <m:r>
                      <a:rPr lang="en-US" sz="1400" i="1">
                        <a:latin typeface="Cambria Math" panose="02040503050406030204" pitchFamily="18" charset="0"/>
                      </a:rPr>
                      <m:t>=−</m:t>
                    </m:r>
                    <m:d>
                      <m:dPr>
                        <m:ctrlPr>
                          <a:rPr lang="en-US" sz="1400" i="1">
                            <a:latin typeface="Cambria Math" panose="02040503050406030204" pitchFamily="18" charset="0"/>
                          </a:rPr>
                        </m:ctrlPr>
                      </m:dPr>
                      <m:e>
                        <m:r>
                          <a:rPr lang="en-US" sz="1400" i="1">
                            <a:latin typeface="Cambria Math" panose="02040503050406030204" pitchFamily="18" charset="0"/>
                          </a:rPr>
                          <m:t>𝜕</m:t>
                        </m:r>
                        <m:r>
                          <a:rPr lang="en-US" sz="1400" i="1">
                            <a:latin typeface="Cambria Math" panose="02040503050406030204" pitchFamily="18" charset="0"/>
                          </a:rPr>
                          <m:t>𝑝</m:t>
                        </m:r>
                        <m:r>
                          <a:rPr lang="en-US" sz="1400" i="1">
                            <a:latin typeface="Cambria Math" panose="02040503050406030204" pitchFamily="18" charset="0"/>
                          </a:rPr>
                          <m:t>/</m:t>
                        </m:r>
                        <m:r>
                          <a:rPr lang="en-US" sz="1400" i="1">
                            <a:latin typeface="Cambria Math" panose="02040503050406030204" pitchFamily="18" charset="0"/>
                          </a:rPr>
                          <m:t>𝜕</m:t>
                        </m:r>
                        <m:r>
                          <a:rPr lang="en-US" sz="1400" i="1">
                            <a:latin typeface="Cambria Math" panose="02040503050406030204" pitchFamily="18" charset="0"/>
                          </a:rPr>
                          <m:t>𝑟</m:t>
                        </m:r>
                      </m:e>
                    </m:d>
                    <m:r>
                      <m:rPr>
                        <m:sty m:val="p"/>
                      </m:rPr>
                      <a:rPr lang="en-US" sz="1400">
                        <a:latin typeface="Cambria Math" panose="02040503050406030204" pitchFamily="18" charset="0"/>
                      </a:rPr>
                      <m:t>Δ</m:t>
                    </m:r>
                    <m:r>
                      <a:rPr lang="en-US" sz="1400" i="1">
                        <a:latin typeface="Cambria Math" panose="02040503050406030204" pitchFamily="18" charset="0"/>
                      </a:rPr>
                      <m:t>𝑅</m:t>
                    </m:r>
                    <m:r>
                      <a:rPr lang="en-US" sz="1400" i="1">
                        <a:latin typeface="Cambria Math" panose="02040503050406030204" pitchFamily="18" charset="0"/>
                      </a:rPr>
                      <m:t>=−</m:t>
                    </m:r>
                    <m:r>
                      <m:rPr>
                        <m:sty m:val="p"/>
                      </m:rPr>
                      <a:rPr lang="en-US" sz="1400">
                        <a:latin typeface="Cambria Math" panose="02040503050406030204" pitchFamily="18" charset="0"/>
                      </a:rPr>
                      <m:t>Δ</m:t>
                    </m:r>
                    <m:r>
                      <a:rPr lang="en-US" sz="1400" i="1">
                        <a:latin typeface="Cambria Math" panose="02040503050406030204" pitchFamily="18" charset="0"/>
                      </a:rPr>
                      <m:t>𝑝</m:t>
                    </m:r>
                  </m:oMath>
                </a14:m>
                <a:r>
                  <a:rPr lang="en-US" sz="1400" dirty="0">
                    <a:latin typeface="Times New Roman" panose="02020603050405020304" pitchFamily="18" charset="0"/>
                    <a:cs typeface="Times New Roman" panose="02020603050405020304" pitchFamily="18" charset="0"/>
                  </a:rPr>
                  <a:t>,</a:t>
                </a:r>
              </a:p>
              <a:p>
                <a:pPr algn="ct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𝑚</m:t>
                        </m:r>
                      </m:e>
                      <m:sub>
                        <m:r>
                          <a:rPr lang="en-US" sz="1400" i="1">
                            <a:latin typeface="Cambria Math" panose="02040503050406030204" pitchFamily="18" charset="0"/>
                          </a:rPr>
                          <m:t>𝑎</m:t>
                        </m:r>
                      </m:sub>
                    </m:sSub>
                    <m:r>
                      <a:rPr lang="en-US" sz="1400" i="1">
                        <a:latin typeface="Cambria Math" panose="02040503050406030204" pitchFamily="18" charset="0"/>
                      </a:rPr>
                      <m:t>𝑎</m:t>
                    </m:r>
                    <m:r>
                      <a:rPr lang="en-US" sz="1400" i="1">
                        <a:latin typeface="Cambria Math" panose="02040503050406030204" pitchFamily="18" charset="0"/>
                      </a:rPr>
                      <m:t>=28.4±0.9</m:t>
                    </m:r>
                    <m:r>
                      <m:rPr>
                        <m:nor/>
                      </m:rPr>
                      <a:rPr lang="en-US" sz="1400">
                        <a:latin typeface="Times New Roman" panose="02020603050405020304" pitchFamily="18" charset="0"/>
                        <a:cs typeface="Times New Roman" panose="02020603050405020304" pitchFamily="18" charset="0"/>
                      </a:rPr>
                      <m:t> </m:t>
                    </m:r>
                    <m:r>
                      <m:rPr>
                        <m:nor/>
                      </m:rPr>
                      <a:rPr lang="en-US" sz="1400">
                        <a:latin typeface="Times New Roman" panose="02020603050405020304" pitchFamily="18" charset="0"/>
                        <a:cs typeface="Times New Roman" panose="02020603050405020304" pitchFamily="18" charset="0"/>
                      </a:rPr>
                      <m:t>Da</m:t>
                    </m:r>
                    <m:r>
                      <m:rPr>
                        <m:nor/>
                      </m:rPr>
                      <a:rPr lang="en-US" sz="1400">
                        <a:latin typeface="Times New Roman" panose="02020603050405020304" pitchFamily="18" charset="0"/>
                        <a:cs typeface="Times New Roman" panose="02020603050405020304" pitchFamily="18" charset="0"/>
                      </a:rPr>
                      <m:t> </m:t>
                    </m:r>
                    <m:r>
                      <a:rPr lang="en-US" sz="1400" i="1">
                        <a:latin typeface="Cambria Math" panose="02040503050406030204" pitchFamily="18" charset="0"/>
                      </a:rPr>
                      <m:t>𝜇</m:t>
                    </m:r>
                    <m:r>
                      <m:rPr>
                        <m:nor/>
                      </m:rPr>
                      <a:rPr lang="en-US" sz="1400">
                        <a:latin typeface="Times New Roman" panose="02020603050405020304" pitchFamily="18" charset="0"/>
                        <a:cs typeface="Times New Roman" panose="02020603050405020304" pitchFamily="18" charset="0"/>
                      </a:rPr>
                      <m:t>m</m:t>
                    </m:r>
                    <m:r>
                      <m:rPr>
                        <m:nor/>
                      </m:rPr>
                      <a:rPr lang="en-US" sz="1400">
                        <a:latin typeface="Times New Roman" panose="02020603050405020304" pitchFamily="18" charset="0"/>
                        <a:cs typeface="Times New Roman" panose="02020603050405020304" pitchFamily="18" charset="0"/>
                      </a:rPr>
                      <m:t> </m:t>
                    </m:r>
                    <m:sSup>
                      <m:sSupPr>
                        <m:ctrlPr>
                          <a:rPr lang="en-US" sz="1400" i="1">
                            <a:latin typeface="Cambria Math" panose="02040503050406030204" pitchFamily="18" charset="0"/>
                          </a:rPr>
                        </m:ctrlPr>
                      </m:sSupPr>
                      <m:e>
                        <m:r>
                          <m:rPr>
                            <m:nor/>
                          </m:rPr>
                          <a:rPr lang="en-US" sz="1400">
                            <a:latin typeface="Times New Roman" panose="02020603050405020304" pitchFamily="18" charset="0"/>
                            <a:cs typeface="Times New Roman" panose="02020603050405020304" pitchFamily="18" charset="0"/>
                          </a:rPr>
                          <m:t>ns</m:t>
                        </m:r>
                      </m:e>
                      <m:sup>
                        <m:r>
                          <a:rPr lang="en-US" sz="1400" i="1">
                            <a:latin typeface="Cambria Math" panose="02040503050406030204" pitchFamily="18" charset="0"/>
                          </a:rPr>
                          <m:t>−2</m:t>
                        </m:r>
                      </m:sup>
                    </m:sSup>
                  </m:oMath>
                </a14:m>
                <a:r>
                  <a:rPr lang="en-US" sz="1400" dirty="0">
                    <a:latin typeface="Times New Roman" panose="02020603050405020304" pitchFamily="18" charset="0"/>
                    <a:cs typeface="Times New Roman" panose="02020603050405020304" pitchFamily="18" charset="0"/>
                  </a:rPr>
                  <a:t> (measured)</a:t>
                </a:r>
              </a:p>
              <a:p>
                <a:pPr algn="ct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𝑚</m:t>
                          </m:r>
                        </m:e>
                        <m:sub>
                          <m:r>
                            <a:rPr lang="en-US" sz="1400" i="1">
                              <a:latin typeface="Cambria Math" panose="02040503050406030204" pitchFamily="18" charset="0"/>
                            </a:rPr>
                            <m:t>𝑎</m:t>
                          </m:r>
                        </m:sub>
                      </m:sSub>
                      <m:sSub>
                        <m:sSubPr>
                          <m:ctrlPr>
                            <a:rPr lang="en-US" sz="1400" i="1">
                              <a:latin typeface="Cambria Math" panose="02040503050406030204" pitchFamily="18" charset="0"/>
                            </a:rPr>
                          </m:ctrlPr>
                        </m:sSubPr>
                        <m:e>
                          <m:r>
                            <a:rPr lang="en-US" sz="1400" i="1">
                              <a:latin typeface="Cambria Math" panose="02040503050406030204" pitchFamily="18" charset="0"/>
                            </a:rPr>
                            <m:t>𝑛</m:t>
                          </m:r>
                        </m:e>
                        <m:sub>
                          <m:r>
                            <a:rPr lang="en-US" sz="1400" i="1">
                              <a:latin typeface="Cambria Math" panose="02040503050406030204" pitchFamily="18" charset="0"/>
                            </a:rPr>
                            <m:t>𝑎</m:t>
                          </m:r>
                        </m:sub>
                      </m:sSub>
                      <m:r>
                        <a:rPr lang="en-US" sz="1400" i="1">
                          <a:latin typeface="Cambria Math" panose="02040503050406030204" pitchFamily="18" charset="0"/>
                        </a:rPr>
                        <m:t>𝑎</m:t>
                      </m:r>
                      <m:r>
                        <a:rPr lang="en-US" sz="1400" i="1">
                          <a:latin typeface="Cambria Math" panose="02040503050406030204" pitchFamily="18" charset="0"/>
                        </a:rPr>
                        <m:t>=</m:t>
                      </m:r>
                      <m:d>
                        <m:dPr>
                          <m:ctrlPr>
                            <a:rPr lang="en-US" sz="1400" i="1">
                              <a:latin typeface="Cambria Math" panose="02040503050406030204" pitchFamily="18" charset="0"/>
                            </a:rPr>
                          </m:ctrlPr>
                        </m:dPr>
                        <m:e>
                          <m:r>
                            <a:rPr lang="en-US" sz="1400" i="1">
                              <a:latin typeface="Cambria Math" panose="02040503050406030204" pitchFamily="18" charset="0"/>
                            </a:rPr>
                            <m:t>28.</m:t>
                          </m:r>
                          <m:r>
                            <m:rPr>
                              <m:nor/>
                            </m:rPr>
                            <a:rPr lang="en-US" sz="1400">
                              <a:latin typeface="Cambria Math" panose="02040503050406030204" pitchFamily="18" charset="0"/>
                            </a:rPr>
                            <m:t>4 </m:t>
                          </m:r>
                          <m:r>
                            <m:rPr>
                              <m:nor/>
                            </m:rPr>
                            <a:rPr lang="en-US" sz="1400">
                              <a:latin typeface="Times New Roman" panose="02020603050405020304" pitchFamily="18" charset="0"/>
                              <a:cs typeface="Times New Roman" panose="02020603050405020304" pitchFamily="18" charset="0"/>
                            </a:rPr>
                            <m:t>Da</m:t>
                          </m:r>
                          <m:r>
                            <m:rPr>
                              <m:nor/>
                            </m:rPr>
                            <a:rPr lang="en-US" sz="1400">
                              <a:latin typeface="Times New Roman" panose="02020603050405020304" pitchFamily="18" charset="0"/>
                              <a:cs typeface="Times New Roman" panose="02020603050405020304" pitchFamily="18" charset="0"/>
                            </a:rPr>
                            <m:t> </m:t>
                          </m:r>
                          <m:r>
                            <a:rPr lang="en-US" sz="1400" i="1">
                              <a:latin typeface="Cambria Math" panose="02040503050406030204" pitchFamily="18" charset="0"/>
                            </a:rPr>
                            <m:t>𝜇</m:t>
                          </m:r>
                          <m:r>
                            <m:rPr>
                              <m:nor/>
                            </m:rPr>
                            <a:rPr lang="en-US" sz="1400">
                              <a:latin typeface="Times New Roman" panose="02020603050405020304" pitchFamily="18" charset="0"/>
                              <a:cs typeface="Times New Roman" panose="02020603050405020304" pitchFamily="18" charset="0"/>
                            </a:rPr>
                            <m:t>m</m:t>
                          </m:r>
                          <m:r>
                            <m:rPr>
                              <m:nor/>
                            </m:rPr>
                            <a:rPr lang="en-US" sz="1400">
                              <a:latin typeface="Times New Roman" panose="02020603050405020304" pitchFamily="18" charset="0"/>
                              <a:cs typeface="Times New Roman" panose="02020603050405020304" pitchFamily="18" charset="0"/>
                            </a:rPr>
                            <m:t> </m:t>
                          </m:r>
                          <m:sSup>
                            <m:sSupPr>
                              <m:ctrlPr>
                                <a:rPr lang="en-US" sz="1400" i="1">
                                  <a:latin typeface="Cambria Math" panose="02040503050406030204" pitchFamily="18" charset="0"/>
                                </a:rPr>
                              </m:ctrlPr>
                            </m:sSupPr>
                            <m:e>
                              <m:r>
                                <m:rPr>
                                  <m:nor/>
                                </m:rPr>
                                <a:rPr lang="en-US" sz="1400">
                                  <a:latin typeface="Times New Roman" panose="02020603050405020304" pitchFamily="18" charset="0"/>
                                  <a:cs typeface="Times New Roman" panose="02020603050405020304" pitchFamily="18" charset="0"/>
                                </a:rPr>
                                <m:t>ns</m:t>
                              </m:r>
                            </m:e>
                            <m:sup>
                              <m:r>
                                <a:rPr lang="en-US" sz="1400" i="1">
                                  <a:latin typeface="Cambria Math" panose="02040503050406030204" pitchFamily="18" charset="0"/>
                                </a:rPr>
                                <m:t>−2</m:t>
                              </m:r>
                            </m:sup>
                          </m:sSup>
                        </m:e>
                      </m:d>
                      <m:d>
                        <m:dPr>
                          <m:ctrlPr>
                            <a:rPr lang="en-US" sz="1400" i="1">
                              <a:latin typeface="Cambria Math" panose="02040503050406030204" pitchFamily="18" charset="0"/>
                            </a:rPr>
                          </m:ctrlPr>
                        </m:dPr>
                        <m:e>
                          <m:r>
                            <a:rPr lang="en-US" sz="1400" i="1">
                              <a:latin typeface="Cambria Math" panose="02040503050406030204" pitchFamily="18" charset="0"/>
                            </a:rPr>
                            <m:t>5×</m:t>
                          </m:r>
                          <m:sSup>
                            <m:sSupPr>
                              <m:ctrlPr>
                                <a:rPr lang="en-US" sz="1400" i="1">
                                  <a:latin typeface="Cambria Math" panose="02040503050406030204" pitchFamily="18" charset="0"/>
                                </a:rPr>
                              </m:ctrlPr>
                            </m:sSupPr>
                            <m:e>
                              <m:r>
                                <a:rPr lang="en-US" sz="1400" i="1">
                                  <a:latin typeface="Cambria Math" panose="02040503050406030204" pitchFamily="18" charset="0"/>
                                </a:rPr>
                                <m:t>10</m:t>
                              </m:r>
                            </m:e>
                            <m:sup>
                              <m:r>
                                <a:rPr lang="en-US" sz="1400" i="1">
                                  <a:latin typeface="Cambria Math" panose="02040503050406030204" pitchFamily="18" charset="0"/>
                                </a:rPr>
                                <m:t>20</m:t>
                              </m:r>
                            </m:sup>
                          </m:sSup>
                          <m:sSup>
                            <m:sSupPr>
                              <m:ctrlPr>
                                <a:rPr lang="en-US" sz="1400" i="1">
                                  <a:latin typeface="Cambria Math" panose="02040503050406030204" pitchFamily="18" charset="0"/>
                                </a:rPr>
                              </m:ctrlPr>
                            </m:sSupPr>
                            <m:e>
                              <m:r>
                                <m:rPr>
                                  <m:nor/>
                                </m:rPr>
                                <a:rPr lang="en-US" sz="1400">
                                  <a:latin typeface="Cambria Math" panose="02040503050406030204" pitchFamily="18" charset="0"/>
                                </a:rPr>
                                <m:t> </m:t>
                              </m:r>
                              <m:r>
                                <m:rPr>
                                  <m:nor/>
                                </m:rPr>
                                <a:rPr lang="en-US" sz="1400">
                                  <a:latin typeface="Times New Roman" panose="02020603050405020304" pitchFamily="18" charset="0"/>
                                  <a:cs typeface="Times New Roman" panose="02020603050405020304" pitchFamily="18" charset="0"/>
                                </a:rPr>
                                <m:t>cm</m:t>
                              </m:r>
                            </m:e>
                            <m:sup>
                              <m:r>
                                <a:rPr lang="en-US" sz="1400" i="1">
                                  <a:latin typeface="Cambria Math" panose="02040503050406030204" pitchFamily="18" charset="0"/>
                                </a:rPr>
                                <m:t>−3</m:t>
                              </m:r>
                            </m:sup>
                          </m:sSup>
                        </m:e>
                      </m:d>
                      <m:r>
                        <a:rPr lang="en-US" sz="1400" i="1">
                          <a:latin typeface="Cambria Math" panose="02040503050406030204" pitchFamily="18" charset="0"/>
                        </a:rPr>
                        <m:t>=235 </m:t>
                      </m:r>
                      <m:r>
                        <m:rPr>
                          <m:nor/>
                        </m:rPr>
                        <a:rPr lang="en-US" sz="1400">
                          <a:latin typeface="Times New Roman" panose="02020603050405020304" pitchFamily="18" charset="0"/>
                          <a:cs typeface="Times New Roman" panose="02020603050405020304" pitchFamily="18" charset="0"/>
                        </a:rPr>
                        <m:t>bar</m:t>
                      </m:r>
                      <m:r>
                        <m:rPr>
                          <m:nor/>
                        </m:rPr>
                        <a:rPr lang="en-US" sz="1400">
                          <a:latin typeface="Times New Roman" panose="02020603050405020304" pitchFamily="18" charset="0"/>
                          <a:cs typeface="Times New Roman" panose="02020603050405020304" pitchFamily="18" charset="0"/>
                        </a:rPr>
                        <m:t> </m:t>
                      </m:r>
                      <m:r>
                        <a:rPr lang="en-US" sz="1400" i="1">
                          <a:latin typeface="Cambria Math" panose="02040503050406030204" pitchFamily="18" charset="0"/>
                        </a:rPr>
                        <m:t>𝜇</m:t>
                      </m:r>
                      <m:sSup>
                        <m:sSupPr>
                          <m:ctrlPr>
                            <a:rPr lang="en-US" sz="1400" i="1">
                              <a:latin typeface="Cambria Math" panose="02040503050406030204" pitchFamily="18" charset="0"/>
                            </a:rPr>
                          </m:ctrlPr>
                        </m:sSupPr>
                        <m:e>
                          <m:r>
                            <m:rPr>
                              <m:nor/>
                            </m:rPr>
                            <a:rPr lang="en-US" sz="1400">
                              <a:latin typeface="Times New Roman" panose="02020603050405020304" pitchFamily="18" charset="0"/>
                              <a:cs typeface="Times New Roman" panose="02020603050405020304" pitchFamily="18" charset="0"/>
                            </a:rPr>
                            <m:t>m</m:t>
                          </m:r>
                        </m:e>
                        <m:sup>
                          <m:r>
                            <a:rPr lang="en-US" sz="1400" i="1">
                              <a:latin typeface="Cambria Math" panose="02040503050406030204" pitchFamily="18" charset="0"/>
                            </a:rPr>
                            <m:t>−1</m:t>
                          </m:r>
                        </m:sup>
                      </m:sSup>
                    </m:oMath>
                  </m:oMathPara>
                </a14:m>
                <a:endParaRPr lang="en-US"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14:m>
                  <m:oMath xmlns:m="http://schemas.openxmlformats.org/officeDocument/2006/math">
                    <m:r>
                      <m:rPr>
                        <m:sty m:val="p"/>
                      </m:rPr>
                      <a:rPr lang="en-US" sz="1400">
                        <a:latin typeface="Cambria Math" panose="02040503050406030204" pitchFamily="18" charset="0"/>
                      </a:rPr>
                      <m:t>Δ</m:t>
                    </m:r>
                    <m:r>
                      <a:rPr lang="en-US" sz="1400" i="1">
                        <a:latin typeface="Cambria Math" panose="02040503050406030204" pitchFamily="18" charset="0"/>
                      </a:rPr>
                      <m:t>𝑝</m:t>
                    </m:r>
                    <m:r>
                      <a:rPr lang="en-US" sz="1400" i="1">
                        <a:latin typeface="Cambria Math" panose="02040503050406030204" pitchFamily="18" charset="0"/>
                      </a:rPr>
                      <m:t>~</m:t>
                    </m:r>
                    <m:r>
                      <a:rPr lang="en-US" sz="1400" i="1">
                        <a:latin typeface="Cambria Math" panose="02040503050406030204" pitchFamily="18" charset="0"/>
                      </a:rPr>
                      <m:t>𝑃</m:t>
                    </m:r>
                    <m:r>
                      <a:rPr lang="en-US" sz="1400" i="1">
                        <a:latin typeface="Cambria Math" panose="02040503050406030204" pitchFamily="18" charset="0"/>
                      </a:rPr>
                      <m:t>=</m:t>
                    </m:r>
                    <m:d>
                      <m:dPr>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en-US" sz="1400" i="1">
                                <a:latin typeface="Cambria Math" panose="02040503050406030204" pitchFamily="18" charset="0"/>
                              </a:rPr>
                              <m:t>𝑛</m:t>
                            </m:r>
                          </m:e>
                          <m:sub>
                            <m:r>
                              <a:rPr lang="en-US" sz="1400" i="1">
                                <a:latin typeface="Cambria Math" panose="02040503050406030204" pitchFamily="18" charset="0"/>
                              </a:rPr>
                              <m:t>𝑎</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𝑛</m:t>
                            </m:r>
                          </m:e>
                          <m:sub>
                            <m:r>
                              <a:rPr lang="en-US" sz="1400" i="1">
                                <a:latin typeface="Cambria Math" panose="02040503050406030204" pitchFamily="18" charset="0"/>
                              </a:rPr>
                              <m:t>𝑒</m:t>
                            </m:r>
                          </m:sub>
                        </m:sSub>
                      </m:e>
                    </m:d>
                    <m:r>
                      <a:rPr lang="en-US" sz="1400" i="1">
                        <a:latin typeface="Cambria Math" panose="02040503050406030204" pitchFamily="18" charset="0"/>
                      </a:rPr>
                      <m:t>𝑘𝑇</m:t>
                    </m:r>
                    <m:r>
                      <a:rPr lang="en-US" sz="1400" i="1">
                        <a:latin typeface="Cambria Math" panose="02040503050406030204" pitchFamily="18" charset="0"/>
                      </a:rPr>
                      <m:t>=3.0</m:t>
                    </m:r>
                    <m:r>
                      <m:rPr>
                        <m:nor/>
                      </m:rPr>
                      <a:rPr lang="en-US" sz="1400">
                        <a:latin typeface="Times New Roman" panose="02020603050405020304" pitchFamily="18" charset="0"/>
                        <a:cs typeface="Times New Roman" panose="02020603050405020304" pitchFamily="18" charset="0"/>
                      </a:rPr>
                      <m:t> </m:t>
                    </m:r>
                    <m:r>
                      <m:rPr>
                        <m:nor/>
                      </m:rPr>
                      <a:rPr lang="en-US" sz="1400">
                        <a:latin typeface="Times New Roman" panose="02020603050405020304" pitchFamily="18" charset="0"/>
                        <a:cs typeface="Times New Roman" panose="02020603050405020304" pitchFamily="18" charset="0"/>
                      </a:rPr>
                      <m:t>kbar</m:t>
                    </m:r>
                  </m:oMath>
                </a14:m>
                <a:r>
                  <a:rPr lang="en-US" sz="1400" dirty="0">
                    <a:latin typeface="Times New Roman" panose="02020603050405020304" pitchFamily="18" charset="0"/>
                    <a:cs typeface="Times New Roman" panose="02020603050405020304" pitchFamily="18" charset="0"/>
                  </a:rPr>
                  <a:t> (45% ionization from </a:t>
                </a:r>
                <a:r>
                  <a:rPr lang="en-US" sz="1400" dirty="0" err="1">
                    <a:latin typeface="Times New Roman" panose="02020603050405020304" pitchFamily="18" charset="0"/>
                    <a:cs typeface="Times New Roman" panose="02020603050405020304" pitchFamily="18" charset="0"/>
                  </a:rPr>
                  <a:t>Saha’s</a:t>
                </a:r>
                <a:r>
                  <a:rPr lang="en-US" sz="1400" dirty="0">
                    <a:latin typeface="Times New Roman" panose="02020603050405020304" pitchFamily="18" charset="0"/>
                    <a:cs typeface="Times New Roman" panose="02020603050405020304" pitchFamily="18" charset="0"/>
                  </a:rPr>
                  <a:t> equation)</a:t>
                </a:r>
              </a:p>
              <a:p>
                <a:pPr marL="285750" indent="-285750" algn="just">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During acceleration, ΔR~12 μm and is approximately constant and therefore </a:t>
                </a:r>
                <a14:m>
                  <m:oMath xmlns:m="http://schemas.openxmlformats.org/officeDocument/2006/math">
                    <m:r>
                      <a:rPr lang="en-US" sz="1400" i="1">
                        <a:latin typeface="Cambria Math" panose="02040503050406030204" pitchFamily="18" charset="0"/>
                      </a:rPr>
                      <m:t>𝜕</m:t>
                    </m:r>
                    <m:r>
                      <a:rPr lang="en-US" sz="1400" i="1">
                        <a:latin typeface="Cambria Math" panose="02040503050406030204" pitchFamily="18" charset="0"/>
                      </a:rPr>
                      <m:t>𝑝</m:t>
                    </m:r>
                    <m:r>
                      <a:rPr lang="en-US" sz="1400" i="1">
                        <a:latin typeface="Cambria Math" panose="02040503050406030204" pitchFamily="18" charset="0"/>
                      </a:rPr>
                      <m:t>/</m:t>
                    </m:r>
                    <m:r>
                      <a:rPr lang="en-US" sz="1400" i="1">
                        <a:latin typeface="Cambria Math" panose="02040503050406030204" pitchFamily="18" charset="0"/>
                      </a:rPr>
                      <m:t>𝜕</m:t>
                    </m:r>
                    <m:r>
                      <a:rPr lang="en-US" sz="1400" i="1">
                        <a:latin typeface="Cambria Math" panose="02040503050406030204" pitchFamily="18" charset="0"/>
                      </a:rPr>
                      <m:t>𝑟</m:t>
                    </m:r>
                    <m:r>
                      <a:rPr lang="en-US" sz="1400" i="1">
                        <a:latin typeface="Cambria Math" panose="02040503050406030204" pitchFamily="18" charset="0"/>
                      </a:rPr>
                      <m:t>~250 </m:t>
                    </m:r>
                    <m:r>
                      <m:rPr>
                        <m:nor/>
                      </m:rPr>
                      <a:rPr lang="en-US" sz="1400">
                        <a:latin typeface="Times New Roman" panose="02020603050405020304" pitchFamily="18" charset="0"/>
                        <a:cs typeface="Times New Roman" panose="02020603050405020304" pitchFamily="18" charset="0"/>
                      </a:rPr>
                      <m:t>bar</m:t>
                    </m:r>
                    <m:r>
                      <m:rPr>
                        <m:nor/>
                      </m:rPr>
                      <a:rPr lang="en-US" sz="1400">
                        <a:latin typeface="Times New Roman" panose="02020603050405020304" pitchFamily="18" charset="0"/>
                        <a:cs typeface="Times New Roman" panose="02020603050405020304" pitchFamily="18" charset="0"/>
                      </a:rPr>
                      <m:t> </m:t>
                    </m:r>
                    <m:r>
                      <a:rPr lang="en-US" sz="1400" i="1">
                        <a:latin typeface="Cambria Math" panose="02040503050406030204" pitchFamily="18" charset="0"/>
                      </a:rPr>
                      <m:t>𝜇</m:t>
                    </m:r>
                    <m:sSup>
                      <m:sSupPr>
                        <m:ctrlPr>
                          <a:rPr lang="en-US" sz="1400" i="1">
                            <a:latin typeface="Cambria Math" panose="02040503050406030204" pitchFamily="18" charset="0"/>
                          </a:rPr>
                        </m:ctrlPr>
                      </m:sSupPr>
                      <m:e>
                        <m:r>
                          <m:rPr>
                            <m:nor/>
                          </m:rPr>
                          <a:rPr lang="en-US" sz="1400">
                            <a:latin typeface="Times New Roman" panose="02020603050405020304" pitchFamily="18" charset="0"/>
                            <a:cs typeface="Times New Roman" panose="02020603050405020304" pitchFamily="18" charset="0"/>
                          </a:rPr>
                          <m:t>m</m:t>
                        </m:r>
                      </m:e>
                      <m:sup>
                        <m:r>
                          <a:rPr lang="en-US" sz="1400" i="1">
                            <a:latin typeface="Cambria Math" panose="02040503050406030204" pitchFamily="18" charset="0"/>
                          </a:rPr>
                          <m:t>−1</m:t>
                        </m:r>
                      </m:sup>
                    </m:sSup>
                  </m:oMath>
                </a14:m>
                <a:r>
                  <a:rPr lang="en-US" sz="1400" dirty="0">
                    <a:latin typeface="Times New Roman" panose="02020603050405020304" pitchFamily="18" charset="0"/>
                    <a:cs typeface="Times New Roman" panose="02020603050405020304" pitchFamily="18" charset="0"/>
                  </a:rPr>
                  <a:t>.</a:t>
                </a:r>
              </a:p>
              <a:p>
                <a:pPr algn="just"/>
                <a:endParaRPr lang="en-US" sz="1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1400" b="1" dirty="0">
                    <a:latin typeface="Times New Roman" panose="02020603050405020304" pitchFamily="18" charset="0"/>
                    <a:cs typeface="Times New Roman" panose="02020603050405020304" pitchFamily="18" charset="0"/>
                  </a:rPr>
                  <a:t>Both initial temperature and matching accelerations support our claim that nearly identical plasma conditions are achieved upon laser breakdown.</a:t>
                </a:r>
              </a:p>
            </p:txBody>
          </p:sp>
        </mc:Choice>
        <mc:Fallback xmlns="">
          <p:sp>
            <p:nvSpPr>
              <p:cNvPr id="14" name="TextBox 13">
                <a:extLst>
                  <a:ext uri="{FF2B5EF4-FFF2-40B4-BE49-F238E27FC236}">
                    <a16:creationId xmlns:a16="http://schemas.microsoft.com/office/drawing/2014/main" id="{815A3882-0768-459A-8B93-739E2913B472}"/>
                  </a:ext>
                </a:extLst>
              </p:cNvPr>
              <p:cNvSpPr txBox="1">
                <a:spLocks noRot="1" noChangeAspect="1" noMove="1" noResize="1" noEditPoints="1" noAdjustHandles="1" noChangeArrowheads="1" noChangeShapeType="1" noTextEdit="1"/>
              </p:cNvSpPr>
              <p:nvPr/>
            </p:nvSpPr>
            <p:spPr>
              <a:xfrm>
                <a:off x="4128450" y="1355229"/>
                <a:ext cx="4952882" cy="3385542"/>
              </a:xfrm>
              <a:prstGeom prst="rect">
                <a:avLst/>
              </a:prstGeom>
              <a:blipFill>
                <a:blip r:embed="rId5"/>
                <a:stretch>
                  <a:fillRect t="-536" b="-536"/>
                </a:stretch>
              </a:blipFill>
              <a:ln w="25400">
                <a:solidFill>
                  <a:schemeClr val="tx1"/>
                </a:solidFill>
              </a:ln>
              <a:effectLst/>
            </p:spPr>
            <p:txBody>
              <a:bodyPr/>
              <a:lstStyle/>
              <a:p>
                <a:r>
                  <a:rPr lang="en-US">
                    <a:noFill/>
                  </a:rPr>
                  <a:t> </a:t>
                </a:r>
              </a:p>
            </p:txBody>
          </p:sp>
        </mc:Fallback>
      </mc:AlternateContent>
    </p:spTree>
    <p:extLst>
      <p:ext uri="{BB962C8B-B14F-4D97-AF65-F5344CB8AC3E}">
        <p14:creationId xmlns:p14="http://schemas.microsoft.com/office/powerpoint/2010/main" val="2115454308"/>
      </p:ext>
    </p:extLst>
  </p:cSld>
  <p:clrMapOvr>
    <a:masterClrMapping/>
  </p:clrMapOvr>
  <mc:AlternateContent xmlns:mc="http://schemas.openxmlformats.org/markup-compatibility/2006" xmlns:p14="http://schemas.microsoft.com/office/powerpoint/2010/main">
    <mc:Choice Requires="p14">
      <p:transition spd="slow" p14:dur="2000" advTm="31271"/>
    </mc:Choice>
    <mc:Fallback xmlns="">
      <p:transition spd="slow" advTm="312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C2AB7D4D-4E81-5B40-91F6-CF14C25F8623}" type="slidenum">
              <a:rPr lang="en-US" smtClean="0"/>
              <a:pPr>
                <a:defRPr/>
              </a:pPr>
              <a:t>2</a:t>
            </a:fld>
            <a:endParaRPr lang="en-US"/>
          </a:p>
        </p:txBody>
      </p:sp>
      <p:grpSp>
        <p:nvGrpSpPr>
          <p:cNvPr id="6" name="Group 5"/>
          <p:cNvGrpSpPr/>
          <p:nvPr/>
        </p:nvGrpSpPr>
        <p:grpSpPr>
          <a:xfrm>
            <a:off x="1178227" y="729005"/>
            <a:ext cx="2904694" cy="2662328"/>
            <a:chOff x="540009" y="3182611"/>
            <a:chExt cx="3872925" cy="3549771"/>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009" y="4977877"/>
              <a:ext cx="1714500" cy="175450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2219" y="5249961"/>
              <a:ext cx="1910715" cy="104965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1111" y="4205874"/>
              <a:ext cx="2143125" cy="666750"/>
            </a:xfrm>
            <a:prstGeom prst="rect">
              <a:avLst/>
            </a:prstGeom>
          </p:spPr>
        </p:pic>
        <p:sp>
          <p:nvSpPr>
            <p:cNvPr id="9" name="TextBox 8"/>
            <p:cNvSpPr txBox="1"/>
            <p:nvPr/>
          </p:nvSpPr>
          <p:spPr>
            <a:xfrm>
              <a:off x="978938" y="3182611"/>
              <a:ext cx="3264142" cy="861775"/>
            </a:xfrm>
            <a:prstGeom prst="rect">
              <a:avLst/>
            </a:prstGeom>
            <a:noFill/>
          </p:spPr>
          <p:txBody>
            <a:bodyPr wrap="none" rtlCol="0">
              <a:spAutoFit/>
            </a:bodyPr>
            <a:lstStyle/>
            <a:p>
              <a:pPr algn="ctr"/>
              <a:r>
                <a:rPr lang="en-US" b="1" dirty="0" err="1">
                  <a:latin typeface="Times New Roman" panose="02020603050405020304" pitchFamily="18" charset="0"/>
                  <a:cs typeface="Times New Roman" panose="02020603050405020304" pitchFamily="18" charset="0"/>
                </a:rPr>
                <a:t>Putterman</a:t>
              </a:r>
              <a:r>
                <a:rPr lang="en-US" b="1" dirty="0">
                  <a:latin typeface="Times New Roman" panose="02020603050405020304" pitchFamily="18" charset="0"/>
                  <a:cs typeface="Times New Roman" panose="02020603050405020304" pitchFamily="18" charset="0"/>
                </a:rPr>
                <a:t> Laboratory</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Department of Physics</a:t>
              </a:r>
            </a:p>
          </p:txBody>
        </p:sp>
      </p:grpSp>
      <p:sp>
        <p:nvSpPr>
          <p:cNvPr id="12" name="TextBox 11"/>
          <p:cNvSpPr txBox="1"/>
          <p:nvPr/>
        </p:nvSpPr>
        <p:spPr>
          <a:xfrm>
            <a:off x="1427747" y="3391333"/>
            <a:ext cx="2504299"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Prof. Seth </a:t>
            </a:r>
            <a:r>
              <a:rPr lang="en-US" dirty="0" err="1">
                <a:latin typeface="Times New Roman" panose="02020603050405020304" pitchFamily="18" charset="0"/>
                <a:cs typeface="Times New Roman" panose="02020603050405020304" pitchFamily="18" charset="0"/>
              </a:rPr>
              <a:t>Putterman</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Dr. John </a:t>
            </a:r>
            <a:r>
              <a:rPr lang="en-US" dirty="0" err="1">
                <a:latin typeface="Times New Roman" panose="02020603050405020304" pitchFamily="18" charset="0"/>
                <a:cs typeface="Times New Roman" panose="02020603050405020304" pitchFamily="18" charset="0"/>
              </a:rPr>
              <a:t>Koulakis</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Dr. Alexandra </a:t>
            </a:r>
            <a:r>
              <a:rPr lang="en-US" dirty="0" err="1">
                <a:latin typeface="Times New Roman" panose="02020603050405020304" pitchFamily="18" charset="0"/>
                <a:cs typeface="Times New Roman" panose="02020603050405020304" pitchFamily="18" charset="0"/>
              </a:rPr>
              <a:t>Latshaw</a:t>
            </a:r>
            <a:endParaRPr lang="en-US" dirty="0">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2DE3330E-1E94-489B-9DB2-7AC3F39A2CDC}"/>
              </a:ext>
            </a:extLst>
          </p:cNvPr>
          <p:cNvCxnSpPr>
            <a:cxnSpLocks/>
          </p:cNvCxnSpPr>
          <p:nvPr/>
        </p:nvCxnSpPr>
        <p:spPr>
          <a:xfrm>
            <a:off x="4608510" y="584107"/>
            <a:ext cx="0" cy="4300284"/>
          </a:xfrm>
          <a:prstGeom prst="line">
            <a:avLst/>
          </a:prstGeom>
          <a:ln w="63500">
            <a:solidFill>
              <a:schemeClr val="bg1">
                <a:lumMod val="65000"/>
              </a:schemeClr>
            </a:solidFill>
          </a:ln>
        </p:spPr>
        <p:style>
          <a:lnRef idx="3">
            <a:schemeClr val="accent2"/>
          </a:lnRef>
          <a:fillRef idx="0">
            <a:schemeClr val="accent2"/>
          </a:fillRef>
          <a:effectRef idx="2">
            <a:schemeClr val="accent2"/>
          </a:effectRef>
          <a:fontRef idx="minor">
            <a:schemeClr val="tx1"/>
          </a:fontRef>
        </p:style>
      </p:cxnSp>
      <p:sp>
        <p:nvSpPr>
          <p:cNvPr id="21" name="TextBox 20">
            <a:extLst>
              <a:ext uri="{FF2B5EF4-FFF2-40B4-BE49-F238E27FC236}">
                <a16:creationId xmlns:a16="http://schemas.microsoft.com/office/drawing/2014/main" id="{67325E7A-AE65-4027-9C60-7AC54F58B9B5}"/>
              </a:ext>
            </a:extLst>
          </p:cNvPr>
          <p:cNvSpPr txBox="1"/>
          <p:nvPr/>
        </p:nvSpPr>
        <p:spPr>
          <a:xfrm>
            <a:off x="4704047" y="729004"/>
            <a:ext cx="3726341" cy="923330"/>
          </a:xfrm>
          <a:prstGeom prst="rect">
            <a:avLst/>
          </a:prstGeom>
          <a:noFill/>
        </p:spPr>
        <p:txBody>
          <a:bodyPr wrap="none" rtlCol="0">
            <a:spAutoFit/>
          </a:bodyPr>
          <a:lstStyle/>
          <a:p>
            <a:pPr algn="ctr"/>
            <a:r>
              <a:rPr lang="en-US" b="1" dirty="0">
                <a:latin typeface="Times New Roman" panose="02020603050405020304" pitchFamily="18" charset="0"/>
                <a:cs typeface="Times New Roman" panose="02020603050405020304" pitchFamily="18" charset="0"/>
              </a:rPr>
              <a:t>Bataller Laboratory</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Department of Physics</a:t>
            </a:r>
          </a:p>
          <a:p>
            <a:pPr algn="ctr"/>
            <a:r>
              <a:rPr lang="en-US" b="1" dirty="0">
                <a:latin typeface="Times New Roman" panose="02020603050405020304" pitchFamily="18" charset="0"/>
                <a:cs typeface="Times New Roman" panose="02020603050405020304" pitchFamily="18" charset="0"/>
              </a:rPr>
              <a:t>Department of Nuclear Engineering</a:t>
            </a:r>
          </a:p>
        </p:txBody>
      </p:sp>
      <p:pic>
        <p:nvPicPr>
          <p:cNvPr id="22" name="Picture 2" descr="https://brand.ncsu.edu/img/logo/brick4x1.jpg">
            <a:extLst>
              <a:ext uri="{FF2B5EF4-FFF2-40B4-BE49-F238E27FC236}">
                <a16:creationId xmlns:a16="http://schemas.microsoft.com/office/drawing/2014/main" id="{F62EBD80-A883-4735-BDC5-3A14386DF2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2923" y="1843139"/>
            <a:ext cx="2141633" cy="3526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 JSF">
            <a:extLst>
              <a:ext uri="{FF2B5EF4-FFF2-40B4-BE49-F238E27FC236}">
                <a16:creationId xmlns:a16="http://schemas.microsoft.com/office/drawing/2014/main" id="{A065CB1A-FB75-454D-9A72-776D841E68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2773" y="2467711"/>
            <a:ext cx="2401934" cy="53136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3AACEEDE-4BD4-48C3-9547-4DDC958A94B0}"/>
              </a:ext>
            </a:extLst>
          </p:cNvPr>
          <p:cNvSpPr txBox="1"/>
          <p:nvPr/>
        </p:nvSpPr>
        <p:spPr>
          <a:xfrm>
            <a:off x="5552924" y="3360721"/>
            <a:ext cx="2021277"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Prof. Alex Bataller</a:t>
            </a:r>
          </a:p>
          <a:p>
            <a:r>
              <a:rPr lang="en-US" dirty="0">
                <a:latin typeface="Times New Roman" panose="02020603050405020304" pitchFamily="18" charset="0"/>
                <a:cs typeface="Times New Roman" panose="02020603050405020304" pitchFamily="18" charset="0"/>
              </a:rPr>
              <a:t>Matthew Lippy</a:t>
            </a:r>
          </a:p>
        </p:txBody>
      </p:sp>
    </p:spTree>
    <p:extLst>
      <p:ext uri="{BB962C8B-B14F-4D97-AF65-F5344CB8AC3E}">
        <p14:creationId xmlns:p14="http://schemas.microsoft.com/office/powerpoint/2010/main" val="2512936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67A5755-26E2-41D2-BBB0-3060EBA38A4D}"/>
              </a:ext>
            </a:extLst>
          </p:cNvPr>
          <p:cNvSpPr>
            <a:spLocks noGrp="1"/>
          </p:cNvSpPr>
          <p:nvPr>
            <p:ph type="title"/>
          </p:nvPr>
        </p:nvSpPr>
        <p:spPr>
          <a:xfrm>
            <a:off x="457197" y="661782"/>
            <a:ext cx="8229600" cy="508781"/>
          </a:xfrm>
        </p:spPr>
        <p:txBody>
          <a:bodyPr/>
          <a:lstStyle/>
          <a:p>
            <a:r>
              <a:rPr lang="en-US" dirty="0"/>
              <a:t>Beam Deflection</a:t>
            </a:r>
          </a:p>
        </p:txBody>
      </p:sp>
      <p:sp>
        <p:nvSpPr>
          <p:cNvPr id="33" name="TextBox 32">
            <a:extLst>
              <a:ext uri="{FF2B5EF4-FFF2-40B4-BE49-F238E27FC236}">
                <a16:creationId xmlns:a16="http://schemas.microsoft.com/office/drawing/2014/main" id="{1821C026-11B7-4725-824C-30D1C5376DEA}"/>
              </a:ext>
            </a:extLst>
          </p:cNvPr>
          <p:cNvSpPr txBox="1"/>
          <p:nvPr/>
        </p:nvSpPr>
        <p:spPr>
          <a:xfrm>
            <a:off x="54592" y="477116"/>
            <a:ext cx="1141089" cy="369332"/>
          </a:xfrm>
          <a:prstGeom prst="rect">
            <a:avLst/>
          </a:prstGeom>
          <a:solidFill>
            <a:srgbClr val="FFFF00"/>
          </a:solidFill>
          <a:ln w="25400">
            <a:solidFill>
              <a:schemeClr val="tx1"/>
            </a:solidFill>
          </a:ln>
          <a:effectLst/>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10 bar</a:t>
            </a:r>
          </a:p>
        </p:txBody>
      </p:sp>
      <p:pic>
        <p:nvPicPr>
          <p:cNvPr id="6" name="Content Placeholder 5">
            <a:extLst>
              <a:ext uri="{FF2B5EF4-FFF2-40B4-BE49-F238E27FC236}">
                <a16:creationId xmlns:a16="http://schemas.microsoft.com/office/drawing/2014/main" id="{3F142F8D-BDEE-4C3D-90E5-3B5F41B58F82}"/>
              </a:ext>
            </a:extLst>
          </p:cNvPr>
          <p:cNvPicPr>
            <a:picLocks noGrp="1" noChangeAspect="1"/>
          </p:cNvPicPr>
          <p:nvPr>
            <p:ph sz="half" idx="2"/>
          </p:nvPr>
        </p:nvPicPr>
        <p:blipFill>
          <a:blip r:embed="rId3"/>
          <a:stretch>
            <a:fillRect/>
          </a:stretch>
        </p:blipFill>
        <p:spPr>
          <a:xfrm>
            <a:off x="364762" y="1296543"/>
            <a:ext cx="4207235" cy="3584286"/>
          </a:xfrm>
        </p:spPr>
      </p:pic>
      <p:pic>
        <p:nvPicPr>
          <p:cNvPr id="9" name="Content Placeholder 5">
            <a:extLst>
              <a:ext uri="{FF2B5EF4-FFF2-40B4-BE49-F238E27FC236}">
                <a16:creationId xmlns:a16="http://schemas.microsoft.com/office/drawing/2014/main" id="{D4D454E7-4AF4-41E8-B307-9A32F11B1498}"/>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786052" y="1847284"/>
            <a:ext cx="4041775" cy="2482804"/>
          </a:xfrm>
        </p:spPr>
      </p:pic>
    </p:spTree>
    <p:extLst>
      <p:ext uri="{BB962C8B-B14F-4D97-AF65-F5344CB8AC3E}">
        <p14:creationId xmlns:p14="http://schemas.microsoft.com/office/powerpoint/2010/main" val="3475923129"/>
      </p:ext>
    </p:extLst>
  </p:cSld>
  <p:clrMapOvr>
    <a:masterClrMapping/>
  </p:clrMapOvr>
  <mc:AlternateContent xmlns:mc="http://schemas.openxmlformats.org/markup-compatibility/2006" xmlns:p14="http://schemas.microsoft.com/office/powerpoint/2010/main">
    <mc:Choice Requires="p14">
      <p:transition spd="slow" p14:dur="2000" advTm="31271"/>
    </mc:Choice>
    <mc:Fallback xmlns="">
      <p:transition spd="slow" advTm="31271"/>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67A5755-26E2-41D2-BBB0-3060EBA38A4D}"/>
              </a:ext>
            </a:extLst>
          </p:cNvPr>
          <p:cNvSpPr>
            <a:spLocks noGrp="1"/>
          </p:cNvSpPr>
          <p:nvPr>
            <p:ph type="title"/>
          </p:nvPr>
        </p:nvSpPr>
        <p:spPr>
          <a:xfrm>
            <a:off x="457197" y="661782"/>
            <a:ext cx="8229600" cy="508781"/>
          </a:xfrm>
        </p:spPr>
        <p:txBody>
          <a:bodyPr/>
          <a:lstStyle/>
          <a:p>
            <a:r>
              <a:rPr lang="en-US" dirty="0"/>
              <a:t>Beam Deflection</a:t>
            </a:r>
          </a:p>
        </p:txBody>
      </p:sp>
      <p:sp>
        <p:nvSpPr>
          <p:cNvPr id="33" name="TextBox 32">
            <a:extLst>
              <a:ext uri="{FF2B5EF4-FFF2-40B4-BE49-F238E27FC236}">
                <a16:creationId xmlns:a16="http://schemas.microsoft.com/office/drawing/2014/main" id="{1821C026-11B7-4725-824C-30D1C5376DEA}"/>
              </a:ext>
            </a:extLst>
          </p:cNvPr>
          <p:cNvSpPr txBox="1"/>
          <p:nvPr/>
        </p:nvSpPr>
        <p:spPr>
          <a:xfrm>
            <a:off x="54592" y="477116"/>
            <a:ext cx="1141089" cy="369332"/>
          </a:xfrm>
          <a:prstGeom prst="rect">
            <a:avLst/>
          </a:prstGeom>
          <a:solidFill>
            <a:srgbClr val="FFFF00"/>
          </a:solidFill>
          <a:ln w="25400">
            <a:solidFill>
              <a:schemeClr val="tx1"/>
            </a:solidFill>
          </a:ln>
          <a:effectLst/>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10 bar</a:t>
            </a:r>
          </a:p>
        </p:txBody>
      </p:sp>
      <p:pic>
        <p:nvPicPr>
          <p:cNvPr id="4" name="Refraction">
            <a:hlinkClick r:id="" action="ppaction://media"/>
            <a:extLst>
              <a:ext uri="{FF2B5EF4-FFF2-40B4-BE49-F238E27FC236}">
                <a16:creationId xmlns:a16="http://schemas.microsoft.com/office/drawing/2014/main" id="{ADB14428-2F1D-47C2-82A6-55235627FB7D}"/>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1085185" y="1355229"/>
            <a:ext cx="6973623" cy="3474480"/>
          </a:xfrm>
        </p:spPr>
      </p:pic>
      <p:sp>
        <p:nvSpPr>
          <p:cNvPr id="11" name="TextBox 10">
            <a:extLst>
              <a:ext uri="{FF2B5EF4-FFF2-40B4-BE49-F238E27FC236}">
                <a16:creationId xmlns:a16="http://schemas.microsoft.com/office/drawing/2014/main" id="{51E3D8A4-5613-42EF-B255-9C69C3BFC9AC}"/>
              </a:ext>
            </a:extLst>
          </p:cNvPr>
          <p:cNvSpPr txBox="1"/>
          <p:nvPr/>
        </p:nvSpPr>
        <p:spPr>
          <a:xfrm>
            <a:off x="2822814" y="2178644"/>
            <a:ext cx="3637127" cy="1446550"/>
          </a:xfrm>
          <a:prstGeom prst="rect">
            <a:avLst/>
          </a:prstGeom>
          <a:solidFill>
            <a:srgbClr val="FFFF00"/>
          </a:solidFill>
          <a:ln w="25400">
            <a:solidFill>
              <a:schemeClr val="tx1"/>
            </a:solidFill>
          </a:ln>
          <a:effectLst/>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Future work:</a:t>
            </a:r>
          </a:p>
          <a:p>
            <a:pPr algn="ctr"/>
            <a:r>
              <a:rPr lang="en-US" sz="2000" b="1" dirty="0">
                <a:latin typeface="Times New Roman" panose="02020603050405020304" pitchFamily="18" charset="0"/>
                <a:cs typeface="Times New Roman" panose="02020603050405020304" pitchFamily="18" charset="0"/>
              </a:rPr>
              <a:t>Analyze beam displacement and connect with plasma parameters at the boundaries </a:t>
            </a:r>
          </a:p>
        </p:txBody>
      </p:sp>
    </p:spTree>
    <p:extLst>
      <p:ext uri="{BB962C8B-B14F-4D97-AF65-F5344CB8AC3E}">
        <p14:creationId xmlns:p14="http://schemas.microsoft.com/office/powerpoint/2010/main" val="2178260813"/>
      </p:ext>
    </p:extLst>
  </p:cSld>
  <p:clrMapOvr>
    <a:masterClrMapping/>
  </p:clrMapOvr>
  <mc:AlternateContent xmlns:mc="http://schemas.openxmlformats.org/markup-compatibility/2006" xmlns:p14="http://schemas.microsoft.com/office/powerpoint/2010/main">
    <mc:Choice Requires="p14">
      <p:transition spd="slow" p14:dur="2000" advTm="31271"/>
    </mc:Choice>
    <mc:Fallback xmlns="">
      <p:transition spd="slow" advTm="31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8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2410F-ADD1-4BFA-8ADB-A66F7E36A1CC}"/>
              </a:ext>
            </a:extLst>
          </p:cNvPr>
          <p:cNvSpPr>
            <a:spLocks noGrp="1"/>
          </p:cNvSpPr>
          <p:nvPr>
            <p:ph type="title"/>
          </p:nvPr>
        </p:nvSpPr>
        <p:spPr>
          <a:xfrm>
            <a:off x="457199" y="455300"/>
            <a:ext cx="8229600" cy="801290"/>
          </a:xfrm>
        </p:spPr>
        <p:txBody>
          <a:bodyPr/>
          <a:lstStyle/>
          <a:p>
            <a:r>
              <a:rPr lang="en-US" sz="2800" dirty="0"/>
              <a:t>Wigner Crystallization of a One-Component Plasma</a:t>
            </a:r>
          </a:p>
        </p:txBody>
      </p:sp>
      <p:sp>
        <p:nvSpPr>
          <p:cNvPr id="16" name="TextBox 15">
            <a:extLst>
              <a:ext uri="{FF2B5EF4-FFF2-40B4-BE49-F238E27FC236}">
                <a16:creationId xmlns:a16="http://schemas.microsoft.com/office/drawing/2014/main" id="{5DDDDE6A-9C52-4F9E-9716-604F27E1FA95}"/>
              </a:ext>
            </a:extLst>
          </p:cNvPr>
          <p:cNvSpPr txBox="1"/>
          <p:nvPr/>
        </p:nvSpPr>
        <p:spPr>
          <a:xfrm>
            <a:off x="132607" y="4748105"/>
            <a:ext cx="2743200" cy="230832"/>
          </a:xfrm>
          <a:prstGeom prst="rect">
            <a:avLst/>
          </a:prstGeom>
          <a:noFill/>
        </p:spPr>
        <p:txBody>
          <a:bodyPr wrap="square" rtlCol="0">
            <a:spAutoFit/>
          </a:bodyPr>
          <a:lstStyle/>
          <a:p>
            <a:r>
              <a:rPr lang="en-US" sz="900" dirty="0">
                <a:latin typeface="Times New Roman" panose="02020603050405020304" pitchFamily="18" charset="0"/>
                <a:cs typeface="Times New Roman" panose="02020603050405020304" pitchFamily="18" charset="0"/>
              </a:rPr>
              <a:t>https://www.lanl.gov/projects/dense-plasma-theory</a:t>
            </a:r>
          </a:p>
        </p:txBody>
      </p: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B8A022C3-BCDD-4681-A559-947F2C64BF5D}"/>
                  </a:ext>
                </a:extLst>
              </p:cNvPr>
              <p:cNvSpPr/>
              <p:nvPr/>
            </p:nvSpPr>
            <p:spPr>
              <a:xfrm>
                <a:off x="1097280" y="1280160"/>
                <a:ext cx="119718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1" i="0" smtClean="0">
                          <a:latin typeface="Cambria Math" panose="02040503050406030204" pitchFamily="18" charset="0"/>
                        </a:rPr>
                        <m:t>𝚪</m:t>
                      </m:r>
                      <m:r>
                        <a:rPr lang="en-US" sz="2400" b="1" i="0" smtClean="0">
                          <a:latin typeface="Cambria Math" panose="02040503050406030204" pitchFamily="18" charset="0"/>
                        </a:rPr>
                        <m:t>=</m:t>
                      </m:r>
                      <m:r>
                        <a:rPr lang="en-US" sz="2400" b="1" i="0" smtClean="0">
                          <a:latin typeface="Cambria Math" panose="02040503050406030204" pitchFamily="18" charset="0"/>
                        </a:rPr>
                        <m:t>𝟓𝟎</m:t>
                      </m:r>
                    </m:oMath>
                  </m:oMathPara>
                </a14:m>
                <a:endParaRPr lang="en-US" sz="2400" b="1" dirty="0"/>
              </a:p>
            </p:txBody>
          </p:sp>
        </mc:Choice>
        <mc:Fallback xmlns="">
          <p:sp>
            <p:nvSpPr>
              <p:cNvPr id="26" name="Rectangle 25">
                <a:extLst>
                  <a:ext uri="{FF2B5EF4-FFF2-40B4-BE49-F238E27FC236}">
                    <a16:creationId xmlns:a16="http://schemas.microsoft.com/office/drawing/2014/main" id="{B8A022C3-BCDD-4681-A559-947F2C64BF5D}"/>
                  </a:ext>
                </a:extLst>
              </p:cNvPr>
              <p:cNvSpPr>
                <a:spLocks noRot="1" noChangeAspect="1" noMove="1" noResize="1" noEditPoints="1" noAdjustHandles="1" noChangeArrowheads="1" noChangeShapeType="1" noTextEdit="1"/>
              </p:cNvSpPr>
              <p:nvPr/>
            </p:nvSpPr>
            <p:spPr>
              <a:xfrm>
                <a:off x="1097280" y="1280160"/>
                <a:ext cx="1197187" cy="46166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A938C2CD-F8E3-4649-B417-4D1AE916FCEE}"/>
                  </a:ext>
                </a:extLst>
              </p:cNvPr>
              <p:cNvSpPr/>
              <p:nvPr/>
            </p:nvSpPr>
            <p:spPr>
              <a:xfrm>
                <a:off x="3885467" y="1282986"/>
                <a:ext cx="138153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1" i="0" smtClean="0">
                          <a:latin typeface="Cambria Math" panose="02040503050406030204" pitchFamily="18" charset="0"/>
                        </a:rPr>
                        <m:t>𝚪</m:t>
                      </m:r>
                      <m:r>
                        <a:rPr lang="en-US" sz="2400" b="1" i="0" smtClean="0">
                          <a:latin typeface="Cambria Math" panose="02040503050406030204" pitchFamily="18" charset="0"/>
                        </a:rPr>
                        <m:t>=</m:t>
                      </m:r>
                      <m:r>
                        <a:rPr lang="en-US" sz="2400" b="1" i="0" smtClean="0">
                          <a:latin typeface="Cambria Math" panose="02040503050406030204" pitchFamily="18" charset="0"/>
                        </a:rPr>
                        <m:t>𝟏𝟓𝟎</m:t>
                      </m:r>
                    </m:oMath>
                  </m:oMathPara>
                </a14:m>
                <a:endParaRPr lang="en-US" sz="2400" b="1" dirty="0"/>
              </a:p>
            </p:txBody>
          </p:sp>
        </mc:Choice>
        <mc:Fallback xmlns="">
          <p:sp>
            <p:nvSpPr>
              <p:cNvPr id="27" name="Rectangle 26">
                <a:extLst>
                  <a:ext uri="{FF2B5EF4-FFF2-40B4-BE49-F238E27FC236}">
                    <a16:creationId xmlns:a16="http://schemas.microsoft.com/office/drawing/2014/main" id="{A938C2CD-F8E3-4649-B417-4D1AE916FCEE}"/>
                  </a:ext>
                </a:extLst>
              </p:cNvPr>
              <p:cNvSpPr>
                <a:spLocks noRot="1" noChangeAspect="1" noMove="1" noResize="1" noEditPoints="1" noAdjustHandles="1" noChangeArrowheads="1" noChangeShapeType="1" noTextEdit="1"/>
              </p:cNvSpPr>
              <p:nvPr/>
            </p:nvSpPr>
            <p:spPr>
              <a:xfrm>
                <a:off x="3885467" y="1282986"/>
                <a:ext cx="1381532" cy="461665"/>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26CD317B-A7CB-478B-A4D0-E5E75A238F18}"/>
                  </a:ext>
                </a:extLst>
              </p:cNvPr>
              <p:cNvSpPr/>
              <p:nvPr/>
            </p:nvSpPr>
            <p:spPr>
              <a:xfrm>
                <a:off x="6807314" y="1280160"/>
                <a:ext cx="138153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1" i="0" smtClean="0">
                          <a:latin typeface="Cambria Math" panose="02040503050406030204" pitchFamily="18" charset="0"/>
                        </a:rPr>
                        <m:t>𝚪</m:t>
                      </m:r>
                      <m:r>
                        <a:rPr lang="en-US" sz="2400" b="1" i="0" smtClean="0">
                          <a:latin typeface="Cambria Math" panose="02040503050406030204" pitchFamily="18" charset="0"/>
                        </a:rPr>
                        <m:t>=</m:t>
                      </m:r>
                      <m:r>
                        <a:rPr lang="en-US" sz="2400" b="1" i="0" smtClean="0">
                          <a:latin typeface="Cambria Math" panose="02040503050406030204" pitchFamily="18" charset="0"/>
                        </a:rPr>
                        <m:t>𝟏𝟕𝟓</m:t>
                      </m:r>
                    </m:oMath>
                  </m:oMathPara>
                </a14:m>
                <a:endParaRPr lang="en-US" sz="2400" b="1" dirty="0"/>
              </a:p>
            </p:txBody>
          </p:sp>
        </mc:Choice>
        <mc:Fallback xmlns="">
          <p:sp>
            <p:nvSpPr>
              <p:cNvPr id="28" name="Rectangle 27">
                <a:extLst>
                  <a:ext uri="{FF2B5EF4-FFF2-40B4-BE49-F238E27FC236}">
                    <a16:creationId xmlns:a16="http://schemas.microsoft.com/office/drawing/2014/main" id="{26CD317B-A7CB-478B-A4D0-E5E75A238F18}"/>
                  </a:ext>
                </a:extLst>
              </p:cNvPr>
              <p:cNvSpPr>
                <a:spLocks noRot="1" noChangeAspect="1" noMove="1" noResize="1" noEditPoints="1" noAdjustHandles="1" noChangeArrowheads="1" noChangeShapeType="1" noTextEdit="1"/>
              </p:cNvSpPr>
              <p:nvPr/>
            </p:nvSpPr>
            <p:spPr>
              <a:xfrm>
                <a:off x="6807314" y="1280160"/>
                <a:ext cx="1381532" cy="461665"/>
              </a:xfrm>
              <a:prstGeom prst="rect">
                <a:avLst/>
              </a:prstGeom>
              <a:blipFill>
                <a:blip r:embed="rId12"/>
                <a:stretch>
                  <a:fillRect/>
                </a:stretch>
              </a:blipFill>
            </p:spPr>
            <p:txBody>
              <a:bodyPr/>
              <a:lstStyle/>
              <a:p>
                <a:r>
                  <a:rPr lang="en-US">
                    <a:noFill/>
                  </a:rPr>
                  <a:t> </a:t>
                </a:r>
              </a:p>
            </p:txBody>
          </p:sp>
        </mc:Fallback>
      </mc:AlternateContent>
      <p:pic>
        <p:nvPicPr>
          <p:cNvPr id="7" name="G150">
            <a:hlinkClick r:id="" action="ppaction://media"/>
            <a:extLst>
              <a:ext uri="{FF2B5EF4-FFF2-40B4-BE49-F238E27FC236}">
                <a16:creationId xmlns:a16="http://schemas.microsoft.com/office/drawing/2014/main" id="{99EAF6E1-8E5B-44FF-B268-AF3EEF6C34FD}"/>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3"/>
          <a:srcRect l="21179" r="22484"/>
          <a:stretch/>
        </p:blipFill>
        <p:spPr>
          <a:xfrm>
            <a:off x="3225214" y="1828800"/>
            <a:ext cx="2743200" cy="2743200"/>
          </a:xfrm>
          <a:prstGeom prst="rect">
            <a:avLst/>
          </a:prstGeom>
        </p:spPr>
      </p:pic>
      <p:pic>
        <p:nvPicPr>
          <p:cNvPr id="8" name="G50">
            <a:hlinkClick r:id="" action="ppaction://media"/>
            <a:extLst>
              <a:ext uri="{FF2B5EF4-FFF2-40B4-BE49-F238E27FC236}">
                <a16:creationId xmlns:a16="http://schemas.microsoft.com/office/drawing/2014/main" id="{14A8814B-0C4A-46C2-9C58-E142D1B1D081}"/>
              </a:ext>
            </a:extLst>
          </p:cNvPr>
          <p:cNvPicPr>
            <a:picLocks noChangeAspect="1"/>
          </p:cNvPicPr>
          <p:nvPr>
            <a:videoFile r:link="rId5"/>
            <p:extLst>
              <p:ext uri="{DAA4B4D4-6D71-4841-9C94-3DE7FCFB9230}">
                <p14:media xmlns:p14="http://schemas.microsoft.com/office/powerpoint/2010/main" r:embed="rId4"/>
              </p:ext>
            </p:extLst>
          </p:nvPr>
        </p:nvPicPr>
        <p:blipFill rotWithShape="1">
          <a:blip r:embed="rId14"/>
          <a:srcRect l="21068" r="21727"/>
          <a:stretch/>
        </p:blipFill>
        <p:spPr>
          <a:xfrm>
            <a:off x="245446" y="1828800"/>
            <a:ext cx="2785354" cy="2743200"/>
          </a:xfrm>
          <a:prstGeom prst="rect">
            <a:avLst/>
          </a:prstGeom>
        </p:spPr>
      </p:pic>
      <p:pic>
        <p:nvPicPr>
          <p:cNvPr id="11" name="G175">
            <a:hlinkClick r:id="" action="ppaction://media"/>
            <a:extLst>
              <a:ext uri="{FF2B5EF4-FFF2-40B4-BE49-F238E27FC236}">
                <a16:creationId xmlns:a16="http://schemas.microsoft.com/office/drawing/2014/main" id="{316AFC29-0338-491E-8405-74BA493C0DF2}"/>
              </a:ext>
            </a:extLst>
          </p:cNvPr>
          <p:cNvPicPr>
            <a:picLocks noChangeAspect="1"/>
          </p:cNvPicPr>
          <p:nvPr>
            <a:videoFile r:link="rId7"/>
            <p:extLst>
              <p:ext uri="{DAA4B4D4-6D71-4841-9C94-3DE7FCFB9230}">
                <p14:media xmlns:p14="http://schemas.microsoft.com/office/powerpoint/2010/main" r:embed="rId6"/>
              </p:ext>
            </p:extLst>
          </p:nvPr>
        </p:nvPicPr>
        <p:blipFill rotWithShape="1">
          <a:blip r:embed="rId15"/>
          <a:srcRect l="20073" r="20229"/>
          <a:stretch/>
        </p:blipFill>
        <p:spPr>
          <a:xfrm>
            <a:off x="6131295" y="1838425"/>
            <a:ext cx="2906830" cy="2743200"/>
          </a:xfrm>
          <a:prstGeom prst="rect">
            <a:avLst/>
          </a:prstGeom>
        </p:spPr>
      </p:pic>
    </p:spTree>
    <p:custDataLst>
      <p:tags r:id="rId1"/>
    </p:custDataLst>
    <p:extLst>
      <p:ext uri="{BB962C8B-B14F-4D97-AF65-F5344CB8AC3E}">
        <p14:creationId xmlns:p14="http://schemas.microsoft.com/office/powerpoint/2010/main" val="106379257"/>
      </p:ext>
    </p:extLst>
  </p:cSld>
  <p:clrMapOvr>
    <a:masterClrMapping/>
  </p:clrMapOvr>
  <mc:AlternateContent xmlns:mc="http://schemas.openxmlformats.org/markup-compatibility/2006" xmlns:p14="http://schemas.microsoft.com/office/powerpoint/2010/main">
    <mc:Choice Requires="p14">
      <p:transition spd="slow" p14:dur="2000" advTm="62912"/>
    </mc:Choice>
    <mc:Fallback xmlns="">
      <p:transition spd="slow" advTm="629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4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1641"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164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7"/>
                </p:tgtEl>
              </p:cMediaNode>
            </p:video>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7"/>
                                        </p:tgtEl>
                                      </p:cBhvr>
                                    </p:cmd>
                                  </p:childTnLst>
                                </p:cTn>
                              </p:par>
                            </p:childTnLst>
                          </p:cTn>
                        </p:par>
                      </p:childTnLst>
                    </p:cTn>
                  </p:par>
                </p:childTnLst>
              </p:cTn>
              <p:nextCondLst>
                <p:cond evt="onClick" delay="0">
                  <p:tgtEl>
                    <p:spTgt spid="7"/>
                  </p:tgtEl>
                </p:cond>
              </p:nextCondLst>
            </p:seq>
            <p:video>
              <p:cMediaNode vol="80000">
                <p:cTn id="21" fill="hold" display="0">
                  <p:stCondLst>
                    <p:cond delay="indefinite"/>
                  </p:stCondLst>
                </p:cTn>
                <p:tgtEl>
                  <p:spTgt spid="8"/>
                </p:tgtEl>
              </p:cMediaNode>
            </p:video>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8"/>
                                        </p:tgtEl>
                                      </p:cBhvr>
                                    </p:cmd>
                                  </p:childTnLst>
                                </p:cTn>
                              </p:par>
                            </p:childTnLst>
                          </p:cTn>
                        </p:par>
                      </p:childTnLst>
                    </p:cTn>
                  </p:par>
                </p:childTnLst>
              </p:cTn>
              <p:nextCondLst>
                <p:cond evt="onClick" delay="0">
                  <p:tgtEl>
                    <p:spTgt spid="8"/>
                  </p:tgtEl>
                </p:cond>
              </p:nextCondLst>
            </p:seq>
            <p:video>
              <p:cMediaNode vol="80000">
                <p:cTn id="27" fill="hold" display="0">
                  <p:stCondLst>
                    <p:cond delay="indefinite"/>
                  </p:stCondLst>
                </p:cTn>
                <p:tgtEl>
                  <p:spTgt spid="11"/>
                </p:tgtEl>
              </p:cMediaNode>
            </p:video>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1"/>
                                        </p:tgtEl>
                                      </p:cBhvr>
                                    </p:cmd>
                                  </p:childTnLst>
                                </p:cTn>
                              </p:par>
                            </p:childTnLst>
                          </p:cTn>
                        </p:par>
                      </p:childTnLst>
                    </p:cTn>
                  </p:par>
                </p:childTnLst>
              </p:cTn>
              <p:nextCondLst>
                <p:cond evt="onClick" delay="0">
                  <p:tgtEl>
                    <p:spTgt spid="11"/>
                  </p:tgtEl>
                </p:cond>
              </p:nextCondLst>
            </p:seq>
          </p:childTnLst>
        </p:cTn>
      </p:par>
    </p:tnLst>
  </p:timing>
  <p:extLst>
    <p:ext uri="{E180D4A7-C9FB-4DFB-919C-405C955672EB}">
      <p14:showEvtLst xmlns:p14="http://schemas.microsoft.com/office/powerpoint/2010/main">
        <p14:playEvt time="11238" objId="8"/>
        <p14:playEvt time="23046" objId="7"/>
        <p14:playEvt time="40823" objId="11"/>
        <p14:stopEvt time="53035" objId="8"/>
        <p14:stopEvt time="62912" objId="7"/>
        <p14:stopEvt time="62912" objId="11"/>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AF161-B830-44DC-A0D6-59034F1A7F2F}"/>
              </a:ext>
            </a:extLst>
          </p:cNvPr>
          <p:cNvSpPr>
            <a:spLocks noGrp="1"/>
          </p:cNvSpPr>
          <p:nvPr>
            <p:ph type="title"/>
          </p:nvPr>
        </p:nvSpPr>
        <p:spPr>
          <a:xfrm>
            <a:off x="372533" y="516525"/>
            <a:ext cx="3092979" cy="703794"/>
          </a:xfrm>
        </p:spPr>
        <p:txBody>
          <a:bodyPr/>
          <a:lstStyle/>
          <a:p>
            <a:r>
              <a:rPr lang="en-US" dirty="0"/>
              <a:t>Laser Breakdown:</a:t>
            </a:r>
            <a:br>
              <a:rPr lang="en-US" dirty="0"/>
            </a:br>
            <a:r>
              <a:rPr lang="en-US" dirty="0"/>
              <a:t>Plasma Condensation?</a:t>
            </a:r>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546E78B0-69D4-41B8-9B09-DCAC7F25C11B}"/>
                  </a:ext>
                </a:extLst>
              </p:cNvPr>
              <p:cNvSpPr>
                <a:spLocks noGrp="1"/>
              </p:cNvSpPr>
              <p:nvPr>
                <p:ph type="body" sz="half" idx="2"/>
              </p:nvPr>
            </p:nvSpPr>
            <p:spPr>
              <a:xfrm>
                <a:off x="193238" y="1220318"/>
                <a:ext cx="4815709" cy="1584449"/>
              </a:xfrm>
            </p:spPr>
            <p:txBody>
              <a:bodyPr/>
              <a:lstStyle/>
              <a:p>
                <a:pPr marL="285750" indent="-285750">
                  <a:buFont typeface="Arial" panose="020B0604020202020204" pitchFamily="34" charset="0"/>
                  <a:buChar char="•"/>
                </a:pPr>
                <a:r>
                  <a:rPr lang="en-US" dirty="0"/>
                  <a:t>In both emission and transmission, plasma radius stays fixed…something is preventing its expansion!</a:t>
                </a:r>
              </a:p>
              <a:p>
                <a:pPr marL="285750" indent="-285750">
                  <a:buFont typeface="Arial" panose="020B0604020202020204" pitchFamily="34" charset="0"/>
                  <a:buChar char="•"/>
                </a:pPr>
                <a:r>
                  <a:rPr lang="en-US" dirty="0"/>
                  <a:t>Femtosecond pulse heats and ionizes electrons, but ions are 300K.</a:t>
                </a:r>
              </a:p>
              <a:p>
                <a:pPr marL="285750" indent="-285750">
                  <a:buFont typeface="Arial" panose="020B0604020202020204" pitchFamily="34" charset="0"/>
                  <a:buChar char="•"/>
                </a:pPr>
                <a:r>
                  <a:rPr lang="en-US" dirty="0"/>
                  <a:t>Liquid plasma predicted for </a:t>
                </a:r>
                <a14:m>
                  <m:oMath xmlns:m="http://schemas.openxmlformats.org/officeDocument/2006/math">
                    <m:r>
                      <m:rPr>
                        <m:sty m:val="p"/>
                      </m:rPr>
                      <a:rPr lang="el-GR" i="1">
                        <a:latin typeface="Cambria Math" panose="02040503050406030204" pitchFamily="18" charset="0"/>
                      </a:rPr>
                      <m:t>Γ</m:t>
                    </m:r>
                    <m:r>
                      <a:rPr lang="en-US" i="1">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𝑍</m:t>
                            </m:r>
                          </m:e>
                          <m:sup>
                            <m:r>
                              <a:rPr lang="en-US" i="1">
                                <a:latin typeface="Cambria Math" panose="02040503050406030204" pitchFamily="18" charset="0"/>
                              </a:rPr>
                              <m:t>2</m:t>
                            </m:r>
                          </m:sup>
                        </m:sSup>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2</m:t>
                            </m:r>
                          </m:sup>
                        </m:sSup>
                      </m:num>
                      <m:den>
                        <m:r>
                          <a:rPr lang="en-US" i="1">
                            <a:latin typeface="Cambria Math" panose="02040503050406030204" pitchFamily="18" charset="0"/>
                          </a:rPr>
                          <m:t>𝑘𝑇</m:t>
                        </m:r>
                      </m:den>
                    </m:f>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4</m:t>
                                </m:r>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𝑛</m:t>
                                </m:r>
                              </m:num>
                              <m:den>
                                <m:r>
                                  <a:rPr lang="en-US" i="1">
                                    <a:latin typeface="Cambria Math" panose="02040503050406030204" pitchFamily="18" charset="0"/>
                                  </a:rPr>
                                  <m:t>3</m:t>
                                </m:r>
                              </m:den>
                            </m:f>
                          </m:e>
                        </m:d>
                      </m:e>
                      <m:sup>
                        <m:f>
                          <m:fPr>
                            <m:type m:val="skw"/>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3</m:t>
                            </m:r>
                          </m:den>
                        </m:f>
                      </m:sup>
                    </m:sSup>
                    <m:r>
                      <a:rPr lang="en-US" i="1">
                        <a:latin typeface="Cambria Math" panose="02040503050406030204" pitchFamily="18" charset="0"/>
                        <a:ea typeface="Cambria Math" panose="02040503050406030204" pitchFamily="18" charset="0"/>
                      </a:rPr>
                      <m:t>&gt;70</m:t>
                    </m:r>
                  </m:oMath>
                </a14:m>
                <a:r>
                  <a:rPr lang="en-US" dirty="0"/>
                  <a:t> </a:t>
                </a:r>
              </a:p>
            </p:txBody>
          </p:sp>
        </mc:Choice>
        <mc:Fallback xmlns="">
          <p:sp>
            <p:nvSpPr>
              <p:cNvPr id="4" name="Text Placeholder 3">
                <a:extLst>
                  <a:ext uri="{FF2B5EF4-FFF2-40B4-BE49-F238E27FC236}">
                    <a16:creationId xmlns:a16="http://schemas.microsoft.com/office/drawing/2014/main" id="{546E78B0-69D4-41B8-9B09-DCAC7F25C11B}"/>
                  </a:ext>
                </a:extLst>
              </p:cNvPr>
              <p:cNvSpPr>
                <a:spLocks noGrp="1" noRot="1" noChangeAspect="1" noMove="1" noResize="1" noEditPoints="1" noAdjustHandles="1" noChangeArrowheads="1" noChangeShapeType="1" noTextEdit="1"/>
              </p:cNvSpPr>
              <p:nvPr>
                <p:ph type="body" sz="half" idx="2"/>
              </p:nvPr>
            </p:nvSpPr>
            <p:spPr>
              <a:xfrm>
                <a:off x="193238" y="1220318"/>
                <a:ext cx="4815709" cy="1584449"/>
              </a:xfrm>
              <a:blipFill>
                <a:blip r:embed="rId4"/>
                <a:stretch>
                  <a:fillRect l="-253" t="-769"/>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B37C760D-817D-4E64-8B9B-3E3A0BFBA378}"/>
              </a:ext>
            </a:extLst>
          </p:cNvPr>
          <p:cNvSpPr/>
          <p:nvPr/>
        </p:nvSpPr>
        <p:spPr>
          <a:xfrm>
            <a:off x="5008947" y="4712613"/>
            <a:ext cx="4135053" cy="430887"/>
          </a:xfrm>
          <a:prstGeom prst="rect">
            <a:avLst/>
          </a:prstGeom>
        </p:spPr>
        <p:txBody>
          <a:bodyPr wrap="square">
            <a:spAutoFit/>
          </a:bodyPr>
          <a:lstStyle/>
          <a:p>
            <a:r>
              <a:rPr lang="en-US" sz="1100" dirty="0">
                <a:solidFill>
                  <a:srgbClr val="222222"/>
                </a:solidFill>
                <a:latin typeface="Times New Roman" panose="02020603050405020304" pitchFamily="18" charset="0"/>
                <a:cs typeface="Times New Roman" panose="02020603050405020304" pitchFamily="18" charset="0"/>
              </a:rPr>
              <a:t>Bataller, A., et al. "Blackbody Emission from Laser Breakdown in High-Pressure Gases." </a:t>
            </a:r>
            <a:r>
              <a:rPr lang="en-US" sz="1100" i="1" dirty="0">
                <a:solidFill>
                  <a:srgbClr val="222222"/>
                </a:solidFill>
                <a:latin typeface="Times New Roman" panose="02020603050405020304" pitchFamily="18" charset="0"/>
                <a:cs typeface="Times New Roman" panose="02020603050405020304" pitchFamily="18" charset="0"/>
              </a:rPr>
              <a:t>Physical Review Letters</a:t>
            </a:r>
            <a:r>
              <a:rPr lang="en-US" sz="1100" dirty="0">
                <a:solidFill>
                  <a:srgbClr val="222222"/>
                </a:solidFill>
                <a:latin typeface="Times New Roman" panose="02020603050405020304" pitchFamily="18" charset="0"/>
                <a:cs typeface="Times New Roman" panose="02020603050405020304" pitchFamily="18" charset="0"/>
              </a:rPr>
              <a:t> 113.7 (2014): 075001.</a:t>
            </a:r>
            <a:endParaRPr lang="en-US" sz="1100"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98F19B2B-3030-4FA3-84F5-6A7A15C684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5389" y="501194"/>
            <a:ext cx="3391228" cy="1888281"/>
          </a:xfrm>
          <a:prstGeom prst="rect">
            <a:avLst/>
          </a:prstGeom>
          <a:ln>
            <a:solidFill>
              <a:schemeClr val="tx1"/>
            </a:solidFill>
          </a:ln>
        </p:spPr>
      </p:pic>
      <p:pic>
        <p:nvPicPr>
          <p:cNvPr id="18" name="Content Placeholder 17">
            <a:extLst>
              <a:ext uri="{FF2B5EF4-FFF2-40B4-BE49-F238E27FC236}">
                <a16:creationId xmlns:a16="http://schemas.microsoft.com/office/drawing/2014/main" id="{0B3246E8-8013-4325-B0DB-971A94B69B12}"/>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725584" y="2804768"/>
            <a:ext cx="3798163" cy="2225620"/>
          </a:xfrm>
          <a:prstGeom prst="rect">
            <a:avLst/>
          </a:prstGeom>
          <a:ln>
            <a:solidFill>
              <a:schemeClr val="tx1"/>
            </a:solidFill>
          </a:ln>
        </p:spPr>
      </p:pic>
      <p:pic>
        <p:nvPicPr>
          <p:cNvPr id="19" name="Content Placeholder 5">
            <a:extLst>
              <a:ext uri="{FF2B5EF4-FFF2-40B4-BE49-F238E27FC236}">
                <a16:creationId xmlns:a16="http://schemas.microsoft.com/office/drawing/2014/main" id="{E9E43105-D0E7-42D9-B135-BB511CC3E8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5235389" y="2435471"/>
            <a:ext cx="3391228" cy="222562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FC8750A-4D33-4910-81E2-471E0618093B}"/>
                  </a:ext>
                </a:extLst>
              </p:cNvPr>
              <p:cNvSpPr txBox="1"/>
              <p:nvPr/>
            </p:nvSpPr>
            <p:spPr>
              <a:xfrm>
                <a:off x="1533504" y="1433010"/>
                <a:ext cx="6173501" cy="2677656"/>
              </a:xfrm>
              <a:prstGeom prst="rect">
                <a:avLst/>
              </a:prstGeom>
              <a:solidFill>
                <a:schemeClr val="bg1"/>
              </a:solidFill>
              <a:ln>
                <a:solidFill>
                  <a:schemeClr val="tx1"/>
                </a:solidFill>
              </a:ln>
              <a:scene3d>
                <a:camera prst="orthographicFront"/>
                <a:lightRig rig="threePt" dir="t"/>
              </a:scene3d>
              <a:sp3d>
                <a:bevelT/>
              </a:sp3d>
            </p:spPr>
            <p:txBody>
              <a:bodyPr wrap="square" rtlCol="0">
                <a:spAutoFit/>
              </a:bodyPr>
              <a:lstStyle/>
              <a:p>
                <a:pPr algn="ctr"/>
                <a:r>
                  <a:rPr lang="en-US" sz="2800" dirty="0"/>
                  <a:t>For electrons at 30,000 K, </a:t>
                </a:r>
                <a14:m>
                  <m:oMath xmlns:m="http://schemas.openxmlformats.org/officeDocument/2006/math">
                    <m:r>
                      <m:rPr>
                        <m:sty m:val="p"/>
                      </m:rPr>
                      <a:rPr lang="el-GR" sz="2800" i="1">
                        <a:latin typeface="Cambria Math" panose="02040503050406030204" pitchFamily="18" charset="0"/>
                      </a:rPr>
                      <m:t>Γ</m:t>
                    </m:r>
                    <m:r>
                      <a:rPr lang="en-US" sz="2800" i="1">
                        <a:latin typeface="Cambria Math" panose="02040503050406030204" pitchFamily="18" charset="0"/>
                      </a:rPr>
                      <m:t>=</m:t>
                    </m:r>
                    <m:r>
                      <a:rPr lang="en-US" sz="2800" i="1">
                        <a:latin typeface="Cambria Math" panose="02040503050406030204" pitchFamily="18" charset="0"/>
                        <a:ea typeface="Cambria Math" panose="02040503050406030204" pitchFamily="18" charset="0"/>
                      </a:rPr>
                      <m:t>0.71</m:t>
                    </m:r>
                  </m:oMath>
                </a14:m>
                <a:endParaRPr lang="en-US" sz="2800" dirty="0">
                  <a:ea typeface="Cambria Math" panose="02040503050406030204" pitchFamily="18" charset="0"/>
                </a:endParaRPr>
              </a:p>
              <a:p>
                <a:pPr algn="ctr"/>
                <a:r>
                  <a:rPr lang="en-US" sz="2800" dirty="0"/>
                  <a:t>but for </a:t>
                </a:r>
                <a:r>
                  <a:rPr lang="en-US" sz="2800" i="1" dirty="0"/>
                  <a:t>ions</a:t>
                </a:r>
                <a:r>
                  <a:rPr lang="en-US" sz="2800" dirty="0"/>
                  <a:t> at 300 K, </a:t>
                </a:r>
                <a14:m>
                  <m:oMath xmlns:m="http://schemas.openxmlformats.org/officeDocument/2006/math">
                    <m:r>
                      <m:rPr>
                        <m:sty m:val="p"/>
                      </m:rPr>
                      <a:rPr lang="el-GR" sz="2800" i="1">
                        <a:latin typeface="Cambria Math" panose="02040503050406030204" pitchFamily="18" charset="0"/>
                      </a:rPr>
                      <m:t>Γ</m:t>
                    </m:r>
                    <m:r>
                      <a:rPr lang="en-US" sz="2800" i="1">
                        <a:latin typeface="Cambria Math" panose="02040503050406030204" pitchFamily="18" charset="0"/>
                      </a:rPr>
                      <m:t>=</m:t>
                    </m:r>
                    <m:r>
                      <a:rPr lang="en-US" sz="2800" i="1">
                        <a:latin typeface="Cambria Math" panose="02040503050406030204" pitchFamily="18" charset="0"/>
                        <a:ea typeface="Cambria Math" panose="02040503050406030204" pitchFamily="18" charset="0"/>
                      </a:rPr>
                      <m:t>71</m:t>
                    </m:r>
                  </m:oMath>
                </a14:m>
                <a:endParaRPr lang="en-US" sz="2800" dirty="0"/>
              </a:p>
              <a:p>
                <a:pPr algn="ctr"/>
                <a:endParaRPr lang="en-US" sz="2800" dirty="0"/>
              </a:p>
              <a:p>
                <a:pPr algn="ctr"/>
                <a:r>
                  <a:rPr lang="en-US" sz="2800" dirty="0"/>
                  <a:t>Plasma might be in a liquid-like form. Questions remain of disorder-induced heating and electronic screening.</a:t>
                </a:r>
              </a:p>
            </p:txBody>
          </p:sp>
        </mc:Choice>
        <mc:Fallback xmlns="">
          <p:sp>
            <p:nvSpPr>
              <p:cNvPr id="20" name="TextBox 19">
                <a:extLst>
                  <a:ext uri="{FF2B5EF4-FFF2-40B4-BE49-F238E27FC236}">
                    <a16:creationId xmlns:a16="http://schemas.microsoft.com/office/drawing/2014/main" id="{2FC8750A-4D33-4910-81E2-471E0618093B}"/>
                  </a:ext>
                </a:extLst>
              </p:cNvPr>
              <p:cNvSpPr txBox="1">
                <a:spLocks noRot="1" noChangeAspect="1" noMove="1" noResize="1" noEditPoints="1" noAdjustHandles="1" noChangeArrowheads="1" noChangeShapeType="1" noTextEdit="1"/>
              </p:cNvSpPr>
              <p:nvPr/>
            </p:nvSpPr>
            <p:spPr>
              <a:xfrm>
                <a:off x="1533504" y="1433010"/>
                <a:ext cx="6173501" cy="2677656"/>
              </a:xfrm>
              <a:prstGeom prst="rect">
                <a:avLst/>
              </a:prstGeom>
              <a:blipFill>
                <a:blip r:embed="rId8"/>
                <a:stretch>
                  <a:fillRect t="-1345" b="-4709"/>
                </a:stretch>
              </a:blipFill>
              <a:ln>
                <a:solidFill>
                  <a:schemeClr val="tx1"/>
                </a:solidFill>
              </a:ln>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554158982"/>
      </p:ext>
    </p:extLst>
  </p:cSld>
  <p:clrMapOvr>
    <a:masterClrMapping/>
  </p:clrMapOvr>
  <mc:AlternateContent xmlns:mc="http://schemas.openxmlformats.org/markup-compatibility/2006" xmlns:p14="http://schemas.microsoft.com/office/powerpoint/2010/main">
    <mc:Choice Requires="p14">
      <p:transition spd="slow" p14:dur="2000" advTm="90068"/>
    </mc:Choice>
    <mc:Fallback xmlns="">
      <p:transition spd="slow" advTm="900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67A5755-26E2-41D2-BBB0-3060EBA38A4D}"/>
              </a:ext>
            </a:extLst>
          </p:cNvPr>
          <p:cNvSpPr>
            <a:spLocks noGrp="1"/>
          </p:cNvSpPr>
          <p:nvPr>
            <p:ph type="title"/>
          </p:nvPr>
        </p:nvSpPr>
        <p:spPr>
          <a:xfrm>
            <a:off x="457197" y="661782"/>
            <a:ext cx="8229600" cy="508781"/>
          </a:xfrm>
        </p:spPr>
        <p:txBody>
          <a:bodyPr/>
          <a:lstStyle/>
          <a:p>
            <a:r>
              <a:rPr lang="en-US" dirty="0"/>
              <a:t>Conclusions</a:t>
            </a:r>
          </a:p>
        </p:txBody>
      </p:sp>
      <p:sp>
        <p:nvSpPr>
          <p:cNvPr id="33" name="TextBox 32">
            <a:extLst>
              <a:ext uri="{FF2B5EF4-FFF2-40B4-BE49-F238E27FC236}">
                <a16:creationId xmlns:a16="http://schemas.microsoft.com/office/drawing/2014/main" id="{1821C026-11B7-4725-824C-30D1C5376DEA}"/>
              </a:ext>
            </a:extLst>
          </p:cNvPr>
          <p:cNvSpPr txBox="1"/>
          <p:nvPr/>
        </p:nvSpPr>
        <p:spPr>
          <a:xfrm>
            <a:off x="54592" y="477116"/>
            <a:ext cx="1141089" cy="369332"/>
          </a:xfrm>
          <a:prstGeom prst="rect">
            <a:avLst/>
          </a:prstGeom>
          <a:solidFill>
            <a:srgbClr val="FFFF00"/>
          </a:solidFill>
          <a:ln w="25400">
            <a:solidFill>
              <a:schemeClr val="tx1"/>
            </a:solidFill>
          </a:ln>
          <a:effectLst/>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10 bar</a:t>
            </a:r>
          </a:p>
        </p:txBody>
      </p:sp>
      <p:sp>
        <p:nvSpPr>
          <p:cNvPr id="3" name="Content Placeholder 2">
            <a:extLst>
              <a:ext uri="{FF2B5EF4-FFF2-40B4-BE49-F238E27FC236}">
                <a16:creationId xmlns:a16="http://schemas.microsoft.com/office/drawing/2014/main" id="{A43E868E-D66D-4368-A5E0-92B6912740D6}"/>
              </a:ext>
            </a:extLst>
          </p:cNvPr>
          <p:cNvSpPr>
            <a:spLocks noGrp="1"/>
          </p:cNvSpPr>
          <p:nvPr>
            <p:ph sz="half" idx="2"/>
          </p:nvPr>
        </p:nvSpPr>
        <p:spPr>
          <a:xfrm>
            <a:off x="457200" y="1631156"/>
            <a:ext cx="7745104" cy="2963466"/>
          </a:xfrm>
        </p:spPr>
        <p:txBody>
          <a:bodyPr/>
          <a:lstStyle/>
          <a:p>
            <a:r>
              <a:rPr lang="en-US" dirty="0"/>
              <a:t>Demonstration of strongly-coupled plasma (</a:t>
            </a:r>
            <a:r>
              <a:rPr lang="el-GR" dirty="0"/>
              <a:t>Γ</a:t>
            </a:r>
            <a:r>
              <a:rPr lang="en-US" dirty="0"/>
              <a:t>=0.55) formation in &lt;1 ps.</a:t>
            </a:r>
          </a:p>
          <a:p>
            <a:r>
              <a:rPr lang="en-US" dirty="0"/>
              <a:t>Model-independent temperature method from combined emission and transmission</a:t>
            </a:r>
          </a:p>
          <a:p>
            <a:r>
              <a:rPr lang="en-US" dirty="0"/>
              <a:t>Isochoric conditions created…possibility of two-temperature conditions (</a:t>
            </a:r>
            <a:r>
              <a:rPr lang="en-US" dirty="0" err="1"/>
              <a:t>T</a:t>
            </a:r>
            <a:r>
              <a:rPr lang="en-US" baseline="-25000" dirty="0" err="1"/>
              <a:t>e</a:t>
            </a:r>
            <a:r>
              <a:rPr lang="en-US" dirty="0"/>
              <a:t>&gt;&gt;</a:t>
            </a:r>
            <a:r>
              <a:rPr lang="en-US" dirty="0" err="1"/>
              <a:t>T</a:t>
            </a:r>
            <a:r>
              <a:rPr lang="en-US" baseline="-25000" dirty="0" err="1"/>
              <a:t>i</a:t>
            </a:r>
            <a:r>
              <a:rPr lang="en-US" dirty="0"/>
              <a:t>)</a:t>
            </a:r>
          </a:p>
          <a:p>
            <a:r>
              <a:rPr lang="en-US" dirty="0"/>
              <a:t>Constant acceleration during initial plasma expansion</a:t>
            </a:r>
          </a:p>
          <a:p>
            <a:endParaRPr lang="en-US" dirty="0"/>
          </a:p>
        </p:txBody>
      </p:sp>
    </p:spTree>
    <p:extLst>
      <p:ext uri="{BB962C8B-B14F-4D97-AF65-F5344CB8AC3E}">
        <p14:creationId xmlns:p14="http://schemas.microsoft.com/office/powerpoint/2010/main" val="3146783633"/>
      </p:ext>
    </p:extLst>
  </p:cSld>
  <p:clrMapOvr>
    <a:masterClrMapping/>
  </p:clrMapOvr>
  <mc:AlternateContent xmlns:mc="http://schemas.openxmlformats.org/markup-compatibility/2006" xmlns:p14="http://schemas.microsoft.com/office/powerpoint/2010/main">
    <mc:Choice Requires="p14">
      <p:transition spd="slow" p14:dur="2000" advTm="31271"/>
    </mc:Choice>
    <mc:Fallback xmlns="">
      <p:transition spd="slow" advTm="31271"/>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8A4B99-7F32-4AA4-A040-48D8A254F298}"/>
              </a:ext>
            </a:extLst>
          </p:cNvPr>
          <p:cNvPicPr>
            <a:picLocks noChangeAspect="1"/>
          </p:cNvPicPr>
          <p:nvPr/>
        </p:nvPicPr>
        <p:blipFill rotWithShape="1">
          <a:blip r:embed="rId2"/>
          <a:srcRect l="1" r="1"/>
          <a:stretch/>
        </p:blipFill>
        <p:spPr>
          <a:xfrm>
            <a:off x="0" y="459286"/>
            <a:ext cx="9144000" cy="4781674"/>
          </a:xfrm>
          <a:prstGeom prst="rect">
            <a:avLst/>
          </a:prstGeom>
        </p:spPr>
      </p:pic>
      <p:sp>
        <p:nvSpPr>
          <p:cNvPr id="5" name="Title 1">
            <a:extLst>
              <a:ext uri="{FF2B5EF4-FFF2-40B4-BE49-F238E27FC236}">
                <a16:creationId xmlns:a16="http://schemas.microsoft.com/office/drawing/2014/main" id="{37708CB9-12ED-487F-B917-C609CCCE13BB}"/>
              </a:ext>
            </a:extLst>
          </p:cNvPr>
          <p:cNvSpPr txBox="1">
            <a:spLocks/>
          </p:cNvSpPr>
          <p:nvPr/>
        </p:nvSpPr>
        <p:spPr>
          <a:xfrm>
            <a:off x="6632472" y="4064262"/>
            <a:ext cx="2105072" cy="902774"/>
          </a:xfrm>
          <a:prstGeom prst="rect">
            <a:avLst/>
          </a:prstGeom>
          <a:solidFill>
            <a:schemeClr val="bg1"/>
          </a:solidFill>
        </p:spPr>
        <p:txBody>
          <a:bodyPr/>
          <a:lstStyle>
            <a:lvl1pPr algn="ctr" defTabSz="457200" rtl="0" eaLnBrk="1" fontAlgn="base" hangingPunct="1">
              <a:spcBef>
                <a:spcPct val="0"/>
              </a:spcBef>
              <a:spcAft>
                <a:spcPct val="0"/>
              </a:spcAft>
              <a:defRPr sz="3200" b="1" kern="1200">
                <a:solidFill>
                  <a:schemeClr val="tx1"/>
                </a:solidFill>
                <a:latin typeface="Times New Roman" panose="02020603050405020304" pitchFamily="18" charset="0"/>
                <a:ea typeface="ＭＳ Ｐゴシック" charset="0"/>
                <a:cs typeface="Times New Roman" panose="02020603050405020304" pitchFamily="18" charset="0"/>
              </a:defRPr>
            </a:lvl1pPr>
            <a:lvl2pPr algn="ctr" defTabSz="457200" rtl="0" eaLnBrk="1" fontAlgn="base" hangingPunct="1">
              <a:spcBef>
                <a:spcPct val="0"/>
              </a:spcBef>
              <a:spcAft>
                <a:spcPct val="0"/>
              </a:spcAft>
              <a:defRPr sz="3200" b="1">
                <a:solidFill>
                  <a:schemeClr val="tx1"/>
                </a:solidFill>
                <a:latin typeface="Arial" charset="0"/>
                <a:ea typeface="ＭＳ Ｐゴシック" charset="0"/>
              </a:defRPr>
            </a:lvl2pPr>
            <a:lvl3pPr algn="ctr" defTabSz="457200" rtl="0" eaLnBrk="1" fontAlgn="base" hangingPunct="1">
              <a:spcBef>
                <a:spcPct val="0"/>
              </a:spcBef>
              <a:spcAft>
                <a:spcPct val="0"/>
              </a:spcAft>
              <a:defRPr sz="3200" b="1">
                <a:solidFill>
                  <a:schemeClr val="tx1"/>
                </a:solidFill>
                <a:latin typeface="Arial" charset="0"/>
                <a:ea typeface="ＭＳ Ｐゴシック" charset="0"/>
              </a:defRPr>
            </a:lvl3pPr>
            <a:lvl4pPr algn="ctr" defTabSz="457200" rtl="0" eaLnBrk="1" fontAlgn="base" hangingPunct="1">
              <a:spcBef>
                <a:spcPct val="0"/>
              </a:spcBef>
              <a:spcAft>
                <a:spcPct val="0"/>
              </a:spcAft>
              <a:defRPr sz="3200" b="1">
                <a:solidFill>
                  <a:schemeClr val="tx1"/>
                </a:solidFill>
                <a:latin typeface="Arial" charset="0"/>
                <a:ea typeface="ＭＳ Ｐゴシック" charset="0"/>
              </a:defRPr>
            </a:lvl4pPr>
            <a:lvl5pPr algn="ctr" defTabSz="457200" rtl="0" eaLnBrk="1" fontAlgn="base" hangingPunct="1">
              <a:spcBef>
                <a:spcPct val="0"/>
              </a:spcBef>
              <a:spcAft>
                <a:spcPct val="0"/>
              </a:spcAft>
              <a:defRPr sz="3200" b="1">
                <a:solidFill>
                  <a:schemeClr val="tx1"/>
                </a:solidFill>
                <a:latin typeface="Arial" charset="0"/>
                <a:ea typeface="ＭＳ Ｐゴシック" charset="0"/>
              </a:defRPr>
            </a:lvl5pPr>
            <a:lvl6pPr marL="457200" algn="ctr" defTabSz="457200" rtl="0" eaLnBrk="1" fontAlgn="base" hangingPunct="1">
              <a:spcBef>
                <a:spcPct val="0"/>
              </a:spcBef>
              <a:spcAft>
                <a:spcPct val="0"/>
              </a:spcAft>
              <a:defRPr sz="3200" b="1">
                <a:solidFill>
                  <a:schemeClr val="tx1"/>
                </a:solidFill>
                <a:latin typeface="Arial" charset="0"/>
                <a:ea typeface="ＭＳ Ｐゴシック" charset="0"/>
              </a:defRPr>
            </a:lvl6pPr>
            <a:lvl7pPr marL="914400" algn="ctr" defTabSz="457200" rtl="0" eaLnBrk="1" fontAlgn="base" hangingPunct="1">
              <a:spcBef>
                <a:spcPct val="0"/>
              </a:spcBef>
              <a:spcAft>
                <a:spcPct val="0"/>
              </a:spcAft>
              <a:defRPr sz="3200" b="1">
                <a:solidFill>
                  <a:schemeClr val="tx1"/>
                </a:solidFill>
                <a:latin typeface="Arial" charset="0"/>
                <a:ea typeface="ＭＳ Ｐゴシック" charset="0"/>
              </a:defRPr>
            </a:lvl7pPr>
            <a:lvl8pPr marL="1371600" algn="ctr" defTabSz="457200" rtl="0" eaLnBrk="1" fontAlgn="base" hangingPunct="1">
              <a:spcBef>
                <a:spcPct val="0"/>
              </a:spcBef>
              <a:spcAft>
                <a:spcPct val="0"/>
              </a:spcAft>
              <a:defRPr sz="3200" b="1">
                <a:solidFill>
                  <a:schemeClr val="tx1"/>
                </a:solidFill>
                <a:latin typeface="Arial" charset="0"/>
                <a:ea typeface="ＭＳ Ｐゴシック" charset="0"/>
              </a:defRPr>
            </a:lvl8pPr>
            <a:lvl9pPr marL="1828800" algn="ctr" defTabSz="457200" rtl="0" eaLnBrk="1" fontAlgn="base" hangingPunct="1">
              <a:spcBef>
                <a:spcPct val="0"/>
              </a:spcBef>
              <a:spcAft>
                <a:spcPct val="0"/>
              </a:spcAft>
              <a:defRPr sz="3200" b="1">
                <a:solidFill>
                  <a:schemeClr val="tx1"/>
                </a:solidFill>
                <a:latin typeface="Arial" charset="0"/>
                <a:ea typeface="ＭＳ Ｐゴシック" charset="0"/>
              </a:defRPr>
            </a:lvl9pPr>
          </a:lstStyle>
          <a:p>
            <a:r>
              <a:rPr lang="en-US" sz="2800" dirty="0"/>
              <a:t>Thank you!</a:t>
            </a:r>
            <a:br>
              <a:rPr lang="en-US" sz="2800" dirty="0"/>
            </a:br>
            <a:r>
              <a:rPr lang="en-US" sz="2800" dirty="0"/>
              <a:t>Q&amp;A</a:t>
            </a:r>
          </a:p>
        </p:txBody>
      </p:sp>
    </p:spTree>
    <p:extLst>
      <p:ext uri="{BB962C8B-B14F-4D97-AF65-F5344CB8AC3E}">
        <p14:creationId xmlns:p14="http://schemas.microsoft.com/office/powerpoint/2010/main" val="645373265"/>
      </p:ext>
    </p:extLst>
  </p:cSld>
  <p:clrMapOvr>
    <a:masterClrMapping/>
  </p:clrMapOvr>
  <mc:AlternateContent xmlns:mc="http://schemas.openxmlformats.org/markup-compatibility/2006" xmlns:p14="http://schemas.microsoft.com/office/powerpoint/2010/main">
    <mc:Choice Requires="p14">
      <p:transition spd="slow" p14:dur="2000" advTm="37654"/>
    </mc:Choice>
    <mc:Fallback xmlns="">
      <p:transition spd="slow" advTm="3765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67A5755-26E2-41D2-BBB0-3060EBA38A4D}"/>
              </a:ext>
            </a:extLst>
          </p:cNvPr>
          <p:cNvSpPr>
            <a:spLocks noGrp="1"/>
          </p:cNvSpPr>
          <p:nvPr>
            <p:ph type="title"/>
          </p:nvPr>
        </p:nvSpPr>
        <p:spPr>
          <a:xfrm>
            <a:off x="457203" y="574301"/>
            <a:ext cx="8229600" cy="801290"/>
          </a:xfrm>
        </p:spPr>
        <p:txBody>
          <a:bodyPr/>
          <a:lstStyle/>
          <a:p>
            <a:r>
              <a:rPr lang="en-US" dirty="0"/>
              <a:t>Dilute Plasma</a:t>
            </a:r>
          </a:p>
        </p:txBody>
      </p:sp>
      <p:sp>
        <p:nvSpPr>
          <p:cNvPr id="15" name="Text Placeholder 3">
            <a:extLst>
              <a:ext uri="{FF2B5EF4-FFF2-40B4-BE49-F238E27FC236}">
                <a16:creationId xmlns:a16="http://schemas.microsoft.com/office/drawing/2014/main" id="{7D6F6CAE-CD81-4126-827C-85ADD9FDB227}"/>
              </a:ext>
            </a:extLst>
          </p:cNvPr>
          <p:cNvSpPr txBox="1">
            <a:spLocks/>
          </p:cNvSpPr>
          <p:nvPr/>
        </p:nvSpPr>
        <p:spPr bwMode="auto">
          <a:xfrm>
            <a:off x="270933" y="1375590"/>
            <a:ext cx="3945467" cy="9746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400" kern="1200">
                <a:solidFill>
                  <a:schemeClr val="tx1"/>
                </a:solidFill>
                <a:latin typeface="Times New Roman" panose="02020603050405020304" pitchFamily="18" charset="0"/>
                <a:ea typeface="ＭＳ Ｐゴシック" charset="0"/>
                <a:cs typeface="Times New Roman" panose="02020603050405020304" pitchFamily="18" charset="0"/>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Times New Roman" panose="02020603050405020304" pitchFamily="18" charset="0"/>
                <a:ea typeface="ＭＳ Ｐゴシック" charset="0"/>
                <a:cs typeface="Times New Roman" panose="02020603050405020304" pitchFamily="18" charset="0"/>
              </a:defRPr>
            </a:lvl2pPr>
            <a:lvl3pPr marL="1143000" indent="-228600" algn="l" defTabSz="457200" rtl="0" eaLnBrk="1" fontAlgn="base" hangingPunct="1">
              <a:spcBef>
                <a:spcPct val="20000"/>
              </a:spcBef>
              <a:spcAft>
                <a:spcPct val="0"/>
              </a:spcAft>
              <a:buFont typeface="Arial" charset="0"/>
              <a:buChar char="•"/>
              <a:defRPr sz="1800" kern="1200">
                <a:solidFill>
                  <a:schemeClr val="tx1"/>
                </a:solidFill>
                <a:latin typeface="Times New Roman" panose="02020603050405020304" pitchFamily="18" charset="0"/>
                <a:ea typeface="ＭＳ Ｐゴシック" charset="0"/>
                <a:cs typeface="Times New Roman" panose="02020603050405020304" pitchFamily="18" charset="0"/>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Times New Roman" panose="02020603050405020304" pitchFamily="18" charset="0"/>
                <a:ea typeface="ＭＳ Ｐゴシック" charset="0"/>
                <a:cs typeface="Times New Roman" panose="02020603050405020304" pitchFamily="18" charset="0"/>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Times New Roman" panose="02020603050405020304" pitchFamily="18" charset="0"/>
                <a:ea typeface="ＭＳ Ｐゴシック" charset="0"/>
                <a:cs typeface="Times New Roman" panose="02020603050405020304" pitchFamily="18" charset="0"/>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lgn="ctr">
              <a:buNone/>
            </a:pPr>
            <a:r>
              <a:rPr lang="en-US" sz="2800" dirty="0"/>
              <a:t>Plasma is a system of unbound charged particles</a:t>
            </a:r>
          </a:p>
        </p:txBody>
      </p:sp>
      <p:sp>
        <p:nvSpPr>
          <p:cNvPr id="16" name="Text Placeholder 3">
            <a:extLst>
              <a:ext uri="{FF2B5EF4-FFF2-40B4-BE49-F238E27FC236}">
                <a16:creationId xmlns:a16="http://schemas.microsoft.com/office/drawing/2014/main" id="{B3557BBB-10D8-4C3E-AFC3-F8371F66E880}"/>
              </a:ext>
            </a:extLst>
          </p:cNvPr>
          <p:cNvSpPr txBox="1">
            <a:spLocks/>
          </p:cNvSpPr>
          <p:nvPr/>
        </p:nvSpPr>
        <p:spPr bwMode="auto">
          <a:xfrm>
            <a:off x="4497388" y="1400992"/>
            <a:ext cx="4642909" cy="9746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400" kern="1200">
                <a:solidFill>
                  <a:schemeClr val="tx1"/>
                </a:solidFill>
                <a:latin typeface="Times New Roman" panose="02020603050405020304" pitchFamily="18" charset="0"/>
                <a:ea typeface="ＭＳ Ｐゴシック" charset="0"/>
                <a:cs typeface="Times New Roman" panose="02020603050405020304" pitchFamily="18" charset="0"/>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Times New Roman" panose="02020603050405020304" pitchFamily="18" charset="0"/>
                <a:ea typeface="ＭＳ Ｐゴシック" charset="0"/>
                <a:cs typeface="Times New Roman" panose="02020603050405020304" pitchFamily="18" charset="0"/>
              </a:defRPr>
            </a:lvl2pPr>
            <a:lvl3pPr marL="1143000" indent="-228600" algn="l" defTabSz="457200" rtl="0" eaLnBrk="1" fontAlgn="base" hangingPunct="1">
              <a:spcBef>
                <a:spcPct val="20000"/>
              </a:spcBef>
              <a:spcAft>
                <a:spcPct val="0"/>
              </a:spcAft>
              <a:buFont typeface="Arial" charset="0"/>
              <a:buChar char="•"/>
              <a:defRPr sz="1800" kern="1200">
                <a:solidFill>
                  <a:schemeClr val="tx1"/>
                </a:solidFill>
                <a:latin typeface="Times New Roman" panose="02020603050405020304" pitchFamily="18" charset="0"/>
                <a:ea typeface="ＭＳ Ｐゴシック" charset="0"/>
                <a:cs typeface="Times New Roman" panose="02020603050405020304" pitchFamily="18" charset="0"/>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Times New Roman" panose="02020603050405020304" pitchFamily="18" charset="0"/>
                <a:ea typeface="ＭＳ Ｐゴシック" charset="0"/>
                <a:cs typeface="Times New Roman" panose="02020603050405020304" pitchFamily="18" charset="0"/>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Times New Roman" panose="02020603050405020304" pitchFamily="18" charset="0"/>
                <a:ea typeface="ＭＳ Ｐゴシック" charset="0"/>
                <a:cs typeface="Times New Roman" panose="02020603050405020304" pitchFamily="18" charset="0"/>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lgn="ctr">
              <a:buNone/>
            </a:pPr>
            <a:r>
              <a:rPr lang="en-US" sz="1800" dirty="0"/>
              <a:t>Stellar, interplanetary, interstellar, and intergalactic media are mostly dilute plasmas (&gt;99% of visible universe)</a:t>
            </a:r>
          </a:p>
        </p:txBody>
      </p:sp>
      <p:pic>
        <p:nvPicPr>
          <p:cNvPr id="19" name="Content Placeholder 18">
            <a:extLst>
              <a:ext uri="{FF2B5EF4-FFF2-40B4-BE49-F238E27FC236}">
                <a16:creationId xmlns:a16="http://schemas.microsoft.com/office/drawing/2014/main" id="{1BC39128-17BA-4F90-9573-44153A52A9F2}"/>
              </a:ext>
            </a:extLst>
          </p:cNvPr>
          <p:cNvPicPr>
            <a:picLocks noGrp="1" noChangeAspect="1"/>
          </p:cNvPicPr>
          <p:nvPr>
            <p:ph sz="half" idx="2"/>
          </p:nvPr>
        </p:nvPicPr>
        <p:blipFill rotWithShape="1">
          <a:blip r:embed="rId3"/>
          <a:srcRect r="35020"/>
          <a:stretch/>
        </p:blipFill>
        <p:spPr>
          <a:xfrm>
            <a:off x="169333" y="2281824"/>
            <a:ext cx="4328055" cy="2604876"/>
          </a:xfrm>
          <a:prstGeom prst="rect">
            <a:avLst/>
          </a:prstGeom>
        </p:spPr>
      </p:pic>
      <p:pic>
        <p:nvPicPr>
          <p:cNvPr id="22" name="Picture 2" descr="https://upload.wikimedia.org/wikipedia/commons/e/e3/Magnificent_CME_Erupts_on_the_Sun_-_August_31.jpg">
            <a:extLst>
              <a:ext uri="{FF2B5EF4-FFF2-40B4-BE49-F238E27FC236}">
                <a16:creationId xmlns:a16="http://schemas.microsoft.com/office/drawing/2014/main" id="{7E4C0F4D-1959-4FE1-A887-2848798EAD62}"/>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4645028" y="2401010"/>
            <a:ext cx="4419005" cy="248569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D3AF594E-CE99-4615-9284-951169D319DB}"/>
              </a:ext>
            </a:extLst>
          </p:cNvPr>
          <p:cNvSpPr/>
          <p:nvPr/>
        </p:nvSpPr>
        <p:spPr>
          <a:xfrm>
            <a:off x="4646614" y="4917269"/>
            <a:ext cx="1894121" cy="230832"/>
          </a:xfrm>
          <a:prstGeom prst="rect">
            <a:avLst/>
          </a:prstGeom>
        </p:spPr>
        <p:txBody>
          <a:bodyPr wrap="square">
            <a:spAutoFit/>
          </a:bodyPr>
          <a:lstStyle/>
          <a:p>
            <a:r>
              <a:rPr lang="en-US" sz="900" dirty="0">
                <a:solidFill>
                  <a:srgbClr val="555555"/>
                </a:solidFill>
                <a:latin typeface="Times New Roman" panose="02020603050405020304" pitchFamily="18" charset="0"/>
                <a:cs typeface="Times New Roman" panose="02020603050405020304" pitchFamily="18" charset="0"/>
              </a:rPr>
              <a:t>www.wikipedia.org</a:t>
            </a:r>
            <a:endParaRPr lang="en-US" sz="900" dirty="0">
              <a:latin typeface="Times New Roman" panose="02020603050405020304" pitchFamily="18" charset="0"/>
              <a:cs typeface="Times New Roman" panose="02020603050405020304" pitchFamily="18" charset="0"/>
            </a:endParaRPr>
          </a:p>
        </p:txBody>
      </p:sp>
      <p:sp>
        <p:nvSpPr>
          <p:cNvPr id="9" name="Text Placeholder 3">
            <a:extLst>
              <a:ext uri="{FF2B5EF4-FFF2-40B4-BE49-F238E27FC236}">
                <a16:creationId xmlns:a16="http://schemas.microsoft.com/office/drawing/2014/main" id="{CCA373D3-A7CF-485B-A537-83B1E8368D54}"/>
              </a:ext>
            </a:extLst>
          </p:cNvPr>
          <p:cNvSpPr txBox="1">
            <a:spLocks/>
          </p:cNvSpPr>
          <p:nvPr/>
        </p:nvSpPr>
        <p:spPr bwMode="auto">
          <a:xfrm>
            <a:off x="932657" y="4667472"/>
            <a:ext cx="2622017" cy="4995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400" kern="1200">
                <a:solidFill>
                  <a:schemeClr val="tx1"/>
                </a:solidFill>
                <a:latin typeface="Times New Roman" panose="02020603050405020304" pitchFamily="18" charset="0"/>
                <a:ea typeface="ＭＳ Ｐゴシック" charset="0"/>
                <a:cs typeface="Times New Roman" panose="02020603050405020304" pitchFamily="18" charset="0"/>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Times New Roman" panose="02020603050405020304" pitchFamily="18" charset="0"/>
                <a:ea typeface="ＭＳ Ｐゴシック" charset="0"/>
                <a:cs typeface="Times New Roman" panose="02020603050405020304" pitchFamily="18" charset="0"/>
              </a:defRPr>
            </a:lvl2pPr>
            <a:lvl3pPr marL="1143000" indent="-228600" algn="l" defTabSz="457200" rtl="0" eaLnBrk="1" fontAlgn="base" hangingPunct="1">
              <a:spcBef>
                <a:spcPct val="20000"/>
              </a:spcBef>
              <a:spcAft>
                <a:spcPct val="0"/>
              </a:spcAft>
              <a:buFont typeface="Arial" charset="0"/>
              <a:buChar char="•"/>
              <a:defRPr sz="1800" kern="1200">
                <a:solidFill>
                  <a:schemeClr val="tx1"/>
                </a:solidFill>
                <a:latin typeface="Times New Roman" panose="02020603050405020304" pitchFamily="18" charset="0"/>
                <a:ea typeface="ＭＳ Ｐゴシック" charset="0"/>
                <a:cs typeface="Times New Roman" panose="02020603050405020304" pitchFamily="18" charset="0"/>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Times New Roman" panose="02020603050405020304" pitchFamily="18" charset="0"/>
                <a:ea typeface="ＭＳ Ｐゴシック" charset="0"/>
                <a:cs typeface="Times New Roman" panose="02020603050405020304" pitchFamily="18" charset="0"/>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Times New Roman" panose="02020603050405020304" pitchFamily="18" charset="0"/>
                <a:ea typeface="ＭＳ Ｐゴシック" charset="0"/>
                <a:cs typeface="Times New Roman" panose="02020603050405020304" pitchFamily="18" charset="0"/>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lgn="ctr">
              <a:buNone/>
            </a:pPr>
            <a:r>
              <a:rPr lang="en-US" sz="2000" b="1" dirty="0"/>
              <a:t>Atomic plasma</a:t>
            </a:r>
          </a:p>
        </p:txBody>
      </p:sp>
    </p:spTree>
    <p:extLst>
      <p:ext uri="{BB962C8B-B14F-4D97-AF65-F5344CB8AC3E}">
        <p14:creationId xmlns:p14="http://schemas.microsoft.com/office/powerpoint/2010/main" val="67461623"/>
      </p:ext>
    </p:extLst>
  </p:cSld>
  <p:clrMapOvr>
    <a:masterClrMapping/>
  </p:clrMapOvr>
  <mc:AlternateContent xmlns:mc="http://schemas.openxmlformats.org/markup-compatibility/2006" xmlns:p14="http://schemas.microsoft.com/office/powerpoint/2010/main">
    <mc:Choice Requires="p14">
      <p:transition spd="slow" p14:dur="2000" advTm="151455"/>
    </mc:Choice>
    <mc:Fallback xmlns="">
      <p:transition spd="slow" advTm="15145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02A2F-0EF6-45E4-A33D-A2AF7FFCA76F}"/>
              </a:ext>
            </a:extLst>
          </p:cNvPr>
          <p:cNvSpPr>
            <a:spLocks noGrp="1"/>
          </p:cNvSpPr>
          <p:nvPr>
            <p:ph type="title"/>
          </p:nvPr>
        </p:nvSpPr>
        <p:spPr>
          <a:xfrm>
            <a:off x="457202" y="807534"/>
            <a:ext cx="3311716" cy="973558"/>
          </a:xfrm>
        </p:spPr>
        <p:txBody>
          <a:bodyPr/>
          <a:lstStyle/>
          <a:p>
            <a:pPr algn="ctr"/>
            <a:r>
              <a:rPr lang="en-US" sz="3000" dirty="0"/>
              <a:t>Strongly Coupled Plasma</a:t>
            </a:r>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6B4253AA-DAB0-4861-9211-2962D8E32EFA}"/>
                  </a:ext>
                </a:extLst>
              </p:cNvPr>
              <p:cNvSpPr>
                <a:spLocks noGrp="1"/>
              </p:cNvSpPr>
              <p:nvPr>
                <p:ph type="body" sz="half" idx="2"/>
              </p:nvPr>
            </p:nvSpPr>
            <p:spPr>
              <a:xfrm>
                <a:off x="608903" y="2024064"/>
                <a:ext cx="3008313" cy="2676689"/>
              </a:xfrm>
            </p:spPr>
            <p:txBody>
              <a:bodyPr/>
              <a:lstStyle/>
              <a:p>
                <a:pPr algn="ctr"/>
                <a:r>
                  <a:rPr lang="en-US" sz="2000" dirty="0"/>
                  <a:t>Strong particle coupling is determined by comparing the Coulomb potential energy to kinetic energy:</a:t>
                </a:r>
              </a:p>
              <a:p>
                <a:pPr algn="ctr"/>
                <a:endParaRPr lang="en-US" sz="2000" dirty="0"/>
              </a:p>
              <a:p>
                <a:pPr algn="ctr"/>
                <a:r>
                  <a:rPr lang="en-US" sz="2800" dirty="0"/>
                  <a:t> </a:t>
                </a:r>
                <a14:m>
                  <m:oMath xmlns:m="http://schemas.openxmlformats.org/officeDocument/2006/math">
                    <m:r>
                      <m:rPr>
                        <m:sty m:val="p"/>
                      </m:rPr>
                      <a:rPr lang="en-US" sz="3200">
                        <a:latin typeface="Cambria Math" panose="02040503050406030204" pitchFamily="18" charset="0"/>
                      </a:rPr>
                      <m:t>Γ</m:t>
                    </m:r>
                    <m:r>
                      <a:rPr lang="en-US" sz="3200">
                        <a:latin typeface="Cambria Math" panose="02040503050406030204" pitchFamily="18" charset="0"/>
                      </a:rPr>
                      <m:t>=</m:t>
                    </m:r>
                    <m:f>
                      <m:fPr>
                        <m:ctrlPr>
                          <a:rPr lang="en-US" sz="3200" i="1">
                            <a:latin typeface="Cambria Math" panose="02040503050406030204" pitchFamily="18" charset="0"/>
                          </a:rPr>
                        </m:ctrlPr>
                      </m:fPr>
                      <m:num>
                        <m:sSub>
                          <m:sSubPr>
                            <m:ctrlPr>
                              <a:rPr lang="en-US" sz="3200" i="1">
                                <a:latin typeface="Cambria Math" panose="02040503050406030204" pitchFamily="18" charset="0"/>
                              </a:rPr>
                            </m:ctrlPr>
                          </m:sSubPr>
                          <m:e>
                            <m:r>
                              <a:rPr lang="en-US" sz="3200" i="1">
                                <a:latin typeface="Cambria Math" panose="02040503050406030204" pitchFamily="18" charset="0"/>
                              </a:rPr>
                              <m:t>𝐸</m:t>
                            </m:r>
                          </m:e>
                          <m:sub>
                            <m:r>
                              <a:rPr lang="en-US" sz="3200" i="1">
                                <a:latin typeface="Cambria Math" panose="02040503050406030204" pitchFamily="18" charset="0"/>
                              </a:rPr>
                              <m:t>𝑐</m:t>
                            </m:r>
                          </m:sub>
                        </m:sSub>
                      </m:num>
                      <m:den>
                        <m:r>
                          <a:rPr lang="en-US" sz="3200" i="1">
                            <a:latin typeface="Cambria Math" panose="02040503050406030204" pitchFamily="18" charset="0"/>
                          </a:rPr>
                          <m:t>𝑘𝑇</m:t>
                        </m:r>
                      </m:den>
                    </m:f>
                    <m:r>
                      <a:rPr lang="en-US" sz="3200" i="1">
                        <a:latin typeface="Cambria Math" panose="02040503050406030204" pitchFamily="18" charset="0"/>
                      </a:rPr>
                      <m:t>=</m:t>
                    </m:r>
                    <m:f>
                      <m:fPr>
                        <m:ctrlPr>
                          <a:rPr lang="en-US" sz="3200" i="1">
                            <a:latin typeface="Cambria Math" panose="02040503050406030204" pitchFamily="18" charset="0"/>
                          </a:rPr>
                        </m:ctrlPr>
                      </m:fPr>
                      <m:num>
                        <m:sSup>
                          <m:sSupPr>
                            <m:ctrlPr>
                              <a:rPr lang="en-US" sz="3200" b="1" i="1">
                                <a:latin typeface="Cambria Math" panose="02040503050406030204" pitchFamily="18" charset="0"/>
                              </a:rPr>
                            </m:ctrlPr>
                          </m:sSupPr>
                          <m:e>
                            <m:r>
                              <a:rPr lang="en-US" sz="3200" b="1" i="1">
                                <a:latin typeface="Cambria Math" panose="02040503050406030204" pitchFamily="18" charset="0"/>
                              </a:rPr>
                              <m:t>𝒒</m:t>
                            </m:r>
                          </m:e>
                          <m:sup>
                            <m:r>
                              <a:rPr lang="en-US" sz="3200" b="1" i="1">
                                <a:latin typeface="Cambria Math" panose="02040503050406030204" pitchFamily="18" charset="0"/>
                              </a:rPr>
                              <m:t>𝟐</m:t>
                            </m:r>
                          </m:sup>
                        </m:sSup>
                      </m:num>
                      <m:den>
                        <m:sSub>
                          <m:sSubPr>
                            <m:ctrlPr>
                              <a:rPr lang="en-US" sz="3200" b="1" i="1">
                                <a:latin typeface="Cambria Math" panose="02040503050406030204" pitchFamily="18" charset="0"/>
                              </a:rPr>
                            </m:ctrlPr>
                          </m:sSubPr>
                          <m:e>
                            <m:r>
                              <a:rPr lang="en-US" sz="3200" b="1" i="1">
                                <a:latin typeface="Cambria Math" panose="02040503050406030204" pitchFamily="18" charset="0"/>
                              </a:rPr>
                              <m:t>𝒂𝒌</m:t>
                            </m:r>
                          </m:e>
                          <m:sub>
                            <m:r>
                              <a:rPr lang="en-US" sz="3200" b="1" i="1">
                                <a:latin typeface="Cambria Math" panose="02040503050406030204" pitchFamily="18" charset="0"/>
                              </a:rPr>
                              <m:t>𝑩</m:t>
                            </m:r>
                          </m:sub>
                        </m:sSub>
                        <m:r>
                          <a:rPr lang="en-US" sz="3200" b="1" i="1">
                            <a:latin typeface="Cambria Math" panose="02040503050406030204" pitchFamily="18" charset="0"/>
                          </a:rPr>
                          <m:t>𝑻</m:t>
                        </m:r>
                      </m:den>
                    </m:f>
                  </m:oMath>
                </a14:m>
                <a:endParaRPr lang="en-US" sz="2000" dirty="0"/>
              </a:p>
            </p:txBody>
          </p:sp>
        </mc:Choice>
        <mc:Fallback xmlns="">
          <p:sp>
            <p:nvSpPr>
              <p:cNvPr id="4" name="Text Placeholder 3">
                <a:extLst>
                  <a:ext uri="{FF2B5EF4-FFF2-40B4-BE49-F238E27FC236}">
                    <a16:creationId xmlns:a16="http://schemas.microsoft.com/office/drawing/2014/main" id="{6B4253AA-DAB0-4861-9211-2962D8E32EFA}"/>
                  </a:ext>
                </a:extLst>
              </p:cNvPr>
              <p:cNvSpPr>
                <a:spLocks noGrp="1" noRot="1" noChangeAspect="1" noMove="1" noResize="1" noEditPoints="1" noAdjustHandles="1" noChangeArrowheads="1" noChangeShapeType="1" noTextEdit="1"/>
              </p:cNvSpPr>
              <p:nvPr>
                <p:ph type="body" sz="half" idx="2"/>
              </p:nvPr>
            </p:nvSpPr>
            <p:spPr>
              <a:xfrm>
                <a:off x="608903" y="2024064"/>
                <a:ext cx="3008313" cy="2676689"/>
              </a:xfrm>
              <a:blipFill>
                <a:blip r:embed="rId3"/>
                <a:stretch>
                  <a:fillRect t="-1139" r="-1623"/>
                </a:stretch>
              </a:blipFill>
            </p:spPr>
            <p:txBody>
              <a:bodyPr/>
              <a:lstStyle/>
              <a:p>
                <a:r>
                  <a:rPr lang="en-US">
                    <a:noFill/>
                  </a:rPr>
                  <a:t> </a:t>
                </a:r>
              </a:p>
            </p:txBody>
          </p:sp>
        </mc:Fallback>
      </mc:AlternateContent>
      <p:pic>
        <p:nvPicPr>
          <p:cNvPr id="5" name="Content Placeholder 3">
            <a:extLst>
              <a:ext uri="{FF2B5EF4-FFF2-40B4-BE49-F238E27FC236}">
                <a16:creationId xmlns:a16="http://schemas.microsoft.com/office/drawing/2014/main" id="{B072A14A-1293-4CA7-977A-9D48ACB331A5}"/>
              </a:ext>
            </a:extLst>
          </p:cNvPr>
          <p:cNvPicPr>
            <a:picLocks noGrp="1" noChangeAspect="1"/>
          </p:cNvPicPr>
          <p:nvPr>
            <p:ph idx="1"/>
          </p:nvPr>
        </p:nvPicPr>
        <p:blipFill rotWithShape="1">
          <a:blip r:embed="rId4"/>
          <a:srcRect l="50000"/>
          <a:stretch/>
        </p:blipFill>
        <p:spPr>
          <a:xfrm>
            <a:off x="4309704" y="1486894"/>
            <a:ext cx="4285655" cy="3352133"/>
          </a:xfrm>
          <a:prstGeom prst="rect">
            <a:avLst/>
          </a:prstGeom>
        </p:spPr>
      </p:pic>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6B1F6D4A-374A-4A12-B26B-C9B3D738AA68}"/>
                  </a:ext>
                </a:extLst>
              </p:cNvPr>
              <p:cNvSpPr/>
              <p:nvPr/>
            </p:nvSpPr>
            <p:spPr>
              <a:xfrm>
                <a:off x="7681128" y="914265"/>
                <a:ext cx="107856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1" i="0">
                          <a:latin typeface="Cambria Math" panose="02040503050406030204" pitchFamily="18" charset="0"/>
                        </a:rPr>
                        <m:t>𝚪</m:t>
                      </m:r>
                      <m:r>
                        <a:rPr lang="en-US" sz="2400" b="1" i="0">
                          <a:latin typeface="Cambria Math" panose="02040503050406030204" pitchFamily="18" charset="0"/>
                        </a:rPr>
                        <m:t>≫</m:t>
                      </m:r>
                      <m:r>
                        <a:rPr lang="en-US" sz="2400" b="1" i="0">
                          <a:latin typeface="Cambria Math" panose="02040503050406030204" pitchFamily="18" charset="0"/>
                        </a:rPr>
                        <m:t>𝟏</m:t>
                      </m:r>
                    </m:oMath>
                  </m:oMathPara>
                </a14:m>
                <a:endParaRPr lang="en-US" sz="2400" b="1" dirty="0"/>
              </a:p>
            </p:txBody>
          </p:sp>
        </mc:Choice>
        <mc:Fallback xmlns="">
          <p:sp>
            <p:nvSpPr>
              <p:cNvPr id="6" name="Rectangle 5">
                <a:extLst>
                  <a:ext uri="{FF2B5EF4-FFF2-40B4-BE49-F238E27FC236}">
                    <a16:creationId xmlns:a16="http://schemas.microsoft.com/office/drawing/2014/main" id="{6B1F6D4A-374A-4A12-B26B-C9B3D738AA68}"/>
                  </a:ext>
                </a:extLst>
              </p:cNvPr>
              <p:cNvSpPr>
                <a:spLocks noRot="1" noChangeAspect="1" noMove="1" noResize="1" noEditPoints="1" noAdjustHandles="1" noChangeArrowheads="1" noChangeShapeType="1" noTextEdit="1"/>
              </p:cNvSpPr>
              <p:nvPr/>
            </p:nvSpPr>
            <p:spPr>
              <a:xfrm>
                <a:off x="7681128" y="914265"/>
                <a:ext cx="1078565" cy="46166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B85E30DF-477A-401D-AAA7-207D9F9578D7}"/>
                  </a:ext>
                </a:extLst>
              </p:cNvPr>
              <p:cNvSpPr/>
              <p:nvPr/>
            </p:nvSpPr>
            <p:spPr>
              <a:xfrm>
                <a:off x="4168753" y="914088"/>
                <a:ext cx="107856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1" i="0" smtClean="0">
                          <a:latin typeface="Cambria Math" panose="02040503050406030204" pitchFamily="18" charset="0"/>
                        </a:rPr>
                        <m:t>𝚪</m:t>
                      </m:r>
                      <m:r>
                        <a:rPr lang="en-US" sz="2400" b="1" i="0" smtClean="0">
                          <a:latin typeface="Cambria Math" panose="02040503050406030204" pitchFamily="18" charset="0"/>
                        </a:rPr>
                        <m:t>≪</m:t>
                      </m:r>
                      <m:r>
                        <a:rPr lang="en-US" sz="2400" b="1" i="0">
                          <a:latin typeface="Cambria Math" panose="02040503050406030204" pitchFamily="18" charset="0"/>
                        </a:rPr>
                        <m:t>𝟏</m:t>
                      </m:r>
                    </m:oMath>
                  </m:oMathPara>
                </a14:m>
                <a:endParaRPr lang="en-US" sz="2400" b="1" dirty="0"/>
              </a:p>
            </p:txBody>
          </p:sp>
        </mc:Choice>
        <mc:Fallback xmlns="">
          <p:sp>
            <p:nvSpPr>
              <p:cNvPr id="7" name="Rectangle 6">
                <a:extLst>
                  <a:ext uri="{FF2B5EF4-FFF2-40B4-BE49-F238E27FC236}">
                    <a16:creationId xmlns:a16="http://schemas.microsoft.com/office/drawing/2014/main" id="{B85E30DF-477A-401D-AAA7-207D9F9578D7}"/>
                  </a:ext>
                </a:extLst>
              </p:cNvPr>
              <p:cNvSpPr>
                <a:spLocks noRot="1" noChangeAspect="1" noMove="1" noResize="1" noEditPoints="1" noAdjustHandles="1" noChangeArrowheads="1" noChangeShapeType="1" noTextEdit="1"/>
              </p:cNvSpPr>
              <p:nvPr/>
            </p:nvSpPr>
            <p:spPr>
              <a:xfrm>
                <a:off x="4168753" y="914088"/>
                <a:ext cx="1078564" cy="461665"/>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09906725"/>
      </p:ext>
    </p:extLst>
  </p:cSld>
  <p:clrMapOvr>
    <a:masterClrMapping/>
  </p:clrMapOvr>
  <mc:AlternateContent xmlns:mc="http://schemas.openxmlformats.org/markup-compatibility/2006" xmlns:p14="http://schemas.microsoft.com/office/powerpoint/2010/main">
    <mc:Choice Requires="p14">
      <p:transition spd="slow" p14:dur="2000" advTm="78671"/>
    </mc:Choice>
    <mc:Fallback xmlns="">
      <p:transition spd="slow" advTm="7867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2410F-ADD1-4BFA-8ADB-A66F7E36A1CC}"/>
              </a:ext>
            </a:extLst>
          </p:cNvPr>
          <p:cNvSpPr>
            <a:spLocks noGrp="1"/>
          </p:cNvSpPr>
          <p:nvPr>
            <p:ph type="title"/>
          </p:nvPr>
        </p:nvSpPr>
        <p:spPr>
          <a:xfrm>
            <a:off x="457199" y="455300"/>
            <a:ext cx="8229600" cy="801290"/>
          </a:xfrm>
        </p:spPr>
        <p:txBody>
          <a:bodyPr/>
          <a:lstStyle/>
          <a:p>
            <a:r>
              <a:rPr lang="en-US" dirty="0"/>
              <a:t>Strongly Coupled One-Component Plasma</a:t>
            </a:r>
          </a:p>
        </p:txBody>
      </p:sp>
      <p:sp>
        <p:nvSpPr>
          <p:cNvPr id="16" name="TextBox 15">
            <a:extLst>
              <a:ext uri="{FF2B5EF4-FFF2-40B4-BE49-F238E27FC236}">
                <a16:creationId xmlns:a16="http://schemas.microsoft.com/office/drawing/2014/main" id="{5DDDDE6A-9C52-4F9E-9716-604F27E1FA95}"/>
              </a:ext>
            </a:extLst>
          </p:cNvPr>
          <p:cNvSpPr txBox="1"/>
          <p:nvPr/>
        </p:nvSpPr>
        <p:spPr>
          <a:xfrm>
            <a:off x="132607" y="4748105"/>
            <a:ext cx="2743200" cy="230832"/>
          </a:xfrm>
          <a:prstGeom prst="rect">
            <a:avLst/>
          </a:prstGeom>
          <a:noFill/>
        </p:spPr>
        <p:txBody>
          <a:bodyPr wrap="square" rtlCol="0">
            <a:spAutoFit/>
          </a:bodyPr>
          <a:lstStyle/>
          <a:p>
            <a:r>
              <a:rPr lang="en-US" sz="900" dirty="0">
                <a:latin typeface="Times New Roman" panose="02020603050405020304" pitchFamily="18" charset="0"/>
                <a:cs typeface="Times New Roman" panose="02020603050405020304" pitchFamily="18" charset="0"/>
              </a:rPr>
              <a:t>https://www.lanl.gov/projects/dense-plasma-theory</a:t>
            </a:r>
          </a:p>
        </p:txBody>
      </p: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B8A022C3-BCDD-4681-A559-947F2C64BF5D}"/>
                  </a:ext>
                </a:extLst>
              </p:cNvPr>
              <p:cNvSpPr/>
              <p:nvPr/>
            </p:nvSpPr>
            <p:spPr>
              <a:xfrm>
                <a:off x="1097280" y="1280160"/>
                <a:ext cx="131100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1" i="0" smtClean="0">
                          <a:latin typeface="Cambria Math" panose="02040503050406030204" pitchFamily="18" charset="0"/>
                        </a:rPr>
                        <m:t>𝚪</m:t>
                      </m:r>
                      <m:r>
                        <a:rPr lang="en-US" sz="2400" b="1" i="0" smtClean="0">
                          <a:latin typeface="Cambria Math" panose="02040503050406030204" pitchFamily="18" charset="0"/>
                        </a:rPr>
                        <m:t>=</m:t>
                      </m:r>
                      <m:r>
                        <a:rPr lang="en-US" sz="2400" b="1" i="0" smtClean="0">
                          <a:latin typeface="Cambria Math" panose="02040503050406030204" pitchFamily="18" charset="0"/>
                        </a:rPr>
                        <m:t>𝟎</m:t>
                      </m:r>
                      <m:r>
                        <a:rPr lang="en-US" sz="2400" b="1" i="0" smtClean="0">
                          <a:latin typeface="Cambria Math" panose="02040503050406030204" pitchFamily="18" charset="0"/>
                        </a:rPr>
                        <m:t>.</m:t>
                      </m:r>
                      <m:r>
                        <a:rPr lang="en-US" sz="2400" b="1" i="0" smtClean="0">
                          <a:latin typeface="Cambria Math" panose="02040503050406030204" pitchFamily="18" charset="0"/>
                        </a:rPr>
                        <m:t>𝟏</m:t>
                      </m:r>
                    </m:oMath>
                  </m:oMathPara>
                </a14:m>
                <a:endParaRPr lang="en-US" sz="2400" b="1" dirty="0"/>
              </a:p>
            </p:txBody>
          </p:sp>
        </mc:Choice>
        <mc:Fallback xmlns="">
          <p:sp>
            <p:nvSpPr>
              <p:cNvPr id="26" name="Rectangle 25">
                <a:extLst>
                  <a:ext uri="{FF2B5EF4-FFF2-40B4-BE49-F238E27FC236}">
                    <a16:creationId xmlns:a16="http://schemas.microsoft.com/office/drawing/2014/main" id="{B8A022C3-BCDD-4681-A559-947F2C64BF5D}"/>
                  </a:ext>
                </a:extLst>
              </p:cNvPr>
              <p:cNvSpPr>
                <a:spLocks noRot="1" noChangeAspect="1" noMove="1" noResize="1" noEditPoints="1" noAdjustHandles="1" noChangeArrowheads="1" noChangeShapeType="1" noTextEdit="1"/>
              </p:cNvSpPr>
              <p:nvPr/>
            </p:nvSpPr>
            <p:spPr>
              <a:xfrm>
                <a:off x="1097280" y="1280160"/>
                <a:ext cx="1311000" cy="461665"/>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A938C2CD-F8E3-4649-B417-4D1AE916FCEE}"/>
                  </a:ext>
                </a:extLst>
              </p:cNvPr>
              <p:cNvSpPr/>
              <p:nvPr/>
            </p:nvSpPr>
            <p:spPr>
              <a:xfrm>
                <a:off x="4114800" y="1280160"/>
                <a:ext cx="101284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1" i="0" smtClean="0">
                          <a:latin typeface="Cambria Math" panose="02040503050406030204" pitchFamily="18" charset="0"/>
                        </a:rPr>
                        <m:t>𝚪</m:t>
                      </m:r>
                      <m:r>
                        <a:rPr lang="en-US" sz="2400" b="1" i="0" smtClean="0">
                          <a:latin typeface="Cambria Math" panose="02040503050406030204" pitchFamily="18" charset="0"/>
                        </a:rPr>
                        <m:t>=</m:t>
                      </m:r>
                      <m:r>
                        <a:rPr lang="en-US" sz="2400" b="1" i="0" smtClean="0">
                          <a:latin typeface="Cambria Math" panose="02040503050406030204" pitchFamily="18" charset="0"/>
                        </a:rPr>
                        <m:t>𝟏</m:t>
                      </m:r>
                    </m:oMath>
                  </m:oMathPara>
                </a14:m>
                <a:endParaRPr lang="en-US" sz="2400" b="1" dirty="0"/>
              </a:p>
            </p:txBody>
          </p:sp>
        </mc:Choice>
        <mc:Fallback xmlns="">
          <p:sp>
            <p:nvSpPr>
              <p:cNvPr id="27" name="Rectangle 26">
                <a:extLst>
                  <a:ext uri="{FF2B5EF4-FFF2-40B4-BE49-F238E27FC236}">
                    <a16:creationId xmlns:a16="http://schemas.microsoft.com/office/drawing/2014/main" id="{A938C2CD-F8E3-4649-B417-4D1AE916FCEE}"/>
                  </a:ext>
                </a:extLst>
              </p:cNvPr>
              <p:cNvSpPr>
                <a:spLocks noRot="1" noChangeAspect="1" noMove="1" noResize="1" noEditPoints="1" noAdjustHandles="1" noChangeArrowheads="1" noChangeShapeType="1" noTextEdit="1"/>
              </p:cNvSpPr>
              <p:nvPr/>
            </p:nvSpPr>
            <p:spPr>
              <a:xfrm>
                <a:off x="4114800" y="1280160"/>
                <a:ext cx="1012841" cy="461665"/>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26CD317B-A7CB-478B-A4D0-E5E75A238F18}"/>
                  </a:ext>
                </a:extLst>
              </p:cNvPr>
              <p:cNvSpPr/>
              <p:nvPr/>
            </p:nvSpPr>
            <p:spPr>
              <a:xfrm>
                <a:off x="6858000" y="1280160"/>
                <a:ext cx="119718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1" i="0" smtClean="0">
                          <a:latin typeface="Cambria Math" panose="02040503050406030204" pitchFamily="18" charset="0"/>
                        </a:rPr>
                        <m:t>𝚪</m:t>
                      </m:r>
                      <m:r>
                        <a:rPr lang="en-US" sz="2400" b="1" i="0" smtClean="0">
                          <a:latin typeface="Cambria Math" panose="02040503050406030204" pitchFamily="18" charset="0"/>
                        </a:rPr>
                        <m:t>=</m:t>
                      </m:r>
                      <m:r>
                        <a:rPr lang="en-US" sz="2400" b="1" i="0" smtClean="0">
                          <a:latin typeface="Cambria Math" panose="02040503050406030204" pitchFamily="18" charset="0"/>
                        </a:rPr>
                        <m:t>𝟏𝟎</m:t>
                      </m:r>
                    </m:oMath>
                  </m:oMathPara>
                </a14:m>
                <a:endParaRPr lang="en-US" sz="2400" b="1" dirty="0"/>
              </a:p>
            </p:txBody>
          </p:sp>
        </mc:Choice>
        <mc:Fallback xmlns="">
          <p:sp>
            <p:nvSpPr>
              <p:cNvPr id="28" name="Rectangle 27">
                <a:extLst>
                  <a:ext uri="{FF2B5EF4-FFF2-40B4-BE49-F238E27FC236}">
                    <a16:creationId xmlns:a16="http://schemas.microsoft.com/office/drawing/2014/main" id="{26CD317B-A7CB-478B-A4D0-E5E75A238F18}"/>
                  </a:ext>
                </a:extLst>
              </p:cNvPr>
              <p:cNvSpPr>
                <a:spLocks noRot="1" noChangeAspect="1" noMove="1" noResize="1" noEditPoints="1" noAdjustHandles="1" noChangeArrowheads="1" noChangeShapeType="1" noTextEdit="1"/>
              </p:cNvSpPr>
              <p:nvPr/>
            </p:nvSpPr>
            <p:spPr>
              <a:xfrm>
                <a:off x="6858000" y="1280160"/>
                <a:ext cx="1197187" cy="461665"/>
              </a:xfrm>
              <a:prstGeom prst="rect">
                <a:avLst/>
              </a:prstGeom>
              <a:blipFill>
                <a:blip r:embed="rId13"/>
                <a:stretch>
                  <a:fillRect/>
                </a:stretch>
              </a:blipFill>
            </p:spPr>
            <p:txBody>
              <a:bodyPr/>
              <a:lstStyle/>
              <a:p>
                <a:r>
                  <a:rPr lang="en-US">
                    <a:noFill/>
                  </a:rPr>
                  <a:t> </a:t>
                </a:r>
              </a:p>
            </p:txBody>
          </p:sp>
        </mc:Fallback>
      </mc:AlternateContent>
      <p:pic>
        <p:nvPicPr>
          <p:cNvPr id="3" name="G0p1">
            <a:hlinkClick r:id="" action="ppaction://media"/>
            <a:extLst>
              <a:ext uri="{FF2B5EF4-FFF2-40B4-BE49-F238E27FC236}">
                <a16:creationId xmlns:a16="http://schemas.microsoft.com/office/drawing/2014/main" id="{AB6B2054-E976-4BB3-82EF-C8716F655281}"/>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4"/>
          <a:srcRect l="21579" r="20699"/>
          <a:stretch/>
        </p:blipFill>
        <p:spPr>
          <a:xfrm>
            <a:off x="192507" y="1873365"/>
            <a:ext cx="2810577" cy="2743200"/>
          </a:xfrm>
          <a:prstGeom prst="rect">
            <a:avLst/>
          </a:prstGeom>
        </p:spPr>
      </p:pic>
      <p:pic>
        <p:nvPicPr>
          <p:cNvPr id="4" name="G1">
            <a:hlinkClick r:id="" action="ppaction://media"/>
            <a:extLst>
              <a:ext uri="{FF2B5EF4-FFF2-40B4-BE49-F238E27FC236}">
                <a16:creationId xmlns:a16="http://schemas.microsoft.com/office/drawing/2014/main" id="{BD57E0C2-BE42-43F1-8F6E-0E80F3DB6A4D}"/>
              </a:ext>
            </a:extLst>
          </p:cNvPr>
          <p:cNvPicPr>
            <a:picLocks noChangeAspect="1"/>
          </p:cNvPicPr>
          <p:nvPr>
            <a:videoFile r:link="rId5"/>
            <p:extLst>
              <p:ext uri="{DAA4B4D4-6D71-4841-9C94-3DE7FCFB9230}">
                <p14:media xmlns:p14="http://schemas.microsoft.com/office/powerpoint/2010/main" r:embed="rId4"/>
              </p:ext>
            </p:extLst>
          </p:nvPr>
        </p:nvPicPr>
        <p:blipFill rotWithShape="1">
          <a:blip r:embed="rId15"/>
          <a:srcRect l="21200" r="21078"/>
          <a:stretch/>
        </p:blipFill>
        <p:spPr>
          <a:xfrm>
            <a:off x="3166710" y="1898125"/>
            <a:ext cx="2810578" cy="2743200"/>
          </a:xfrm>
          <a:prstGeom prst="rect">
            <a:avLst/>
          </a:prstGeom>
        </p:spPr>
      </p:pic>
      <p:pic>
        <p:nvPicPr>
          <p:cNvPr id="5" name="G10">
            <a:hlinkClick r:id="" action="ppaction://media"/>
            <a:extLst>
              <a:ext uri="{FF2B5EF4-FFF2-40B4-BE49-F238E27FC236}">
                <a16:creationId xmlns:a16="http://schemas.microsoft.com/office/drawing/2014/main" id="{B153EE58-CD2E-4AA7-8C6A-92D10A9CDAC7}"/>
              </a:ext>
            </a:extLst>
          </p:cNvPr>
          <p:cNvPicPr>
            <a:picLocks noChangeAspect="1"/>
          </p:cNvPicPr>
          <p:nvPr>
            <a:videoFile r:link="rId7"/>
            <p:extLst>
              <p:ext uri="{DAA4B4D4-6D71-4841-9C94-3DE7FCFB9230}">
                <p14:media xmlns:p14="http://schemas.microsoft.com/office/powerpoint/2010/main" r:embed="rId6"/>
              </p:ext>
            </p:extLst>
          </p:nvPr>
        </p:nvPicPr>
        <p:blipFill rotWithShape="1">
          <a:blip r:embed="rId16"/>
          <a:srcRect l="21151" r="21127"/>
          <a:stretch/>
        </p:blipFill>
        <p:spPr>
          <a:xfrm>
            <a:off x="6140914" y="1873365"/>
            <a:ext cx="2810579" cy="2743200"/>
          </a:xfrm>
          <a:prstGeom prst="rect">
            <a:avLst/>
          </a:prstGeom>
        </p:spPr>
      </p:pic>
    </p:spTree>
    <p:custDataLst>
      <p:tags r:id="rId1"/>
    </p:custDataLst>
    <p:extLst>
      <p:ext uri="{BB962C8B-B14F-4D97-AF65-F5344CB8AC3E}">
        <p14:creationId xmlns:p14="http://schemas.microsoft.com/office/powerpoint/2010/main" val="233786604"/>
      </p:ext>
    </p:extLst>
  </p:cSld>
  <p:clrMapOvr>
    <a:masterClrMapping/>
  </p:clrMapOvr>
  <mc:AlternateContent xmlns:mc="http://schemas.openxmlformats.org/markup-compatibility/2006" xmlns:p14="http://schemas.microsoft.com/office/powerpoint/2010/main">
    <mc:Choice Requires="p14">
      <p:transition spd="slow" p14:dur="2000" advTm="17968"/>
    </mc:Choice>
    <mc:Fallback xmlns="">
      <p:transition spd="slow" advTm="179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4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1641"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16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video>
              <p:cMediaNode vol="80000">
                <p:cTn id="21" fill="hold" display="0">
                  <p:stCondLst>
                    <p:cond delay="indefinite"/>
                  </p:stCondLst>
                </p:cTn>
                <p:tgtEl>
                  <p:spTgt spid="4"/>
                </p:tgtEl>
              </p:cMediaNode>
            </p:video>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video>
              <p:cMediaNode vol="80000">
                <p:cTn id="27" fill="hold" display="0">
                  <p:stCondLst>
                    <p:cond delay="indefinite"/>
                  </p:stCondLst>
                </p:cTn>
                <p:tgtEl>
                  <p:spTgt spid="5"/>
                </p:tgtEl>
              </p:cMediaNode>
            </p:video>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5"/>
                                        </p:tgtEl>
                                      </p:cBhvr>
                                    </p:cmd>
                                  </p:childTnLst>
                                </p:cTn>
                              </p:par>
                            </p:childTnLst>
                          </p:cTn>
                        </p:par>
                      </p:childTnLst>
                    </p:cTn>
                  </p:par>
                </p:childTnLst>
              </p:cTn>
              <p:nextCondLst>
                <p:cond evt="onClick" delay="0">
                  <p:tgtEl>
                    <p:spTgt spid="5"/>
                  </p:tgtEl>
                </p:cond>
              </p:nextCondLst>
            </p:seq>
          </p:childTnLst>
        </p:cTn>
      </p:par>
    </p:tnLst>
  </p:timing>
  <p:extLst>
    <p:ext uri="{E180D4A7-C9FB-4DFB-919C-405C955672EB}">
      <p14:showEvtLst xmlns:p14="http://schemas.microsoft.com/office/powerpoint/2010/main">
        <p14:playEvt time="976" objId="3"/>
        <p14:playEvt time="1414" objId="4"/>
        <p14:playEvt time="2085" objId="5"/>
        <p14:stopEvt time="17968" objId="3"/>
        <p14:stopEvt time="17968" objId="4"/>
        <p14:stopEvt time="17968" objId="5"/>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67A5755-26E2-41D2-BBB0-3060EBA38A4D}"/>
              </a:ext>
            </a:extLst>
          </p:cNvPr>
          <p:cNvSpPr>
            <a:spLocks noGrp="1"/>
          </p:cNvSpPr>
          <p:nvPr>
            <p:ph type="title"/>
          </p:nvPr>
        </p:nvSpPr>
        <p:spPr>
          <a:xfrm>
            <a:off x="457203" y="574301"/>
            <a:ext cx="8229600" cy="801290"/>
          </a:xfrm>
        </p:spPr>
        <p:txBody>
          <a:bodyPr/>
          <a:lstStyle/>
          <a:p>
            <a:r>
              <a:rPr lang="en-US" dirty="0"/>
              <a:t>Dense Plasma In Nature</a:t>
            </a:r>
          </a:p>
        </p:txBody>
      </p:sp>
      <p:pic>
        <p:nvPicPr>
          <p:cNvPr id="11" name="Content Placeholder 10">
            <a:extLst>
              <a:ext uri="{FF2B5EF4-FFF2-40B4-BE49-F238E27FC236}">
                <a16:creationId xmlns:a16="http://schemas.microsoft.com/office/drawing/2014/main" id="{65A1E713-06F8-43D3-B0DC-BF4C8C3022D3}"/>
              </a:ext>
            </a:extLst>
          </p:cNvPr>
          <p:cNvPicPr>
            <a:picLocks noGrp="1" noChangeAspect="1"/>
          </p:cNvPicPr>
          <p:nvPr>
            <p:ph sz="half" idx="2"/>
          </p:nvPr>
        </p:nvPicPr>
        <p:blipFill>
          <a:blip r:embed="rId3"/>
          <a:stretch>
            <a:fillRect/>
          </a:stretch>
        </p:blipFill>
        <p:spPr>
          <a:xfrm>
            <a:off x="457203" y="2272811"/>
            <a:ext cx="3923240" cy="2610261"/>
          </a:xfrm>
          <a:prstGeom prst="rect">
            <a:avLst/>
          </a:prstGeom>
        </p:spPr>
      </p:pic>
      <p:sp>
        <p:nvSpPr>
          <p:cNvPr id="13" name="Rectangle 12">
            <a:extLst>
              <a:ext uri="{FF2B5EF4-FFF2-40B4-BE49-F238E27FC236}">
                <a16:creationId xmlns:a16="http://schemas.microsoft.com/office/drawing/2014/main" id="{7C941A00-B154-4066-8968-B5F2B8499307}"/>
              </a:ext>
            </a:extLst>
          </p:cNvPr>
          <p:cNvSpPr/>
          <p:nvPr/>
        </p:nvSpPr>
        <p:spPr>
          <a:xfrm>
            <a:off x="457200" y="4904239"/>
            <a:ext cx="1894121" cy="230832"/>
          </a:xfrm>
          <a:prstGeom prst="rect">
            <a:avLst/>
          </a:prstGeom>
        </p:spPr>
        <p:txBody>
          <a:bodyPr wrap="square">
            <a:spAutoFit/>
          </a:bodyPr>
          <a:lstStyle/>
          <a:p>
            <a:r>
              <a:rPr lang="en-US" sz="900" dirty="0">
                <a:solidFill>
                  <a:srgbClr val="555555"/>
                </a:solidFill>
                <a:latin typeface="Times New Roman" panose="02020603050405020304" pitchFamily="18" charset="0"/>
                <a:cs typeface="Times New Roman" panose="02020603050405020304" pitchFamily="18" charset="0"/>
              </a:rPr>
              <a:t>www.wikipedia.org</a:t>
            </a:r>
            <a:endParaRPr lang="en-US" sz="900" dirty="0">
              <a:latin typeface="Times New Roman" panose="02020603050405020304" pitchFamily="18" charset="0"/>
              <a:cs typeface="Times New Roman" panose="02020603050405020304" pitchFamily="18" charset="0"/>
            </a:endParaRPr>
          </a:p>
        </p:txBody>
      </p:sp>
      <p:sp>
        <p:nvSpPr>
          <p:cNvPr id="15" name="Text Placeholder 3">
            <a:extLst>
              <a:ext uri="{FF2B5EF4-FFF2-40B4-BE49-F238E27FC236}">
                <a16:creationId xmlns:a16="http://schemas.microsoft.com/office/drawing/2014/main" id="{7D6F6CAE-CD81-4126-827C-85ADD9FDB227}"/>
              </a:ext>
            </a:extLst>
          </p:cNvPr>
          <p:cNvSpPr txBox="1">
            <a:spLocks/>
          </p:cNvSpPr>
          <p:nvPr/>
        </p:nvSpPr>
        <p:spPr bwMode="auto">
          <a:xfrm>
            <a:off x="405424" y="1400992"/>
            <a:ext cx="4114798" cy="69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400" kern="1200">
                <a:solidFill>
                  <a:schemeClr val="tx1"/>
                </a:solidFill>
                <a:latin typeface="Times New Roman" panose="02020603050405020304" pitchFamily="18" charset="0"/>
                <a:ea typeface="ＭＳ Ｐゴシック" charset="0"/>
                <a:cs typeface="Times New Roman" panose="02020603050405020304" pitchFamily="18" charset="0"/>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Times New Roman" panose="02020603050405020304" pitchFamily="18" charset="0"/>
                <a:ea typeface="ＭＳ Ｐゴシック" charset="0"/>
                <a:cs typeface="Times New Roman" panose="02020603050405020304" pitchFamily="18" charset="0"/>
              </a:defRPr>
            </a:lvl2pPr>
            <a:lvl3pPr marL="1143000" indent="-228600" algn="l" defTabSz="457200" rtl="0" eaLnBrk="1" fontAlgn="base" hangingPunct="1">
              <a:spcBef>
                <a:spcPct val="20000"/>
              </a:spcBef>
              <a:spcAft>
                <a:spcPct val="0"/>
              </a:spcAft>
              <a:buFont typeface="Arial" charset="0"/>
              <a:buChar char="•"/>
              <a:defRPr sz="1800" kern="1200">
                <a:solidFill>
                  <a:schemeClr val="tx1"/>
                </a:solidFill>
                <a:latin typeface="Times New Roman" panose="02020603050405020304" pitchFamily="18" charset="0"/>
                <a:ea typeface="ＭＳ Ｐゴシック" charset="0"/>
                <a:cs typeface="Times New Roman" panose="02020603050405020304" pitchFamily="18" charset="0"/>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Times New Roman" panose="02020603050405020304" pitchFamily="18" charset="0"/>
                <a:ea typeface="ＭＳ Ｐゴシック" charset="0"/>
                <a:cs typeface="Times New Roman" panose="02020603050405020304" pitchFamily="18" charset="0"/>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Times New Roman" panose="02020603050405020304" pitchFamily="18" charset="0"/>
                <a:ea typeface="ＭＳ Ｐゴシック" charset="0"/>
                <a:cs typeface="Times New Roman" panose="02020603050405020304" pitchFamily="18" charset="0"/>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lgn="ctr">
              <a:buNone/>
            </a:pPr>
            <a:r>
              <a:rPr lang="en-US" sz="2000" b="1" dirty="0"/>
              <a:t>Lightning:  </a:t>
            </a:r>
            <a:r>
              <a:rPr lang="en-US" sz="2000" dirty="0"/>
              <a:t>Dense plasma with temperatures approaching 40,000 K</a:t>
            </a:r>
          </a:p>
        </p:txBody>
      </p:sp>
      <p:sp>
        <p:nvSpPr>
          <p:cNvPr id="16" name="Text Placeholder 3">
            <a:extLst>
              <a:ext uri="{FF2B5EF4-FFF2-40B4-BE49-F238E27FC236}">
                <a16:creationId xmlns:a16="http://schemas.microsoft.com/office/drawing/2014/main" id="{B3557BBB-10D8-4C3E-AFC3-F8371F66E880}"/>
              </a:ext>
            </a:extLst>
          </p:cNvPr>
          <p:cNvSpPr txBox="1">
            <a:spLocks/>
          </p:cNvSpPr>
          <p:nvPr/>
        </p:nvSpPr>
        <p:spPr bwMode="auto">
          <a:xfrm>
            <a:off x="4424493" y="1375591"/>
            <a:ext cx="4564831" cy="797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400" kern="1200">
                <a:solidFill>
                  <a:schemeClr val="tx1"/>
                </a:solidFill>
                <a:latin typeface="Times New Roman" panose="02020603050405020304" pitchFamily="18" charset="0"/>
                <a:ea typeface="ＭＳ Ｐゴシック" charset="0"/>
                <a:cs typeface="Times New Roman" panose="02020603050405020304" pitchFamily="18" charset="0"/>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Times New Roman" panose="02020603050405020304" pitchFamily="18" charset="0"/>
                <a:ea typeface="ＭＳ Ｐゴシック" charset="0"/>
                <a:cs typeface="Times New Roman" panose="02020603050405020304" pitchFamily="18" charset="0"/>
              </a:defRPr>
            </a:lvl2pPr>
            <a:lvl3pPr marL="1143000" indent="-228600" algn="l" defTabSz="457200" rtl="0" eaLnBrk="1" fontAlgn="base" hangingPunct="1">
              <a:spcBef>
                <a:spcPct val="20000"/>
              </a:spcBef>
              <a:spcAft>
                <a:spcPct val="0"/>
              </a:spcAft>
              <a:buFont typeface="Arial" charset="0"/>
              <a:buChar char="•"/>
              <a:defRPr sz="1800" kern="1200">
                <a:solidFill>
                  <a:schemeClr val="tx1"/>
                </a:solidFill>
                <a:latin typeface="Times New Roman" panose="02020603050405020304" pitchFamily="18" charset="0"/>
                <a:ea typeface="ＭＳ Ｐゴシック" charset="0"/>
                <a:cs typeface="Times New Roman" panose="02020603050405020304" pitchFamily="18" charset="0"/>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Times New Roman" panose="02020603050405020304" pitchFamily="18" charset="0"/>
                <a:ea typeface="ＭＳ Ｐゴシック" charset="0"/>
                <a:cs typeface="Times New Roman" panose="02020603050405020304" pitchFamily="18" charset="0"/>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Times New Roman" panose="02020603050405020304" pitchFamily="18" charset="0"/>
                <a:ea typeface="ＭＳ Ｐゴシック" charset="0"/>
                <a:cs typeface="Times New Roman" panose="02020603050405020304" pitchFamily="18" charset="0"/>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lgn="ctr">
              <a:buNone/>
            </a:pPr>
            <a:r>
              <a:rPr lang="en-US" sz="2000" b="1" dirty="0"/>
              <a:t>White Dwarf: </a:t>
            </a:r>
            <a:r>
              <a:rPr lang="en-US" sz="2000" dirty="0"/>
              <a:t>Planet-sized stars represent the evolutionary endpoint of &gt;95% of stars</a:t>
            </a:r>
          </a:p>
          <a:p>
            <a:pPr marL="0" indent="0" algn="ctr">
              <a:buNone/>
            </a:pPr>
            <a:endParaRPr lang="en-US" sz="2000" dirty="0"/>
          </a:p>
        </p:txBody>
      </p:sp>
      <p:pic>
        <p:nvPicPr>
          <p:cNvPr id="17" name="Content Placeholder 9">
            <a:extLst>
              <a:ext uri="{FF2B5EF4-FFF2-40B4-BE49-F238E27FC236}">
                <a16:creationId xmlns:a16="http://schemas.microsoft.com/office/drawing/2014/main" id="{6CCC060D-F602-4333-93E4-9C6EC9631220}"/>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5079379" y="2293978"/>
            <a:ext cx="3222544" cy="2610261"/>
          </a:xfrm>
        </p:spPr>
      </p:pic>
      <p:sp>
        <p:nvSpPr>
          <p:cNvPr id="18" name="Rectangle 17">
            <a:extLst>
              <a:ext uri="{FF2B5EF4-FFF2-40B4-BE49-F238E27FC236}">
                <a16:creationId xmlns:a16="http://schemas.microsoft.com/office/drawing/2014/main" id="{D8C7B35F-9A5A-4C9A-A719-EED6D1156653}"/>
              </a:ext>
            </a:extLst>
          </p:cNvPr>
          <p:cNvSpPr/>
          <p:nvPr/>
        </p:nvSpPr>
        <p:spPr>
          <a:xfrm>
            <a:off x="4661529" y="4903576"/>
            <a:ext cx="4262304" cy="238502"/>
          </a:xfrm>
          <a:prstGeom prst="rect">
            <a:avLst/>
          </a:prstGeom>
        </p:spPr>
        <p:txBody>
          <a:bodyPr wrap="square">
            <a:spAutoFit/>
          </a:bodyPr>
          <a:lstStyle/>
          <a:p>
            <a:r>
              <a:rPr lang="en-US" sz="900" i="1" dirty="0">
                <a:solidFill>
                  <a:srgbClr val="383838"/>
                </a:solidFill>
                <a:latin typeface="Times New Roman" panose="02020603050405020304" pitchFamily="18" charset="0"/>
                <a:cs typeface="Times New Roman" panose="02020603050405020304" pitchFamily="18" charset="0"/>
              </a:rPr>
              <a:t>Artist’s impression of Sirius A and Sirius B. Credit: NASA, ESA and G. Bacon (</a:t>
            </a:r>
            <a:r>
              <a:rPr lang="en-US" sz="900" i="1" dirty="0" err="1">
                <a:solidFill>
                  <a:srgbClr val="383838"/>
                </a:solidFill>
                <a:latin typeface="Times New Roman" panose="02020603050405020304" pitchFamily="18" charset="0"/>
                <a:cs typeface="Times New Roman" panose="02020603050405020304" pitchFamily="18" charset="0"/>
              </a:rPr>
              <a:t>STScI</a:t>
            </a:r>
            <a:r>
              <a:rPr lang="en-US" sz="900" i="1" dirty="0">
                <a:solidFill>
                  <a:srgbClr val="383838"/>
                </a:solidFill>
                <a:latin typeface="Times New Roman" panose="02020603050405020304" pitchFamily="18" charset="0"/>
                <a:cs typeface="Times New Roman" panose="02020603050405020304" pitchFamily="18" charset="0"/>
              </a:rPr>
              <a:t>)</a:t>
            </a:r>
            <a:endParaRPr lang="en-US" sz="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0097225"/>
      </p:ext>
    </p:extLst>
  </p:cSld>
  <p:clrMapOvr>
    <a:masterClrMapping/>
  </p:clrMapOvr>
  <mc:AlternateContent xmlns:mc="http://schemas.openxmlformats.org/markup-compatibility/2006" xmlns:p14="http://schemas.microsoft.com/office/powerpoint/2010/main">
    <mc:Choice Requires="p14">
      <p:transition spd="slow" p14:dur="2000" advTm="15015"/>
    </mc:Choice>
    <mc:Fallback xmlns="">
      <p:transition spd="slow" advTm="1501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2410F-ADD1-4BFA-8ADB-A66F7E36A1CC}"/>
              </a:ext>
            </a:extLst>
          </p:cNvPr>
          <p:cNvSpPr>
            <a:spLocks noGrp="1"/>
          </p:cNvSpPr>
          <p:nvPr>
            <p:ph type="title"/>
          </p:nvPr>
        </p:nvSpPr>
        <p:spPr>
          <a:xfrm>
            <a:off x="457199" y="455300"/>
            <a:ext cx="8229600" cy="801290"/>
          </a:xfrm>
        </p:spPr>
        <p:txBody>
          <a:bodyPr/>
          <a:lstStyle/>
          <a:p>
            <a:r>
              <a:rPr lang="en-US" dirty="0"/>
              <a:t>Dense Plasma Applications</a:t>
            </a:r>
          </a:p>
        </p:txBody>
      </p:sp>
      <p:sp>
        <p:nvSpPr>
          <p:cNvPr id="14" name="Content Placeholder 2">
            <a:extLst>
              <a:ext uri="{FF2B5EF4-FFF2-40B4-BE49-F238E27FC236}">
                <a16:creationId xmlns:a16="http://schemas.microsoft.com/office/drawing/2014/main" id="{D0902E00-B210-4736-B4D1-E6C3E0FFD772}"/>
              </a:ext>
            </a:extLst>
          </p:cNvPr>
          <p:cNvSpPr txBox="1">
            <a:spLocks/>
          </p:cNvSpPr>
          <p:nvPr/>
        </p:nvSpPr>
        <p:spPr bwMode="auto">
          <a:xfrm>
            <a:off x="385370" y="1163011"/>
            <a:ext cx="8369163" cy="73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800" kern="1200">
                <a:solidFill>
                  <a:schemeClr val="tx1"/>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charset="0"/>
              <a:buChar char="–"/>
              <a:defRPr sz="1800" kern="1200">
                <a:solidFill>
                  <a:schemeClr val="tx1"/>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charset="0"/>
              <a:buChar char="»"/>
              <a:defRPr sz="18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sz="2000" b="1" dirty="0">
                <a:latin typeface="Times New Roman" panose="02020603050405020304" pitchFamily="18" charset="0"/>
                <a:cs typeface="Times New Roman" panose="02020603050405020304" pitchFamily="18" charset="0"/>
              </a:rPr>
              <a:t>Many applications: </a:t>
            </a:r>
            <a:r>
              <a:rPr lang="en-US" sz="2000" dirty="0">
                <a:latin typeface="Times New Roman" panose="02020603050405020304" pitchFamily="18" charset="0"/>
                <a:cs typeface="Times New Roman" panose="02020603050405020304" pitchFamily="18" charset="0"/>
              </a:rPr>
              <a:t>material processing, EUV light source, launchers and thrusters, semiconductors and </a:t>
            </a:r>
            <a:r>
              <a:rPr lang="en-US" sz="2000" dirty="0" err="1">
                <a:latin typeface="Times New Roman" panose="02020603050405020304" pitchFamily="18" charset="0"/>
                <a:cs typeface="Times New Roman" panose="02020603050405020304" pitchFamily="18" charset="0"/>
              </a:rPr>
              <a:t>plasmonics</a:t>
            </a:r>
            <a:r>
              <a:rPr lang="en-US" sz="2000" dirty="0">
                <a:latin typeface="Times New Roman" panose="02020603050405020304" pitchFamily="18" charset="0"/>
                <a:cs typeface="Times New Roman" panose="02020603050405020304" pitchFamily="18" charset="0"/>
              </a:rPr>
              <a:t>, and sonochemistry</a:t>
            </a:r>
          </a:p>
        </p:txBody>
      </p:sp>
      <p:pic>
        <p:nvPicPr>
          <p:cNvPr id="15" name="Content Placeholder 7">
            <a:extLst>
              <a:ext uri="{FF2B5EF4-FFF2-40B4-BE49-F238E27FC236}">
                <a16:creationId xmlns:a16="http://schemas.microsoft.com/office/drawing/2014/main" id="{21156118-D28D-443A-ABFC-3A259F2555A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30929" y="2356360"/>
            <a:ext cx="2106145" cy="2375352"/>
          </a:xfrm>
          <a:prstGeom prst="rect">
            <a:avLst/>
          </a:prstGeom>
        </p:spPr>
      </p:pic>
      <p:sp>
        <p:nvSpPr>
          <p:cNvPr id="16" name="TextBox 15">
            <a:extLst>
              <a:ext uri="{FF2B5EF4-FFF2-40B4-BE49-F238E27FC236}">
                <a16:creationId xmlns:a16="http://schemas.microsoft.com/office/drawing/2014/main" id="{5DDDDE6A-9C52-4F9E-9716-604F27E1FA95}"/>
              </a:ext>
            </a:extLst>
          </p:cNvPr>
          <p:cNvSpPr txBox="1"/>
          <p:nvPr/>
        </p:nvSpPr>
        <p:spPr>
          <a:xfrm>
            <a:off x="132607" y="4748105"/>
            <a:ext cx="2519100" cy="234385"/>
          </a:xfrm>
          <a:prstGeom prst="rect">
            <a:avLst/>
          </a:prstGeom>
          <a:noFill/>
        </p:spPr>
        <p:txBody>
          <a:bodyPr wrap="square" rtlCol="0">
            <a:spAutoFit/>
          </a:bodyPr>
          <a:lstStyle/>
          <a:p>
            <a:r>
              <a:rPr lang="en-US" sz="900" dirty="0">
                <a:latin typeface="Times New Roman" panose="02020603050405020304" pitchFamily="18" charset="0"/>
                <a:cs typeface="Times New Roman" panose="02020603050405020304" pitchFamily="18" charset="0"/>
              </a:rPr>
              <a:t>http://wireedmsoftware.com/</a:t>
            </a:r>
          </a:p>
        </p:txBody>
      </p:sp>
      <p:sp>
        <p:nvSpPr>
          <p:cNvPr id="17" name="TextBox 16">
            <a:extLst>
              <a:ext uri="{FF2B5EF4-FFF2-40B4-BE49-F238E27FC236}">
                <a16:creationId xmlns:a16="http://schemas.microsoft.com/office/drawing/2014/main" id="{9792C97A-51B4-4D1D-B394-013961128D4B}"/>
              </a:ext>
            </a:extLst>
          </p:cNvPr>
          <p:cNvSpPr txBox="1"/>
          <p:nvPr/>
        </p:nvSpPr>
        <p:spPr>
          <a:xfrm>
            <a:off x="2651708" y="4717979"/>
            <a:ext cx="1174878" cy="230832"/>
          </a:xfrm>
          <a:prstGeom prst="rect">
            <a:avLst/>
          </a:prstGeom>
          <a:noFill/>
        </p:spPr>
        <p:txBody>
          <a:bodyPr wrap="square" rtlCol="0">
            <a:spAutoFit/>
          </a:bodyPr>
          <a:lstStyle/>
          <a:p>
            <a:r>
              <a:rPr lang="en-US" sz="900" dirty="0">
                <a:latin typeface="Times New Roman" panose="02020603050405020304" pitchFamily="18" charset="0"/>
                <a:cs typeface="Times New Roman" panose="02020603050405020304" pitchFamily="18" charset="0"/>
              </a:rPr>
              <a:t>www.nist.gov</a:t>
            </a:r>
          </a:p>
        </p:txBody>
      </p:sp>
      <p:pic>
        <p:nvPicPr>
          <p:cNvPr id="18" name="Content Placeholder 9">
            <a:extLst>
              <a:ext uri="{FF2B5EF4-FFF2-40B4-BE49-F238E27FC236}">
                <a16:creationId xmlns:a16="http://schemas.microsoft.com/office/drawing/2014/main" id="{853743C4-A54D-4AA9-8F43-B95479BFFF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637498" y="2396459"/>
            <a:ext cx="2849767" cy="2329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19" name="TextBox 18">
            <a:extLst>
              <a:ext uri="{FF2B5EF4-FFF2-40B4-BE49-F238E27FC236}">
                <a16:creationId xmlns:a16="http://schemas.microsoft.com/office/drawing/2014/main" id="{DE194327-25D7-4B85-8B90-1C86ABCE66FF}"/>
              </a:ext>
            </a:extLst>
          </p:cNvPr>
          <p:cNvSpPr txBox="1"/>
          <p:nvPr/>
        </p:nvSpPr>
        <p:spPr>
          <a:xfrm>
            <a:off x="385370" y="1900060"/>
            <a:ext cx="2099187"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Plasma Machining</a:t>
            </a:r>
          </a:p>
        </p:txBody>
      </p:sp>
      <p:sp>
        <p:nvSpPr>
          <p:cNvPr id="20" name="TextBox 19">
            <a:extLst>
              <a:ext uri="{FF2B5EF4-FFF2-40B4-BE49-F238E27FC236}">
                <a16:creationId xmlns:a16="http://schemas.microsoft.com/office/drawing/2014/main" id="{826FD8E3-B08F-4775-9E10-D18396A9D0C9}"/>
              </a:ext>
            </a:extLst>
          </p:cNvPr>
          <p:cNvSpPr txBox="1"/>
          <p:nvPr/>
        </p:nvSpPr>
        <p:spPr>
          <a:xfrm>
            <a:off x="3052115" y="1879773"/>
            <a:ext cx="2099187"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Photolithography</a:t>
            </a:r>
          </a:p>
        </p:txBody>
      </p:sp>
      <p:sp>
        <p:nvSpPr>
          <p:cNvPr id="22" name="TextBox 21">
            <a:extLst>
              <a:ext uri="{FF2B5EF4-FFF2-40B4-BE49-F238E27FC236}">
                <a16:creationId xmlns:a16="http://schemas.microsoft.com/office/drawing/2014/main" id="{E5F8EE81-80CB-4B7C-97B2-7DD60B4DEE16}"/>
              </a:ext>
            </a:extLst>
          </p:cNvPr>
          <p:cNvSpPr txBox="1"/>
          <p:nvPr/>
        </p:nvSpPr>
        <p:spPr>
          <a:xfrm>
            <a:off x="6498608" y="2002534"/>
            <a:ext cx="2188191"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Sonoluminescence</a:t>
            </a:r>
          </a:p>
        </p:txBody>
      </p:sp>
      <p:pic>
        <p:nvPicPr>
          <p:cNvPr id="13" name="Content Placeholder 3">
            <a:extLst>
              <a:ext uri="{FF2B5EF4-FFF2-40B4-BE49-F238E27FC236}">
                <a16:creationId xmlns:a16="http://schemas.microsoft.com/office/drawing/2014/main" id="{C6F8D2B0-E3CB-402E-B000-40D24CA39D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5712101" y="2456421"/>
            <a:ext cx="3262844" cy="21752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405231995"/>
      </p:ext>
    </p:extLst>
  </p:cSld>
  <p:clrMapOvr>
    <a:masterClrMapping/>
  </p:clrMapOvr>
  <mc:AlternateContent xmlns:mc="http://schemas.openxmlformats.org/markup-compatibility/2006" xmlns:p14="http://schemas.microsoft.com/office/powerpoint/2010/main">
    <mc:Choice Requires="p14">
      <p:transition spd="slow" p14:dur="2000" advTm="65016"/>
    </mc:Choice>
    <mc:Fallback xmlns="">
      <p:transition spd="slow" advTm="6501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E8257C4-31CC-4B20-989F-618A146FE7AB}"/>
              </a:ext>
            </a:extLst>
          </p:cNvPr>
          <p:cNvGrpSpPr/>
          <p:nvPr/>
        </p:nvGrpSpPr>
        <p:grpSpPr>
          <a:xfrm>
            <a:off x="867542" y="469933"/>
            <a:ext cx="7266643" cy="4673567"/>
            <a:chOff x="867542" y="469933"/>
            <a:chExt cx="7266643" cy="4673567"/>
          </a:xfrm>
        </p:grpSpPr>
        <p:grpSp>
          <p:nvGrpSpPr>
            <p:cNvPr id="8" name="Group 7">
              <a:extLst>
                <a:ext uri="{FF2B5EF4-FFF2-40B4-BE49-F238E27FC236}">
                  <a16:creationId xmlns:a16="http://schemas.microsoft.com/office/drawing/2014/main" id="{7021FE8C-DEE2-4A62-B604-3DC06722A6E5}"/>
                </a:ext>
              </a:extLst>
            </p:cNvPr>
            <p:cNvGrpSpPr/>
            <p:nvPr/>
          </p:nvGrpSpPr>
          <p:grpSpPr>
            <a:xfrm>
              <a:off x="867542" y="469933"/>
              <a:ext cx="7266643" cy="4673567"/>
              <a:chOff x="867542" y="469933"/>
              <a:chExt cx="7266643" cy="4673567"/>
            </a:xfrm>
          </p:grpSpPr>
          <p:pic>
            <p:nvPicPr>
              <p:cNvPr id="3" name="Picture 2">
                <a:extLst>
                  <a:ext uri="{FF2B5EF4-FFF2-40B4-BE49-F238E27FC236}">
                    <a16:creationId xmlns:a16="http://schemas.microsoft.com/office/drawing/2014/main" id="{D2F85A0E-C7D9-4D77-875E-AD75DFBB0423}"/>
                  </a:ext>
                </a:extLst>
              </p:cNvPr>
              <p:cNvPicPr>
                <a:picLocks noChangeAspect="1"/>
              </p:cNvPicPr>
              <p:nvPr/>
            </p:nvPicPr>
            <p:blipFill>
              <a:blip r:embed="rId4"/>
              <a:stretch>
                <a:fillRect/>
              </a:stretch>
            </p:blipFill>
            <p:spPr>
              <a:xfrm>
                <a:off x="867542" y="469933"/>
                <a:ext cx="7266643" cy="4673567"/>
              </a:xfrm>
              <a:prstGeom prst="rect">
                <a:avLst/>
              </a:prstGeom>
            </p:spPr>
          </p:pic>
          <p:pic>
            <p:nvPicPr>
              <p:cNvPr id="1032" name="Picture 8" descr="Image result for intergalactic medium">
                <a:extLst>
                  <a:ext uri="{FF2B5EF4-FFF2-40B4-BE49-F238E27FC236}">
                    <a16:creationId xmlns:a16="http://schemas.microsoft.com/office/drawing/2014/main" id="{9FD21CB8-E990-4268-AE6E-02FA063FC98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558" t="13956" r="16985" b="13696"/>
              <a:stretch/>
            </p:blipFill>
            <p:spPr bwMode="auto">
              <a:xfrm>
                <a:off x="1606165" y="1407190"/>
                <a:ext cx="1111636" cy="9977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interstellar matthew mcconaughey">
                <a:extLst>
                  <a:ext uri="{FF2B5EF4-FFF2-40B4-BE49-F238E27FC236}">
                    <a16:creationId xmlns:a16="http://schemas.microsoft.com/office/drawing/2014/main" id="{FC49BE53-BAF0-4557-9EEA-7618B96E18E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479" t="1237" r="24957"/>
              <a:stretch/>
            </p:blipFill>
            <p:spPr bwMode="auto">
              <a:xfrm>
                <a:off x="1606165" y="1527060"/>
                <a:ext cx="532792" cy="57401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interstellar">
                <a:extLst>
                  <a:ext uri="{FF2B5EF4-FFF2-40B4-BE49-F238E27FC236}">
                    <a16:creationId xmlns:a16="http://schemas.microsoft.com/office/drawing/2014/main" id="{3BBED381-96F7-49AC-AC43-0A63625E373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584" t="15459" r="6649" b="77121"/>
              <a:stretch/>
            </p:blipFill>
            <p:spPr bwMode="auto">
              <a:xfrm>
                <a:off x="1606165" y="2101070"/>
                <a:ext cx="532794" cy="545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4E2764B-63A2-4A7E-A4DB-76EDDFC5BCF5}"/>
                  </a:ext>
                </a:extLst>
              </p:cNvPr>
              <p:cNvSpPr txBox="1"/>
              <p:nvPr/>
            </p:nvSpPr>
            <p:spPr>
              <a:xfrm>
                <a:off x="1524000" y="2314114"/>
                <a:ext cx="1289135" cy="261610"/>
              </a:xfrm>
              <a:prstGeom prst="rect">
                <a:avLst/>
              </a:prstGeom>
              <a:noFill/>
            </p:spPr>
            <p:txBody>
              <a:bodyPr wrap="none" rtlCol="0">
                <a:spAutoFit/>
              </a:bodyPr>
              <a:lstStyle/>
              <a:p>
                <a:r>
                  <a:rPr lang="en-US" sz="1050" dirty="0">
                    <a:solidFill>
                      <a:schemeClr val="bg1"/>
                    </a:solidFill>
                    <a:latin typeface="OCR A Extended" panose="02010509020102010303" pitchFamily="50" charset="0"/>
                    <a:cs typeface="Raavi" panose="020B0502040204020203" pitchFamily="34" charset="0"/>
                  </a:rPr>
                  <a:t>Intergalactic</a:t>
                </a:r>
              </a:p>
            </p:txBody>
          </p:sp>
          <p:pic>
            <p:nvPicPr>
              <p:cNvPr id="1044" name="Picture 20" descr="Image result for inside the sun">
                <a:extLst>
                  <a:ext uri="{FF2B5EF4-FFF2-40B4-BE49-F238E27FC236}">
                    <a16:creationId xmlns:a16="http://schemas.microsoft.com/office/drawing/2014/main" id="{5DB4602F-AA19-499F-BBAD-CCBC4EEC462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903" r="16234"/>
              <a:stretch/>
            </p:blipFill>
            <p:spPr bwMode="auto">
              <a:xfrm>
                <a:off x="4546121" y="1325468"/>
                <a:ext cx="1289134" cy="1345409"/>
              </a:xfrm>
              <a:prstGeom prst="ellipse">
                <a:avLst/>
              </a:prstGeom>
              <a:noFill/>
              <a:extLst>
                <a:ext uri="{909E8E84-426E-40DD-AFC4-6F175D3DCCD1}">
                  <a14:hiddenFill xmlns:a14="http://schemas.microsoft.com/office/drawing/2010/main">
                    <a:solidFill>
                      <a:srgbClr val="FFFFFF"/>
                    </a:solidFill>
                  </a14:hiddenFill>
                </a:ext>
              </a:extLst>
            </p:spPr>
          </p:pic>
          <p:pic>
            <p:nvPicPr>
              <p:cNvPr id="1040" name="Picture 16" descr="Related image">
                <a:extLst>
                  <a:ext uri="{FF2B5EF4-FFF2-40B4-BE49-F238E27FC236}">
                    <a16:creationId xmlns:a16="http://schemas.microsoft.com/office/drawing/2014/main" id="{E765C271-126C-456F-BC5E-0FBDBA0E7AA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7948"/>
              <a:stretch/>
            </p:blipFill>
            <p:spPr bwMode="auto">
              <a:xfrm>
                <a:off x="5727700" y="1288142"/>
                <a:ext cx="656428" cy="6130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elated image">
                <a:extLst>
                  <a:ext uri="{FF2B5EF4-FFF2-40B4-BE49-F238E27FC236}">
                    <a16:creationId xmlns:a16="http://schemas.microsoft.com/office/drawing/2014/main" id="{E8D5F5AE-AE34-4797-BA5D-840F41E8E2F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6013560" y="1398815"/>
                <a:ext cx="679064" cy="38027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iter">
                <a:extLst>
                  <a:ext uri="{FF2B5EF4-FFF2-40B4-BE49-F238E27FC236}">
                    <a16:creationId xmlns:a16="http://schemas.microsoft.com/office/drawing/2014/main" id="{E8C22AF1-3D1A-4D5B-BBF5-D45CF88B2F8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32939" y="1407189"/>
                <a:ext cx="1139061" cy="74840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1CB63542-4CF9-43E5-8EDA-5AEAEBD3AD8D}"/>
                  </a:ext>
                </a:extLst>
              </p:cNvPr>
              <p:cNvPicPr>
                <a:picLocks noChangeAspect="1"/>
              </p:cNvPicPr>
              <p:nvPr/>
            </p:nvPicPr>
            <p:blipFill rotWithShape="1">
              <a:blip r:embed="rId12"/>
              <a:srcRect t="5963" r="15270" b="2326"/>
              <a:stretch/>
            </p:blipFill>
            <p:spPr>
              <a:xfrm>
                <a:off x="3831019" y="3783013"/>
                <a:ext cx="448981" cy="446088"/>
              </a:xfrm>
              <a:prstGeom prst="rect">
                <a:avLst/>
              </a:prstGeom>
            </p:spPr>
          </p:pic>
          <p:pic>
            <p:nvPicPr>
              <p:cNvPr id="1046" name="Picture 22" descr="Related image">
                <a:extLst>
                  <a:ext uri="{FF2B5EF4-FFF2-40B4-BE49-F238E27FC236}">
                    <a16:creationId xmlns:a16="http://schemas.microsoft.com/office/drawing/2014/main" id="{4E5EFD93-FC26-423E-A7F5-22838D6D567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22851" y="3088271"/>
                <a:ext cx="589050" cy="35343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Related image">
                <a:extLst>
                  <a:ext uri="{FF2B5EF4-FFF2-40B4-BE49-F238E27FC236}">
                    <a16:creationId xmlns:a16="http://schemas.microsoft.com/office/drawing/2014/main" id="{F1AFC08D-2B20-40EE-BC58-79B5C781E9A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48371" y="2308350"/>
                <a:ext cx="852497" cy="63937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76738D0-D37E-4E02-A272-90630CB757E3}"/>
                      </a:ext>
                    </a:extLst>
                  </p:cNvPr>
                  <p:cNvSpPr txBox="1"/>
                  <p:nvPr/>
                </p:nvSpPr>
                <p:spPr>
                  <a:xfrm rot="19740000">
                    <a:off x="2612599" y="3570007"/>
                    <a:ext cx="101284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1" i="0" smtClean="0">
                              <a:solidFill>
                                <a:srgbClr val="00FF00"/>
                              </a:solidFill>
                              <a:latin typeface="Cambria Math" panose="02040503050406030204" pitchFamily="18" charset="0"/>
                            </a:rPr>
                            <m:t>𝚪</m:t>
                          </m:r>
                          <m:r>
                            <a:rPr lang="en-US" sz="2400" b="1" i="1" smtClean="0">
                              <a:solidFill>
                                <a:srgbClr val="00FF00"/>
                              </a:solidFill>
                              <a:latin typeface="Cambria Math" panose="02040503050406030204" pitchFamily="18" charset="0"/>
                            </a:rPr>
                            <m:t>=</m:t>
                          </m:r>
                          <m:r>
                            <a:rPr lang="en-US" sz="2400" b="1" i="1" smtClean="0">
                              <a:solidFill>
                                <a:srgbClr val="00FF00"/>
                              </a:solidFill>
                              <a:latin typeface="Cambria Math" panose="02040503050406030204" pitchFamily="18" charset="0"/>
                            </a:rPr>
                            <m:t>𝟏</m:t>
                          </m:r>
                        </m:oMath>
                      </m:oMathPara>
                    </a14:m>
                    <a:endParaRPr lang="en-US" sz="2400" b="1" dirty="0">
                      <a:solidFill>
                        <a:srgbClr val="00FF00"/>
                      </a:solidFill>
                    </a:endParaRPr>
                  </a:p>
                </p:txBody>
              </p:sp>
            </mc:Choice>
            <mc:Fallback xmlns="">
              <p:sp>
                <p:nvSpPr>
                  <p:cNvPr id="2" name="TextBox 1">
                    <a:extLst>
                      <a:ext uri="{FF2B5EF4-FFF2-40B4-BE49-F238E27FC236}">
                        <a16:creationId xmlns:a16="http://schemas.microsoft.com/office/drawing/2014/main" id="{976738D0-D37E-4E02-A272-90630CB757E3}"/>
                      </a:ext>
                    </a:extLst>
                  </p:cNvPr>
                  <p:cNvSpPr txBox="1">
                    <a:spLocks noRot="1" noChangeAspect="1" noMove="1" noResize="1" noEditPoints="1" noAdjustHandles="1" noChangeArrowheads="1" noChangeShapeType="1" noTextEdit="1"/>
                  </p:cNvSpPr>
                  <p:nvPr/>
                </p:nvSpPr>
                <p:spPr>
                  <a:xfrm rot="19740000">
                    <a:off x="2612599" y="3570007"/>
                    <a:ext cx="1012841" cy="461665"/>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5D620B2-42BA-426E-B1C2-BEB407DF0870}"/>
                      </a:ext>
                    </a:extLst>
                  </p:cNvPr>
                  <p:cNvSpPr txBox="1"/>
                  <p:nvPr/>
                </p:nvSpPr>
                <p:spPr>
                  <a:xfrm>
                    <a:off x="6693759" y="3656329"/>
                    <a:ext cx="105772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1" i="0" smtClean="0">
                              <a:solidFill>
                                <a:srgbClr val="00FF00"/>
                              </a:solidFill>
                              <a:latin typeface="Cambria Math" panose="02040503050406030204" pitchFamily="18" charset="0"/>
                            </a:rPr>
                            <m:t>𝚪</m:t>
                          </m:r>
                          <m:r>
                            <a:rPr lang="en-US" sz="2400" b="1" i="1" smtClean="0">
                              <a:solidFill>
                                <a:srgbClr val="00FF00"/>
                              </a:solidFill>
                              <a:latin typeface="Cambria Math" panose="02040503050406030204" pitchFamily="18" charset="0"/>
                            </a:rPr>
                            <m:t>≫</m:t>
                          </m:r>
                          <m:r>
                            <a:rPr lang="en-US" sz="2400" b="1" i="1" smtClean="0">
                              <a:solidFill>
                                <a:srgbClr val="00FF00"/>
                              </a:solidFill>
                              <a:latin typeface="Cambria Math" panose="02040503050406030204" pitchFamily="18" charset="0"/>
                            </a:rPr>
                            <m:t>𝟏</m:t>
                          </m:r>
                        </m:oMath>
                      </m:oMathPara>
                    </a14:m>
                    <a:endParaRPr lang="en-US" sz="2400" b="1" dirty="0">
                      <a:solidFill>
                        <a:srgbClr val="00FF00"/>
                      </a:solidFill>
                    </a:endParaRPr>
                  </a:p>
                </p:txBody>
              </p:sp>
            </mc:Choice>
            <mc:Fallback xmlns="">
              <p:sp>
                <p:nvSpPr>
                  <p:cNvPr id="16" name="TextBox 15">
                    <a:extLst>
                      <a:ext uri="{FF2B5EF4-FFF2-40B4-BE49-F238E27FC236}">
                        <a16:creationId xmlns:a16="http://schemas.microsoft.com/office/drawing/2014/main" id="{05D620B2-42BA-426E-B1C2-BEB407DF0870}"/>
                      </a:ext>
                    </a:extLst>
                  </p:cNvPr>
                  <p:cNvSpPr txBox="1">
                    <a:spLocks noRot="1" noChangeAspect="1" noMove="1" noResize="1" noEditPoints="1" noAdjustHandles="1" noChangeArrowheads="1" noChangeShapeType="1" noTextEdit="1"/>
                  </p:cNvSpPr>
                  <p:nvPr/>
                </p:nvSpPr>
                <p:spPr>
                  <a:xfrm>
                    <a:off x="6693759" y="3656329"/>
                    <a:ext cx="1057725" cy="461665"/>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8E18867-E05C-4A22-BED8-73F3FA18C57F}"/>
                      </a:ext>
                    </a:extLst>
                  </p:cNvPr>
                  <p:cNvSpPr txBox="1"/>
                  <p:nvPr/>
                </p:nvSpPr>
                <p:spPr>
                  <a:xfrm>
                    <a:off x="1844252" y="2610754"/>
                    <a:ext cx="105772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1" i="0" smtClean="0">
                              <a:solidFill>
                                <a:srgbClr val="00FF00"/>
                              </a:solidFill>
                              <a:latin typeface="Cambria Math" panose="02040503050406030204" pitchFamily="18" charset="0"/>
                            </a:rPr>
                            <m:t>𝚪</m:t>
                          </m:r>
                          <m:r>
                            <a:rPr lang="en-US" sz="2400" b="1" i="1" smtClean="0">
                              <a:solidFill>
                                <a:srgbClr val="00FF00"/>
                              </a:solidFill>
                              <a:latin typeface="Cambria Math" panose="02040503050406030204" pitchFamily="18" charset="0"/>
                            </a:rPr>
                            <m:t>≪</m:t>
                          </m:r>
                          <m:r>
                            <a:rPr lang="en-US" sz="2400" b="1" i="1" smtClean="0">
                              <a:solidFill>
                                <a:srgbClr val="00FF00"/>
                              </a:solidFill>
                              <a:latin typeface="Cambria Math" panose="02040503050406030204" pitchFamily="18" charset="0"/>
                            </a:rPr>
                            <m:t>𝟏</m:t>
                          </m:r>
                        </m:oMath>
                      </m:oMathPara>
                    </a14:m>
                    <a:endParaRPr lang="en-US" sz="2400" b="1" dirty="0">
                      <a:solidFill>
                        <a:srgbClr val="00FF00"/>
                      </a:solidFill>
                    </a:endParaRPr>
                  </a:p>
                </p:txBody>
              </p:sp>
            </mc:Choice>
            <mc:Fallback xmlns="">
              <p:sp>
                <p:nvSpPr>
                  <p:cNvPr id="17" name="TextBox 16">
                    <a:extLst>
                      <a:ext uri="{FF2B5EF4-FFF2-40B4-BE49-F238E27FC236}">
                        <a16:creationId xmlns:a16="http://schemas.microsoft.com/office/drawing/2014/main" id="{08E18867-E05C-4A22-BED8-73F3FA18C57F}"/>
                      </a:ext>
                    </a:extLst>
                  </p:cNvPr>
                  <p:cNvSpPr txBox="1">
                    <a:spLocks noRot="1" noChangeAspect="1" noMove="1" noResize="1" noEditPoints="1" noAdjustHandles="1" noChangeArrowheads="1" noChangeShapeType="1" noTextEdit="1"/>
                  </p:cNvSpPr>
                  <p:nvPr/>
                </p:nvSpPr>
                <p:spPr>
                  <a:xfrm>
                    <a:off x="1844252" y="2610754"/>
                    <a:ext cx="1057725" cy="461665"/>
                  </a:xfrm>
                  <a:prstGeom prst="rect">
                    <a:avLst/>
                  </a:prstGeom>
                  <a:blipFill>
                    <a:blip r:embed="rId17"/>
                    <a:stretch>
                      <a:fillRect/>
                    </a:stretch>
                  </a:blipFill>
                </p:spPr>
                <p:txBody>
                  <a:bodyPr/>
                  <a:lstStyle/>
                  <a:p>
                    <a:r>
                      <a:rPr lang="en-US">
                        <a:noFill/>
                      </a:rPr>
                      <a:t> </a:t>
                    </a:r>
                  </a:p>
                </p:txBody>
              </p:sp>
            </mc:Fallback>
          </mc:AlternateContent>
          <p:sp>
            <p:nvSpPr>
              <p:cNvPr id="5" name="Oval 4">
                <a:extLst>
                  <a:ext uri="{FF2B5EF4-FFF2-40B4-BE49-F238E27FC236}">
                    <a16:creationId xmlns:a16="http://schemas.microsoft.com/office/drawing/2014/main" id="{15231F76-8037-4297-A4FC-A49772E95BD3}"/>
                  </a:ext>
                </a:extLst>
              </p:cNvPr>
              <p:cNvSpPr/>
              <p:nvPr/>
            </p:nvSpPr>
            <p:spPr>
              <a:xfrm>
                <a:off x="7393492" y="1480148"/>
                <a:ext cx="206433" cy="206433"/>
              </a:xfrm>
              <a:prstGeom prst="ellipse">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CF420A-1381-40A6-A883-740607E36FF6}"/>
                  </a:ext>
                </a:extLst>
              </p:cNvPr>
              <p:cNvSpPr txBox="1"/>
              <p:nvPr/>
            </p:nvSpPr>
            <p:spPr>
              <a:xfrm>
                <a:off x="7319539" y="1680006"/>
                <a:ext cx="476412" cy="415498"/>
              </a:xfrm>
              <a:prstGeom prst="rect">
                <a:avLst/>
              </a:prstGeom>
              <a:noFill/>
            </p:spPr>
            <p:txBody>
              <a:bodyPr wrap="none" rtlCol="0">
                <a:spAutoFit/>
              </a:bodyPr>
              <a:lstStyle/>
              <a:p>
                <a:pPr algn="ctr"/>
                <a:r>
                  <a:rPr lang="en-US" sz="1050" dirty="0">
                    <a:solidFill>
                      <a:schemeClr val="bg1"/>
                    </a:solidFill>
                    <a:latin typeface="Times New Roman" panose="02020603050405020304" pitchFamily="18" charset="0"/>
                    <a:cs typeface="Times New Roman" panose="02020603050405020304" pitchFamily="18" charset="0"/>
                  </a:rPr>
                  <a:t>NS</a:t>
                </a:r>
                <a:br>
                  <a:rPr lang="en-US" sz="1050" dirty="0">
                    <a:solidFill>
                      <a:schemeClr val="bg1"/>
                    </a:solidFill>
                    <a:latin typeface="Times New Roman" panose="02020603050405020304" pitchFamily="18" charset="0"/>
                    <a:cs typeface="Times New Roman" panose="02020603050405020304" pitchFamily="18" charset="0"/>
                  </a:rPr>
                </a:br>
                <a:r>
                  <a:rPr lang="en-US" sz="1050" dirty="0">
                    <a:solidFill>
                      <a:schemeClr val="bg1"/>
                    </a:solidFill>
                    <a:latin typeface="Times New Roman" panose="02020603050405020304" pitchFamily="18" charset="0"/>
                    <a:cs typeface="Times New Roman" panose="02020603050405020304" pitchFamily="18" charset="0"/>
                  </a:rPr>
                  <a:t>Crust</a:t>
                </a:r>
              </a:p>
            </p:txBody>
          </p:sp>
          <p:sp>
            <p:nvSpPr>
              <p:cNvPr id="20" name="Oval 19">
                <a:extLst>
                  <a:ext uri="{FF2B5EF4-FFF2-40B4-BE49-F238E27FC236}">
                    <a16:creationId xmlns:a16="http://schemas.microsoft.com/office/drawing/2014/main" id="{FB7FB9D2-3836-4E73-9F9E-B808351EBCDB}"/>
                  </a:ext>
                </a:extLst>
              </p:cNvPr>
              <p:cNvSpPr/>
              <p:nvPr/>
            </p:nvSpPr>
            <p:spPr>
              <a:xfrm>
                <a:off x="6336797" y="2360566"/>
                <a:ext cx="206433" cy="206433"/>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6814F31-CE3B-42BB-BAC5-7E672241A37A}"/>
                  </a:ext>
                </a:extLst>
              </p:cNvPr>
              <p:cNvSpPr txBox="1"/>
              <p:nvPr/>
            </p:nvSpPr>
            <p:spPr>
              <a:xfrm>
                <a:off x="6501472" y="2337416"/>
                <a:ext cx="845103" cy="253916"/>
              </a:xfrm>
              <a:prstGeom prst="rect">
                <a:avLst/>
              </a:prstGeom>
              <a:noFill/>
            </p:spPr>
            <p:txBody>
              <a:bodyPr wrap="none" rtlCol="0">
                <a:spAutoFit/>
              </a:bodyPr>
              <a:lstStyle/>
              <a:p>
                <a:r>
                  <a:rPr lang="en-US" sz="1050" dirty="0">
                    <a:solidFill>
                      <a:schemeClr val="bg1"/>
                    </a:solidFill>
                    <a:latin typeface="Times New Roman" panose="02020603050405020304" pitchFamily="18" charset="0"/>
                    <a:cs typeface="Times New Roman" panose="02020603050405020304" pitchFamily="18" charset="0"/>
                  </a:rPr>
                  <a:t>Jupiter Core</a:t>
                </a:r>
              </a:p>
            </p:txBody>
          </p:sp>
          <p:sp>
            <p:nvSpPr>
              <p:cNvPr id="22" name="Oval 21">
                <a:extLst>
                  <a:ext uri="{FF2B5EF4-FFF2-40B4-BE49-F238E27FC236}">
                    <a16:creationId xmlns:a16="http://schemas.microsoft.com/office/drawing/2014/main" id="{AAC212DF-2881-4FDD-928C-15FCAFB01E8D}"/>
                  </a:ext>
                </a:extLst>
              </p:cNvPr>
              <p:cNvSpPr/>
              <p:nvPr/>
            </p:nvSpPr>
            <p:spPr>
              <a:xfrm>
                <a:off x="7137397" y="1652236"/>
                <a:ext cx="206433" cy="206433"/>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0257D06-818C-497F-AAB1-93AA2BE32454}"/>
                  </a:ext>
                </a:extLst>
              </p:cNvPr>
              <p:cNvSpPr txBox="1"/>
              <p:nvPr/>
            </p:nvSpPr>
            <p:spPr>
              <a:xfrm>
                <a:off x="7016834" y="1835022"/>
                <a:ext cx="445956" cy="415498"/>
              </a:xfrm>
              <a:prstGeom prst="rect">
                <a:avLst/>
              </a:prstGeom>
              <a:noFill/>
            </p:spPr>
            <p:txBody>
              <a:bodyPr wrap="none" rtlCol="0">
                <a:spAutoFit/>
              </a:bodyPr>
              <a:lstStyle/>
              <a:p>
                <a:pPr algn="ctr"/>
                <a:r>
                  <a:rPr lang="en-US" sz="1050" dirty="0">
                    <a:solidFill>
                      <a:schemeClr val="bg1"/>
                    </a:solidFill>
                    <a:latin typeface="Times New Roman" panose="02020603050405020304" pitchFamily="18" charset="0"/>
                    <a:cs typeface="Times New Roman" panose="02020603050405020304" pitchFamily="18" charset="0"/>
                  </a:rPr>
                  <a:t>WD</a:t>
                </a:r>
              </a:p>
              <a:p>
                <a:pPr algn="ctr"/>
                <a:r>
                  <a:rPr lang="en-US" sz="1050" dirty="0">
                    <a:solidFill>
                      <a:schemeClr val="bg1"/>
                    </a:solidFill>
                    <a:latin typeface="Times New Roman" panose="02020603050405020304" pitchFamily="18" charset="0"/>
                    <a:cs typeface="Times New Roman" panose="02020603050405020304" pitchFamily="18" charset="0"/>
                  </a:rPr>
                  <a:t>Core</a:t>
                </a:r>
              </a:p>
            </p:txBody>
          </p:sp>
          <p:sp>
            <p:nvSpPr>
              <p:cNvPr id="24" name="Oval 23">
                <a:extLst>
                  <a:ext uri="{FF2B5EF4-FFF2-40B4-BE49-F238E27FC236}">
                    <a16:creationId xmlns:a16="http://schemas.microsoft.com/office/drawing/2014/main" id="{A9057069-B1DD-4568-9B99-055A270080F4}"/>
                  </a:ext>
                </a:extLst>
              </p:cNvPr>
              <p:cNvSpPr/>
              <p:nvPr/>
            </p:nvSpPr>
            <p:spPr>
              <a:xfrm>
                <a:off x="6749176" y="1918124"/>
                <a:ext cx="206433" cy="206433"/>
              </a:xfrm>
              <a:prstGeom prst="ellipse">
                <a:avLst/>
              </a:prstGeom>
              <a:solidFill>
                <a:srgbClr val="99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3954573-A8B1-412C-8A9D-062C91C6A211}"/>
                  </a:ext>
                </a:extLst>
              </p:cNvPr>
              <p:cNvSpPr txBox="1"/>
              <p:nvPr/>
            </p:nvSpPr>
            <p:spPr>
              <a:xfrm>
                <a:off x="6764390" y="2029421"/>
                <a:ext cx="445956" cy="415498"/>
              </a:xfrm>
              <a:prstGeom prst="rect">
                <a:avLst/>
              </a:prstGeom>
              <a:noFill/>
            </p:spPr>
            <p:txBody>
              <a:bodyPr wrap="square" rtlCol="0">
                <a:spAutoFit/>
              </a:bodyPr>
              <a:lstStyle/>
              <a:p>
                <a:pPr algn="ctr"/>
                <a:r>
                  <a:rPr lang="en-US" sz="1050" dirty="0">
                    <a:solidFill>
                      <a:schemeClr val="bg1"/>
                    </a:solidFill>
                    <a:latin typeface="Times New Roman" panose="02020603050405020304" pitchFamily="18" charset="0"/>
                    <a:cs typeface="Times New Roman" panose="02020603050405020304" pitchFamily="18" charset="0"/>
                  </a:rPr>
                  <a:t>BD</a:t>
                </a:r>
              </a:p>
              <a:p>
                <a:pPr algn="ctr"/>
                <a:r>
                  <a:rPr lang="en-US" sz="1050" dirty="0">
                    <a:solidFill>
                      <a:schemeClr val="bg1"/>
                    </a:solidFill>
                    <a:latin typeface="Times New Roman" panose="02020603050405020304" pitchFamily="18" charset="0"/>
                    <a:cs typeface="Times New Roman" panose="02020603050405020304" pitchFamily="18" charset="0"/>
                  </a:rPr>
                  <a:t>Core</a:t>
                </a:r>
              </a:p>
            </p:txBody>
          </p:sp>
          <p:sp>
            <p:nvSpPr>
              <p:cNvPr id="26" name="Oval 25">
                <a:extLst>
                  <a:ext uri="{FF2B5EF4-FFF2-40B4-BE49-F238E27FC236}">
                    <a16:creationId xmlns:a16="http://schemas.microsoft.com/office/drawing/2014/main" id="{F1567F05-F440-4ED8-B403-B4DFEDA1EAF0}"/>
                  </a:ext>
                </a:extLst>
              </p:cNvPr>
              <p:cNvSpPr/>
              <p:nvPr/>
            </p:nvSpPr>
            <p:spPr>
              <a:xfrm>
                <a:off x="6367607" y="2591332"/>
                <a:ext cx="206433" cy="206433"/>
              </a:xfrm>
              <a:prstGeom prst="ellipse">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291E5BE0-2E81-4C46-ABC1-1230A61BD078}"/>
                  </a:ext>
                </a:extLst>
              </p:cNvPr>
              <p:cNvSpPr txBox="1"/>
              <p:nvPr/>
            </p:nvSpPr>
            <p:spPr>
              <a:xfrm>
                <a:off x="6532282" y="2568182"/>
                <a:ext cx="769763" cy="253916"/>
              </a:xfrm>
              <a:prstGeom prst="rect">
                <a:avLst/>
              </a:prstGeom>
              <a:noFill/>
            </p:spPr>
            <p:txBody>
              <a:bodyPr wrap="none" rtlCol="0">
                <a:spAutoFit/>
              </a:bodyPr>
              <a:lstStyle/>
              <a:p>
                <a:r>
                  <a:rPr lang="en-US" sz="1050" dirty="0">
                    <a:solidFill>
                      <a:schemeClr val="bg1"/>
                    </a:solidFill>
                    <a:latin typeface="Times New Roman" panose="02020603050405020304" pitchFamily="18" charset="0"/>
                    <a:cs typeface="Times New Roman" panose="02020603050405020304" pitchFamily="18" charset="0"/>
                  </a:rPr>
                  <a:t>Earth Core</a:t>
                </a:r>
              </a:p>
            </p:txBody>
          </p:sp>
        </p:grpSp>
        <p:pic>
          <p:nvPicPr>
            <p:cNvPr id="9" name="Picture 2" descr="Related image">
              <a:extLst>
                <a:ext uri="{FF2B5EF4-FFF2-40B4-BE49-F238E27FC236}">
                  <a16:creationId xmlns:a16="http://schemas.microsoft.com/office/drawing/2014/main" id="{8B9FA61B-48F7-4AB3-BB9F-EDDDF0CB6016}"/>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44984" r="27035" b="22730"/>
            <a:stretch/>
          </p:blipFill>
          <p:spPr bwMode="auto">
            <a:xfrm rot="5400000">
              <a:off x="3856829" y="2730615"/>
              <a:ext cx="303619" cy="742851"/>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D955F2A4-9BAC-4130-B0C6-9CFB7AEE64E4}"/>
              </a:ext>
            </a:extLst>
          </p:cNvPr>
          <p:cNvSpPr/>
          <p:nvPr/>
        </p:nvSpPr>
        <p:spPr>
          <a:xfrm>
            <a:off x="5677743" y="2293382"/>
            <a:ext cx="282342" cy="282342"/>
          </a:xfrm>
          <a:prstGeom prst="rect">
            <a:avLst/>
          </a:prstGeom>
          <a:solidFill>
            <a:schemeClr val="tx1"/>
          </a:solid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Manual Operation 12">
            <a:extLst>
              <a:ext uri="{FF2B5EF4-FFF2-40B4-BE49-F238E27FC236}">
                <a16:creationId xmlns:a16="http://schemas.microsoft.com/office/drawing/2014/main" id="{8D40F136-0F19-40A9-B1CF-68409592033D}"/>
              </a:ext>
            </a:extLst>
          </p:cNvPr>
          <p:cNvSpPr/>
          <p:nvPr/>
        </p:nvSpPr>
        <p:spPr>
          <a:xfrm rot="16200000">
            <a:off x="5165479" y="2140497"/>
            <a:ext cx="464557" cy="578366"/>
          </a:xfrm>
          <a:prstGeom prst="flowChartManualOperation">
            <a:avLst/>
          </a:prstGeom>
          <a:solidFill>
            <a:schemeClr val="tx1"/>
          </a:solid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4634464-B6A8-46E2-BC05-01A354BA53DA}"/>
              </a:ext>
            </a:extLst>
          </p:cNvPr>
          <p:cNvSpPr/>
          <p:nvPr/>
        </p:nvSpPr>
        <p:spPr>
          <a:xfrm>
            <a:off x="2611719" y="1315658"/>
            <a:ext cx="2475240" cy="2475240"/>
          </a:xfrm>
          <a:prstGeom prst="rect">
            <a:avLst/>
          </a:prstGeom>
          <a:solidFill>
            <a:schemeClr val="tx1"/>
          </a:solid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6" name="Content Placeholder 3">
            <a:extLst>
              <a:ext uri="{FF2B5EF4-FFF2-40B4-BE49-F238E27FC236}">
                <a16:creationId xmlns:a16="http://schemas.microsoft.com/office/drawing/2014/main" id="{E9E07B40-D57A-43C4-8604-66965088F5D7}"/>
              </a:ext>
            </a:extLst>
          </p:cNvPr>
          <p:cNvPicPr>
            <a:picLocks noChangeAspect="1"/>
          </p:cNvPicPr>
          <p:nvPr/>
        </p:nvPicPr>
        <p:blipFill rotWithShape="1">
          <a:blip r:embed="rId19">
            <a:extLst>
              <a:ext uri="{28A0092B-C50C-407E-A947-70E740481C1C}">
                <a14:useLocalDpi xmlns:a14="http://schemas.microsoft.com/office/drawing/2010/main" val="0"/>
              </a:ext>
            </a:extLst>
          </a:blip>
          <a:srcRect l="28147" t="24549" r="20937" b="3511"/>
          <a:stretch/>
        </p:blipFill>
        <p:spPr>
          <a:xfrm>
            <a:off x="3387211" y="1401777"/>
            <a:ext cx="982690" cy="925658"/>
          </a:xfrm>
          <a:prstGeom prst="rect">
            <a:avLst/>
          </a:prstGeom>
        </p:spPr>
      </p:pic>
      <p:sp>
        <p:nvSpPr>
          <p:cNvPr id="37" name="TextBox 36">
            <a:extLst>
              <a:ext uri="{FF2B5EF4-FFF2-40B4-BE49-F238E27FC236}">
                <a16:creationId xmlns:a16="http://schemas.microsoft.com/office/drawing/2014/main" id="{3D894373-C582-4BF4-A6E1-8F9FABF6C28B}"/>
              </a:ext>
            </a:extLst>
          </p:cNvPr>
          <p:cNvSpPr txBox="1"/>
          <p:nvPr/>
        </p:nvSpPr>
        <p:spPr>
          <a:xfrm>
            <a:off x="3383315" y="2284681"/>
            <a:ext cx="1191352" cy="253916"/>
          </a:xfrm>
          <a:prstGeom prst="rect">
            <a:avLst/>
          </a:prstGeom>
          <a:noFill/>
        </p:spPr>
        <p:txBody>
          <a:bodyPr wrap="square" rtlCol="0">
            <a:spAutoFit/>
          </a:bodyPr>
          <a:lstStyle/>
          <a:p>
            <a:r>
              <a:rPr lang="en-US" sz="1050" dirty="0">
                <a:solidFill>
                  <a:schemeClr val="bg1"/>
                </a:solidFill>
                <a:latin typeface="Times New Roman" panose="02020603050405020304" pitchFamily="18" charset="0"/>
                <a:cs typeface="Times New Roman" panose="02020603050405020304" pitchFamily="18" charset="0"/>
              </a:rPr>
              <a:t>Sonoluminescence</a:t>
            </a:r>
          </a:p>
        </p:txBody>
      </p:sp>
      <p:pic>
        <p:nvPicPr>
          <p:cNvPr id="38" name="Content Placeholder 4">
            <a:extLst>
              <a:ext uri="{FF2B5EF4-FFF2-40B4-BE49-F238E27FC236}">
                <a16:creationId xmlns:a16="http://schemas.microsoft.com/office/drawing/2014/main" id="{533972A4-5B75-4AC7-8AF2-E4A7D1FA104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131153" y="2724544"/>
            <a:ext cx="628561" cy="695173"/>
          </a:xfrm>
          <a:prstGeom prst="rect">
            <a:avLst/>
          </a:prstGeom>
        </p:spPr>
      </p:pic>
      <p:sp>
        <p:nvSpPr>
          <p:cNvPr id="39" name="TextBox 38">
            <a:extLst>
              <a:ext uri="{FF2B5EF4-FFF2-40B4-BE49-F238E27FC236}">
                <a16:creationId xmlns:a16="http://schemas.microsoft.com/office/drawing/2014/main" id="{588726D3-7F28-49A7-B5EC-CCCAE7F241A6}"/>
              </a:ext>
            </a:extLst>
          </p:cNvPr>
          <p:cNvSpPr txBox="1"/>
          <p:nvPr/>
        </p:nvSpPr>
        <p:spPr>
          <a:xfrm>
            <a:off x="3995519" y="3401966"/>
            <a:ext cx="810698" cy="415498"/>
          </a:xfrm>
          <a:prstGeom prst="rect">
            <a:avLst/>
          </a:prstGeom>
          <a:noFill/>
        </p:spPr>
        <p:txBody>
          <a:bodyPr wrap="square" rtlCol="0">
            <a:spAutoFit/>
          </a:bodyPr>
          <a:lstStyle/>
          <a:p>
            <a:pPr algn="ctr"/>
            <a:r>
              <a:rPr lang="en-US" sz="1050" dirty="0">
                <a:solidFill>
                  <a:schemeClr val="bg1"/>
                </a:solidFill>
                <a:latin typeface="Times New Roman" panose="02020603050405020304" pitchFamily="18" charset="0"/>
                <a:cs typeface="Times New Roman" panose="02020603050405020304" pitchFamily="18" charset="0"/>
              </a:rPr>
              <a:t>Spark Discharges</a:t>
            </a:r>
          </a:p>
        </p:txBody>
      </p:sp>
      <p:pic>
        <p:nvPicPr>
          <p:cNvPr id="41" name="Content Placeholder 4">
            <a:extLst>
              <a:ext uri="{FF2B5EF4-FFF2-40B4-BE49-F238E27FC236}">
                <a16:creationId xmlns:a16="http://schemas.microsoft.com/office/drawing/2014/main" id="{9A5CB870-D1AB-4B56-9944-6CE98D8D176D}"/>
              </a:ext>
            </a:extLst>
          </p:cNvPr>
          <p:cNvPicPr>
            <a:picLocks noChangeAspect="1"/>
          </p:cNvPicPr>
          <p:nvPr/>
        </p:nvPicPr>
        <p:blipFill rotWithShape="1">
          <a:blip r:embed="rId21">
            <a:extLst>
              <a:ext uri="{28A0092B-C50C-407E-A947-70E740481C1C}">
                <a14:useLocalDpi xmlns:a14="http://schemas.microsoft.com/office/drawing/2010/main" val="0"/>
              </a:ext>
            </a:extLst>
          </a:blip>
          <a:srcRect l="8962" r="9119"/>
          <a:stretch/>
        </p:blipFill>
        <p:spPr>
          <a:xfrm>
            <a:off x="2948754" y="2721863"/>
            <a:ext cx="847290" cy="685057"/>
          </a:xfrm>
          <a:prstGeom prst="rect">
            <a:avLst/>
          </a:prstGeom>
        </p:spPr>
      </p:pic>
      <p:sp>
        <p:nvSpPr>
          <p:cNvPr id="42" name="TextBox 41">
            <a:extLst>
              <a:ext uri="{FF2B5EF4-FFF2-40B4-BE49-F238E27FC236}">
                <a16:creationId xmlns:a16="http://schemas.microsoft.com/office/drawing/2014/main" id="{B415E606-6594-4608-B6CC-CC366D5EE929}"/>
              </a:ext>
            </a:extLst>
          </p:cNvPr>
          <p:cNvSpPr txBox="1"/>
          <p:nvPr/>
        </p:nvSpPr>
        <p:spPr>
          <a:xfrm>
            <a:off x="2936723" y="3372663"/>
            <a:ext cx="810698" cy="415498"/>
          </a:xfrm>
          <a:prstGeom prst="rect">
            <a:avLst/>
          </a:prstGeom>
          <a:noFill/>
        </p:spPr>
        <p:txBody>
          <a:bodyPr wrap="square" rtlCol="0">
            <a:spAutoFit/>
          </a:bodyPr>
          <a:lstStyle/>
          <a:p>
            <a:pPr algn="ctr"/>
            <a:r>
              <a:rPr lang="en-US" sz="1050" dirty="0">
                <a:solidFill>
                  <a:schemeClr val="bg1"/>
                </a:solidFill>
                <a:latin typeface="Times New Roman" panose="02020603050405020304" pitchFamily="18" charset="0"/>
                <a:cs typeface="Times New Roman" panose="02020603050405020304" pitchFamily="18" charset="0"/>
              </a:rPr>
              <a:t>Laser</a:t>
            </a:r>
            <a:br>
              <a:rPr lang="en-US" sz="1050" dirty="0">
                <a:solidFill>
                  <a:schemeClr val="bg1"/>
                </a:solidFill>
                <a:latin typeface="Times New Roman" panose="02020603050405020304" pitchFamily="18" charset="0"/>
                <a:cs typeface="Times New Roman" panose="02020603050405020304" pitchFamily="18" charset="0"/>
              </a:rPr>
            </a:br>
            <a:r>
              <a:rPr lang="en-US" sz="1050" dirty="0">
                <a:solidFill>
                  <a:schemeClr val="bg1"/>
                </a:solidFill>
                <a:latin typeface="Times New Roman" panose="02020603050405020304" pitchFamily="18" charset="0"/>
                <a:cs typeface="Times New Roman" panose="02020603050405020304" pitchFamily="18" charset="0"/>
              </a:rPr>
              <a:t>Breakdown</a:t>
            </a:r>
          </a:p>
        </p:txBody>
      </p:sp>
      <p:pic>
        <p:nvPicPr>
          <p:cNvPr id="1028" name="Picture 4" descr="Related image">
            <a:extLst>
              <a:ext uri="{FF2B5EF4-FFF2-40B4-BE49-F238E27FC236}">
                <a16:creationId xmlns:a16="http://schemas.microsoft.com/office/drawing/2014/main" id="{667B7AB5-9F83-4033-B651-75201170184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700142" y="2727621"/>
            <a:ext cx="380277" cy="313112"/>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EFAE0117-519F-406A-ACD1-0D093AE918FA}"/>
              </a:ext>
            </a:extLst>
          </p:cNvPr>
          <p:cNvSpPr txBox="1"/>
          <p:nvPr/>
        </p:nvSpPr>
        <p:spPr>
          <a:xfrm>
            <a:off x="5611901" y="3007583"/>
            <a:ext cx="586617" cy="415498"/>
          </a:xfrm>
          <a:prstGeom prst="rect">
            <a:avLst/>
          </a:prstGeom>
          <a:noFill/>
        </p:spPr>
        <p:txBody>
          <a:bodyPr wrap="square" rtlCol="0">
            <a:spAutoFit/>
          </a:bodyPr>
          <a:lstStyle/>
          <a:p>
            <a:pPr algn="ctr"/>
            <a:r>
              <a:rPr lang="en-US" sz="1050" dirty="0">
                <a:solidFill>
                  <a:schemeClr val="bg1"/>
                </a:solidFill>
                <a:latin typeface="Times New Roman" panose="02020603050405020304" pitchFamily="18" charset="0"/>
                <a:cs typeface="Times New Roman" panose="02020603050405020304" pitchFamily="18" charset="0"/>
              </a:rPr>
              <a:t>Molten Salt</a:t>
            </a:r>
          </a:p>
        </p:txBody>
      </p:sp>
      <p:sp>
        <p:nvSpPr>
          <p:cNvPr id="47" name="TextBox 46">
            <a:extLst>
              <a:ext uri="{FF2B5EF4-FFF2-40B4-BE49-F238E27FC236}">
                <a16:creationId xmlns:a16="http://schemas.microsoft.com/office/drawing/2014/main" id="{4651880E-8BB2-445E-A56B-7FB6A559BF3D}"/>
              </a:ext>
            </a:extLst>
          </p:cNvPr>
          <p:cNvSpPr txBox="1"/>
          <p:nvPr/>
        </p:nvSpPr>
        <p:spPr>
          <a:xfrm>
            <a:off x="5025284" y="3424977"/>
            <a:ext cx="586617" cy="461665"/>
          </a:xfrm>
          <a:prstGeom prst="rect">
            <a:avLst/>
          </a:prstGeom>
          <a:noFill/>
        </p:spPr>
        <p:txBody>
          <a:bodyPr wrap="square" rtlCol="0">
            <a:spAutoFit/>
          </a:bodyPr>
          <a:lstStyle/>
          <a:p>
            <a:pPr algn="ctr"/>
            <a:r>
              <a:rPr lang="en-US" sz="800" dirty="0">
                <a:solidFill>
                  <a:schemeClr val="bg1"/>
                </a:solidFill>
                <a:latin typeface="Times New Roman" panose="02020603050405020304" pitchFamily="18" charset="0"/>
                <a:cs typeface="Times New Roman" panose="02020603050405020304" pitchFamily="18" charset="0"/>
              </a:rPr>
              <a:t>Electrons on Liquid Helium</a:t>
            </a:r>
          </a:p>
        </p:txBody>
      </p:sp>
    </p:spTree>
    <p:custDataLst>
      <p:tags r:id="rId1"/>
    </p:custDataLst>
    <p:extLst>
      <p:ext uri="{BB962C8B-B14F-4D97-AF65-F5344CB8AC3E}">
        <p14:creationId xmlns:p14="http://schemas.microsoft.com/office/powerpoint/2010/main" val="3208100693"/>
      </p:ext>
    </p:extLst>
  </p:cSld>
  <p:clrMapOvr>
    <a:masterClrMapping/>
  </p:clrMapOvr>
  <mc:AlternateContent xmlns:mc="http://schemas.openxmlformats.org/markup-compatibility/2006" xmlns:p14="http://schemas.microsoft.com/office/powerpoint/2010/main">
    <mc:Choice Requires="p14">
      <p:transition spd="slow" p14:dur="2000" advTm="156591"/>
    </mc:Choice>
    <mc:Fallback xmlns="">
      <p:transition spd="slow" advTm="1565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34" grpId="0" animBg="1"/>
      <p:bldP spid="37" grpId="0"/>
      <p:bldP spid="39"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547F4-15F7-43AF-BC6B-F3BA617CE1A5}"/>
              </a:ext>
            </a:extLst>
          </p:cNvPr>
          <p:cNvSpPr>
            <a:spLocks noGrp="1"/>
          </p:cNvSpPr>
          <p:nvPr>
            <p:ph type="title"/>
          </p:nvPr>
        </p:nvSpPr>
        <p:spPr>
          <a:xfrm>
            <a:off x="457200" y="329339"/>
            <a:ext cx="8229600" cy="801290"/>
          </a:xfrm>
        </p:spPr>
        <p:txBody>
          <a:bodyPr/>
          <a:lstStyle/>
          <a:p>
            <a:r>
              <a:rPr lang="en-US" dirty="0"/>
              <a:t>Unknowns of Dense Plasma</a:t>
            </a:r>
          </a:p>
        </p:txBody>
      </p:sp>
      <p:pic>
        <p:nvPicPr>
          <p:cNvPr id="4" name="Content Placeholder 3">
            <a:extLst>
              <a:ext uri="{FF2B5EF4-FFF2-40B4-BE49-F238E27FC236}">
                <a16:creationId xmlns:a16="http://schemas.microsoft.com/office/drawing/2014/main" id="{7F59C7E7-B925-4FC9-92C7-B92BA4D97FE7}"/>
              </a:ext>
            </a:extLst>
          </p:cNvPr>
          <p:cNvPicPr>
            <a:picLocks noGrp="1" noChangeAspect="1"/>
          </p:cNvPicPr>
          <p:nvPr>
            <p:ph idx="1"/>
          </p:nvPr>
        </p:nvPicPr>
        <p:blipFill>
          <a:blip r:embed="rId4"/>
          <a:stretch>
            <a:fillRect/>
          </a:stretch>
        </p:blipFill>
        <p:spPr>
          <a:xfrm>
            <a:off x="71152" y="1861660"/>
            <a:ext cx="3237674" cy="2884298"/>
          </a:xfrm>
          <a:prstGeom prst="rect">
            <a:avLst/>
          </a:prstGeom>
          <a:noFill/>
          <a:ln w="15875">
            <a:solidFill>
              <a:schemeClr val="tx1"/>
            </a:solidFill>
          </a:ln>
        </p:spPr>
      </p:pic>
      <p:pic>
        <p:nvPicPr>
          <p:cNvPr id="11" name="Picture 10">
            <a:extLst>
              <a:ext uri="{FF2B5EF4-FFF2-40B4-BE49-F238E27FC236}">
                <a16:creationId xmlns:a16="http://schemas.microsoft.com/office/drawing/2014/main" id="{4880B673-DBC1-4789-87ED-8D299DAD57D0}"/>
              </a:ext>
            </a:extLst>
          </p:cNvPr>
          <p:cNvPicPr>
            <a:picLocks noChangeAspect="1"/>
          </p:cNvPicPr>
          <p:nvPr/>
        </p:nvPicPr>
        <p:blipFill>
          <a:blip r:embed="rId5"/>
          <a:stretch>
            <a:fillRect/>
          </a:stretch>
        </p:blipFill>
        <p:spPr>
          <a:xfrm>
            <a:off x="3479034" y="1861660"/>
            <a:ext cx="2865322" cy="2884298"/>
          </a:xfrm>
          <a:prstGeom prst="rect">
            <a:avLst/>
          </a:prstGeom>
          <a:ln w="15875">
            <a:solidFill>
              <a:schemeClr val="tx1"/>
            </a:solidFill>
          </a:ln>
        </p:spPr>
      </p:pic>
      <p:pic>
        <p:nvPicPr>
          <p:cNvPr id="13" name="Picture 12">
            <a:extLst>
              <a:ext uri="{FF2B5EF4-FFF2-40B4-BE49-F238E27FC236}">
                <a16:creationId xmlns:a16="http://schemas.microsoft.com/office/drawing/2014/main" id="{D06D4A24-9BC7-48A0-A127-05A99E7C3D6F}"/>
              </a:ext>
            </a:extLst>
          </p:cNvPr>
          <p:cNvPicPr>
            <a:picLocks noChangeAspect="1"/>
          </p:cNvPicPr>
          <p:nvPr/>
        </p:nvPicPr>
        <p:blipFill>
          <a:blip r:embed="rId6"/>
          <a:stretch>
            <a:fillRect/>
          </a:stretch>
        </p:blipFill>
        <p:spPr>
          <a:xfrm>
            <a:off x="6548434" y="1861661"/>
            <a:ext cx="2497309" cy="2884298"/>
          </a:xfrm>
          <a:prstGeom prst="rect">
            <a:avLst/>
          </a:prstGeom>
          <a:ln w="15875">
            <a:solidFill>
              <a:schemeClr val="tx1"/>
            </a:solidFill>
          </a:ln>
        </p:spPr>
      </p:pic>
      <p:sp>
        <p:nvSpPr>
          <p:cNvPr id="14" name="TextBox 13">
            <a:extLst>
              <a:ext uri="{FF2B5EF4-FFF2-40B4-BE49-F238E27FC236}">
                <a16:creationId xmlns:a16="http://schemas.microsoft.com/office/drawing/2014/main" id="{C468D005-A2B2-42F4-BF92-C05E2102C40A}"/>
              </a:ext>
            </a:extLst>
          </p:cNvPr>
          <p:cNvSpPr txBox="1"/>
          <p:nvPr/>
        </p:nvSpPr>
        <p:spPr>
          <a:xfrm>
            <a:off x="457200" y="1072190"/>
            <a:ext cx="2679238" cy="553998"/>
          </a:xfrm>
          <a:prstGeom prst="rect">
            <a:avLst/>
          </a:prstGeom>
          <a:solidFill>
            <a:srgbClr val="FFFF00"/>
          </a:solidFill>
          <a:ln w="57150">
            <a:solidFill>
              <a:schemeClr val="tx1"/>
            </a:solidFill>
          </a:ln>
          <a:effectLst>
            <a:outerShdw blurRad="101600" dist="165100" dir="8100000" algn="tr" rotWithShape="0">
              <a:prstClr val="black">
                <a:alpha val="91000"/>
              </a:prstClr>
            </a:outerShdw>
          </a:effectLst>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Plasma phase transition</a:t>
            </a:r>
          </a:p>
          <a:p>
            <a:pPr algn="ctr"/>
            <a:r>
              <a:rPr lang="en-US" sz="1200" b="1" dirty="0">
                <a:latin typeface="Times New Roman" panose="02020603050405020304" pitchFamily="18" charset="0"/>
                <a:cs typeface="Times New Roman" panose="02020603050405020304" pitchFamily="18" charset="0"/>
              </a:rPr>
              <a:t>n</a:t>
            </a:r>
            <a:r>
              <a:rPr lang="en-US" sz="1200" b="1" baseline="-25000" dirty="0">
                <a:latin typeface="Times New Roman" panose="02020603050405020304" pitchFamily="18" charset="0"/>
                <a:cs typeface="Times New Roman" panose="02020603050405020304" pitchFamily="18" charset="0"/>
              </a:rPr>
              <a:t>e</a:t>
            </a:r>
            <a:r>
              <a:rPr lang="en-US" sz="1200" b="1" dirty="0">
                <a:latin typeface="Times New Roman" panose="02020603050405020304" pitchFamily="18" charset="0"/>
                <a:cs typeface="Times New Roman" panose="02020603050405020304" pitchFamily="18" charset="0"/>
              </a:rPr>
              <a:t>(T, </a:t>
            </a:r>
            <a:r>
              <a:rPr lang="en-US" sz="1200" b="1" dirty="0" err="1">
                <a:latin typeface="Times New Roman" panose="02020603050405020304" pitchFamily="18" charset="0"/>
                <a:cs typeface="Times New Roman" panose="02020603050405020304" pitchFamily="18" charset="0"/>
              </a:rPr>
              <a:t>n</a:t>
            </a:r>
            <a:r>
              <a:rPr lang="en-US" sz="1200" b="1" baseline="-25000" dirty="0" err="1">
                <a:latin typeface="Times New Roman" panose="02020603050405020304" pitchFamily="18" charset="0"/>
                <a:cs typeface="Times New Roman" panose="02020603050405020304" pitchFamily="18" charset="0"/>
              </a:rPr>
              <a:t>a</a:t>
            </a:r>
            <a:r>
              <a:rPr lang="en-US" sz="1200" b="1" dirty="0">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697F07A6-1195-47F1-8787-5057D8FF07FA}"/>
              </a:ext>
            </a:extLst>
          </p:cNvPr>
          <p:cNvSpPr txBox="1"/>
          <p:nvPr/>
        </p:nvSpPr>
        <p:spPr>
          <a:xfrm>
            <a:off x="3663505" y="1062629"/>
            <a:ext cx="2679238" cy="553998"/>
          </a:xfrm>
          <a:prstGeom prst="rect">
            <a:avLst/>
          </a:prstGeom>
          <a:solidFill>
            <a:srgbClr val="FFFF00"/>
          </a:solidFill>
          <a:ln w="57150">
            <a:solidFill>
              <a:schemeClr val="tx1"/>
            </a:solidFill>
          </a:ln>
          <a:effectLst>
            <a:outerShdw blurRad="101600" dist="165100" dir="8100000" algn="tr" rotWithShape="0">
              <a:prstClr val="black">
                <a:alpha val="91000"/>
              </a:prstClr>
            </a:outerShdw>
          </a:effectLst>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Plasma properties</a:t>
            </a:r>
          </a:p>
          <a:p>
            <a:pPr algn="ctr"/>
            <a:r>
              <a:rPr lang="en-US" sz="1200" b="1" dirty="0">
                <a:latin typeface="Times New Roman" panose="02020603050405020304" pitchFamily="18" charset="0"/>
                <a:cs typeface="Times New Roman" panose="02020603050405020304" pitchFamily="18" charset="0"/>
              </a:rPr>
              <a:t>Pressure - internal energy - transport</a:t>
            </a:r>
          </a:p>
        </p:txBody>
      </p:sp>
      <p:sp>
        <p:nvSpPr>
          <p:cNvPr id="16" name="TextBox 15">
            <a:extLst>
              <a:ext uri="{FF2B5EF4-FFF2-40B4-BE49-F238E27FC236}">
                <a16:creationId xmlns:a16="http://schemas.microsoft.com/office/drawing/2014/main" id="{32606F44-9BFD-40B4-8095-0959E04A10F5}"/>
              </a:ext>
            </a:extLst>
          </p:cNvPr>
          <p:cNvSpPr txBox="1"/>
          <p:nvPr/>
        </p:nvSpPr>
        <p:spPr>
          <a:xfrm>
            <a:off x="6709121" y="1072190"/>
            <a:ext cx="2175933" cy="553998"/>
          </a:xfrm>
          <a:prstGeom prst="rect">
            <a:avLst/>
          </a:prstGeom>
          <a:solidFill>
            <a:srgbClr val="FFFF00"/>
          </a:solidFill>
          <a:ln w="57150">
            <a:solidFill>
              <a:schemeClr val="tx1"/>
            </a:solidFill>
          </a:ln>
          <a:effectLst>
            <a:outerShdw blurRad="101600" dist="165100" dir="8100000" algn="tr" rotWithShape="0">
              <a:prstClr val="black">
                <a:alpha val="91000"/>
              </a:prstClr>
            </a:outerShdw>
          </a:effectLst>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Energetic limiting</a:t>
            </a:r>
          </a:p>
          <a:p>
            <a:pPr algn="ctr"/>
            <a:r>
              <a:rPr lang="en-US" sz="1200" b="1" dirty="0">
                <a:latin typeface="Times New Roman" panose="02020603050405020304" pitchFamily="18" charset="0"/>
                <a:cs typeface="Times New Roman" panose="02020603050405020304" pitchFamily="18" charset="0"/>
              </a:rPr>
              <a:t>Unknown mechanism</a:t>
            </a:r>
          </a:p>
        </p:txBody>
      </p:sp>
      <p:sp>
        <p:nvSpPr>
          <p:cNvPr id="17" name="Rectangle 16">
            <a:extLst>
              <a:ext uri="{FF2B5EF4-FFF2-40B4-BE49-F238E27FC236}">
                <a16:creationId xmlns:a16="http://schemas.microsoft.com/office/drawing/2014/main" id="{2A7D014F-B0B6-4B37-BDB9-0FB5431B190F}"/>
              </a:ext>
            </a:extLst>
          </p:cNvPr>
          <p:cNvSpPr/>
          <p:nvPr/>
        </p:nvSpPr>
        <p:spPr>
          <a:xfrm>
            <a:off x="1" y="4912668"/>
            <a:ext cx="2743200" cy="200055"/>
          </a:xfrm>
          <a:prstGeom prst="rect">
            <a:avLst/>
          </a:prstGeom>
        </p:spPr>
        <p:txBody>
          <a:bodyPr wrap="square">
            <a:spAutoFit/>
          </a:bodyPr>
          <a:lstStyle/>
          <a:p>
            <a:r>
              <a:rPr lang="en-US" sz="700" dirty="0">
                <a:latin typeface="Times New Roman" panose="02020603050405020304" pitchFamily="18" charset="0"/>
                <a:cs typeface="Times New Roman" panose="02020603050405020304" pitchFamily="18" charset="0"/>
              </a:rPr>
              <a:t>Bataller, A. W. (2014). </a:t>
            </a:r>
            <a:r>
              <a:rPr lang="en-US" sz="700" i="1" dirty="0">
                <a:latin typeface="Times New Roman" panose="02020603050405020304" pitchFamily="18" charset="0"/>
                <a:cs typeface="Times New Roman" panose="02020603050405020304" pitchFamily="18" charset="0"/>
              </a:rPr>
              <a:t>Exploring the universality of </a:t>
            </a:r>
            <a:r>
              <a:rPr lang="en-US" sz="700" i="1" dirty="0" err="1">
                <a:latin typeface="Times New Roman" panose="02020603050405020304" pitchFamily="18" charset="0"/>
                <a:cs typeface="Times New Roman" panose="02020603050405020304" pitchFamily="18" charset="0"/>
              </a:rPr>
              <a:t>sonoluminescence</a:t>
            </a:r>
            <a:endParaRPr lang="en-US" sz="700" dirty="0">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8AD8D49E-CB45-4BDF-9612-D0F5698415E8}"/>
              </a:ext>
            </a:extLst>
          </p:cNvPr>
          <p:cNvSpPr/>
          <p:nvPr/>
        </p:nvSpPr>
        <p:spPr>
          <a:xfrm>
            <a:off x="3375581" y="4832486"/>
            <a:ext cx="2968775" cy="307777"/>
          </a:xfrm>
          <a:prstGeom prst="rect">
            <a:avLst/>
          </a:prstGeom>
        </p:spPr>
        <p:txBody>
          <a:bodyPr wrap="square">
            <a:spAutoFit/>
          </a:bodyPr>
          <a:lstStyle/>
          <a:p>
            <a:r>
              <a:rPr lang="en-US" sz="700" dirty="0">
                <a:solidFill>
                  <a:srgbClr val="222222"/>
                </a:solidFill>
                <a:latin typeface="Times New Roman" panose="02020603050405020304" pitchFamily="18" charset="0"/>
                <a:cs typeface="Times New Roman" panose="02020603050405020304" pitchFamily="18" charset="0"/>
              </a:rPr>
              <a:t>Bataller, A., et al. "Blackbody Emission from Laser Breakdown in High-Pressure Gases." </a:t>
            </a:r>
            <a:r>
              <a:rPr lang="en-US" sz="700" i="1" dirty="0">
                <a:solidFill>
                  <a:srgbClr val="222222"/>
                </a:solidFill>
                <a:latin typeface="Times New Roman" panose="02020603050405020304" pitchFamily="18" charset="0"/>
                <a:cs typeface="Times New Roman" panose="02020603050405020304" pitchFamily="18" charset="0"/>
              </a:rPr>
              <a:t>Physical Review Letters</a:t>
            </a:r>
            <a:r>
              <a:rPr lang="en-US" sz="700" dirty="0">
                <a:solidFill>
                  <a:srgbClr val="222222"/>
                </a:solidFill>
                <a:latin typeface="Times New Roman" panose="02020603050405020304" pitchFamily="18" charset="0"/>
                <a:cs typeface="Times New Roman" panose="02020603050405020304" pitchFamily="18" charset="0"/>
              </a:rPr>
              <a:t> 113.7 (2014): 075001.</a:t>
            </a:r>
            <a:endParaRPr lang="en-US" sz="700" dirty="0">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7D4D41E1-871A-4472-9F71-66E7C1685FC6}"/>
              </a:ext>
            </a:extLst>
          </p:cNvPr>
          <p:cNvSpPr/>
          <p:nvPr/>
        </p:nvSpPr>
        <p:spPr>
          <a:xfrm>
            <a:off x="6458821" y="4742899"/>
            <a:ext cx="2697166" cy="415498"/>
          </a:xfrm>
          <a:prstGeom prst="rect">
            <a:avLst/>
          </a:prstGeom>
        </p:spPr>
        <p:txBody>
          <a:bodyPr wrap="square">
            <a:spAutoFit/>
          </a:bodyPr>
          <a:lstStyle/>
          <a:p>
            <a:pPr lvl="0"/>
            <a:r>
              <a:rPr lang="en-US" sz="700" b="1" dirty="0">
                <a:latin typeface="Times New Roman" panose="02020603050405020304" pitchFamily="18" charset="0"/>
                <a:cs typeface="Times New Roman" panose="02020603050405020304" pitchFamily="18" charset="0"/>
              </a:rPr>
              <a:t>Bataller, A.</a:t>
            </a:r>
            <a:r>
              <a:rPr lang="en-US" sz="700" dirty="0">
                <a:latin typeface="Times New Roman" panose="02020603050405020304" pitchFamily="18" charset="0"/>
                <a:cs typeface="Times New Roman" panose="02020603050405020304" pitchFamily="18" charset="0"/>
              </a:rPr>
              <a:t>, </a:t>
            </a:r>
            <a:r>
              <a:rPr lang="en-US" sz="700" dirty="0" err="1">
                <a:latin typeface="Times New Roman" panose="02020603050405020304" pitchFamily="18" charset="0"/>
                <a:cs typeface="Times New Roman" panose="02020603050405020304" pitchFamily="18" charset="0"/>
              </a:rPr>
              <a:t>Putterman</a:t>
            </a:r>
            <a:r>
              <a:rPr lang="en-US" sz="700" dirty="0">
                <a:latin typeface="Times New Roman" panose="02020603050405020304" pitchFamily="18" charset="0"/>
                <a:cs typeface="Times New Roman" panose="02020603050405020304" pitchFamily="18" charset="0"/>
              </a:rPr>
              <a:t>, S., Pree, S., and </a:t>
            </a:r>
            <a:r>
              <a:rPr lang="en-US" sz="700" dirty="0" err="1">
                <a:latin typeface="Times New Roman" panose="02020603050405020304" pitchFamily="18" charset="0"/>
                <a:cs typeface="Times New Roman" panose="02020603050405020304" pitchFamily="18" charset="0"/>
              </a:rPr>
              <a:t>Koulakis</a:t>
            </a:r>
            <a:r>
              <a:rPr lang="en-US" sz="700" dirty="0">
                <a:latin typeface="Times New Roman" panose="02020603050405020304" pitchFamily="18" charset="0"/>
                <a:cs typeface="Times New Roman" panose="02020603050405020304" pitchFamily="18" charset="0"/>
              </a:rPr>
              <a:t>, J. “Observation of Shell Structure, Electronic Screening, and Energetic Limiting in Sparks.”  </a:t>
            </a:r>
            <a:r>
              <a:rPr lang="en-US" sz="700" i="1" dirty="0">
                <a:latin typeface="Times New Roman" panose="02020603050405020304" pitchFamily="18" charset="0"/>
                <a:cs typeface="Times New Roman" panose="02020603050405020304" pitchFamily="18" charset="0"/>
              </a:rPr>
              <a:t>Physical Review Letters</a:t>
            </a:r>
            <a:r>
              <a:rPr lang="en-US" sz="700" dirty="0">
                <a:latin typeface="Times New Roman" panose="02020603050405020304" pitchFamily="18" charset="0"/>
                <a:cs typeface="Times New Roman" panose="02020603050405020304" pitchFamily="18" charset="0"/>
              </a:rPr>
              <a:t>, </a:t>
            </a:r>
            <a:r>
              <a:rPr lang="en-US" sz="700" b="1" dirty="0">
                <a:latin typeface="Times New Roman" panose="02020603050405020304" pitchFamily="18" charset="0"/>
                <a:cs typeface="Times New Roman" panose="02020603050405020304" pitchFamily="18" charset="0"/>
              </a:rPr>
              <a:t>117</a:t>
            </a:r>
            <a:r>
              <a:rPr lang="en-US" sz="700" dirty="0">
                <a:latin typeface="Times New Roman" panose="02020603050405020304" pitchFamily="18" charset="0"/>
                <a:cs typeface="Times New Roman" panose="02020603050405020304" pitchFamily="18" charset="0"/>
              </a:rPr>
              <a:t>, 085001 (2016).</a:t>
            </a:r>
          </a:p>
        </p:txBody>
      </p:sp>
      <p:sp>
        <p:nvSpPr>
          <p:cNvPr id="21" name="TextBox 20">
            <a:extLst>
              <a:ext uri="{FF2B5EF4-FFF2-40B4-BE49-F238E27FC236}">
                <a16:creationId xmlns:a16="http://schemas.microsoft.com/office/drawing/2014/main" id="{2A01E857-06D0-4FBB-9B4C-B77C26496809}"/>
              </a:ext>
            </a:extLst>
          </p:cNvPr>
          <p:cNvSpPr txBox="1"/>
          <p:nvPr/>
        </p:nvSpPr>
        <p:spPr>
          <a:xfrm>
            <a:off x="3572076" y="2995238"/>
            <a:ext cx="2679238" cy="830997"/>
          </a:xfrm>
          <a:prstGeom prst="rect">
            <a:avLst/>
          </a:prstGeom>
          <a:solidFill>
            <a:srgbClr val="FFFF00"/>
          </a:solidFill>
          <a:ln w="57150">
            <a:solidFill>
              <a:schemeClr val="tx1"/>
            </a:solidFill>
          </a:ln>
          <a:effectLst>
            <a:outerShdw blurRad="101600" dist="165100" dir="8100000" algn="tr" rotWithShape="0">
              <a:prstClr val="black">
                <a:alpha val="91000"/>
              </a:prstClr>
            </a:outerShdw>
          </a:effectLst>
        </p:spPr>
        <p:txBody>
          <a:bodyPr wrap="square" rtlCol="0">
            <a:spAutoFit/>
          </a:bodyPr>
          <a:lstStyle/>
          <a:p>
            <a:pPr algn="ctr"/>
            <a:r>
              <a:rPr lang="en-US" sz="1200" dirty="0">
                <a:solidFill>
                  <a:srgbClr val="232323"/>
                </a:solidFill>
                <a:latin typeface="Times New Roman" panose="02020603050405020304" pitchFamily="18" charset="0"/>
                <a:cs typeface="Times New Roman" panose="02020603050405020304" pitchFamily="18" charset="0"/>
              </a:rPr>
              <a:t>“The derivation of a kinetic equation for strongly coupled Coulomb systems has so far eluded us.”</a:t>
            </a:r>
            <a:br>
              <a:rPr lang="en-US" sz="1200" dirty="0">
                <a:solidFill>
                  <a:srgbClr val="232323"/>
                </a:solidFill>
                <a:latin typeface="Times New Roman" panose="02020603050405020304" pitchFamily="18" charset="0"/>
                <a:cs typeface="Times New Roman" panose="02020603050405020304" pitchFamily="18" charset="0"/>
              </a:rPr>
            </a:br>
            <a:r>
              <a:rPr lang="en-US" sz="1200" dirty="0">
                <a:solidFill>
                  <a:srgbClr val="232323"/>
                </a:solidFill>
                <a:latin typeface="Times New Roman" panose="02020603050405020304" pitchFamily="18" charset="0"/>
                <a:cs typeface="Times New Roman" panose="02020603050405020304" pitchFamily="18" charset="0"/>
              </a:rPr>
              <a:t>Jerome </a:t>
            </a:r>
            <a:r>
              <a:rPr lang="en-US" sz="1200" dirty="0" err="1">
                <a:solidFill>
                  <a:srgbClr val="232323"/>
                </a:solidFill>
                <a:latin typeface="Times New Roman" panose="02020603050405020304" pitchFamily="18" charset="0"/>
                <a:cs typeface="Times New Roman" panose="02020603050405020304" pitchFamily="18" charset="0"/>
              </a:rPr>
              <a:t>Daligault</a:t>
            </a:r>
            <a:r>
              <a:rPr lang="en-US" sz="1200" dirty="0">
                <a:solidFill>
                  <a:srgbClr val="232323"/>
                </a:solidFill>
                <a:latin typeface="Times New Roman" panose="02020603050405020304" pitchFamily="18" charset="0"/>
                <a:cs typeface="Times New Roman" panose="02020603050405020304" pitchFamily="18" charset="0"/>
              </a:rPr>
              <a:t>, LANL</a:t>
            </a:r>
            <a:endParaRPr lang="en-US" sz="12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909942201"/>
      </p:ext>
    </p:extLst>
  </p:cSld>
  <p:clrMapOvr>
    <a:masterClrMapping/>
  </p:clrMapOvr>
  <mc:AlternateContent xmlns:mc="http://schemas.openxmlformats.org/markup-compatibility/2006" xmlns:p14="http://schemas.microsoft.com/office/powerpoint/2010/main">
    <mc:Choice Requires="p14">
      <p:transition spd="slow" p14:dur="2000" advTm="286192"/>
    </mc:Choice>
    <mc:Fallback xmlns="">
      <p:transition spd="slow" advTm="2861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p:bldP spid="19" grpId="0"/>
      <p:bldP spid="21" grpId="0" animBg="1"/>
      <p:bldP spid="21"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9|0.4|0.6"/>
</p:tagLst>
</file>

<file path=ppt/tags/tag2.xml><?xml version="1.0" encoding="utf-8"?>
<p:tagLst xmlns:a="http://schemas.openxmlformats.org/drawingml/2006/main" xmlns:r="http://schemas.openxmlformats.org/officeDocument/2006/relationships" xmlns:p="http://schemas.openxmlformats.org/presentationml/2006/main">
  <p:tag name="TIMING" val="|120.4|1.8"/>
</p:tagLst>
</file>

<file path=ppt/tags/tag3.xml><?xml version="1.0" encoding="utf-8"?>
<p:tagLst xmlns:a="http://schemas.openxmlformats.org/drawingml/2006/main" xmlns:r="http://schemas.openxmlformats.org/officeDocument/2006/relationships" xmlns:p="http://schemas.openxmlformats.org/presentationml/2006/main">
  <p:tag name="TIMING" val="|94.1|38.3|29.1|83.8"/>
</p:tagLst>
</file>

<file path=ppt/tags/tag4.xml><?xml version="1.0" encoding="utf-8"?>
<p:tagLst xmlns:a="http://schemas.openxmlformats.org/drawingml/2006/main" xmlns:r="http://schemas.openxmlformats.org/officeDocument/2006/relationships" xmlns:p="http://schemas.openxmlformats.org/presentationml/2006/main">
  <p:tag name="TIMING" val="|25.5|1.2"/>
</p:tagLst>
</file>

<file path=ppt/tags/tag5.xml><?xml version="1.0" encoding="utf-8"?>
<p:tagLst xmlns:a="http://schemas.openxmlformats.org/drawingml/2006/main" xmlns:r="http://schemas.openxmlformats.org/officeDocument/2006/relationships" xmlns:p="http://schemas.openxmlformats.org/presentationml/2006/main">
  <p:tag name="TIMING" val="|25.5|1.2"/>
</p:tagLst>
</file>

<file path=ppt/tags/tag6.xml><?xml version="1.0" encoding="utf-8"?>
<p:tagLst xmlns:a="http://schemas.openxmlformats.org/drawingml/2006/main" xmlns:r="http://schemas.openxmlformats.org/officeDocument/2006/relationships" xmlns:p="http://schemas.openxmlformats.org/presentationml/2006/main">
  <p:tag name="TIMING" val="|11.2|11.8|17.7"/>
</p:tagLst>
</file>

<file path=ppt/tags/tag7.xml><?xml version="1.0" encoding="utf-8"?>
<p:tagLst xmlns:a="http://schemas.openxmlformats.org/drawingml/2006/main" xmlns:r="http://schemas.openxmlformats.org/officeDocument/2006/relationships" xmlns:p="http://schemas.openxmlformats.org/presentationml/2006/main">
  <p:tag name="TIMING" val="|57.4"/>
</p:tagLst>
</file>

<file path=ppt/theme/theme1.xml><?xml version="1.0" encoding="utf-8"?>
<a:theme xmlns:a="http://schemas.openxmlformats.org/drawingml/2006/main" name="NCStateU-horizontal-left-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ncstate-ppt-template-16x9-horizontal-left-brick</Template>
  <TotalTime>16147</TotalTime>
  <Words>1698</Words>
  <Application>Microsoft Office PowerPoint</Application>
  <PresentationFormat>On-screen Show (16:9)</PresentationFormat>
  <Paragraphs>206</Paragraphs>
  <Slides>25</Slides>
  <Notes>23</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Cambria Math</vt:lpstr>
      <vt:lpstr>OCR A Extended</vt:lpstr>
      <vt:lpstr>Times New Roman</vt:lpstr>
      <vt:lpstr>NCStateU-horizontal-left-logo</vt:lpstr>
      <vt:lpstr>Dynamics of Strongly Coupled Two-Component Plasma via Ultrafast Spectroscopy</vt:lpstr>
      <vt:lpstr>PowerPoint Presentation</vt:lpstr>
      <vt:lpstr>Dilute Plasma</vt:lpstr>
      <vt:lpstr>Strongly Coupled Plasma</vt:lpstr>
      <vt:lpstr>Strongly Coupled One-Component Plasma</vt:lpstr>
      <vt:lpstr>Dense Plasma In Nature</vt:lpstr>
      <vt:lpstr>Dense Plasma Applications</vt:lpstr>
      <vt:lpstr>PowerPoint Presentation</vt:lpstr>
      <vt:lpstr>Unknowns of Dense Plasma</vt:lpstr>
      <vt:lpstr>Ultrafast Laser Breakdown</vt:lpstr>
      <vt:lpstr>Benchmark System for Two-Component SCP</vt:lpstr>
      <vt:lpstr>Experiment – Emission and Transmission</vt:lpstr>
      <vt:lpstr>Plasma Emission and Laser Transmission</vt:lpstr>
      <vt:lpstr>Plasma Spectral Emission</vt:lpstr>
      <vt:lpstr>Temperature: Blackbody fit</vt:lpstr>
      <vt:lpstr>Temperature: Planck-Kirchhoff Method</vt:lpstr>
      <vt:lpstr>Hydrodynamics – H2 vs D2</vt:lpstr>
      <vt:lpstr>Hydrodynamics – H2 vs D2</vt:lpstr>
      <vt:lpstr>Hydrodynamics – H2 vs D2</vt:lpstr>
      <vt:lpstr>Beam Deflection</vt:lpstr>
      <vt:lpstr>Beam Deflection</vt:lpstr>
      <vt:lpstr>Wigner Crystallization of a One-Component Plasma</vt:lpstr>
      <vt:lpstr>Laser Breakdown: Plasma Condensation?</vt:lpstr>
      <vt:lpstr>Conclusions</vt:lpstr>
      <vt:lpstr>PowerPoint Presentation</vt:lpstr>
    </vt:vector>
  </TitlesOfParts>
  <Company>NC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Plasma Transitions of Strongly Coupled Plasma</dc:title>
  <dc:creator>Alexander Bataller</dc:creator>
  <cp:lastModifiedBy>Alexander Bataller</cp:lastModifiedBy>
  <cp:revision>134</cp:revision>
  <dcterms:created xsi:type="dcterms:W3CDTF">2019-07-12T15:04:29Z</dcterms:created>
  <dcterms:modified xsi:type="dcterms:W3CDTF">2020-07-23T18:57:58Z</dcterms:modified>
</cp:coreProperties>
</file>