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tif" ContentType="image/tif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3"/>
  </p:notesMasterIdLst>
  <p:sldIdLst>
    <p:sldId id="257" r:id="rId2"/>
    <p:sldId id="258" r:id="rId3"/>
    <p:sldId id="356" r:id="rId4"/>
    <p:sldId id="259" r:id="rId5"/>
    <p:sldId id="310" r:id="rId6"/>
    <p:sldId id="340" r:id="rId7"/>
    <p:sldId id="285" r:id="rId8"/>
    <p:sldId id="286" r:id="rId9"/>
    <p:sldId id="350" r:id="rId10"/>
    <p:sldId id="280" r:id="rId11"/>
    <p:sldId id="348" r:id="rId12"/>
    <p:sldId id="312" r:id="rId13"/>
    <p:sldId id="313" r:id="rId14"/>
    <p:sldId id="315" r:id="rId15"/>
    <p:sldId id="314" r:id="rId16"/>
    <p:sldId id="347" r:id="rId17"/>
    <p:sldId id="351" r:id="rId18"/>
    <p:sldId id="318" r:id="rId19"/>
    <p:sldId id="319" r:id="rId20"/>
    <p:sldId id="346" r:id="rId21"/>
    <p:sldId id="324" r:id="rId22"/>
    <p:sldId id="325" r:id="rId23"/>
    <p:sldId id="326" r:id="rId24"/>
    <p:sldId id="345" r:id="rId25"/>
    <p:sldId id="352" r:id="rId26"/>
    <p:sldId id="353" r:id="rId27"/>
    <p:sldId id="321" r:id="rId28"/>
    <p:sldId id="322" r:id="rId29"/>
    <p:sldId id="327" r:id="rId30"/>
    <p:sldId id="338" r:id="rId31"/>
    <p:sldId id="323" r:id="rId32"/>
    <p:sldId id="328" r:id="rId33"/>
    <p:sldId id="339" r:id="rId34"/>
    <p:sldId id="329" r:id="rId35"/>
    <p:sldId id="330" r:id="rId36"/>
    <p:sldId id="331" r:id="rId37"/>
    <p:sldId id="354" r:id="rId38"/>
    <p:sldId id="355" r:id="rId39"/>
    <p:sldId id="344" r:id="rId40"/>
    <p:sldId id="334" r:id="rId41"/>
    <p:sldId id="34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4309"/>
  </p:normalViewPr>
  <p:slideViewPr>
    <p:cSldViewPr>
      <p:cViewPr>
        <p:scale>
          <a:sx n="118" d="100"/>
          <a:sy n="118" d="100"/>
        </p:scale>
        <p:origin x="1456" y="-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17D21-D76C-4B63-A3A7-59BA33A80C9F}" type="datetimeFigureOut">
              <a:rPr lang="en-US" smtClean="0"/>
              <a:t>7/20/20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E0C44-40D9-4A90-A3AC-6ADC5F7F7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9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0C44-40D9-4A90-A3AC-6ADC5F7F7B5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997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0C44-40D9-4A90-A3AC-6ADC5F7F7B5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91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0C44-40D9-4A90-A3AC-6ADC5F7F7B5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76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0C44-40D9-4A90-A3AC-6ADC5F7F7B5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0C44-40D9-4A90-A3AC-6ADC5F7F7B5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34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0C44-40D9-4A90-A3AC-6ADC5F7F7B5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85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0C44-40D9-4A90-A3AC-6ADC5F7F7B5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337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0C44-40D9-4A90-A3AC-6ADC5F7F7B5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81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0C44-40D9-4A90-A3AC-6ADC5F7F7B5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473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0C44-40D9-4A90-A3AC-6ADC5F7F7B5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59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0C44-40D9-4A90-A3AC-6ADC5F7F7B5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7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0C44-40D9-4A90-A3AC-6ADC5F7F7B5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2048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0C44-40D9-4A90-A3AC-6ADC5F7F7B5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38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0C44-40D9-4A90-A3AC-6ADC5F7F7B5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71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0C44-40D9-4A90-A3AC-6ADC5F7F7B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45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0C44-40D9-4A90-A3AC-6ADC5F7F7B5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971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0C44-40D9-4A90-A3AC-6ADC5F7F7B5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057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0C44-40D9-4A90-A3AC-6ADC5F7F7B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45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0C44-40D9-4A90-A3AC-6ADC5F7F7B5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886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0C44-40D9-4A90-A3AC-6ADC5F7F7B5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032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82176-A547-F94B-AC51-D6E9C882CB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348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17F9F-E905-0446-B2FF-65741F3325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610A8-B29A-B34A-A0B5-3DF26A2EB8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869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1A8AD-7F01-3341-ACB7-0DBC214238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D0221-73D0-6245-9CCD-73A1D8FCB5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09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0D7CF-0A4B-D445-B64A-A93BEE73B2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C605-4958-CF43-AA48-80339EFDB0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177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B37C6-C9A0-384A-85A6-DE9B631E6E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6BD0F-ABBC-C14D-BC96-77BE126A748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72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8500"/>
            <a:ext cx="4038600" cy="4157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8500"/>
            <a:ext cx="4038600" cy="4157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17E31-5124-9446-BC1B-7BA8C1B47F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E9FC-F6D5-0349-BBED-EA7D7A9BC4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12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C8CD2-880C-3E4D-9636-3E689A9980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B94E0-5E06-6D42-A41D-50D581B409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619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33909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26E55-2349-AA4F-9F41-3457C10E24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356350"/>
            <a:ext cx="5334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2AB7D4D-4E81-5B40-91F6-CF14C25F8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34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DB5CA-D861-C645-BA23-F37CFEF497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2FA7-4FDB-5643-811E-7991DEE50B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00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9B897-9F76-2843-8215-A3550E1BCD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D8B14-AE1E-054C-8668-93D0F0400A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27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560A6-F02C-624B-8E4F-16673F194D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F0004-A563-C64B-9FAD-6198662E1B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709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00113"/>
            <a:ext cx="82296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Headline Line One</a:t>
            </a:r>
            <a:br>
              <a:rPr lang="en-US" dirty="0"/>
            </a:br>
            <a:r>
              <a:rPr lang="en-US" dirty="0"/>
              <a:t>Headline Line Two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22600"/>
            <a:ext cx="822960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356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0EF7D53D-272A-624E-BE3D-99D13E2B41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</p:spPr>
      </p:pic>
      <p:pic>
        <p:nvPicPr>
          <p:cNvPr id="8" name="Picture 4" descr="http://www.ne.ncsu.edu/img/ne-logo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29384" y="-1858"/>
            <a:ext cx="1614616" cy="459058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292766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36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6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emf"/><Relationship Id="rId3" Type="http://schemas.openxmlformats.org/officeDocument/2006/relationships/image" Target="../media/image1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39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0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about:blank" TargetMode="External"/><Relationship Id="rId3" Type="http://schemas.openxmlformats.org/officeDocument/2006/relationships/hyperlink" Target="about:blank" TargetMode="External"/></Relationships>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4" Type="http://schemas.openxmlformats.org/officeDocument/2006/relationships/image" Target="../media/image9.tiff"/><Relationship Id="rId5" Type="http://schemas.openxmlformats.org/officeDocument/2006/relationships/image" Target="../media/image10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685800" y="2130425"/>
            <a:ext cx="7914736" cy="14700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1" kern="1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ctr">
              <a:defRPr/>
            </a:pPr>
            <a:r>
              <a:rPr lang="en-US" i="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Cost Jet: Liquid chemistry and impact on biological samples</a:t>
            </a:r>
            <a:endParaRPr kumimoji="0" lang="en-US" sz="32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371600" y="365760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Brayden Myers</a:t>
            </a:r>
            <a:r>
              <a:rPr kumimoji="0" lang="en-US" sz="18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en-US" sz="18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en-US" sz="18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North Carolina State University</a:t>
            </a:r>
            <a:endParaRPr kumimoji="0" lang="en-US" sz="180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74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1068387"/>
          </a:xfrm>
        </p:spPr>
        <p:txBody>
          <a:bodyPr/>
          <a:lstStyle/>
          <a:p>
            <a:r>
              <a:rPr lang="en-US" sz="2800" smtClean="0">
                <a:latin typeface="Arial" charset="0"/>
                <a:ea typeface="Arial" charset="0"/>
                <a:cs typeface="Arial" charset="0"/>
              </a:rPr>
              <a:t>COST </a:t>
            </a:r>
            <a:r>
              <a:rPr lang="en-US" sz="2800">
                <a:latin typeface="Arial" charset="0"/>
                <a:ea typeface="Arial" charset="0"/>
                <a:cs typeface="Arial" charset="0"/>
              </a:rPr>
              <a:t>J</a:t>
            </a:r>
            <a:r>
              <a:rPr lang="en-US" sz="2800" smtClean="0">
                <a:latin typeface="Arial" charset="0"/>
                <a:ea typeface="Arial" charset="0"/>
                <a:cs typeface="Arial" charset="0"/>
              </a:rPr>
              <a:t>et setup</a:t>
            </a:r>
            <a:endParaRPr lang="en-US" sz="2800"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449387"/>
                <a:ext cx="4267200" cy="4157663"/>
              </a:xfrm>
            </p:spPr>
            <p:txBody>
              <a:bodyPr/>
              <a:lstStyle/>
              <a:p>
                <a:pPr>
                  <a:buFont typeface="Courier New" charset="0"/>
                  <a:buChar char="o"/>
                </a:pPr>
                <a:r>
                  <a:rPr lang="en-US" sz="1400" dirty="0" smtClean="0">
                    <a:latin typeface="Arial" charset="0"/>
                    <a:ea typeface="Arial" charset="0"/>
                    <a:cs typeface="Arial" charset="0"/>
                  </a:rPr>
                  <a:t>Experiments were performed with a total flow rate of 1 slm for all three gas admixtures</a:t>
                </a:r>
              </a:p>
              <a:p>
                <a:pPr>
                  <a:buFont typeface="Courier New" charset="0"/>
                  <a:buChar char="o"/>
                </a:pPr>
                <a:r>
                  <a:rPr lang="en-US" sz="1400" dirty="0" smtClean="0">
                    <a:latin typeface="Arial" charset="0"/>
                    <a:ea typeface="Arial" charset="0"/>
                    <a:cs typeface="Arial" charset="0"/>
                  </a:rPr>
                  <a:t>Gas delivery via stainless steel tubing to limit impurities</a:t>
                </a:r>
              </a:p>
              <a:p>
                <a:pPr>
                  <a:buFont typeface="Courier New" charset="0"/>
                  <a:buChar char="o"/>
                </a:pPr>
                <a:r>
                  <a:rPr lang="en-US" sz="1400" dirty="0" smtClean="0">
                    <a:latin typeface="Arial" charset="0"/>
                    <a:ea typeface="Arial" charset="0"/>
                    <a:cs typeface="Arial" charset="0"/>
                  </a:rPr>
                  <a:t>Power was held constant at 750 </a:t>
                </a:r>
                <a:r>
                  <a:rPr lang="en-US" sz="1400" dirty="0" err="1" smtClean="0">
                    <a:latin typeface="Arial" charset="0"/>
                    <a:ea typeface="Arial" charset="0"/>
                    <a:cs typeface="Arial" charset="0"/>
                  </a:rPr>
                  <a:t>mW</a:t>
                </a:r>
                <a:r>
                  <a:rPr lang="en-US" sz="1400" dirty="0" smtClean="0">
                    <a:latin typeface="Arial" charset="0"/>
                    <a:ea typeface="Arial" charset="0"/>
                    <a:cs typeface="Arial" charset="0"/>
                  </a:rPr>
                  <a:t> and actively monitored by integrated current and voltage probes</a:t>
                </a:r>
              </a:p>
              <a:p>
                <a:pPr lvl="1"/>
                <a:r>
                  <a:rPr lang="en-US" sz="1400" dirty="0" smtClean="0">
                    <a:latin typeface="Arial" charset="0"/>
                    <a:ea typeface="Arial" charset="0"/>
                    <a:cs typeface="Arial" charset="0"/>
                  </a:rPr>
                  <a:t>~240 V</a:t>
                </a:r>
                <a:r>
                  <a:rPr lang="en-US" sz="1400" baseline="-25000" dirty="0" smtClean="0">
                    <a:latin typeface="Arial" charset="0"/>
                    <a:ea typeface="Arial" charset="0"/>
                    <a:cs typeface="Arial" charset="0"/>
                  </a:rPr>
                  <a:t>RMS</a:t>
                </a:r>
                <a:r>
                  <a:rPr lang="en-US" sz="1400" dirty="0" smtClean="0">
                    <a:latin typeface="Arial" charset="0"/>
                    <a:ea typeface="Arial" charset="0"/>
                    <a:cs typeface="Arial" charset="0"/>
                  </a:rPr>
                  <a:t> for He/O</a:t>
                </a:r>
                <a:r>
                  <a:rPr lang="en-US" sz="1400" baseline="-25000" dirty="0" smtClean="0">
                    <a:latin typeface="Arial" charset="0"/>
                    <a:ea typeface="Arial" charset="0"/>
                    <a:cs typeface="Arial" charset="0"/>
                  </a:rPr>
                  <a:t>2</a:t>
                </a:r>
                <a:r>
                  <a:rPr lang="en-US" sz="1400" dirty="0" smtClean="0">
                    <a:latin typeface="Arial" charset="0"/>
                    <a:ea typeface="Arial" charset="0"/>
                    <a:cs typeface="Arial" charset="0"/>
                  </a:rPr>
                  <a:t> and He/H</a:t>
                </a:r>
                <a:r>
                  <a:rPr lang="en-US" sz="1400" baseline="-25000" dirty="0" smtClean="0">
                    <a:latin typeface="Arial" charset="0"/>
                    <a:ea typeface="Arial" charset="0"/>
                    <a:cs typeface="Arial" charset="0"/>
                  </a:rPr>
                  <a:t>2</a:t>
                </a:r>
                <a:r>
                  <a:rPr lang="en-US" sz="1400" dirty="0" smtClean="0">
                    <a:latin typeface="Arial" charset="0"/>
                    <a:ea typeface="Arial" charset="0"/>
                    <a:cs typeface="Arial" charset="0"/>
                  </a:rPr>
                  <a:t>O</a:t>
                </a:r>
              </a:p>
              <a:p>
                <a:pPr lvl="1"/>
                <a:r>
                  <a:rPr lang="en-US" sz="1400" dirty="0" smtClean="0">
                    <a:latin typeface="Arial" charset="0"/>
                    <a:ea typeface="Arial" charset="0"/>
                    <a:cs typeface="Arial" charset="0"/>
                  </a:rPr>
                  <a:t>~215 V</a:t>
                </a:r>
                <a:r>
                  <a:rPr lang="en-US" sz="1400" baseline="-25000" dirty="0" smtClean="0">
                    <a:latin typeface="Arial" charset="0"/>
                    <a:ea typeface="Arial" charset="0"/>
                    <a:cs typeface="Arial" charset="0"/>
                  </a:rPr>
                  <a:t>RMS</a:t>
                </a:r>
                <a:r>
                  <a:rPr lang="en-US" sz="1400" dirty="0" smtClean="0">
                    <a:latin typeface="Arial" charset="0"/>
                    <a:ea typeface="Arial" charset="0"/>
                    <a:cs typeface="Arial" charset="0"/>
                  </a:rPr>
                  <a:t> for He-only</a:t>
                </a:r>
              </a:p>
              <a:p>
                <a:pPr lvl="1">
                  <a:buFont typeface="Courier New" charset="0"/>
                  <a:buChar char="o"/>
                </a:pPr>
                <a:endParaRPr lang="en-US" sz="1400" dirty="0" smtClean="0">
                  <a:latin typeface="Arial" charset="0"/>
                  <a:ea typeface="Arial" charset="0"/>
                  <a:cs typeface="Arial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𝑉</m:t>
                      </m:r>
                      <m:r>
                        <a:rPr lang="en-US" sz="1400" b="0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∗</m:t>
                      </m:r>
                      <m:r>
                        <a:rPr lang="en-US" sz="1400" b="0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𝐼</m:t>
                      </m:r>
                      <m:r>
                        <a:rPr lang="en-US" sz="1400" b="0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cos</m:t>
                      </m:r>
                      <m:r>
                        <a:rPr lang="en-US" sz="1400" b="0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1400" dirty="0" smtClean="0">
                  <a:latin typeface="Arial" charset="0"/>
                  <a:ea typeface="Arial" charset="0"/>
                  <a:cs typeface="Arial" charset="0"/>
                </a:endParaRPr>
              </a:p>
              <a:p>
                <a:pPr marL="0" indent="0" algn="ctr">
                  <a:buNone/>
                </a:pPr>
                <a:endParaRPr lang="en-US" sz="1400" dirty="0" smtClean="0">
                  <a:latin typeface="Arial" charset="0"/>
                  <a:ea typeface="Arial" charset="0"/>
                  <a:cs typeface="Arial" charset="0"/>
                </a:endParaRPr>
              </a:p>
              <a:p>
                <a:pPr>
                  <a:buFont typeface="Courier New" charset="0"/>
                  <a:buChar char="o"/>
                </a:pPr>
                <a:r>
                  <a:rPr lang="en-US" sz="1400" dirty="0" smtClean="0">
                    <a:latin typeface="Arial" charset="0"/>
                    <a:ea typeface="Arial" charset="0"/>
                    <a:cs typeface="Arial" charset="0"/>
                  </a:rPr>
                  <a:t>Liquid measurements conducted in 12-well plate with 1 mL treatment volume</a:t>
                </a:r>
              </a:p>
              <a:p>
                <a:pPr>
                  <a:buFont typeface="Courier New" charset="0"/>
                  <a:buChar char="o"/>
                </a:pPr>
                <a:r>
                  <a:rPr lang="en-US" sz="1400" dirty="0" smtClean="0">
                    <a:latin typeface="Arial" charset="0"/>
                    <a:ea typeface="Arial" charset="0"/>
                    <a:cs typeface="Arial" charset="0"/>
                  </a:rPr>
                  <a:t>4 mm treatment distance from nozzle to liquid surface</a:t>
                </a:r>
              </a:p>
              <a:p>
                <a:pPr>
                  <a:buFont typeface="Courier New" charset="0"/>
                  <a:buChar char="o"/>
                </a:pPr>
                <a:r>
                  <a:rPr lang="en-US" sz="1400" dirty="0" smtClean="0">
                    <a:latin typeface="Arial" charset="0"/>
                    <a:ea typeface="Arial" charset="0"/>
                    <a:cs typeface="Arial" charset="0"/>
                  </a:rPr>
                  <a:t>Measurements performed in triplicate with error bars denoting the standard deviation of the replicates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449387"/>
                <a:ext cx="4267200" cy="4157663"/>
              </a:xfrm>
              <a:blipFill rotWithShape="0">
                <a:blip r:embed="rId2"/>
                <a:stretch>
                  <a:fillRect l="-286" t="-293" r="-857" b="-10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E9FC-F6D5-0349-BBED-EA7D7A9BC4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857719" y="1524000"/>
            <a:ext cx="4152963" cy="4419600"/>
            <a:chOff x="0" y="0"/>
            <a:chExt cx="3319145" cy="3695065"/>
          </a:xfrm>
        </p:grpSpPr>
        <p:pic>
          <p:nvPicPr>
            <p:cNvPr id="13" name="image1.jpe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3319145" cy="3157220"/>
            </a:xfrm>
            <a:prstGeom prst="rect">
              <a:avLst/>
            </a:prstGeom>
          </p:spPr>
        </p:pic>
        <p:sp>
          <p:nvSpPr>
            <p:cNvPr id="14" name="Text Box 99"/>
            <p:cNvSpPr txBox="1"/>
            <p:nvPr/>
          </p:nvSpPr>
          <p:spPr>
            <a:xfrm>
              <a:off x="0" y="3200400"/>
              <a:ext cx="3319145" cy="49466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smtClean="0">
                  <a:effectLst/>
                  <a:latin typeface="Arial" charset="0"/>
                  <a:ea typeface="Arial" charset="0"/>
                  <a:cs typeface="Arial" charset="0"/>
                </a:rPr>
                <a:t>COST </a:t>
              </a:r>
              <a:r>
                <a:rPr lang="en-US" sz="1200" dirty="0">
                  <a:effectLst/>
                  <a:latin typeface="Arial" charset="0"/>
                  <a:ea typeface="Arial" charset="0"/>
                  <a:cs typeface="Arial" charset="0"/>
                </a:rPr>
                <a:t>jet treating 1 mL of solution in a 12‑well plate.</a:t>
              </a:r>
            </a:p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Arial" charset="0"/>
                  <a:ea typeface="Arial" charset="0"/>
                  <a:cs typeface="Arial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832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1068387"/>
          </a:xfrm>
        </p:spPr>
        <p:txBody>
          <a:bodyPr/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Overview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68436"/>
            <a:ext cx="4191000" cy="310356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Introduction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Importance of reactive species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COST Reference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Source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Motivation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Experimental setup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Plasma treatment parameters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Results and Discussion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HTA fluorescence assay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Hydrogen peroxide quantification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Impact on biological samples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EPR spectroscopy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DMPO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TEMP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TEMPO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Conclusion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4572000" y="1295400"/>
            <a:ext cx="4191000" cy="41576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endParaRPr lang="en-US" sz="18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6629400" y="1981200"/>
            <a:ext cx="990600" cy="1295400"/>
            <a:chOff x="2057400" y="1676400"/>
            <a:chExt cx="990600" cy="1066800"/>
          </a:xfrm>
        </p:grpSpPr>
        <p:sp>
          <p:nvSpPr>
            <p:cNvPr id="21" name="Snip and Round Single Corner Rectangle 20"/>
            <p:cNvSpPr>
              <a:spLocks noChangeAspect="1"/>
            </p:cNvSpPr>
            <p:nvPr/>
          </p:nvSpPr>
          <p:spPr>
            <a:xfrm rot="10800000">
              <a:off x="2057400" y="1676400"/>
              <a:ext cx="381000" cy="1066800"/>
            </a:xfrm>
            <a:prstGeom prst="snipRoundRect">
              <a:avLst>
                <a:gd name="adj1" fmla="val 0"/>
                <a:gd name="adj2" fmla="val 46314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nip and Round Single Corner Rectangle 21"/>
            <p:cNvSpPr>
              <a:spLocks noChangeAspect="1"/>
            </p:cNvSpPr>
            <p:nvPr/>
          </p:nvSpPr>
          <p:spPr>
            <a:xfrm rot="10800000" flipH="1">
              <a:off x="2667000" y="1676400"/>
              <a:ext cx="381000" cy="1066800"/>
            </a:xfrm>
            <a:prstGeom prst="snipRoundRect">
              <a:avLst>
                <a:gd name="adj1" fmla="val 0"/>
                <a:gd name="adj2" fmla="val 46314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438400" y="1676400"/>
              <a:ext cx="228599" cy="1066800"/>
            </a:xfrm>
            <a:prstGeom prst="rect">
              <a:avLst/>
            </a:prstGeom>
            <a:solidFill>
              <a:srgbClr val="FF4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87793" y="3922460"/>
            <a:ext cx="1748970" cy="1217393"/>
            <a:chOff x="1351249" y="4364975"/>
            <a:chExt cx="865065" cy="651718"/>
          </a:xfrm>
        </p:grpSpPr>
        <p:grpSp>
          <p:nvGrpSpPr>
            <p:cNvPr id="25" name="Group 24"/>
            <p:cNvGrpSpPr/>
            <p:nvPr/>
          </p:nvGrpSpPr>
          <p:grpSpPr>
            <a:xfrm>
              <a:off x="1351249" y="4364975"/>
              <a:ext cx="865065" cy="651718"/>
              <a:chOff x="762000" y="4875583"/>
              <a:chExt cx="914400" cy="419039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762000" y="4876800"/>
                <a:ext cx="0" cy="41782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676400" y="4875583"/>
                <a:ext cx="0" cy="41782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762000" y="5293405"/>
                <a:ext cx="9144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25"/>
            <p:cNvSpPr/>
            <p:nvPr/>
          </p:nvSpPr>
          <p:spPr>
            <a:xfrm>
              <a:off x="1351249" y="4572000"/>
              <a:ext cx="865065" cy="442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 flipH="1">
            <a:off x="7130770" y="3390158"/>
            <a:ext cx="1" cy="5648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638129" y="3686446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baseline="30000" dirty="0" smtClean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OH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24816" y="4010559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baseline="30000" dirty="0" smtClean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OH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03010" y="4015339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baseline="30000" dirty="0" smtClean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OH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00407" y="3691226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baseline="30000" dirty="0" smtClean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OH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53339" y="4423910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baseline="30000" dirty="0" smtClean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OH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30790" y="4423602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baseline="30000" dirty="0" smtClean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OH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02467" y="4604635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baseline="30000" dirty="0" smtClean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OH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30790" y="4777234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baseline="30000" dirty="0" smtClean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OH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88815" y="4777234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baseline="30000" dirty="0" smtClean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OH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54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1068387"/>
          </a:xfrm>
        </p:spPr>
        <p:txBody>
          <a:bodyPr/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Background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49387"/>
            <a:ext cx="8153400" cy="4157663"/>
          </a:xfrm>
        </p:spPr>
        <p:txBody>
          <a:bodyPr/>
          <a:lstStyle/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HTA Fluorescence assay (terephthalate dosimetry) is widely used to detect OH radicals in many fields including plasma science </a:t>
            </a:r>
          </a:p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Selective in the presence of </a:t>
            </a:r>
            <a:r>
              <a:rPr lang="en-US" sz="1400" dirty="0"/>
              <a:t>O</a:t>
            </a:r>
            <a:r>
              <a:rPr lang="en-US" sz="1400" baseline="-25000" dirty="0"/>
              <a:t>2</a:t>
            </a:r>
            <a:r>
              <a:rPr lang="en-US" sz="1400" baseline="30000" dirty="0"/>
              <a:t>-</a:t>
            </a:r>
            <a:r>
              <a:rPr lang="en-US" sz="1400" dirty="0"/>
              <a:t>, HO</a:t>
            </a:r>
            <a:r>
              <a:rPr lang="en-US" sz="1400" baseline="-25000" dirty="0"/>
              <a:t>2</a:t>
            </a:r>
            <a:r>
              <a:rPr lang="en-US" sz="1400" dirty="0"/>
              <a:t>, </a:t>
            </a:r>
            <a:r>
              <a:rPr lang="en-US" sz="1400" baseline="30000" dirty="0"/>
              <a:t>1</a:t>
            </a:r>
            <a:r>
              <a:rPr lang="en-US" sz="1400" dirty="0"/>
              <a:t>O</a:t>
            </a:r>
            <a:r>
              <a:rPr lang="en-US" sz="1400" baseline="-25000" dirty="0"/>
              <a:t>2</a:t>
            </a:r>
            <a:r>
              <a:rPr lang="en-US" sz="1400" dirty="0"/>
              <a:t>(</a:t>
            </a:r>
            <a:r>
              <a:rPr lang="en-US" sz="1400" dirty="0">
                <a:sym typeface="Symbol" charset="2"/>
              </a:rPr>
              <a:t></a:t>
            </a:r>
            <a:r>
              <a:rPr lang="en-US" sz="1400" dirty="0"/>
              <a:t>), and </a:t>
            </a:r>
            <a:r>
              <a:rPr lang="en-US" sz="1400" dirty="0" smtClean="0"/>
              <a:t>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[1], making it preferable to other probes</a:t>
            </a:r>
          </a:p>
          <a:p>
            <a:pPr>
              <a:buFont typeface="Courier New" charset="0"/>
              <a:buChar char="o"/>
            </a:pP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For our experiments: </a:t>
            </a:r>
          </a:p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50 mM TA with 100 mM </a:t>
            </a:r>
            <a:r>
              <a:rPr lang="en-US" sz="1400" dirty="0" err="1" smtClean="0">
                <a:latin typeface="Arial" charset="0"/>
                <a:ea typeface="Arial" charset="0"/>
                <a:cs typeface="Arial" charset="0"/>
              </a:rPr>
              <a:t>NaOH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 (needed to dissolve TA in solution)</a:t>
            </a:r>
          </a:p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Fluorescence measured 90 degrees off axis with </a:t>
            </a:r>
            <a:r>
              <a:rPr lang="en-US" sz="1400" dirty="0" err="1" smtClean="0">
                <a:latin typeface="Arial" charset="0"/>
                <a:ea typeface="Arial" charset="0"/>
                <a:cs typeface="Arial" charset="0"/>
              </a:rPr>
              <a:t>QEPro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 spectrometer, 310 nm light supplied by an LDLS (laser-driven light source)</a:t>
            </a:r>
          </a:p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Concentrations were derived using a standard curve of HTA stock solution</a:t>
            </a:r>
          </a:p>
          <a:p>
            <a:pPr lvl="1">
              <a:buFont typeface="Courier New" charset="0"/>
              <a:buChar char="o"/>
            </a:pPr>
            <a:endParaRPr lang="en-US" sz="12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E9FC-F6D5-0349-BBED-EA7D7A9BC4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3" t="6708" r="25050" b="62302"/>
          <a:stretch/>
        </p:blipFill>
        <p:spPr bwMode="auto">
          <a:xfrm>
            <a:off x="4796382" y="3733800"/>
            <a:ext cx="4026104" cy="27537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5" t="7550" r="18940"/>
          <a:stretch/>
        </p:blipFill>
        <p:spPr>
          <a:xfrm rot="5400000">
            <a:off x="1385299" y="3123232"/>
            <a:ext cx="2423495" cy="39748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299536" y="6538911"/>
            <a:ext cx="5867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[1] </a:t>
            </a:r>
            <a:r>
              <a:rPr lang="en-US" sz="1200" dirty="0" err="1" smtClean="0"/>
              <a:t>Šnyrychová</a:t>
            </a:r>
            <a:r>
              <a:rPr lang="en-US" sz="1200" dirty="0" smtClean="0"/>
              <a:t> </a:t>
            </a:r>
            <a:r>
              <a:rPr lang="en-US" sz="1200" dirty="0"/>
              <a:t>I, </a:t>
            </a:r>
            <a:r>
              <a:rPr lang="en-US" sz="1200" dirty="0" err="1"/>
              <a:t>Hideg</a:t>
            </a:r>
            <a:r>
              <a:rPr lang="en-US" sz="1200" dirty="0"/>
              <a:t> </a:t>
            </a:r>
            <a:r>
              <a:rPr lang="en-US" sz="1200" dirty="0" err="1"/>
              <a:t>É</a:t>
            </a:r>
            <a:r>
              <a:rPr lang="en-US" sz="1200" dirty="0"/>
              <a:t>. </a:t>
            </a:r>
            <a:r>
              <a:rPr lang="en-US" sz="1200" i="1" dirty="0"/>
              <a:t>Functional Plant Biol</a:t>
            </a:r>
            <a:r>
              <a:rPr lang="en-US" sz="1200" dirty="0"/>
              <a:t>. 2007;34(12):1105-1111.</a:t>
            </a:r>
            <a:endParaRPr lang="en-US" sz="12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78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1068387"/>
          </a:xfrm>
        </p:spPr>
        <p:txBody>
          <a:bodyPr/>
          <a:lstStyle/>
          <a:p>
            <a:r>
              <a:rPr lang="en-US" sz="2800" smtClean="0">
                <a:latin typeface="Arial" charset="0"/>
                <a:ea typeface="Arial" charset="0"/>
                <a:cs typeface="Arial" charset="0"/>
              </a:rPr>
              <a:t>HTA production</a:t>
            </a:r>
            <a:endParaRPr lang="en-US" sz="2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49387"/>
            <a:ext cx="4038600" cy="4157663"/>
          </a:xfrm>
        </p:spPr>
        <p:txBody>
          <a:bodyPr/>
          <a:lstStyle/>
          <a:p>
            <a:pPr>
              <a:buFont typeface="Courier New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Unexpectedly, highest production rate in He/O</a:t>
            </a:r>
            <a:r>
              <a:rPr lang="en-US" sz="16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where </a:t>
            </a:r>
            <a:r>
              <a:rPr lang="en-US" sz="1600" baseline="30000" dirty="0">
                <a:latin typeface="Arial" charset="0"/>
                <a:ea typeface="Arial" charset="0"/>
                <a:cs typeface="Arial" charset="0"/>
                <a:sym typeface="Symbol" charset="2"/>
              </a:rPr>
              <a:t>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OH delivery from gas phase should be smallest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Courier New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More production in He-only than suggested by gas phase </a:t>
            </a:r>
            <a:r>
              <a:rPr lang="en-US" sz="1600" baseline="30000" dirty="0">
                <a:latin typeface="Arial" charset="0"/>
                <a:ea typeface="Arial" charset="0"/>
                <a:cs typeface="Arial" charset="0"/>
                <a:sym typeface="Symbol" charset="2"/>
              </a:rPr>
              <a:t>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OH measurements using COST-predecessor [1]</a:t>
            </a:r>
          </a:p>
          <a:p>
            <a:pPr>
              <a:buFont typeface="Courier New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Production rate decreases considerably, especially in He/O</a:t>
            </a:r>
            <a:r>
              <a:rPr lang="en-US" sz="16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plasma-treated solution</a:t>
            </a:r>
          </a:p>
          <a:p>
            <a:pPr lvl="1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150 µM of HTA produced in first minute </a:t>
            </a:r>
          </a:p>
          <a:p>
            <a:pPr lvl="1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Only 50 µM by the fifth minute</a:t>
            </a:r>
          </a:p>
          <a:p>
            <a:pPr lvl="1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Slowing trend is less notable for other admixtures</a:t>
            </a:r>
          </a:p>
          <a:p>
            <a:pPr lvl="1">
              <a:buFont typeface="Courier New" charset="0"/>
              <a:buChar char="o"/>
            </a:pPr>
            <a:endParaRPr lang="en-US" sz="12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E9FC-F6D5-0349-BBED-EA7D7A9BC4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4495800" y="1676400"/>
            <a:ext cx="4495800" cy="4223962"/>
            <a:chOff x="5148" y="0"/>
            <a:chExt cx="3362194" cy="3315851"/>
          </a:xfrm>
        </p:grpSpPr>
        <p:sp>
          <p:nvSpPr>
            <p:cNvPr id="8" name="Text Box 9"/>
            <p:cNvSpPr txBox="1"/>
            <p:nvPr/>
          </p:nvSpPr>
          <p:spPr>
            <a:xfrm>
              <a:off x="5148" y="2511941"/>
              <a:ext cx="3355340" cy="80391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smtClean="0">
                  <a:effectLst/>
                  <a:latin typeface="Arial" charset="0"/>
                  <a:ea typeface="Arial" charset="0"/>
                  <a:cs typeface="Arial" charset="0"/>
                </a:rPr>
                <a:t>Concentration </a:t>
              </a:r>
              <a:r>
                <a:rPr lang="en-US" sz="1200" dirty="0">
                  <a:effectLst/>
                  <a:latin typeface="Arial" charset="0"/>
                  <a:ea typeface="Arial" charset="0"/>
                  <a:cs typeface="Arial" charset="0"/>
                </a:rPr>
                <a:t>of HTA produced by plasma treatment of 50 mM TA. 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1" t="8374" r="4487" b="4536"/>
            <a:stretch/>
          </p:blipFill>
          <p:spPr bwMode="auto">
            <a:xfrm>
              <a:off x="7557" y="0"/>
              <a:ext cx="3359785" cy="25323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-152400" y="6400411"/>
            <a:ext cx="5867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[1] </a:t>
            </a:r>
            <a:r>
              <a:rPr lang="en-US" sz="1200" dirty="0"/>
              <a:t>Benedikt J et al. </a:t>
            </a:r>
            <a:r>
              <a:rPr lang="en-US" sz="1200" i="1" dirty="0"/>
              <a:t>Plasma Sources </a:t>
            </a:r>
            <a:r>
              <a:rPr lang="en-US" sz="1200" i="1" dirty="0" err="1"/>
              <a:t>Sci</a:t>
            </a:r>
            <a:r>
              <a:rPr lang="en-US" sz="1200" i="1" dirty="0"/>
              <a:t> Technol</a:t>
            </a:r>
            <a:r>
              <a:rPr lang="en-US" sz="1200" dirty="0"/>
              <a:t>. 2016;25(4):045013. </a:t>
            </a:r>
            <a:endParaRPr lang="en-US" sz="12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71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1068387"/>
          </a:xfrm>
        </p:spPr>
        <p:txBody>
          <a:bodyPr/>
          <a:lstStyle/>
          <a:p>
            <a:r>
              <a:rPr lang="en-US" sz="2800" smtClean="0">
                <a:latin typeface="Arial" charset="0"/>
                <a:ea typeface="Arial" charset="0"/>
                <a:cs typeface="Arial" charset="0"/>
              </a:rPr>
              <a:t>Possible explanations</a:t>
            </a:r>
            <a:endParaRPr lang="en-US" sz="2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49387"/>
            <a:ext cx="4724400" cy="4157663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For anomalous HTA production:</a:t>
            </a:r>
          </a:p>
          <a:p>
            <a:pPr marL="0" indent="0">
              <a:buNone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1) Despite its supposed selectivity, another radical species is responsible, potentially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O</a:t>
            </a: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Phenol has similar structure to TA and was hydroxylated by atomic O [1, 2]</a:t>
            </a:r>
          </a:p>
          <a:p>
            <a:pPr marL="0" indent="0">
              <a:buNone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2) </a:t>
            </a:r>
            <a:r>
              <a:rPr lang="en-US" sz="1400" baseline="30000" dirty="0" smtClean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OH is produced in second order reactions in liquid</a:t>
            </a:r>
          </a:p>
          <a:p>
            <a:pPr marL="0" indent="0">
              <a:buNone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To test: peroxide measurements in plasma-treated liquid</a:t>
            </a:r>
          </a:p>
          <a:p>
            <a:pPr marL="0" indent="0">
              <a:buNone/>
            </a:pP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For slowing rate of production:</a:t>
            </a:r>
          </a:p>
          <a:p>
            <a:pPr marL="0" indent="0">
              <a:buNone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1) Plasma-generated </a:t>
            </a:r>
            <a:r>
              <a:rPr lang="en-US" sz="1400" baseline="30000" dirty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OH is increasingly interacting with long-lived species aggregating during treatment</a:t>
            </a:r>
          </a:p>
          <a:p>
            <a:pPr marL="0" indent="0">
              <a:buNone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2) Degradation of HTA</a:t>
            </a:r>
          </a:p>
          <a:p>
            <a:pPr marL="0" indent="0">
              <a:buNone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To test: degradation experiment with stock solution of HTA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Courier New" charset="0"/>
              <a:buChar char="o"/>
            </a:pPr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Courier New" charset="0"/>
              <a:buChar char="o"/>
            </a:pPr>
            <a:endParaRPr lang="en-US" sz="12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E9FC-F6D5-0349-BBED-EA7D7A9BC4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2" t="6643" r="28346" b="45555"/>
          <a:stretch/>
        </p:blipFill>
        <p:spPr>
          <a:xfrm>
            <a:off x="5181600" y="1524000"/>
            <a:ext cx="3733800" cy="43413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6308078"/>
            <a:ext cx="621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[1] </a:t>
            </a:r>
            <a:r>
              <a:rPr lang="en-US" sz="1200" dirty="0" err="1" smtClean="0"/>
              <a:t>Hefny</a:t>
            </a:r>
            <a:r>
              <a:rPr lang="en-US" sz="1200" dirty="0" smtClean="0"/>
              <a:t> </a:t>
            </a:r>
            <a:r>
              <a:rPr lang="en-US" sz="1200" dirty="0"/>
              <a:t>M et al. </a:t>
            </a:r>
            <a:r>
              <a:rPr lang="en-US" sz="1200" i="1" dirty="0"/>
              <a:t>Journal of Physics D: Applied Physics</a:t>
            </a:r>
            <a:r>
              <a:rPr lang="en-US" sz="1200" dirty="0"/>
              <a:t>. 2016;49(40):404002</a:t>
            </a:r>
            <a:r>
              <a:rPr lang="en-US" sz="1200" dirty="0" smtClean="0"/>
              <a:t>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[2] </a:t>
            </a:r>
            <a:r>
              <a:rPr lang="en-US" sz="1200" dirty="0"/>
              <a:t>Benedikt J et al. </a:t>
            </a:r>
            <a:r>
              <a:rPr lang="en-US" sz="1200" i="1" dirty="0"/>
              <a:t>Physical chemistry chemical physics: PCCP</a:t>
            </a:r>
            <a:r>
              <a:rPr lang="en-US" sz="1200" dirty="0"/>
              <a:t>. 2018;20(17):12037-12042. </a:t>
            </a:r>
            <a:endParaRPr lang="en-US" sz="12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8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1068387"/>
          </a:xfrm>
        </p:spPr>
        <p:txBody>
          <a:bodyPr/>
          <a:lstStyle/>
          <a:p>
            <a:r>
              <a:rPr lang="en-US" sz="2800" smtClean="0">
                <a:latin typeface="Arial" charset="0"/>
                <a:ea typeface="Arial" charset="0"/>
                <a:cs typeface="Arial" charset="0"/>
              </a:rPr>
              <a:t>HTA degradation</a:t>
            </a:r>
            <a:endParaRPr lang="en-US" sz="2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49387"/>
            <a:ext cx="4724400" cy="4157663"/>
          </a:xfrm>
        </p:spPr>
        <p:txBody>
          <a:bodyPr/>
          <a:lstStyle/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100 µM stock solution of HTA treated with plasma</a:t>
            </a:r>
          </a:p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Considerable degradation evident with most effective gas admixtures for production being the most effective for degradation</a:t>
            </a:r>
          </a:p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Most “degradation” is likely further hydroxylation but atomic oxygen is also known for ring cleavage reactions</a:t>
            </a:r>
          </a:p>
          <a:p>
            <a:pPr>
              <a:buFont typeface="Courier New" charset="0"/>
              <a:buChar char="o"/>
            </a:pP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Cannot take production data verbatim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Ample atomic oxygen available to hydroxylate 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E9FC-F6D5-0349-BBED-EA7D7A9BC4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24475" y="1810226"/>
            <a:ext cx="3743325" cy="3599974"/>
            <a:chOff x="0" y="0"/>
            <a:chExt cx="3362771" cy="3436829"/>
          </a:xfrm>
        </p:grpSpPr>
        <p:sp>
          <p:nvSpPr>
            <p:cNvPr id="8" name="Text Box 10"/>
            <p:cNvSpPr txBox="1"/>
            <p:nvPr/>
          </p:nvSpPr>
          <p:spPr>
            <a:xfrm>
              <a:off x="0" y="2750314"/>
              <a:ext cx="3355340" cy="68651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smtClean="0">
                  <a:effectLst/>
                  <a:latin typeface="Arial" charset="0"/>
                  <a:ea typeface="Arial" charset="0"/>
                  <a:cs typeface="Arial" charset="0"/>
                </a:rPr>
                <a:t>HTA </a:t>
              </a:r>
              <a:r>
                <a:rPr lang="en-US" sz="1200" dirty="0">
                  <a:effectLst/>
                  <a:latin typeface="Arial" charset="0"/>
                  <a:ea typeface="Arial" charset="0"/>
                  <a:cs typeface="Arial" charset="0"/>
                </a:rPr>
                <a:t>degradation after plasma treatment with an initial concentration of 100 </a:t>
              </a:r>
              <a:r>
                <a:rPr lang="en-US" sz="1200" dirty="0">
                  <a:effectLst/>
                  <a:latin typeface="Arial" charset="0"/>
                  <a:ea typeface="Arial" charset="0"/>
                  <a:cs typeface="Arial" charset="0"/>
                  <a:sym typeface="Symbol" charset="2"/>
                </a:rPr>
                <a:t></a:t>
              </a:r>
              <a:r>
                <a:rPr lang="en-US" sz="1200" dirty="0">
                  <a:effectLst/>
                  <a:latin typeface="Arial" charset="0"/>
                  <a:ea typeface="Arial" charset="0"/>
                  <a:cs typeface="Arial" charset="0"/>
                </a:rPr>
                <a:t>M. 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5" t="7808" r="11253" b="4818"/>
            <a:stretch/>
          </p:blipFill>
          <p:spPr bwMode="auto">
            <a:xfrm rot="10800000" flipH="1" flipV="1">
              <a:off x="22671" y="0"/>
              <a:ext cx="3340100" cy="274574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3" t="10000" r="24031" b="64444"/>
          <a:stretch/>
        </p:blipFill>
        <p:spPr>
          <a:xfrm>
            <a:off x="876300" y="4114800"/>
            <a:ext cx="4038600" cy="232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7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1068387"/>
          </a:xfrm>
        </p:spPr>
        <p:txBody>
          <a:bodyPr/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Overview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68436"/>
            <a:ext cx="4191000" cy="310356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Introduction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Importance of reactive species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COST Reference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Source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Motivation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Experimental setup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Plasma treatment parameters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Results and Discussion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HTA fluorescence assay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Hydrogen peroxide quantification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Impact on biological samples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EPR spectroscopy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DMPO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TEMP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TEMPO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Conclusion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4572000" y="1295400"/>
            <a:ext cx="4191000" cy="41576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" t="8374" r="4487" b="4536"/>
          <a:stretch/>
        </p:blipFill>
        <p:spPr bwMode="auto">
          <a:xfrm>
            <a:off x="5410201" y="1524000"/>
            <a:ext cx="2825784" cy="20290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09244" y="3581400"/>
            <a:ext cx="45585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Anomalous HTA production for He/O</a:t>
            </a:r>
            <a:r>
              <a:rPr lang="en-US" sz="1400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 admixture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Selectivity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b="1" baseline="30000" dirty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OH production in liquid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Considerable degradation of HTA </a:t>
            </a:r>
          </a:p>
          <a:p>
            <a:pPr marL="742950" lvl="1" indent="-285750">
              <a:buFont typeface="Arial" charset="0"/>
              <a:buChar char="•"/>
            </a:pPr>
            <a:endParaRPr lang="en-US" sz="16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" t="7808" r="11253" b="4818"/>
          <a:stretch/>
        </p:blipFill>
        <p:spPr bwMode="auto">
          <a:xfrm rot="10800000" flipH="1" flipV="1">
            <a:off x="5409403" y="4614863"/>
            <a:ext cx="2758238" cy="213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734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1068387"/>
          </a:xfrm>
        </p:spPr>
        <p:txBody>
          <a:bodyPr/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Overview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68436"/>
            <a:ext cx="4191000" cy="310356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Introduction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Importance of reactive species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COST Reference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Source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Motivation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Experimental setup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Plasma treatment parameters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Results and Discussion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HTA fluorescence assay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Hydrogen peroxide quantification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Impact on biological samples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EPR spectroscopy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DMPO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TEMP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TEMPO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Conclusion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4572000" y="1295400"/>
            <a:ext cx="4191000" cy="41576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endParaRPr lang="en-US" sz="18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6629400" y="1981200"/>
            <a:ext cx="990600" cy="1295400"/>
            <a:chOff x="2057400" y="1676400"/>
            <a:chExt cx="990600" cy="1066800"/>
          </a:xfrm>
        </p:grpSpPr>
        <p:sp>
          <p:nvSpPr>
            <p:cNvPr id="21" name="Snip and Round Single Corner Rectangle 20"/>
            <p:cNvSpPr>
              <a:spLocks noChangeAspect="1"/>
            </p:cNvSpPr>
            <p:nvPr/>
          </p:nvSpPr>
          <p:spPr>
            <a:xfrm rot="10800000">
              <a:off x="2057400" y="1676400"/>
              <a:ext cx="381000" cy="1066800"/>
            </a:xfrm>
            <a:prstGeom prst="snipRoundRect">
              <a:avLst>
                <a:gd name="adj1" fmla="val 0"/>
                <a:gd name="adj2" fmla="val 46314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nip and Round Single Corner Rectangle 21"/>
            <p:cNvSpPr>
              <a:spLocks noChangeAspect="1"/>
            </p:cNvSpPr>
            <p:nvPr/>
          </p:nvSpPr>
          <p:spPr>
            <a:xfrm rot="10800000" flipH="1">
              <a:off x="2667000" y="1676400"/>
              <a:ext cx="381000" cy="1066800"/>
            </a:xfrm>
            <a:prstGeom prst="snipRoundRect">
              <a:avLst>
                <a:gd name="adj1" fmla="val 0"/>
                <a:gd name="adj2" fmla="val 46314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438400" y="1676400"/>
              <a:ext cx="228599" cy="1066800"/>
            </a:xfrm>
            <a:prstGeom prst="rect">
              <a:avLst/>
            </a:prstGeom>
            <a:solidFill>
              <a:srgbClr val="FF4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87793" y="3922460"/>
            <a:ext cx="1748970" cy="1217393"/>
            <a:chOff x="1351249" y="4364975"/>
            <a:chExt cx="865065" cy="651718"/>
          </a:xfrm>
        </p:grpSpPr>
        <p:grpSp>
          <p:nvGrpSpPr>
            <p:cNvPr id="25" name="Group 24"/>
            <p:cNvGrpSpPr/>
            <p:nvPr/>
          </p:nvGrpSpPr>
          <p:grpSpPr>
            <a:xfrm>
              <a:off x="1351249" y="4364975"/>
              <a:ext cx="865065" cy="651718"/>
              <a:chOff x="762000" y="4875583"/>
              <a:chExt cx="914400" cy="419039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762000" y="4876800"/>
                <a:ext cx="0" cy="41782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676400" y="4875583"/>
                <a:ext cx="0" cy="41782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762000" y="5293405"/>
                <a:ext cx="9144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25"/>
            <p:cNvSpPr/>
            <p:nvPr/>
          </p:nvSpPr>
          <p:spPr>
            <a:xfrm>
              <a:off x="1351249" y="4572000"/>
              <a:ext cx="865065" cy="442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 flipH="1">
            <a:off x="7130770" y="3390158"/>
            <a:ext cx="1" cy="5648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638129" y="3686446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baseline="30000" dirty="0" smtClean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OH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24816" y="4010559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baseline="30000" dirty="0" smtClean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OH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03010" y="4015339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baseline="30000" dirty="0" smtClean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OH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00407" y="3691226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baseline="30000" dirty="0" smtClean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OH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53339" y="4423910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mtClean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000" b="1" baseline="-2500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000" b="1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000" b="1" baseline="-25000" smtClean="0">
                <a:latin typeface="Arial" charset="0"/>
                <a:ea typeface="Arial" charset="0"/>
                <a:cs typeface="Arial" charset="0"/>
              </a:rPr>
              <a:t>2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08348" y="4777234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mtClean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000" b="1" baseline="-2500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000" b="1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000" b="1" baseline="-25000" smtClean="0">
                <a:latin typeface="Arial" charset="0"/>
                <a:ea typeface="Arial" charset="0"/>
                <a:cs typeface="Arial" charset="0"/>
              </a:rPr>
              <a:t>2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08348" y="4420096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mtClean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000" b="1" baseline="-2500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000" b="1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000" b="1" baseline="-25000" smtClean="0">
                <a:latin typeface="Arial" charset="0"/>
                <a:ea typeface="Arial" charset="0"/>
                <a:cs typeface="Arial" charset="0"/>
              </a:rPr>
              <a:t>2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53339" y="4776221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mtClean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000" b="1" baseline="-2500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000" b="1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000" b="1" baseline="-25000" smtClean="0">
                <a:latin typeface="Arial" charset="0"/>
                <a:ea typeface="Arial" charset="0"/>
                <a:cs typeface="Arial" charset="0"/>
              </a:rPr>
              <a:t>2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36926" y="5475257"/>
            <a:ext cx="47060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Determine whether </a:t>
            </a:r>
            <a:r>
              <a:rPr lang="en-US" sz="1400" b="1" baseline="30000" dirty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OH or </a:t>
            </a: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O </a:t>
            </a: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is hydroxylating TA </a:t>
            </a:r>
          </a:p>
          <a:p>
            <a:pPr marL="742950" lvl="1" indent="-285750">
              <a:buFont typeface="Arial" charset="0"/>
              <a:buChar char="•"/>
            </a:pPr>
            <a:endParaRPr lang="en-US" sz="16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83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40" grpId="0"/>
      <p:bldP spid="35" grpId="0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1068387"/>
          </a:xfrm>
        </p:spPr>
        <p:txBody>
          <a:bodyPr/>
          <a:lstStyle/>
          <a:p>
            <a:r>
              <a:rPr lang="en-US" sz="2800" smtClean="0">
                <a:latin typeface="Arial" charset="0"/>
                <a:ea typeface="Arial" charset="0"/>
                <a:cs typeface="Arial" charset="0"/>
              </a:rPr>
              <a:t>Background</a:t>
            </a:r>
            <a:endParaRPr lang="en-US" sz="2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49387"/>
            <a:ext cx="4724400" cy="4157663"/>
          </a:xfrm>
        </p:spPr>
        <p:txBody>
          <a:bodyPr/>
          <a:lstStyle/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Peroxide is one of the most important long-lived species for applications of plasma</a:t>
            </a:r>
          </a:p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In some cases nearly the entire effect of plasma treatment can be ascribed to peroxide</a:t>
            </a:r>
          </a:p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Primary source is often recombination of </a:t>
            </a:r>
            <a:r>
              <a:rPr lang="en-US" sz="1400" baseline="30000" dirty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OH in gas phase or liquid</a:t>
            </a:r>
          </a:p>
          <a:p>
            <a:pPr>
              <a:buFont typeface="Courier New" charset="0"/>
              <a:buChar char="o"/>
            </a:pP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Two questions we hope to answer using peroxide measurements:</a:t>
            </a:r>
          </a:p>
          <a:p>
            <a:pPr marL="0" indent="0">
              <a:buNone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1) Is there gas phase </a:t>
            </a:r>
            <a:r>
              <a:rPr lang="en-US" sz="1400" baseline="30000" dirty="0" smtClean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OH production not captured in OES spectra of active plasma for any of the gas admixtures? </a:t>
            </a:r>
          </a:p>
          <a:p>
            <a:pPr marL="0" indent="0">
              <a:buNone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2) Is there second order </a:t>
            </a:r>
            <a:r>
              <a:rPr lang="en-US" sz="1400" baseline="30000" dirty="0" smtClean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OH produced in the liquid during He/O</a:t>
            </a:r>
            <a:r>
              <a:rPr lang="en-US" sz="1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 plasma treatment?</a:t>
            </a:r>
          </a:p>
          <a:p>
            <a:pPr>
              <a:buFont typeface="Courier New" charset="0"/>
              <a:buChar char="o"/>
            </a:pP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Measurements are performed using a colorimetric assay, concentrations derived using a standard curve of pre-made H</a:t>
            </a:r>
            <a:r>
              <a:rPr lang="en-US" sz="1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Courier New" charset="0"/>
              <a:buChar char="o"/>
            </a:pPr>
            <a:endParaRPr lang="en-US" sz="12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E9FC-F6D5-0349-BBED-EA7D7A9BC4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6211669"/>
            <a:ext cx="3657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200" baseline="-250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200" baseline="-250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concentration with increasing humidity in </a:t>
            </a:r>
            <a:r>
              <a:rPr lang="en-US" sz="1200" dirty="0" err="1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kINPen</a:t>
            </a:r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(top) corresponding effect on skin cells (bottom) [1]</a:t>
            </a:r>
            <a:endParaRPr lang="en-US" sz="12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596" y="3810000"/>
            <a:ext cx="3129679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595" y="1415362"/>
            <a:ext cx="3129679" cy="23157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6396334"/>
            <a:ext cx="3852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  <a:ea typeface="Arial" charset="0"/>
                <a:cs typeface="Arial" charset="0"/>
              </a:rPr>
              <a:t>[1] </a:t>
            </a:r>
            <a:r>
              <a:rPr lang="en-US" sz="1200" dirty="0"/>
              <a:t>Winter J et al. </a:t>
            </a:r>
            <a:r>
              <a:rPr lang="en-US" sz="1200" i="1" dirty="0"/>
              <a:t>J Phys D: </a:t>
            </a:r>
            <a:r>
              <a:rPr lang="en-US" sz="1200" i="1" dirty="0" err="1"/>
              <a:t>Appl</a:t>
            </a:r>
            <a:r>
              <a:rPr lang="en-US" sz="1200" i="1" dirty="0"/>
              <a:t> Phys</a:t>
            </a:r>
            <a:r>
              <a:rPr lang="en-US" sz="1200" dirty="0"/>
              <a:t>. 2014;47(28):285401.</a:t>
            </a:r>
            <a:endParaRPr lang="en-US" sz="1200" dirty="0">
              <a:latin typeface="+mj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87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1068387"/>
          </a:xfrm>
        </p:spPr>
        <p:txBody>
          <a:bodyPr/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Peroxide formation in DI water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49387"/>
            <a:ext cx="4724400" cy="4157663"/>
          </a:xfrm>
        </p:spPr>
        <p:txBody>
          <a:bodyPr/>
          <a:lstStyle/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Corresponds well to OES data and gas phase measurements on COST-predecessor [1]</a:t>
            </a:r>
          </a:p>
          <a:p>
            <a:pPr lvl="1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 in He/H</a:t>
            </a:r>
            <a:r>
              <a:rPr lang="en-US" sz="1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O plasma-treated sample is ~30 times higher than He-only and ~50 times higher than He/O</a:t>
            </a:r>
            <a:r>
              <a:rPr lang="en-US" sz="1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Confirms there is no unexpected </a:t>
            </a:r>
            <a:r>
              <a:rPr lang="en-US" sz="1400" baseline="30000" dirty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OH production in gas phase that would explain HTA production with He/O</a:t>
            </a:r>
            <a:r>
              <a:rPr lang="en-US" sz="1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 or He-only</a:t>
            </a:r>
          </a:p>
          <a:p>
            <a:pPr lvl="1">
              <a:buFont typeface="Courier New" charset="0"/>
              <a:buChar char="o"/>
            </a:pP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E9FC-F6D5-0349-BBED-EA7D7A9BC4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6" r="6061" b="1906"/>
          <a:stretch/>
        </p:blipFill>
        <p:spPr bwMode="auto">
          <a:xfrm>
            <a:off x="5182961" y="1447800"/>
            <a:ext cx="3884839" cy="53401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6582974"/>
            <a:ext cx="4359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latin typeface="+mj-lt"/>
                <a:ea typeface="Arial" charset="0"/>
                <a:cs typeface="Arial" charset="0"/>
              </a:rPr>
              <a:t>[1] Benedikt </a:t>
            </a:r>
            <a:r>
              <a:rPr lang="en-US" sz="1200" dirty="0">
                <a:latin typeface="+mj-lt"/>
                <a:ea typeface="Arial" charset="0"/>
                <a:cs typeface="Arial" charset="0"/>
              </a:rPr>
              <a:t>J et al. </a:t>
            </a:r>
            <a:r>
              <a:rPr lang="en-US" sz="1200" i="1" dirty="0">
                <a:latin typeface="+mj-lt"/>
                <a:ea typeface="Arial" charset="0"/>
                <a:cs typeface="Arial" charset="0"/>
              </a:rPr>
              <a:t>Plasma Sources </a:t>
            </a:r>
            <a:r>
              <a:rPr lang="en-US" sz="1200" i="1" dirty="0" err="1">
                <a:latin typeface="+mj-lt"/>
                <a:ea typeface="Arial" charset="0"/>
                <a:cs typeface="Arial" charset="0"/>
              </a:rPr>
              <a:t>Sci</a:t>
            </a:r>
            <a:r>
              <a:rPr lang="en-US" sz="1200" i="1" dirty="0">
                <a:latin typeface="+mj-lt"/>
                <a:ea typeface="Arial" charset="0"/>
                <a:cs typeface="Arial" charset="0"/>
              </a:rPr>
              <a:t> Technol</a:t>
            </a:r>
            <a:r>
              <a:rPr lang="en-US" sz="1200" dirty="0">
                <a:latin typeface="+mj-lt"/>
                <a:ea typeface="Arial" charset="0"/>
                <a:cs typeface="Arial" charset="0"/>
              </a:rPr>
              <a:t>. 2016;25(4):045013.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" t="10001" r="3172" b="5769"/>
          <a:stretch/>
        </p:blipFill>
        <p:spPr>
          <a:xfrm>
            <a:off x="533400" y="3429000"/>
            <a:ext cx="4281451" cy="303332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514600" y="4419600"/>
            <a:ext cx="0" cy="10668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86200" y="3886200"/>
            <a:ext cx="0" cy="15552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26954" y="476833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x30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384020" y="4479151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x50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1068387"/>
          </a:xfrm>
        </p:spPr>
        <p:txBody>
          <a:bodyPr/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Overview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68436"/>
            <a:ext cx="4191000" cy="310356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Introduction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Importance of reactive species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COST Reference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Source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Motivation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Experimental setup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Plasma treatment parameters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Results and Discussion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HTA fluorescence assay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Hydrogen peroxide quantification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Impact on biological samples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EPR spectroscopy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DMPO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TEMP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TEMPO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Conclusion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4572000" y="1295400"/>
            <a:ext cx="4191000" cy="41576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23"/>
          <a:stretch/>
        </p:blipFill>
        <p:spPr>
          <a:xfrm rot="5400000">
            <a:off x="5040363" y="1512836"/>
            <a:ext cx="3929064" cy="39513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85595" y="5543162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COST jet treating solution</a:t>
            </a:r>
            <a:endParaRPr lang="en-US" sz="12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83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83295" y="6019800"/>
            <a:ext cx="3428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No difference in peroxide measured</a:t>
            </a:r>
            <a:endParaRPr lang="en-US" sz="12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3191" y="1966632"/>
            <a:ext cx="3109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200" b="1" baseline="-250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200" b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200" b="1" baseline="-250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200" b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is produced primarily </a:t>
            </a:r>
            <a:r>
              <a:rPr lang="en-US" sz="1200" b="1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in gas phase</a:t>
            </a:r>
            <a:endParaRPr lang="en-US" sz="1200" b="1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427580" y="3688098"/>
            <a:ext cx="1" cy="5648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757149" y="3698134"/>
            <a:ext cx="1" cy="5648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264508" y="3994422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baseline="30000" dirty="0" smtClean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OH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4216" y="4324713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000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000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 bwMode="auto">
          <a:xfrm>
            <a:off x="457200" y="455613"/>
            <a:ext cx="82296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Isolating origins of peroxide using DMPO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508156" y="2278743"/>
            <a:ext cx="3806370" cy="3162189"/>
            <a:chOff x="457200" y="2246204"/>
            <a:chExt cx="3806370" cy="3162189"/>
          </a:xfrm>
        </p:grpSpPr>
        <p:grpSp>
          <p:nvGrpSpPr>
            <p:cNvPr id="44" name="Group 43"/>
            <p:cNvGrpSpPr/>
            <p:nvPr/>
          </p:nvGrpSpPr>
          <p:grpSpPr>
            <a:xfrm>
              <a:off x="2956207" y="2246204"/>
              <a:ext cx="990600" cy="1295400"/>
              <a:chOff x="2057400" y="1676400"/>
              <a:chExt cx="990600" cy="1066800"/>
            </a:xfrm>
          </p:grpSpPr>
          <p:sp>
            <p:nvSpPr>
              <p:cNvPr id="49" name="Snip and Round Single Corner Rectangle 48"/>
              <p:cNvSpPr>
                <a:spLocks noChangeAspect="1"/>
              </p:cNvSpPr>
              <p:nvPr/>
            </p:nvSpPr>
            <p:spPr>
              <a:xfrm rot="10800000">
                <a:off x="2057400" y="1676400"/>
                <a:ext cx="381000" cy="1066800"/>
              </a:xfrm>
              <a:prstGeom prst="snipRoundRect">
                <a:avLst>
                  <a:gd name="adj1" fmla="val 0"/>
                  <a:gd name="adj2" fmla="val 46314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Snip and Round Single Corner Rectangle 49"/>
              <p:cNvSpPr>
                <a:spLocks noChangeAspect="1"/>
              </p:cNvSpPr>
              <p:nvPr/>
            </p:nvSpPr>
            <p:spPr>
              <a:xfrm rot="10800000" flipH="1">
                <a:off x="2667000" y="1676400"/>
                <a:ext cx="381000" cy="1066800"/>
              </a:xfrm>
              <a:prstGeom prst="snipRoundRect">
                <a:avLst>
                  <a:gd name="adj1" fmla="val 0"/>
                  <a:gd name="adj2" fmla="val 46314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438400" y="1676400"/>
                <a:ext cx="228599" cy="1066800"/>
              </a:xfrm>
              <a:prstGeom prst="rect">
                <a:avLst/>
              </a:prstGeom>
              <a:solidFill>
                <a:srgbClr val="FF4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892235" y="2246204"/>
              <a:ext cx="990600" cy="1295400"/>
              <a:chOff x="2057400" y="1676400"/>
              <a:chExt cx="990600" cy="1066800"/>
            </a:xfrm>
          </p:grpSpPr>
          <p:sp>
            <p:nvSpPr>
              <p:cNvPr id="46" name="Snip and Round Single Corner Rectangle 45"/>
              <p:cNvSpPr>
                <a:spLocks noChangeAspect="1"/>
              </p:cNvSpPr>
              <p:nvPr/>
            </p:nvSpPr>
            <p:spPr>
              <a:xfrm rot="10800000">
                <a:off x="2057400" y="1676400"/>
                <a:ext cx="381000" cy="1066800"/>
              </a:xfrm>
              <a:prstGeom prst="snipRoundRect">
                <a:avLst>
                  <a:gd name="adj1" fmla="val 0"/>
                  <a:gd name="adj2" fmla="val 46314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Snip and Round Single Corner Rectangle 46"/>
              <p:cNvSpPr>
                <a:spLocks noChangeAspect="1"/>
              </p:cNvSpPr>
              <p:nvPr/>
            </p:nvSpPr>
            <p:spPr>
              <a:xfrm rot="10800000" flipH="1">
                <a:off x="2667000" y="1676400"/>
                <a:ext cx="381000" cy="1066800"/>
              </a:xfrm>
              <a:prstGeom prst="snipRoundRect">
                <a:avLst>
                  <a:gd name="adj1" fmla="val 0"/>
                  <a:gd name="adj2" fmla="val 46314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438400" y="1676400"/>
                <a:ext cx="228599" cy="1066800"/>
              </a:xfrm>
              <a:prstGeom prst="rect">
                <a:avLst/>
              </a:prstGeom>
              <a:solidFill>
                <a:srgbClr val="FF4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457200" y="4187464"/>
              <a:ext cx="3806370" cy="1220929"/>
              <a:chOff x="457200" y="4187464"/>
              <a:chExt cx="3806370" cy="1220929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457200" y="4191000"/>
                <a:ext cx="1748970" cy="1217393"/>
                <a:chOff x="1351249" y="4364975"/>
                <a:chExt cx="865065" cy="651718"/>
              </a:xfrm>
            </p:grpSpPr>
            <p:grpSp>
              <p:nvGrpSpPr>
                <p:cNvPr id="65" name="Group 64"/>
                <p:cNvGrpSpPr/>
                <p:nvPr/>
              </p:nvGrpSpPr>
              <p:grpSpPr>
                <a:xfrm>
                  <a:off x="1351249" y="4364975"/>
                  <a:ext cx="865065" cy="651718"/>
                  <a:chOff x="762000" y="4875583"/>
                  <a:chExt cx="914400" cy="419039"/>
                </a:xfrm>
              </p:grpSpPr>
              <p:cxnSp>
                <p:nvCxnSpPr>
                  <p:cNvPr id="55" name="Straight Connector 54"/>
                  <p:cNvCxnSpPr/>
                  <p:nvPr/>
                </p:nvCxnSpPr>
                <p:spPr>
                  <a:xfrm>
                    <a:off x="762000" y="4876800"/>
                    <a:ext cx="0" cy="417822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>
                    <a:off x="1676400" y="4875583"/>
                    <a:ext cx="0" cy="417822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762000" y="5293405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6" name="Rectangle 65"/>
                <p:cNvSpPr/>
                <p:nvPr/>
              </p:nvSpPr>
              <p:spPr>
                <a:xfrm>
                  <a:off x="1351249" y="4572000"/>
                  <a:ext cx="865065" cy="4428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8" name="Group 67"/>
              <p:cNvGrpSpPr/>
              <p:nvPr/>
            </p:nvGrpSpPr>
            <p:grpSpPr>
              <a:xfrm>
                <a:off x="2514600" y="4187464"/>
                <a:ext cx="1748970" cy="1217393"/>
                <a:chOff x="1351249" y="4364975"/>
                <a:chExt cx="865065" cy="651718"/>
              </a:xfrm>
            </p:grpSpPr>
            <p:grpSp>
              <p:nvGrpSpPr>
                <p:cNvPr id="69" name="Group 68"/>
                <p:cNvGrpSpPr/>
                <p:nvPr/>
              </p:nvGrpSpPr>
              <p:grpSpPr>
                <a:xfrm>
                  <a:off x="1351249" y="4364975"/>
                  <a:ext cx="865065" cy="651718"/>
                  <a:chOff x="762000" y="4875583"/>
                  <a:chExt cx="914400" cy="419039"/>
                </a:xfrm>
              </p:grpSpPr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762000" y="4876800"/>
                    <a:ext cx="0" cy="417822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>
                    <a:off x="1676400" y="4875583"/>
                    <a:ext cx="0" cy="417822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>
                    <a:off x="762000" y="5293405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0" name="Rectangle 69"/>
                <p:cNvSpPr/>
                <p:nvPr/>
              </p:nvSpPr>
              <p:spPr>
                <a:xfrm>
                  <a:off x="1351249" y="4572000"/>
                  <a:ext cx="865065" cy="4428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90" name="Group 89"/>
          <p:cNvGrpSpPr/>
          <p:nvPr/>
        </p:nvGrpSpPr>
        <p:grpSpPr>
          <a:xfrm>
            <a:off x="7328480" y="2274848"/>
            <a:ext cx="990600" cy="1295400"/>
            <a:chOff x="2057400" y="1676400"/>
            <a:chExt cx="990600" cy="1066800"/>
          </a:xfrm>
        </p:grpSpPr>
        <p:sp>
          <p:nvSpPr>
            <p:cNvPr id="108" name="Snip and Round Single Corner Rectangle 107"/>
            <p:cNvSpPr>
              <a:spLocks noChangeAspect="1"/>
            </p:cNvSpPr>
            <p:nvPr/>
          </p:nvSpPr>
          <p:spPr>
            <a:xfrm rot="10800000">
              <a:off x="2057400" y="1676400"/>
              <a:ext cx="381000" cy="1066800"/>
            </a:xfrm>
            <a:prstGeom prst="snipRoundRect">
              <a:avLst>
                <a:gd name="adj1" fmla="val 0"/>
                <a:gd name="adj2" fmla="val 46314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nip and Round Single Corner Rectangle 108"/>
            <p:cNvSpPr>
              <a:spLocks noChangeAspect="1"/>
            </p:cNvSpPr>
            <p:nvPr/>
          </p:nvSpPr>
          <p:spPr>
            <a:xfrm rot="10800000" flipH="1">
              <a:off x="2667000" y="1676400"/>
              <a:ext cx="381000" cy="1066800"/>
            </a:xfrm>
            <a:prstGeom prst="snipRoundRect">
              <a:avLst>
                <a:gd name="adj1" fmla="val 0"/>
                <a:gd name="adj2" fmla="val 46314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438400" y="1676400"/>
              <a:ext cx="228599" cy="1066800"/>
            </a:xfrm>
            <a:prstGeom prst="rect">
              <a:avLst/>
            </a:prstGeom>
            <a:solidFill>
              <a:srgbClr val="FF4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264508" y="2274848"/>
            <a:ext cx="990600" cy="1295400"/>
            <a:chOff x="2057400" y="1676400"/>
            <a:chExt cx="990600" cy="1066800"/>
          </a:xfrm>
        </p:grpSpPr>
        <p:sp>
          <p:nvSpPr>
            <p:cNvPr id="105" name="Snip and Round Single Corner Rectangle 104"/>
            <p:cNvSpPr>
              <a:spLocks noChangeAspect="1"/>
            </p:cNvSpPr>
            <p:nvPr/>
          </p:nvSpPr>
          <p:spPr>
            <a:xfrm rot="10800000">
              <a:off x="2057400" y="1676400"/>
              <a:ext cx="381000" cy="1066800"/>
            </a:xfrm>
            <a:prstGeom prst="snipRoundRect">
              <a:avLst>
                <a:gd name="adj1" fmla="val 0"/>
                <a:gd name="adj2" fmla="val 46314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nip and Round Single Corner Rectangle 105"/>
            <p:cNvSpPr>
              <a:spLocks noChangeAspect="1"/>
            </p:cNvSpPr>
            <p:nvPr/>
          </p:nvSpPr>
          <p:spPr>
            <a:xfrm rot="10800000" flipH="1">
              <a:off x="2667000" y="1676400"/>
              <a:ext cx="381000" cy="1066800"/>
            </a:xfrm>
            <a:prstGeom prst="snipRoundRect">
              <a:avLst>
                <a:gd name="adj1" fmla="val 0"/>
                <a:gd name="adj2" fmla="val 46314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438400" y="1676400"/>
              <a:ext cx="228599" cy="1066800"/>
            </a:xfrm>
            <a:prstGeom prst="rect">
              <a:avLst/>
            </a:prstGeom>
            <a:solidFill>
              <a:srgbClr val="FF4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829473" y="4219644"/>
            <a:ext cx="1748970" cy="1217393"/>
            <a:chOff x="1351249" y="4364975"/>
            <a:chExt cx="865065" cy="651718"/>
          </a:xfrm>
        </p:grpSpPr>
        <p:grpSp>
          <p:nvGrpSpPr>
            <p:cNvPr id="100" name="Group 99"/>
            <p:cNvGrpSpPr/>
            <p:nvPr/>
          </p:nvGrpSpPr>
          <p:grpSpPr>
            <a:xfrm>
              <a:off x="1351249" y="4364975"/>
              <a:ext cx="865065" cy="651718"/>
              <a:chOff x="762000" y="4875583"/>
              <a:chExt cx="914400" cy="419039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>
                <a:off x="762000" y="4876800"/>
                <a:ext cx="0" cy="41782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1676400" y="4875583"/>
                <a:ext cx="0" cy="41782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762000" y="5293405"/>
                <a:ext cx="9144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1" name="Rectangle 100"/>
            <p:cNvSpPr/>
            <p:nvPr/>
          </p:nvSpPr>
          <p:spPr>
            <a:xfrm>
              <a:off x="1351249" y="4572000"/>
              <a:ext cx="865065" cy="442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6886873" y="4216108"/>
            <a:ext cx="1748970" cy="1217393"/>
            <a:chOff x="1351249" y="4364975"/>
            <a:chExt cx="865065" cy="651718"/>
          </a:xfrm>
        </p:grpSpPr>
        <p:grpSp>
          <p:nvGrpSpPr>
            <p:cNvPr id="95" name="Group 94"/>
            <p:cNvGrpSpPr/>
            <p:nvPr/>
          </p:nvGrpSpPr>
          <p:grpSpPr>
            <a:xfrm>
              <a:off x="1351249" y="4364975"/>
              <a:ext cx="865065" cy="651718"/>
              <a:chOff x="762000" y="4875583"/>
              <a:chExt cx="914400" cy="419039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>
                <a:off x="762000" y="4876800"/>
                <a:ext cx="0" cy="41782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1676400" y="4875583"/>
                <a:ext cx="0" cy="41782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762000" y="5293405"/>
                <a:ext cx="9144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6" name="Rectangle 95"/>
            <p:cNvSpPr/>
            <p:nvPr/>
          </p:nvSpPr>
          <p:spPr>
            <a:xfrm>
              <a:off x="1351249" y="4572000"/>
              <a:ext cx="865065" cy="442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1495903" y="4022954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000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000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904655" y="4022955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000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000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427580" y="4328639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000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000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69574" y="4730121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000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000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846934" y="5023826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000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000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321613" y="4738283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000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000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680662" y="5023826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000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000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155348" y="4900715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mtClean="0">
                <a:latin typeface="Arial" charset="0"/>
                <a:ea typeface="Arial" charset="0"/>
                <a:cs typeface="Arial" charset="0"/>
              </a:rPr>
              <a:t>DMPO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687853" y="5020219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mtClean="0">
                <a:latin typeface="Arial" charset="0"/>
                <a:ea typeface="Arial" charset="0"/>
                <a:cs typeface="Arial" charset="0"/>
              </a:rPr>
              <a:t>DMPO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2586577" y="5023826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DMPO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597376" y="4730121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000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000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194241" y="5161660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000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000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733930" y="4730120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000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000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203438" y="4639770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000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000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26" name="Straight Arrow Connector 125"/>
          <p:cNvCxnSpPr/>
          <p:nvPr/>
        </p:nvCxnSpPr>
        <p:spPr>
          <a:xfrm flipH="1">
            <a:off x="3519424" y="3681920"/>
            <a:ext cx="1" cy="5648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3006060" y="4318535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000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000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587747" y="4016776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000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000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2996499" y="4016777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000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000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519424" y="4322461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000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000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029200" y="1966631"/>
            <a:ext cx="3484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200" b="1" baseline="-250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200" b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200" b="1" baseline="-250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200" b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is produced primarily </a:t>
            </a:r>
            <a:r>
              <a:rPr lang="en-US" sz="1200" b="1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in aqueous phase</a:t>
            </a:r>
            <a:endParaRPr lang="en-US" sz="1200" b="1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351195" y="4318535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baseline="30000" dirty="0" smtClean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OH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728335" y="4297293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baseline="30000" dirty="0" smtClean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OH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826786" y="3999202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baseline="30000" dirty="0" smtClean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OH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951905" y="4744241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000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000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5229265" y="5037946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000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000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5703944" y="4752403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000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000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6062993" y="5037946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000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000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9" name="Straight Arrow Connector 138"/>
          <p:cNvCxnSpPr/>
          <p:nvPr/>
        </p:nvCxnSpPr>
        <p:spPr>
          <a:xfrm flipH="1">
            <a:off x="7829850" y="3683806"/>
            <a:ext cx="1" cy="5648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7337209" y="3980094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baseline="30000" dirty="0" smtClean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OH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7423896" y="4304207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baseline="30000" dirty="0" smtClean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OH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7792271" y="4291547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baseline="30000" dirty="0" smtClean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OH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7899487" y="3984874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baseline="30000" dirty="0" smtClean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OH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6886477" y="4654703"/>
            <a:ext cx="805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mtClean="0">
                <a:latin typeface="Arial" charset="0"/>
                <a:ea typeface="Arial" charset="0"/>
                <a:cs typeface="Arial" charset="0"/>
              </a:rPr>
              <a:t>DMPO-OH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7814387" y="5118686"/>
            <a:ext cx="805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mtClean="0">
                <a:latin typeface="Arial" charset="0"/>
                <a:ea typeface="Arial" charset="0"/>
                <a:cs typeface="Arial" charset="0"/>
              </a:rPr>
              <a:t>DMPO-OH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7418368" y="4861393"/>
            <a:ext cx="805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mtClean="0">
                <a:latin typeface="Arial" charset="0"/>
                <a:ea typeface="Arial" charset="0"/>
                <a:cs typeface="Arial" charset="0"/>
              </a:rPr>
              <a:t>DMPO-OH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6990889" y="5079469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000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000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8058225" y="4637025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000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000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6066343" y="4663012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baseline="30000" dirty="0" smtClean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OH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381971" y="4663011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baseline="30000" dirty="0" smtClean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OH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5695935" y="5088015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baseline="30000" dirty="0" smtClean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OH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4874438" y="5137112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baseline="30000" dirty="0" smtClean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OH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5057240" y="6014329"/>
            <a:ext cx="3428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50% reduction in peroxide measured due to </a:t>
            </a:r>
            <a:r>
              <a:rPr lang="de-DE" sz="1200" baseline="30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de-DE" sz="12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OH</a:t>
            </a:r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scavenging by </a:t>
            </a:r>
            <a:r>
              <a:rPr lang="de-DE" sz="12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DMPO</a:t>
            </a:r>
            <a:endParaRPr lang="de-DE" sz="12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sz="12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1001444" y="5449831"/>
            <a:ext cx="859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DI water</a:t>
            </a:r>
            <a:endParaRPr lang="en-US" sz="12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305724" y="5447519"/>
            <a:ext cx="859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DI water</a:t>
            </a:r>
            <a:endParaRPr lang="en-US" sz="12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2914659" y="5438001"/>
            <a:ext cx="1209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50 mM DMPO</a:t>
            </a:r>
            <a:endParaRPr lang="en-US" sz="12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7216117" y="5442777"/>
            <a:ext cx="1209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50 mM DMPO</a:t>
            </a:r>
            <a:endParaRPr lang="en-US" sz="12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61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9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5" grpId="0"/>
      <p:bldP spid="1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1068387"/>
          </a:xfrm>
        </p:spPr>
        <p:txBody>
          <a:bodyPr/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During He/H</a:t>
            </a:r>
            <a:r>
              <a:rPr lang="en-US" sz="28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O plasma-treatment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49387"/>
            <a:ext cx="4362450" cy="3960813"/>
          </a:xfrm>
        </p:spPr>
        <p:txBody>
          <a:bodyPr/>
          <a:lstStyle/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Peroxide concentrations remains nearly constant across all solutions</a:t>
            </a:r>
          </a:p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Because </a:t>
            </a:r>
            <a:r>
              <a:rPr lang="en-US" sz="1400" baseline="30000" dirty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OH recombination occurs at roughly the same rate as </a:t>
            </a:r>
            <a:r>
              <a:rPr lang="en-US" sz="1400" baseline="30000" dirty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OH trapping by DMPO, peroxide must be produced almost exclusively in gas phase</a:t>
            </a:r>
          </a:p>
          <a:p>
            <a:pPr lvl="1"/>
            <a:r>
              <a:rPr lang="en-US" sz="1400" baseline="30000" dirty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OH +</a:t>
            </a:r>
            <a:r>
              <a:rPr lang="en-US" sz="1400" baseline="30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baseline="30000" dirty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OH </a:t>
            </a:r>
            <a:r>
              <a:rPr lang="en-US" sz="1400" dirty="0"/>
              <a:t>→ </a:t>
            </a:r>
            <a:r>
              <a:rPr lang="en-US" sz="1400" dirty="0" smtClean="0"/>
              <a:t>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O</a:t>
            </a:r>
            <a:r>
              <a:rPr lang="en-US" sz="1400" baseline="-25000" dirty="0" smtClean="0"/>
              <a:t>2</a:t>
            </a:r>
            <a:r>
              <a:rPr lang="en-US" sz="1400" dirty="0"/>
              <a:t> </a:t>
            </a:r>
          </a:p>
          <a:p>
            <a:pPr marL="457200" lvl="1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(k = 5 x 10</a:t>
            </a:r>
            <a:r>
              <a:rPr lang="en-US" sz="1400" baseline="30000" dirty="0" smtClean="0"/>
              <a:t>9</a:t>
            </a:r>
            <a:r>
              <a:rPr lang="en-US" sz="1400" dirty="0" smtClean="0"/>
              <a:t> M</a:t>
            </a:r>
            <a:r>
              <a:rPr lang="en-US" sz="1400" baseline="30000" dirty="0" smtClean="0"/>
              <a:t>-1</a:t>
            </a:r>
            <a:r>
              <a:rPr lang="en-US" sz="1400" dirty="0" smtClean="0"/>
              <a:t>s</a:t>
            </a:r>
            <a:r>
              <a:rPr lang="en-US" sz="1400" baseline="30000" dirty="0" smtClean="0"/>
              <a:t>-1</a:t>
            </a:r>
            <a:r>
              <a:rPr lang="en-US" sz="1400" dirty="0" smtClean="0"/>
              <a:t> [1])</a:t>
            </a:r>
          </a:p>
          <a:p>
            <a:pPr lvl="1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DMPO +</a:t>
            </a:r>
            <a:r>
              <a:rPr lang="en-US" sz="1400" baseline="30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baseline="30000" dirty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OH </a:t>
            </a:r>
            <a:r>
              <a:rPr lang="en-US" sz="1400" dirty="0" smtClean="0"/>
              <a:t>→ DMPO-OH (k = 4.3 x 10</a:t>
            </a:r>
            <a:r>
              <a:rPr lang="en-US" sz="1400" baseline="30000" dirty="0" smtClean="0"/>
              <a:t>9 </a:t>
            </a:r>
            <a:r>
              <a:rPr lang="en-US" sz="1400" dirty="0" smtClean="0"/>
              <a:t>M</a:t>
            </a:r>
            <a:r>
              <a:rPr lang="en-US" sz="1400" baseline="30000" dirty="0" smtClean="0"/>
              <a:t>-1</a:t>
            </a:r>
            <a:r>
              <a:rPr lang="en-US" sz="1400" dirty="0" smtClean="0"/>
              <a:t>s</a:t>
            </a:r>
            <a:r>
              <a:rPr lang="en-US" sz="1400" baseline="30000" dirty="0" smtClean="0"/>
              <a:t>-1</a:t>
            </a:r>
            <a:r>
              <a:rPr lang="en-US" sz="1400" dirty="0" smtClean="0"/>
              <a:t> [2])</a:t>
            </a: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Peroxide inhibition in DMPO gives an estimate of amount of </a:t>
            </a:r>
            <a:r>
              <a:rPr lang="en-US" sz="1400" baseline="30000" dirty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OH entering liquid</a:t>
            </a:r>
          </a:p>
          <a:p>
            <a:pPr lvl="1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50 µM less peroxide in DMPO after 5 minutes compared to DI, suggests ~100 µM of </a:t>
            </a:r>
            <a:r>
              <a:rPr lang="en-US" sz="1400" baseline="30000" dirty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OH entering liquid</a:t>
            </a:r>
          </a:p>
          <a:p>
            <a:pPr lvl="1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Supported by 92 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µM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of HTA produced after 5 mins in He/H</a:t>
            </a:r>
            <a:r>
              <a:rPr lang="en-US" sz="1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O plasma-treated TA</a:t>
            </a:r>
          </a:p>
          <a:p>
            <a:pPr>
              <a:buFont typeface="Courier New" charset="0"/>
              <a:buChar char="o"/>
            </a:pPr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Courier New" charset="0"/>
              <a:buChar char="o"/>
            </a:pPr>
            <a:endParaRPr lang="en-US" sz="12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E9FC-F6D5-0349-BBED-EA7D7A9BC4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1417" y="4796135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Peroxide measured in He/H</a:t>
            </a:r>
            <a:r>
              <a:rPr lang="en-US" sz="1200" baseline="-250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O plasma-treated solution, &lt;3% error for all measurement points</a:t>
            </a:r>
            <a:endParaRPr lang="en-US" sz="12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" t="8834" r="3561" b="3307"/>
          <a:stretch/>
        </p:blipFill>
        <p:spPr>
          <a:xfrm>
            <a:off x="5030342" y="1787549"/>
            <a:ext cx="4019749" cy="29703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6308078"/>
            <a:ext cx="5707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  <a:ea typeface="Arial" charset="0"/>
                <a:cs typeface="Arial" charset="0"/>
              </a:rPr>
              <a:t>[1] </a:t>
            </a:r>
            <a:r>
              <a:rPr lang="en-US" sz="1200" dirty="0"/>
              <a:t>Buxton G et al. </a:t>
            </a:r>
            <a:r>
              <a:rPr lang="en-US" sz="1200" i="1" dirty="0"/>
              <a:t>Journal of Physical and Chemical Reference Data</a:t>
            </a:r>
            <a:r>
              <a:rPr lang="en-US" sz="1200" dirty="0"/>
              <a:t>. 1988;17(2):513-886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[2] </a:t>
            </a:r>
            <a:r>
              <a:rPr lang="en-US" sz="1200" dirty="0"/>
              <a:t>NDRL/NIST solution kinetics database. </a:t>
            </a:r>
            <a:endParaRPr lang="en-US" sz="1200" dirty="0">
              <a:latin typeface="+mj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86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1068387"/>
          </a:xfrm>
        </p:spPr>
        <p:txBody>
          <a:bodyPr/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During He/O</a:t>
            </a:r>
            <a:r>
              <a:rPr lang="en-US" sz="28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plasma-treatment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49387"/>
            <a:ext cx="4724400" cy="4494213"/>
          </a:xfrm>
        </p:spPr>
        <p:txBody>
          <a:bodyPr/>
          <a:lstStyle/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Peroxide generation in He/O</a:t>
            </a:r>
            <a:r>
              <a:rPr lang="en-US" sz="1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 plasma-treated solution varies considerably depending on solution, suggests production in liquid</a:t>
            </a:r>
          </a:p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Observed in phenol [1], potentially due to H abstraction</a:t>
            </a:r>
          </a:p>
          <a:p>
            <a:pPr lvl="1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Abstracted hydrogen atom interacts with solvated molecular oxygen: H + O</a:t>
            </a:r>
            <a:r>
              <a:rPr lang="en-US" sz="1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dirty="0" smtClean="0"/>
              <a:t>→ HO</a:t>
            </a:r>
            <a:r>
              <a:rPr lang="en-US" sz="1400" baseline="-25000" dirty="0" smtClean="0"/>
              <a:t>2</a:t>
            </a:r>
            <a:endParaRPr lang="en-US" sz="1400" dirty="0" smtClean="0"/>
          </a:p>
          <a:p>
            <a:pPr lvl="1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Subsequently: HO</a:t>
            </a:r>
            <a:r>
              <a:rPr lang="en-US" sz="1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 + HO</a:t>
            </a:r>
            <a:r>
              <a:rPr lang="en-US" sz="1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dirty="0" smtClean="0"/>
              <a:t>→ 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+ O</a:t>
            </a:r>
            <a:r>
              <a:rPr lang="en-US" sz="1400" baseline="-25000" dirty="0" smtClean="0"/>
              <a:t>2</a:t>
            </a:r>
          </a:p>
          <a:p>
            <a:pPr lvl="1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Alternatively: HO</a:t>
            </a:r>
            <a:r>
              <a:rPr lang="en-US" sz="1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 + H </a:t>
            </a:r>
            <a:r>
              <a:rPr lang="en-US" sz="1400" dirty="0"/>
              <a:t>→ H</a:t>
            </a:r>
            <a:r>
              <a:rPr lang="en-US" sz="1400" baseline="-25000" dirty="0"/>
              <a:t>2</a:t>
            </a:r>
            <a:r>
              <a:rPr lang="en-US" sz="1400" dirty="0"/>
              <a:t>O</a:t>
            </a:r>
            <a:r>
              <a:rPr lang="en-US" sz="1400" baseline="-25000" dirty="0"/>
              <a:t>2</a:t>
            </a:r>
            <a:r>
              <a:rPr lang="en-US" sz="1400" dirty="0"/>
              <a:t> </a:t>
            </a:r>
            <a:r>
              <a:rPr lang="en-US" sz="1400" dirty="0" smtClean="0"/>
              <a:t>(k = 10</a:t>
            </a:r>
            <a:r>
              <a:rPr lang="en-US" sz="1400" baseline="30000" dirty="0" smtClean="0"/>
              <a:t>10</a:t>
            </a:r>
            <a:r>
              <a:rPr lang="en-US" sz="1400" dirty="0" smtClean="0"/>
              <a:t> M</a:t>
            </a:r>
            <a:r>
              <a:rPr lang="en-US" sz="1400" baseline="30000" dirty="0" smtClean="0"/>
              <a:t>-1</a:t>
            </a:r>
            <a:r>
              <a:rPr lang="en-US" sz="1400" dirty="0" smtClean="0"/>
              <a:t>s</a:t>
            </a:r>
            <a:r>
              <a:rPr lang="en-US" sz="1400" baseline="30000" dirty="0" smtClean="0"/>
              <a:t>-1</a:t>
            </a:r>
            <a:r>
              <a:rPr lang="en-US" sz="1400" dirty="0" smtClean="0"/>
              <a:t> [2])</a:t>
            </a: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whether </a:t>
            </a:r>
            <a:r>
              <a:rPr lang="en-US" sz="1400" baseline="30000" dirty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OH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or HO</a:t>
            </a:r>
            <a:r>
              <a:rPr lang="en-US" sz="1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 is main precursor remains unclear</a:t>
            </a:r>
          </a:p>
          <a:p>
            <a:pPr lvl="1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Direct H abstraction by atomic O to produce </a:t>
            </a:r>
            <a:r>
              <a:rPr lang="en-US" sz="1400" baseline="30000" dirty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OH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has been documented in gas phase</a:t>
            </a:r>
          </a:p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DMPO traps both OH and H – inhibition compared to TA expected</a:t>
            </a:r>
          </a:p>
          <a:p>
            <a:pPr>
              <a:buFont typeface="Courier New" charset="0"/>
              <a:buChar char="o"/>
            </a:pP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Necessitates further experiments to determine whether </a:t>
            </a:r>
            <a:r>
              <a:rPr lang="en-US" sz="1400" b="1" baseline="30000" dirty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OH or </a:t>
            </a: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O </a:t>
            </a: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is hydroxylating TA</a:t>
            </a:r>
          </a:p>
          <a:p>
            <a:pPr lvl="1">
              <a:buFont typeface="Courier New" charset="0"/>
              <a:buChar char="o"/>
            </a:pPr>
            <a:endParaRPr lang="en-US" sz="12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E9FC-F6D5-0349-BBED-EA7D7A9BC4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9824" y="4994854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eroxide generation in He/O</a:t>
            </a:r>
            <a:r>
              <a:rPr lang="en-US" sz="1200" baseline="-250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plasma-treated liquid</a:t>
            </a:r>
            <a:endParaRPr lang="en-US" sz="12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" t="7594" r="2568" b="5663"/>
          <a:stretch/>
        </p:blipFill>
        <p:spPr>
          <a:xfrm>
            <a:off x="5181600" y="2150431"/>
            <a:ext cx="3954848" cy="28301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6308078"/>
            <a:ext cx="4936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latin typeface="+mj-lt"/>
                <a:ea typeface="Arial" charset="0"/>
                <a:cs typeface="Arial" charset="0"/>
              </a:rPr>
              <a:t>[1] </a:t>
            </a:r>
            <a:r>
              <a:rPr lang="en-US" sz="1200" dirty="0" err="1"/>
              <a:t>Hefny</a:t>
            </a:r>
            <a:r>
              <a:rPr lang="en-US" sz="1200" dirty="0"/>
              <a:t> M et al. </a:t>
            </a:r>
            <a:r>
              <a:rPr lang="en-US" sz="1200" i="1" dirty="0"/>
              <a:t>Journal of Physics D: Applied Physics</a:t>
            </a:r>
            <a:r>
              <a:rPr lang="en-US" sz="1200" dirty="0"/>
              <a:t>. 2016;49(40):404002.</a:t>
            </a:r>
          </a:p>
          <a:p>
            <a:r>
              <a:rPr lang="en-US" sz="1200" dirty="0" smtClean="0"/>
              <a:t>[2] </a:t>
            </a:r>
            <a:r>
              <a:rPr lang="en-US" sz="1200" dirty="0"/>
              <a:t>NDRL/NIST solution kinetics database. </a:t>
            </a:r>
            <a:endParaRPr lang="en-US" sz="1200" dirty="0">
              <a:latin typeface="+mj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99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1068387"/>
          </a:xfrm>
        </p:spPr>
        <p:txBody>
          <a:bodyPr/>
          <a:lstStyle/>
          <a:p>
            <a:r>
              <a:rPr lang="en-US" sz="2800" smtClean="0">
                <a:latin typeface="Arial" charset="0"/>
                <a:ea typeface="Arial" charset="0"/>
                <a:cs typeface="Arial" charset="0"/>
              </a:rPr>
              <a:t>Importance for applications</a:t>
            </a:r>
            <a:endParaRPr lang="en-US" sz="2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49387"/>
            <a:ext cx="8534400" cy="4157663"/>
          </a:xfrm>
        </p:spPr>
        <p:txBody>
          <a:bodyPr/>
          <a:lstStyle/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Peroxide 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formation (amount and location) can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be controlled by changing two variables</a:t>
            </a:r>
          </a:p>
          <a:p>
            <a:pPr lvl="1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Gas admixture</a:t>
            </a:r>
          </a:p>
          <a:p>
            <a:pPr lvl="1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Solution composition</a:t>
            </a:r>
          </a:p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Can control peroxide delivery while retaining desired short-lived ROS</a:t>
            </a:r>
          </a:p>
          <a:p>
            <a:pPr lvl="1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Concentration dependent for TA</a:t>
            </a:r>
          </a:p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Plasma-driven </a:t>
            </a:r>
            <a:r>
              <a:rPr lang="en-US" sz="1400" dirty="0" err="1" smtClean="0">
                <a:latin typeface="Arial" charset="0"/>
                <a:ea typeface="Arial" charset="0"/>
                <a:cs typeface="Arial" charset="0"/>
              </a:rPr>
              <a:t>biocatalysis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 [1] vs. plasma oncology [2] </a:t>
            </a:r>
          </a:p>
          <a:p>
            <a:pPr lvl="1">
              <a:buFont typeface="Courier New" charset="0"/>
              <a:buChar char="o"/>
            </a:pPr>
            <a:endParaRPr lang="en-US" sz="12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E9FC-F6D5-0349-BBED-EA7D7A9BC4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8969" y="3228201"/>
            <a:ext cx="3009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He/O</a:t>
            </a:r>
            <a:r>
              <a:rPr lang="en-US" sz="1200" b="1" baseline="-250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200" b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Plasma-treated solution</a:t>
            </a:r>
            <a:endParaRPr lang="en-US" sz="1200" b="1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6" t="9665" r="519" b="5196"/>
          <a:stretch/>
        </p:blipFill>
        <p:spPr>
          <a:xfrm>
            <a:off x="2602238" y="3337103"/>
            <a:ext cx="4103362" cy="2911297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5638800" y="4114800"/>
            <a:ext cx="990600" cy="381000"/>
          </a:xfrm>
          <a:prstGeom prst="frame">
            <a:avLst>
              <a:gd name="adj1" fmla="val 206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308078"/>
            <a:ext cx="3901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  <a:ea typeface="Arial" charset="0"/>
                <a:cs typeface="Arial" charset="0"/>
              </a:rPr>
              <a:t>[1] </a:t>
            </a:r>
            <a:r>
              <a:rPr lang="en-US" sz="1200" dirty="0" err="1"/>
              <a:t>Yayci</a:t>
            </a:r>
            <a:r>
              <a:rPr lang="en-US" sz="1200" dirty="0"/>
              <a:t> A et al. </a:t>
            </a:r>
            <a:r>
              <a:rPr lang="en-US" sz="1200" i="1" dirty="0" err="1"/>
              <a:t>ChemSusChem</a:t>
            </a:r>
            <a:r>
              <a:rPr lang="en-US" sz="1200" dirty="0"/>
              <a:t>. 2020;13(8):2072-2079. </a:t>
            </a:r>
          </a:p>
          <a:p>
            <a:r>
              <a:rPr lang="en-US" sz="1200" dirty="0" smtClean="0"/>
              <a:t>[2] </a:t>
            </a:r>
            <a:r>
              <a:rPr lang="en-US" sz="1200" dirty="0" err="1"/>
              <a:t>Bekeschus</a:t>
            </a:r>
            <a:r>
              <a:rPr lang="en-US" sz="1200" dirty="0"/>
              <a:t> S et al. </a:t>
            </a:r>
            <a:r>
              <a:rPr lang="en-US" sz="1200" i="1" dirty="0"/>
              <a:t>Scientific reports</a:t>
            </a:r>
            <a:r>
              <a:rPr lang="en-US" sz="1200" dirty="0"/>
              <a:t>. 2017;7(1):2791-12.</a:t>
            </a:r>
            <a:endParaRPr lang="en-US" sz="1200" dirty="0">
              <a:latin typeface="+mj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67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1068387"/>
          </a:xfrm>
        </p:spPr>
        <p:txBody>
          <a:bodyPr/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Effects on biological samples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49387"/>
            <a:ext cx="8534400" cy="4157663"/>
          </a:xfrm>
        </p:spPr>
        <p:txBody>
          <a:bodyPr/>
          <a:lstStyle/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Mock treatments are often used in an attempt to isolate effects of short-lived species produced during plasma treatment</a:t>
            </a:r>
          </a:p>
          <a:p>
            <a:pPr lvl="1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Concentrations of a long-lived species (i.e. peroxide) are measured and then added artificially from a stock solution</a:t>
            </a:r>
          </a:p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Varying production of H</a:t>
            </a:r>
            <a:r>
              <a:rPr lang="en-US" sz="1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 in He/O</a:t>
            </a:r>
            <a:r>
              <a:rPr lang="en-US" sz="1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 plasma-treated solution is problematic, necessitates measuring in solution</a:t>
            </a:r>
          </a:p>
          <a:p>
            <a:pPr lvl="1">
              <a:buFont typeface="Courier New" charset="0"/>
              <a:buChar char="o"/>
            </a:pPr>
            <a:endParaRPr lang="en-US" sz="12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E9FC-F6D5-0349-BBED-EA7D7A9BC4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217" y="6566692"/>
            <a:ext cx="4225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[1] </a:t>
            </a:r>
            <a:r>
              <a:rPr lang="en-US" sz="1200" dirty="0"/>
              <a:t>Ranieri P et al. </a:t>
            </a:r>
            <a:r>
              <a:rPr lang="en-US" sz="1200" i="1" dirty="0"/>
              <a:t>Applied Sciences</a:t>
            </a:r>
            <a:r>
              <a:rPr lang="en-US" sz="1200" dirty="0"/>
              <a:t>. 2020;10(6):</a:t>
            </a:r>
            <a:r>
              <a:rPr lang="en-US" sz="1200" dirty="0" smtClean="0"/>
              <a:t>2025.</a:t>
            </a:r>
            <a:endParaRPr lang="en-US" sz="1200" dirty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" t="10001" r="621" b="4724"/>
          <a:stretch/>
        </p:blipFill>
        <p:spPr>
          <a:xfrm>
            <a:off x="4654092" y="3657600"/>
            <a:ext cx="4134681" cy="2911269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8290629" y="3733800"/>
            <a:ext cx="0" cy="2286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290629" y="5607050"/>
            <a:ext cx="0" cy="4889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333189" y="3694211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x1.05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8347937" y="5697636"/>
            <a:ext cx="445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x12</a:t>
            </a:r>
            <a:endParaRPr lang="en-US" sz="14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104919" y="3496279"/>
            <a:ext cx="2028681" cy="3026830"/>
            <a:chOff x="291108" y="3461690"/>
            <a:chExt cx="1897764" cy="3026830"/>
          </a:xfrm>
        </p:grpSpPr>
        <p:grpSp>
          <p:nvGrpSpPr>
            <p:cNvPr id="29" name="Group 28"/>
            <p:cNvGrpSpPr/>
            <p:nvPr/>
          </p:nvGrpSpPr>
          <p:grpSpPr>
            <a:xfrm>
              <a:off x="436272" y="3461691"/>
              <a:ext cx="1752600" cy="3026829"/>
              <a:chOff x="2706956" y="3582528"/>
              <a:chExt cx="1752600" cy="3026829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2706956" y="3582528"/>
                <a:ext cx="1752600" cy="2214457"/>
                <a:chOff x="176981" y="3352799"/>
                <a:chExt cx="2375719" cy="2717724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182" t="5890" r="36100" b="60839"/>
                <a:stretch/>
              </p:blipFill>
              <p:spPr bwMode="auto">
                <a:xfrm>
                  <a:off x="176981" y="3352799"/>
                  <a:ext cx="1880419" cy="2717724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7421" t="5890" r="18121" b="60839"/>
                <a:stretch/>
              </p:blipFill>
              <p:spPr bwMode="auto">
                <a:xfrm>
                  <a:off x="2019299" y="3352799"/>
                  <a:ext cx="533401" cy="2717723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26" name="TextBox 25"/>
              <p:cNvSpPr txBox="1"/>
              <p:nvPr/>
            </p:nvSpPr>
            <p:spPr>
              <a:xfrm rot="16200000">
                <a:off x="3083970" y="5997840"/>
                <a:ext cx="72167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smtClean="0"/>
                  <a:t>Untreated</a:t>
                </a:r>
                <a:endParaRPr lang="en-US" sz="100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 rot="16200000">
                <a:off x="3517087" y="5995156"/>
                <a:ext cx="70083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H</a:t>
                </a:r>
                <a:r>
                  <a:rPr lang="en-US" sz="1000" baseline="-25000" dirty="0" smtClean="0"/>
                  <a:t>2</a:t>
                </a:r>
                <a:r>
                  <a:rPr lang="en-US" sz="1000" dirty="0" smtClean="0"/>
                  <a:t>O</a:t>
                </a:r>
                <a:r>
                  <a:rPr lang="en-US" sz="1000" baseline="-25000" dirty="0" smtClean="0"/>
                  <a:t>2</a:t>
                </a:r>
                <a:r>
                  <a:rPr lang="en-US" sz="1000" dirty="0" smtClean="0"/>
                  <a:t> in DI</a:t>
                </a:r>
                <a:endParaRPr lang="en-US" sz="10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 rot="16200000">
                <a:off x="3826129" y="6053275"/>
                <a:ext cx="86594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H</a:t>
                </a:r>
                <a:r>
                  <a:rPr lang="en-US" sz="1000" baseline="-25000" dirty="0" smtClean="0"/>
                  <a:t>2</a:t>
                </a:r>
                <a:r>
                  <a:rPr lang="en-US" sz="1000" dirty="0" smtClean="0"/>
                  <a:t>O</a:t>
                </a:r>
                <a:r>
                  <a:rPr lang="en-US" sz="1000" baseline="-25000" dirty="0" smtClean="0"/>
                  <a:t>2</a:t>
                </a:r>
                <a:r>
                  <a:rPr lang="en-US" sz="1000" dirty="0" smtClean="0"/>
                  <a:t> in RPMI</a:t>
                </a:r>
                <a:endParaRPr lang="en-US" sz="1000" dirty="0"/>
              </a:p>
            </p:txBody>
          </p:sp>
        </p:grpSp>
        <p:sp>
          <p:nvSpPr>
            <p:cNvPr id="30" name="Oval 29"/>
            <p:cNvSpPr/>
            <p:nvPr/>
          </p:nvSpPr>
          <p:spPr>
            <a:xfrm>
              <a:off x="291108" y="3461690"/>
              <a:ext cx="429492" cy="5440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164104" y="3496279"/>
            <a:ext cx="2179296" cy="2993991"/>
            <a:chOff x="2240262" y="3496279"/>
            <a:chExt cx="2183000" cy="2993991"/>
          </a:xfrm>
        </p:grpSpPr>
        <p:grpSp>
          <p:nvGrpSpPr>
            <p:cNvPr id="36" name="Group 35"/>
            <p:cNvGrpSpPr/>
            <p:nvPr/>
          </p:nvGrpSpPr>
          <p:grpSpPr>
            <a:xfrm>
              <a:off x="2240262" y="3496279"/>
              <a:ext cx="2183000" cy="2177587"/>
              <a:chOff x="2240262" y="3496279"/>
              <a:chExt cx="2183000" cy="2177587"/>
            </a:xfrm>
          </p:grpSpPr>
          <p:grpSp>
            <p:nvGrpSpPr>
              <p:cNvPr id="34" name="Group 33"/>
              <p:cNvGrpSpPr>
                <a:grpSpLocks noChangeAspect="1"/>
              </p:cNvGrpSpPr>
              <p:nvPr/>
            </p:nvGrpSpPr>
            <p:grpSpPr>
              <a:xfrm>
                <a:off x="2359549" y="3496279"/>
                <a:ext cx="2063713" cy="2177587"/>
                <a:chOff x="2370765" y="3805678"/>
                <a:chExt cx="1774362" cy="1872270"/>
              </a:xfrm>
            </p:grpSpPr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24" t="48772" r="83883" b="18161"/>
                <a:stretch/>
              </p:blipFill>
              <p:spPr bwMode="auto">
                <a:xfrm>
                  <a:off x="2370765" y="3805678"/>
                  <a:ext cx="1305885" cy="187227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930" t="48772" r="65250" b="18161"/>
                <a:stretch/>
              </p:blipFill>
              <p:spPr bwMode="auto">
                <a:xfrm>
                  <a:off x="3671665" y="3805678"/>
                  <a:ext cx="473462" cy="187227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35" name="Oval 34"/>
              <p:cNvSpPr/>
              <p:nvPr/>
            </p:nvSpPr>
            <p:spPr>
              <a:xfrm>
                <a:off x="2240262" y="3500562"/>
                <a:ext cx="288209" cy="4710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 rot="16200000">
              <a:off x="2718653" y="5906123"/>
              <a:ext cx="7216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smtClean="0"/>
                <a:t>Untreated</a:t>
              </a:r>
              <a:endParaRPr lang="en-US" sz="1000"/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3273945" y="5903609"/>
              <a:ext cx="70083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H</a:t>
              </a:r>
              <a:r>
                <a:rPr lang="en-US" sz="1000" baseline="-25000" dirty="0" smtClean="0"/>
                <a:t>2</a:t>
              </a:r>
              <a:r>
                <a:rPr lang="en-US" sz="1000" dirty="0" smtClean="0"/>
                <a:t>O</a:t>
              </a:r>
              <a:r>
                <a:rPr lang="en-US" sz="1000" baseline="-25000" dirty="0" smtClean="0"/>
                <a:t>2</a:t>
              </a:r>
              <a:r>
                <a:rPr lang="en-US" sz="1000" dirty="0" smtClean="0"/>
                <a:t> in DI</a:t>
              </a:r>
              <a:endParaRPr lang="en-US" sz="1000" dirty="0"/>
            </a:p>
          </p:txBody>
        </p:sp>
        <p:sp>
          <p:nvSpPr>
            <p:cNvPr id="39" name="TextBox 38"/>
            <p:cNvSpPr txBox="1"/>
            <p:nvPr/>
          </p:nvSpPr>
          <p:spPr>
            <a:xfrm rot="16200000">
              <a:off x="3708859" y="5934188"/>
              <a:ext cx="86594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H</a:t>
              </a:r>
              <a:r>
                <a:rPr lang="en-US" sz="1000" baseline="-25000" dirty="0" smtClean="0"/>
                <a:t>2</a:t>
              </a:r>
              <a:r>
                <a:rPr lang="en-US" sz="1000" dirty="0" smtClean="0"/>
                <a:t>O</a:t>
              </a:r>
              <a:r>
                <a:rPr lang="en-US" sz="1000" baseline="-25000" dirty="0" smtClean="0"/>
                <a:t>2</a:t>
              </a:r>
              <a:r>
                <a:rPr lang="en-US" sz="1000" dirty="0" smtClean="0"/>
                <a:t> in RPMI</a:t>
              </a:r>
              <a:endParaRPr lang="en-US" sz="1000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060393" y="3189552"/>
            <a:ext cx="2962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He/O</a:t>
            </a:r>
            <a:r>
              <a:rPr lang="en-US" sz="1200" b="1" baseline="-25000" dirty="0" smtClean="0"/>
              <a:t>2</a:t>
            </a:r>
            <a:r>
              <a:rPr lang="en-US" sz="1200" b="1" dirty="0" smtClean="0"/>
              <a:t> based </a:t>
            </a:r>
            <a:r>
              <a:rPr lang="en-US" sz="1200" b="1" smtClean="0"/>
              <a:t>mock treatment of </a:t>
            </a:r>
            <a:r>
              <a:rPr lang="en-US" sz="1200" b="1" dirty="0" err="1" smtClean="0"/>
              <a:t>Jurkat</a:t>
            </a:r>
            <a:r>
              <a:rPr lang="en-US" sz="1200" b="1" dirty="0" smtClean="0"/>
              <a:t> cells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4520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1068387"/>
          </a:xfrm>
        </p:spPr>
        <p:txBody>
          <a:bodyPr/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Overview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49387"/>
            <a:ext cx="4724400" cy="415766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Introduction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Importance of reactive species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COST Reference Source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Motivation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Experimental setup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Plasma treatment parameters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Results and Discussion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HTA fluorescence assay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Hydrogen peroxide quantification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Impact on biological samples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EPR spectroscopy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DMPO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TEMP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TEMPO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Conclusion</a:t>
            </a:r>
          </a:p>
          <a:p>
            <a:pPr lvl="1">
              <a:buFont typeface="Courier New" charset="0"/>
              <a:buChar char="o"/>
            </a:pPr>
            <a:endParaRPr lang="en-US" sz="12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E9FC-F6D5-0349-BBED-EA7D7A9BC4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5754469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Peroxide production varies substantially in He/O</a:t>
            </a:r>
            <a:r>
              <a:rPr lang="en-US" sz="1200" baseline="-250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plasma-treated solution </a:t>
            </a:r>
            <a:endParaRPr lang="en-US" sz="12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" t="7594" r="2568" b="5663"/>
          <a:stretch/>
        </p:blipFill>
        <p:spPr>
          <a:xfrm>
            <a:off x="5416189" y="3429000"/>
            <a:ext cx="3194411" cy="228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19600" y="1832539"/>
            <a:ext cx="4752519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b="1" baseline="30000" dirty="0" smtClean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OH from gas phase is not hydroxylating TA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Measurements in TA and DMPO inconclusive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Necessitates more experiments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Peroxide origin varies based on gas admixture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Important implications for applications </a:t>
            </a:r>
          </a:p>
          <a:p>
            <a:pPr marL="742950" lvl="1" indent="-285750">
              <a:buFont typeface="Arial" charset="0"/>
              <a:buChar char="•"/>
            </a:pPr>
            <a:endParaRPr lang="en-US" sz="16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74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1068387"/>
          </a:xfrm>
        </p:spPr>
        <p:txBody>
          <a:bodyPr/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Overview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49387"/>
            <a:ext cx="4724400" cy="415766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Introduction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Importance of reactive species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COST Reference Source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Motivation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Experimental setup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Plasma treatment parameters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Results and Discussion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HTA fluorescence assay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Hydrogen peroxide quantification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Impact on biological samples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EPR spectroscopy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DMPO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TEMP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TEMPO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Conclusion</a:t>
            </a:r>
          </a:p>
          <a:p>
            <a:pPr lvl="1">
              <a:buFont typeface="Courier New" charset="0"/>
              <a:buChar char="o"/>
            </a:pPr>
            <a:endParaRPr lang="en-US" sz="12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E9FC-F6D5-0349-BBED-EA7D7A9BC4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1" y="4438471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Use EPR spectroscopy to measure </a:t>
            </a:r>
            <a:r>
              <a:rPr lang="en-US" sz="1400" b="1" baseline="30000" dirty="0" smtClean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OH formed in liquid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Answer selectivity question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Inform peroxide formation mechanisms</a:t>
            </a:r>
          </a:p>
          <a:p>
            <a:pPr marL="742950" lvl="1" indent="-285750">
              <a:buFont typeface="Arial" charset="0"/>
              <a:buChar char="•"/>
            </a:pPr>
            <a:endParaRPr lang="en-US" sz="16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2" t="26779" r="28346" b="47211"/>
          <a:stretch/>
        </p:blipFill>
        <p:spPr>
          <a:xfrm>
            <a:off x="5105401" y="1828800"/>
            <a:ext cx="3429000" cy="216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1068387"/>
          </a:xfrm>
        </p:spPr>
        <p:txBody>
          <a:bodyPr/>
          <a:lstStyle/>
          <a:p>
            <a:r>
              <a:rPr lang="en-US" sz="2800" smtClean="0">
                <a:latin typeface="Arial" charset="0"/>
                <a:ea typeface="Arial" charset="0"/>
                <a:cs typeface="Arial" charset="0"/>
              </a:rPr>
              <a:t>Background</a:t>
            </a:r>
            <a:endParaRPr lang="en-US" sz="2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49387"/>
            <a:ext cx="8458200" cy="1065213"/>
          </a:xfrm>
        </p:spPr>
        <p:txBody>
          <a:bodyPr/>
          <a:lstStyle/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Electron paramagnetic resonance (EPR) spectroscopy relies on spin traps to detect short-lived radical species</a:t>
            </a:r>
          </a:p>
          <a:p>
            <a:pPr lvl="1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Relatively stable spin adducts are formed when radicals are “trapped” </a:t>
            </a:r>
          </a:p>
          <a:p>
            <a:pPr lvl="1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Adducts possess an unpaired electron which is measured by the EPR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First derivative of the absorption signal is recorded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E9FC-F6D5-0349-BBED-EA7D7A9BC4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4" t="7778" r="13380" b="6666"/>
          <a:stretch/>
        </p:blipFill>
        <p:spPr>
          <a:xfrm>
            <a:off x="4572000" y="3013714"/>
            <a:ext cx="4572000" cy="3826565"/>
          </a:xfrm>
          <a:prstGeom prst="rect">
            <a:avLst/>
          </a:prstGeom>
        </p:spPr>
      </p:pic>
      <p:sp>
        <p:nvSpPr>
          <p:cNvPr id="32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682845"/>
            <a:ext cx="4114800" cy="1065213"/>
          </a:xfrm>
        </p:spPr>
        <p:txBody>
          <a:bodyPr/>
          <a:lstStyle/>
          <a:p>
            <a:pPr lvl="1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Double integral of the signal is analogous to concentration</a:t>
            </a:r>
          </a:p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Spectrum shape is unique to each adduct</a:t>
            </a:r>
          </a:p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Often used for detecting radicals relevant for biological applications</a:t>
            </a:r>
          </a:p>
          <a:p>
            <a:pPr>
              <a:buFont typeface="Courier New" charset="0"/>
              <a:buChar char="o"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For our experiments:</a:t>
            </a:r>
          </a:p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ELEXSYS E500 X-Band EPR spectrometer (9.4 GHz)</a:t>
            </a:r>
          </a:p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Spectra simulated using PEST WinSIM 2002 available from NIEHS, hyperfine constants also from NIEHS</a:t>
            </a:r>
          </a:p>
          <a:p>
            <a:pPr lvl="1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Calibrated using TEMPO</a:t>
            </a:r>
          </a:p>
        </p:txBody>
      </p:sp>
    </p:spTree>
    <p:extLst>
      <p:ext uri="{BB962C8B-B14F-4D97-AF65-F5344CB8AC3E}">
        <p14:creationId xmlns:p14="http://schemas.microsoft.com/office/powerpoint/2010/main" val="59835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1068387"/>
          </a:xfrm>
        </p:spPr>
        <p:txBody>
          <a:bodyPr/>
          <a:lstStyle/>
          <a:p>
            <a:r>
              <a:rPr lang="en-US" sz="2800" smtClean="0">
                <a:latin typeface="Arial" charset="0"/>
                <a:ea typeface="Arial" charset="0"/>
                <a:cs typeface="Arial" charset="0"/>
              </a:rPr>
              <a:t>DMPO to measure </a:t>
            </a:r>
            <a:r>
              <a:rPr lang="en-US" sz="2800" baseline="3000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2800" smtClean="0">
                <a:latin typeface="Arial" charset="0"/>
                <a:ea typeface="Arial" charset="0"/>
                <a:cs typeface="Arial" charset="0"/>
              </a:rPr>
              <a:t>OH in liquid </a:t>
            </a:r>
            <a:endParaRPr lang="en-US" sz="2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49387"/>
            <a:ext cx="4724400" cy="4157663"/>
          </a:xfrm>
        </p:spPr>
        <p:txBody>
          <a:bodyPr/>
          <a:lstStyle/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DMPO can trap a number of short-lived radicals including </a:t>
            </a:r>
            <a:r>
              <a:rPr lang="en-US" sz="1400" baseline="30000" dirty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OH, O</a:t>
            </a:r>
            <a:r>
              <a:rPr lang="en-US" sz="1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baseline="30000" dirty="0" smtClean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, and H atoms</a:t>
            </a:r>
          </a:p>
          <a:p>
            <a:pPr lvl="1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Each radical produces it’s own respective adduct, discernable in EPR spectra</a:t>
            </a:r>
          </a:p>
          <a:p>
            <a:pPr lvl="1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Selectivity can still be an issue due to the quick decay of DMPO-OOH to DMPO-OH</a:t>
            </a:r>
          </a:p>
          <a:p>
            <a:pPr lvl="1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DMPO-OH is inherently unstable </a:t>
            </a:r>
          </a:p>
          <a:p>
            <a:pPr marL="0" indent="0">
              <a:buNone/>
            </a:pPr>
            <a:endParaRPr lang="en-US" sz="1400" b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By trapping OH radicals in plasma-treated liquid, DMPO should be able to answer whether second order </a:t>
            </a:r>
            <a:r>
              <a:rPr lang="en-US" sz="1400" b="1" baseline="30000" dirty="0" smtClean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OH is responsible for anomalous HTA production in He/O</a:t>
            </a:r>
            <a:r>
              <a:rPr lang="en-US" sz="1400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 and He-only cases</a:t>
            </a:r>
          </a:p>
          <a:p>
            <a:pPr marL="0" indent="0">
              <a:buNone/>
            </a:pPr>
            <a:endParaRPr lang="en-US" sz="1400" b="1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Experiments were performed using an initial concentration of 50 mM DMPO</a:t>
            </a:r>
          </a:p>
          <a:p>
            <a:pPr lvl="1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Adduct concentration derived using a stock solution of the stable adduct TEMPO</a:t>
            </a:r>
          </a:p>
          <a:p>
            <a:pPr lvl="1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Time between plasma treatment and measurement was ~3 minutes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E9FC-F6D5-0349-BBED-EA7D7A9BC4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5251296" y="1514856"/>
            <a:ext cx="3746810" cy="4538348"/>
            <a:chOff x="-6317" y="0"/>
            <a:chExt cx="3204210" cy="387711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5" t="11311" r="24950" b="47905"/>
            <a:stretch/>
          </p:blipFill>
          <p:spPr bwMode="auto">
            <a:xfrm>
              <a:off x="0" y="0"/>
              <a:ext cx="3196590" cy="3108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Text Box 15"/>
            <p:cNvSpPr txBox="1"/>
            <p:nvPr/>
          </p:nvSpPr>
          <p:spPr>
            <a:xfrm>
              <a:off x="-6317" y="3192877"/>
              <a:ext cx="3204210" cy="68423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smtClean="0">
                  <a:effectLst/>
                  <a:latin typeface="Arial" charset="0"/>
                  <a:ea typeface="Arial" charset="0"/>
                  <a:cs typeface="Arial" charset="0"/>
                </a:rPr>
                <a:t>The </a:t>
              </a:r>
              <a:r>
                <a:rPr lang="en-US" sz="1200" dirty="0">
                  <a:effectLst/>
                  <a:latin typeface="Arial" charset="0"/>
                  <a:ea typeface="Arial" charset="0"/>
                  <a:cs typeface="Arial" charset="0"/>
                </a:rPr>
                <a:t>spin-trap DMPO and its reaction pathways with </a:t>
              </a:r>
              <a:r>
                <a:rPr lang="en-US" sz="1200" baseline="30000" dirty="0">
                  <a:effectLst/>
                  <a:latin typeface="Arial" charset="0"/>
                  <a:ea typeface="Arial" charset="0"/>
                  <a:cs typeface="Arial" charset="0"/>
                  <a:sym typeface="Symbol" charset="2"/>
                </a:rPr>
                <a:t></a:t>
              </a:r>
              <a:r>
                <a:rPr lang="en-US" sz="1200" dirty="0">
                  <a:effectLst/>
                  <a:latin typeface="Arial" charset="0"/>
                  <a:ea typeface="Arial" charset="0"/>
                  <a:cs typeface="Arial" charset="0"/>
                </a:rPr>
                <a:t>H, </a:t>
              </a:r>
              <a:r>
                <a:rPr lang="en-US" sz="1200" baseline="30000" dirty="0">
                  <a:effectLst/>
                  <a:latin typeface="Arial" charset="0"/>
                  <a:ea typeface="Arial" charset="0"/>
                  <a:cs typeface="Arial" charset="0"/>
                  <a:sym typeface="Symbol" charset="2"/>
                </a:rPr>
                <a:t></a:t>
              </a:r>
              <a:r>
                <a:rPr lang="en-US" sz="1200" dirty="0">
                  <a:effectLst/>
                  <a:latin typeface="Arial" charset="0"/>
                  <a:ea typeface="Arial" charset="0"/>
                  <a:cs typeface="Arial" charset="0"/>
                </a:rPr>
                <a:t>OH, and O</a:t>
              </a:r>
              <a:r>
                <a:rPr lang="en-US" sz="1200" baseline="-25000" dirty="0">
                  <a:effectLst/>
                  <a:latin typeface="Arial" charset="0"/>
                  <a:ea typeface="Arial" charset="0"/>
                  <a:cs typeface="Arial" charset="0"/>
                </a:rPr>
                <a:t>2</a:t>
              </a:r>
              <a:r>
                <a:rPr lang="en-US" sz="1200" baseline="30000" dirty="0">
                  <a:effectLst/>
                  <a:latin typeface="Arial" charset="0"/>
                  <a:ea typeface="Arial" charset="0"/>
                  <a:cs typeface="Arial" charset="0"/>
                </a:rPr>
                <a:t>-</a:t>
              </a:r>
              <a:r>
                <a:rPr lang="en-US" sz="1200" dirty="0">
                  <a:effectLst/>
                  <a:latin typeface="Arial" charset="0"/>
                  <a:ea typeface="Arial" charset="0"/>
                  <a:cs typeface="Arial" charset="0"/>
                </a:rPr>
                <a:t>. DMPO‑OH can be produced by </a:t>
              </a:r>
              <a:r>
                <a:rPr lang="en-US" sz="1200" baseline="30000" dirty="0">
                  <a:effectLst/>
                  <a:latin typeface="Arial" charset="0"/>
                  <a:ea typeface="Arial" charset="0"/>
                  <a:cs typeface="Arial" charset="0"/>
                  <a:sym typeface="Symbol" charset="2"/>
                </a:rPr>
                <a:t></a:t>
              </a:r>
              <a:r>
                <a:rPr lang="en-US" sz="1200" dirty="0">
                  <a:effectLst/>
                  <a:latin typeface="Arial" charset="0"/>
                  <a:ea typeface="Arial" charset="0"/>
                  <a:cs typeface="Arial" charset="0"/>
                </a:rPr>
                <a:t>OH or decay of DMPO‑OOH.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043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1068387"/>
          </a:xfrm>
        </p:spPr>
        <p:txBody>
          <a:bodyPr/>
          <a:lstStyle/>
          <a:p>
            <a:r>
              <a:rPr lang="en-US" sz="2800" smtClean="0">
                <a:latin typeface="Arial" charset="0"/>
                <a:ea typeface="Arial" charset="0"/>
                <a:cs typeface="Arial" charset="0"/>
              </a:rPr>
              <a:t>DMPO-OH production</a:t>
            </a:r>
            <a:endParaRPr lang="en-US" sz="2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49387"/>
            <a:ext cx="4724400" cy="4157663"/>
          </a:xfrm>
        </p:spPr>
        <p:txBody>
          <a:bodyPr/>
          <a:lstStyle/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DMPO-OH concentration reflects OES measurements and H</a:t>
            </a:r>
            <a:r>
              <a:rPr lang="en-US" sz="1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 production in DI water, no DMPO-OH produced in He/O</a:t>
            </a:r>
            <a:r>
              <a:rPr lang="en-US" sz="1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 case</a:t>
            </a:r>
          </a:p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So atomic O must be hydroxylating TA, right? </a:t>
            </a:r>
          </a:p>
          <a:p>
            <a:pPr lvl="1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Spectra give reason to be cautious</a:t>
            </a:r>
          </a:p>
          <a:p>
            <a:pPr>
              <a:buFont typeface="Courier New" charset="0"/>
              <a:buChar char="o"/>
            </a:pP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In He/H</a:t>
            </a:r>
            <a:r>
              <a:rPr lang="en-US" sz="1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O plasma-treated solution: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Compare DMPO-OH production after 1 minute to </a:t>
            </a:r>
            <a:r>
              <a:rPr lang="en-US" sz="1400" baseline="30000" dirty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OH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suggested by peroxide in DMPO</a:t>
            </a:r>
          </a:p>
          <a:p>
            <a:pPr lvl="1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13 µM of DMPO-OH after 1 minute</a:t>
            </a:r>
          </a:p>
          <a:p>
            <a:pPr lvl="1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20 µM per minute of </a:t>
            </a:r>
            <a:r>
              <a:rPr lang="en-US" sz="1400" baseline="30000" dirty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OH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implied by difference of peroxide concentration between DI water and DMPO</a:t>
            </a:r>
          </a:p>
          <a:p>
            <a:pPr marL="0" indent="0">
              <a:buNone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In He-only case:</a:t>
            </a:r>
          </a:p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Spectra shows evidence of DMPO-H, consistent with atomic O abstracting H and peroxide measurements which showed more H</a:t>
            </a:r>
            <a:r>
              <a:rPr lang="en-US" sz="1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 in TA than DI water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E9FC-F6D5-0349-BBED-EA7D7A9BC4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5410200" y="1814988"/>
            <a:ext cx="3463925" cy="3426460"/>
            <a:chOff x="0" y="0"/>
            <a:chExt cx="3463925" cy="3426460"/>
          </a:xfrm>
        </p:grpSpPr>
        <p:sp>
          <p:nvSpPr>
            <p:cNvPr id="8" name="Text Box 18"/>
            <p:cNvSpPr txBox="1"/>
            <p:nvPr/>
          </p:nvSpPr>
          <p:spPr>
            <a:xfrm>
              <a:off x="38501" y="2743200"/>
              <a:ext cx="3424555" cy="68326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smtClean="0">
                  <a:effectLst/>
                  <a:latin typeface="Arial" charset="0"/>
                  <a:ea typeface="Arial" charset="0"/>
                  <a:cs typeface="Arial" charset="0"/>
                </a:rPr>
                <a:t>DMPO-OH </a:t>
              </a:r>
              <a:r>
                <a:rPr lang="en-US" sz="1200" dirty="0">
                  <a:effectLst/>
                  <a:latin typeface="Arial" charset="0"/>
                  <a:ea typeface="Arial" charset="0"/>
                  <a:cs typeface="Arial" charset="0"/>
                </a:rPr>
                <a:t>production after plasma treatment of 50 mM DMPO. 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84" t="8885" r="6223" b="4794"/>
            <a:stretch/>
          </p:blipFill>
          <p:spPr bwMode="auto">
            <a:xfrm>
              <a:off x="0" y="0"/>
              <a:ext cx="3463925" cy="26866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" name="Donut 4"/>
          <p:cNvSpPr/>
          <p:nvPr/>
        </p:nvSpPr>
        <p:spPr>
          <a:xfrm>
            <a:off x="6172200" y="3276600"/>
            <a:ext cx="304800" cy="287655"/>
          </a:xfrm>
          <a:prstGeom prst="donut">
            <a:avLst>
              <a:gd name="adj" fmla="val 65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5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1068387"/>
          </a:xfrm>
        </p:spPr>
        <p:txBody>
          <a:bodyPr/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Overview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68436"/>
            <a:ext cx="4191000" cy="310356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Introduction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Importance of reactive species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COST Reference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Source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Motivation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Experimental setup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Plasma treatment parameters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Results and Discussion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HTA fluorescence assay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Hydrogen peroxide quantification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Impact on biological samples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EPR spectroscopy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DMPO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TEMP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TEMPO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Conclusion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4572000" y="1295400"/>
            <a:ext cx="4191000" cy="41576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23"/>
          <a:stretch/>
        </p:blipFill>
        <p:spPr>
          <a:xfrm rot="5400000">
            <a:off x="5040363" y="1512836"/>
            <a:ext cx="3929064" cy="39513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85595" y="5543162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COST jet treating solution</a:t>
            </a:r>
            <a:endParaRPr lang="en-US" sz="12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83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1068387"/>
          </a:xfrm>
        </p:spPr>
        <p:txBody>
          <a:bodyPr/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Plasma-treated DMPO spectra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2781" y="1443037"/>
            <a:ext cx="4549392" cy="4157663"/>
          </a:xfrm>
        </p:spPr>
        <p:txBody>
          <a:bodyPr/>
          <a:lstStyle/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He/H</a:t>
            </a:r>
            <a:r>
              <a:rPr lang="en-US" sz="1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O plasma treatment results in distinct      DMPO-OH peaks</a:t>
            </a:r>
          </a:p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He-only plasma treatment shows evidence of  DMPO-OH and DMPO-H</a:t>
            </a:r>
          </a:p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He/O</a:t>
            </a:r>
            <a:r>
              <a:rPr lang="en-US" sz="1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 plasma treatment results in a messy spectra  with many low amplitude features</a:t>
            </a:r>
          </a:p>
          <a:p>
            <a:pPr lvl="1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Degradation of adduct may be occurring </a:t>
            </a:r>
          </a:p>
          <a:p>
            <a:pPr lvl="1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baseline="30000" dirty="0" smtClean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 can produce and degrade DMPO-OH</a:t>
            </a:r>
          </a:p>
          <a:p>
            <a:pPr lvl="1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Ring cleavage reactions with atomic O</a:t>
            </a:r>
          </a:p>
          <a:p>
            <a:pPr lvl="1">
              <a:buFont typeface="Courier New" charset="0"/>
              <a:buChar char="o"/>
            </a:pPr>
            <a:endParaRPr lang="en-US" sz="12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E9FC-F6D5-0349-BBED-EA7D7A9BC4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371600" y="4800599"/>
            <a:ext cx="0" cy="3067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6" t="11111" r="13380" b="6667"/>
          <a:stretch/>
        </p:blipFill>
        <p:spPr>
          <a:xfrm>
            <a:off x="5230412" y="1293733"/>
            <a:ext cx="3392905" cy="28210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5" t="8889" r="13381" b="6666"/>
          <a:stretch/>
        </p:blipFill>
        <p:spPr>
          <a:xfrm>
            <a:off x="735166" y="4114800"/>
            <a:ext cx="3284622" cy="27432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" t="8889" r="12530" b="6666"/>
          <a:stretch/>
        </p:blipFill>
        <p:spPr>
          <a:xfrm>
            <a:off x="5234939" y="4114800"/>
            <a:ext cx="3392905" cy="2743200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2133600" y="4686589"/>
            <a:ext cx="0" cy="3067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667000" y="4683228"/>
            <a:ext cx="0" cy="3067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124200" y="4800599"/>
            <a:ext cx="0" cy="3067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886200" y="4800600"/>
            <a:ext cx="0" cy="3067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137277" y="4114800"/>
            <a:ext cx="748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He-only</a:t>
            </a:r>
            <a:endParaRPr 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96200" y="1293733"/>
            <a:ext cx="712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He/H</a:t>
            </a:r>
            <a:r>
              <a:rPr lang="en-US" sz="1200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O</a:t>
            </a:r>
            <a:endParaRPr 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06807" y="4111611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latin typeface="Arial" charset="0"/>
                <a:ea typeface="Arial" charset="0"/>
                <a:cs typeface="Arial" charset="0"/>
              </a:rPr>
              <a:t>He/O</a:t>
            </a:r>
            <a:r>
              <a:rPr lang="en-US" sz="1200" b="1" baseline="-25000" smtClean="0">
                <a:latin typeface="Arial" charset="0"/>
                <a:ea typeface="Arial" charset="0"/>
                <a:cs typeface="Arial" charset="0"/>
              </a:rPr>
              <a:t>2</a:t>
            </a:r>
            <a:endParaRPr lang="en-US" sz="12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48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1068387"/>
          </a:xfrm>
        </p:spPr>
        <p:txBody>
          <a:bodyPr/>
          <a:lstStyle/>
          <a:p>
            <a:r>
              <a:rPr lang="en-US" sz="2800" smtClean="0">
                <a:latin typeface="Arial" charset="0"/>
                <a:ea typeface="Arial" charset="0"/>
                <a:cs typeface="Arial" charset="0"/>
              </a:rPr>
              <a:t>TEMP to measure </a:t>
            </a:r>
            <a:r>
              <a:rPr lang="en-US" sz="2800" baseline="3000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2800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2800" baseline="-2500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800" baseline="-25000" err="1" smtClean="0">
                <a:latin typeface="Arial" charset="0"/>
                <a:ea typeface="Arial" charset="0"/>
                <a:cs typeface="Arial" charset="0"/>
              </a:rPr>
              <a:t>aq</a:t>
            </a:r>
            <a:r>
              <a:rPr lang="en-US" sz="2800" baseline="-25000" smtClean="0">
                <a:latin typeface="Arial" charset="0"/>
                <a:ea typeface="Arial" charset="0"/>
                <a:cs typeface="Arial" charset="0"/>
              </a:rPr>
              <a:t>) </a:t>
            </a:r>
            <a:endParaRPr lang="en-US" sz="2800" baseline="-25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49387"/>
            <a:ext cx="4495800" cy="4157663"/>
          </a:xfrm>
        </p:spPr>
        <p:txBody>
          <a:bodyPr/>
          <a:lstStyle/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Spin trap TEMP has been shown to trap plasma-generated atomic O in liquid [1, 2]</a:t>
            </a:r>
          </a:p>
          <a:p>
            <a:pPr lvl="1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Produces stable adduct TEMPO, which is already used for deriving concentration</a:t>
            </a:r>
          </a:p>
          <a:p>
            <a:pPr lvl="1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Can trap other ROS including O</a:t>
            </a:r>
            <a:r>
              <a:rPr lang="en-US" sz="1400" baseline="-25000" dirty="0" smtClean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1400" baseline="30000" dirty="0" smtClean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dirty="0"/>
              <a:t>(</a:t>
            </a:r>
            <a:r>
              <a:rPr lang="en-US" sz="1400" dirty="0">
                <a:sym typeface="Symbol" charset="2"/>
              </a:rPr>
              <a:t></a:t>
            </a:r>
            <a:r>
              <a:rPr lang="en-US" sz="1400" dirty="0" smtClean="0"/>
              <a:t>), but we can limit contribution to TEMPO signal using previous experiments</a:t>
            </a: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1400" b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By using TEMP to trap </a:t>
            </a:r>
            <a:r>
              <a:rPr lang="en-US" sz="1400" b="1" baseline="30000" dirty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O, we can determine whether atomic O is present in a large enough quantity in liquid to explain HTA production in the case of He/O</a:t>
            </a:r>
            <a:r>
              <a:rPr lang="en-US" sz="1400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 plasma treatment</a:t>
            </a:r>
          </a:p>
          <a:p>
            <a:pPr marL="0" indent="0">
              <a:buNone/>
            </a:pPr>
            <a:endParaRPr lang="en-US" sz="1400" b="1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Experiments 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were performed using an initial concentration of 50 mM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TEMP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1400" dirty="0">
                <a:latin typeface="Arial" charset="0"/>
                <a:ea typeface="Arial" charset="0"/>
                <a:cs typeface="Arial" charset="0"/>
              </a:rPr>
              <a:t>Adduct concentration derived using a stock solution of the stable adduct TEMPO</a:t>
            </a:r>
          </a:p>
          <a:p>
            <a:pPr lvl="1"/>
            <a:r>
              <a:rPr lang="en-US" sz="1400" dirty="0">
                <a:latin typeface="Arial" charset="0"/>
                <a:ea typeface="Arial" charset="0"/>
                <a:cs typeface="Arial" charset="0"/>
              </a:rPr>
              <a:t>Time between plasma treatment and measurement was ~3 minutes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E9FC-F6D5-0349-BBED-EA7D7A9BC4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1475" y="6320135"/>
            <a:ext cx="390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prstClr val="black"/>
                </a:solidFill>
                <a:ea typeface="ＭＳ Ｐゴシック" charset="0"/>
              </a:rPr>
              <a:t>TEMPO </a:t>
            </a:r>
            <a:r>
              <a:rPr lang="en-US" sz="1200" dirty="0" smtClean="0">
                <a:solidFill>
                  <a:prstClr val="black"/>
                </a:solidFill>
                <a:ea typeface="ＭＳ Ｐゴシック" charset="0"/>
              </a:rPr>
              <a:t>production in PB after 1 min of treatment with </a:t>
            </a:r>
            <a:r>
              <a:rPr lang="en-US" sz="1200" smtClean="0">
                <a:solidFill>
                  <a:prstClr val="black"/>
                </a:solidFill>
                <a:ea typeface="ＭＳ Ｐゴシック" charset="0"/>
              </a:rPr>
              <a:t>COST jet [2</a:t>
            </a:r>
            <a:r>
              <a:rPr lang="en-US" sz="1200" dirty="0" smtClean="0">
                <a:solidFill>
                  <a:prstClr val="black"/>
                </a:solidFill>
                <a:ea typeface="ＭＳ Ｐゴシック" charset="0"/>
              </a:rPr>
              <a:t>]</a:t>
            </a:r>
            <a:endParaRPr lang="en-US" sz="1200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0" t="8889" r="29782" b="75556"/>
          <a:stretch/>
        </p:blipFill>
        <p:spPr>
          <a:xfrm>
            <a:off x="5237550" y="1600200"/>
            <a:ext cx="3774301" cy="13548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069025"/>
            <a:ext cx="4062690" cy="3239701"/>
          </a:xfrm>
          <a:prstGeom prst="rect">
            <a:avLst/>
          </a:prstGeom>
        </p:spPr>
      </p:pic>
      <p:sp>
        <p:nvSpPr>
          <p:cNvPr id="11" name="Donut 10"/>
          <p:cNvSpPr/>
          <p:nvPr/>
        </p:nvSpPr>
        <p:spPr>
          <a:xfrm>
            <a:off x="7391400" y="4114800"/>
            <a:ext cx="381000" cy="1752600"/>
          </a:xfrm>
          <a:prstGeom prst="donut">
            <a:avLst>
              <a:gd name="adj" fmla="val 65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6287869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  <a:ea typeface="Arial" charset="0"/>
                <a:cs typeface="Arial" charset="0"/>
              </a:rPr>
              <a:t>[1] </a:t>
            </a:r>
            <a:r>
              <a:rPr lang="en-US" sz="1200" dirty="0" err="1"/>
              <a:t>Elg</a:t>
            </a:r>
            <a:r>
              <a:rPr lang="en-US" sz="1200" dirty="0"/>
              <a:t> D et al. </a:t>
            </a:r>
            <a:r>
              <a:rPr lang="en-US" sz="1200" i="1" dirty="0"/>
              <a:t>J Phys D: </a:t>
            </a:r>
            <a:r>
              <a:rPr lang="en-US" sz="1200" i="1" dirty="0" err="1"/>
              <a:t>Appl</a:t>
            </a:r>
            <a:r>
              <a:rPr lang="en-US" sz="1200" i="1" dirty="0"/>
              <a:t> Phys</a:t>
            </a:r>
            <a:r>
              <a:rPr lang="en-US" sz="1200" dirty="0"/>
              <a:t>. 2017;50(47):475201. </a:t>
            </a:r>
            <a:endParaRPr lang="en-US" sz="1200" dirty="0" smtClean="0"/>
          </a:p>
          <a:p>
            <a:r>
              <a:rPr lang="en-US" sz="1200" dirty="0" smtClean="0"/>
              <a:t>[2] </a:t>
            </a:r>
            <a:r>
              <a:rPr lang="en-US" sz="1200" dirty="0" err="1"/>
              <a:t>Gorbanev</a:t>
            </a:r>
            <a:r>
              <a:rPr lang="en-US" sz="1200" dirty="0"/>
              <a:t> Y et al. </a:t>
            </a:r>
            <a:r>
              <a:rPr lang="en-US" sz="1200" i="1" dirty="0"/>
              <a:t>Phys Chem Chem Phys</a:t>
            </a:r>
            <a:r>
              <a:rPr lang="en-US" sz="1200" dirty="0"/>
              <a:t>. 2019;21(8):4117-4121. </a:t>
            </a:r>
            <a:endParaRPr lang="en-US" sz="1200" dirty="0" smtClean="0"/>
          </a:p>
          <a:p>
            <a:endParaRPr lang="en-US" sz="1200" dirty="0">
              <a:latin typeface="+mj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36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1068387"/>
          </a:xfrm>
        </p:spPr>
        <p:txBody>
          <a:bodyPr/>
          <a:lstStyle/>
          <a:p>
            <a:r>
              <a:rPr lang="en-US" sz="2800" smtClean="0">
                <a:latin typeface="Arial" charset="0"/>
                <a:ea typeface="Arial" charset="0"/>
                <a:cs typeface="Arial" charset="0"/>
              </a:rPr>
              <a:t>TEMPO production</a:t>
            </a:r>
            <a:endParaRPr lang="en-US" sz="2800" baseline="-25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49387"/>
            <a:ext cx="6781800" cy="4157663"/>
          </a:xfrm>
        </p:spPr>
        <p:txBody>
          <a:bodyPr/>
          <a:lstStyle/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TEMPO formation trend closely reflects that of HTA </a:t>
            </a:r>
          </a:p>
          <a:p>
            <a:pPr lvl="1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Strongly suggests atomic O is at fault for unexpected HTA production</a:t>
            </a:r>
          </a:p>
          <a:p>
            <a:pPr lvl="1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Trends match closely for He-only and He/H</a:t>
            </a:r>
            <a:r>
              <a:rPr lang="en-US" sz="1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O </a:t>
            </a:r>
          </a:p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Flattening (and even reversal) of curve</a:t>
            </a:r>
          </a:p>
          <a:p>
            <a:pPr lvl="1"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Degradation of adduct seems plausible</a:t>
            </a:r>
          </a:p>
          <a:p>
            <a:pPr lvl="1">
              <a:buFont typeface="Courier New" charset="0"/>
              <a:buChar char="o"/>
            </a:pP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E9FC-F6D5-0349-BBED-EA7D7A9BC4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4724400" y="2955926"/>
            <a:ext cx="4343400" cy="3825874"/>
            <a:chOff x="5148" y="0"/>
            <a:chExt cx="3362194" cy="3003348"/>
          </a:xfrm>
        </p:grpSpPr>
        <p:sp>
          <p:nvSpPr>
            <p:cNvPr id="11" name="Text Box 9"/>
            <p:cNvSpPr txBox="1"/>
            <p:nvPr/>
          </p:nvSpPr>
          <p:spPr>
            <a:xfrm>
              <a:off x="5148" y="2511941"/>
              <a:ext cx="3355340" cy="49140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smtClean="0">
                  <a:effectLst/>
                  <a:latin typeface="Arial" charset="0"/>
                  <a:ea typeface="Arial" charset="0"/>
                  <a:cs typeface="Arial" charset="0"/>
                </a:rPr>
                <a:t>Concentration </a:t>
              </a:r>
              <a:r>
                <a:rPr lang="en-US" sz="1200" dirty="0">
                  <a:effectLst/>
                  <a:latin typeface="Arial" charset="0"/>
                  <a:ea typeface="Arial" charset="0"/>
                  <a:cs typeface="Arial" charset="0"/>
                </a:rPr>
                <a:t>of HTA produced by plasma treatment of 50 mM TA. 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1" t="8374" r="4487" b="4536"/>
            <a:stretch/>
          </p:blipFill>
          <p:spPr bwMode="auto">
            <a:xfrm>
              <a:off x="7557" y="0"/>
              <a:ext cx="3359785" cy="25323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5279" r="12500"/>
          <a:stretch/>
        </p:blipFill>
        <p:spPr>
          <a:xfrm>
            <a:off x="152400" y="2955926"/>
            <a:ext cx="4429559" cy="31790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9479" y="6185842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TEMPO formation after plasma treatment of a 50 mM TEMP solution. </a:t>
            </a:r>
            <a:endParaRPr lang="en-US" sz="12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30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1068387"/>
          </a:xfrm>
        </p:spPr>
        <p:txBody>
          <a:bodyPr/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TEMPO production by He/H</a:t>
            </a:r>
            <a:r>
              <a:rPr lang="en-US" sz="28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O plasma</a:t>
            </a:r>
            <a:endParaRPr lang="en-US" sz="2800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49387"/>
            <a:ext cx="4343400" cy="4157663"/>
          </a:xfrm>
        </p:spPr>
        <p:txBody>
          <a:bodyPr/>
          <a:lstStyle/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Surprising considering 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emission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spectra shows almost no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O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in He/H</a:t>
            </a:r>
            <a:r>
              <a:rPr lang="en-US" sz="1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O plasma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1400" baseline="30000" dirty="0" smtClean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OH recombination in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effluent produces either peroxide or atomic O (at a 6:1 ratio according to reaction rates):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1400" baseline="30000" dirty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OH +</a:t>
            </a:r>
            <a:r>
              <a:rPr lang="en-US" sz="1400" baseline="30000" dirty="0">
                <a:latin typeface="Arial" charset="0"/>
                <a:ea typeface="Arial" charset="0"/>
                <a:cs typeface="Arial" charset="0"/>
              </a:rPr>
              <a:t> ●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OH + M </a:t>
            </a:r>
            <a:r>
              <a:rPr lang="en-US" sz="1400" dirty="0"/>
              <a:t>→ H</a:t>
            </a:r>
            <a:r>
              <a:rPr lang="en-US" sz="1400" baseline="-25000" dirty="0"/>
              <a:t>2</a:t>
            </a:r>
            <a:r>
              <a:rPr lang="en-US" sz="1400" dirty="0"/>
              <a:t>O</a:t>
            </a:r>
            <a:r>
              <a:rPr lang="en-US" sz="1400" baseline="-25000" dirty="0"/>
              <a:t>2</a:t>
            </a:r>
            <a:r>
              <a:rPr lang="en-US" sz="1400" dirty="0"/>
              <a:t> + M                             (k = 9.1 x 10</a:t>
            </a:r>
            <a:r>
              <a:rPr lang="en-US" sz="1400" baseline="30000" dirty="0"/>
              <a:t>-12</a:t>
            </a:r>
            <a:r>
              <a:rPr lang="en-US" sz="1400" dirty="0"/>
              <a:t> cm</a:t>
            </a:r>
            <a:r>
              <a:rPr lang="en-US" sz="1400" baseline="30000" dirty="0"/>
              <a:t>-3</a:t>
            </a:r>
            <a:r>
              <a:rPr lang="en-US" sz="1400" dirty="0"/>
              <a:t> at 298 </a:t>
            </a:r>
            <a:r>
              <a:rPr lang="en-US" sz="1400" dirty="0" smtClean="0"/>
              <a:t>K [1])</a:t>
            </a:r>
            <a:endParaRPr lang="en-US" sz="1400" baseline="-25000" dirty="0"/>
          </a:p>
          <a:p>
            <a:pPr lvl="1"/>
            <a:r>
              <a:rPr lang="en-US" sz="1400" baseline="30000" dirty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OH +</a:t>
            </a:r>
            <a:r>
              <a:rPr lang="en-US" sz="1400" baseline="30000" dirty="0">
                <a:latin typeface="Arial" charset="0"/>
                <a:ea typeface="Arial" charset="0"/>
                <a:cs typeface="Arial" charset="0"/>
              </a:rPr>
              <a:t> ●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OH </a:t>
            </a:r>
            <a:r>
              <a:rPr lang="en-US" sz="1400" dirty="0"/>
              <a:t>→ H</a:t>
            </a:r>
            <a:r>
              <a:rPr lang="en-US" sz="1400" baseline="-25000" dirty="0"/>
              <a:t>2</a:t>
            </a:r>
            <a:r>
              <a:rPr lang="en-US" sz="1400" dirty="0"/>
              <a:t>O + </a:t>
            </a:r>
            <a:r>
              <a:rPr lang="en-US" sz="1400" dirty="0" smtClean="0"/>
              <a:t>O                                      </a:t>
            </a:r>
            <a:r>
              <a:rPr lang="en-US" sz="1400" dirty="0"/>
              <a:t>(k = 1.5 x 10</a:t>
            </a:r>
            <a:r>
              <a:rPr lang="en-US" sz="1400" baseline="30000" dirty="0"/>
              <a:t>-12</a:t>
            </a:r>
            <a:r>
              <a:rPr lang="en-US" sz="1400" dirty="0"/>
              <a:t> cm</a:t>
            </a:r>
            <a:r>
              <a:rPr lang="en-US" sz="1400" baseline="30000" dirty="0"/>
              <a:t>-3</a:t>
            </a:r>
            <a:r>
              <a:rPr lang="en-US" sz="1400" dirty="0"/>
              <a:t> at 298 </a:t>
            </a:r>
            <a:r>
              <a:rPr lang="en-US" sz="1400" dirty="0" smtClean="0"/>
              <a:t>K [1])</a:t>
            </a:r>
            <a:endParaRPr lang="en-US" sz="1400" dirty="0"/>
          </a:p>
          <a:p>
            <a:pPr lvl="1"/>
            <a:r>
              <a:rPr lang="en-US" sz="1400" dirty="0">
                <a:latin typeface="Arial" charset="0"/>
                <a:ea typeface="Arial" charset="0"/>
                <a:cs typeface="Arial" charset="0"/>
              </a:rPr>
              <a:t>After 1 minute of plasma treatment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a 7:1 ratio of H</a:t>
            </a:r>
            <a:r>
              <a:rPr lang="en-US" sz="1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:TEMPO is measured</a:t>
            </a:r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Courier New" charset="0"/>
              <a:buChar char="o"/>
            </a:pP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Important note: atomic O is present for all three solutions </a:t>
            </a:r>
          </a:p>
          <a:p>
            <a:pPr lvl="1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Introduces considerable uncertainties in any measurements using the HTA fluorescence assay</a:t>
            </a:r>
          </a:p>
          <a:p>
            <a:pPr lvl="1">
              <a:buFont typeface="Courier New" charset="0"/>
              <a:buChar char="o"/>
            </a:pPr>
            <a:endParaRPr lang="en-US" sz="12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E9FC-F6D5-0349-BBED-EA7D7A9BC4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5029200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baseline="30000" dirty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200" b="1" dirty="0">
                <a:latin typeface="Arial" charset="0"/>
                <a:ea typeface="Arial" charset="0"/>
                <a:cs typeface="Arial" charset="0"/>
              </a:rPr>
              <a:t>OH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21616" y="5029200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baseline="30000" dirty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200" b="1" dirty="0">
                <a:latin typeface="Arial" charset="0"/>
                <a:ea typeface="Arial" charset="0"/>
                <a:cs typeface="Arial" charset="0"/>
              </a:rPr>
              <a:t>OH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99184" y="5029198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baseline="30000" dirty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200" b="1" dirty="0">
                <a:latin typeface="Arial" charset="0"/>
                <a:ea typeface="Arial" charset="0"/>
                <a:cs typeface="Arial" charset="0"/>
              </a:rPr>
              <a:t>OH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077200" y="5029199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baseline="30000" dirty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200" b="1" dirty="0">
                <a:latin typeface="Arial" charset="0"/>
                <a:ea typeface="Arial" charset="0"/>
                <a:cs typeface="Arial" charset="0"/>
              </a:rPr>
              <a:t>OH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550214" y="5306197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latin typeface="Arial" charset="0"/>
                <a:ea typeface="Arial" charset="0"/>
                <a:cs typeface="Arial" charset="0"/>
              </a:rPr>
              <a:t>M</a:t>
            </a:r>
            <a:endParaRPr lang="en-US" sz="1200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827938" y="5550673"/>
            <a:ext cx="333531" cy="176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248400" y="5276417"/>
            <a:ext cx="76200" cy="3623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553200" y="5276417"/>
            <a:ext cx="152400" cy="3623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xplosion 2 21"/>
          <p:cNvSpPr/>
          <p:nvPr/>
        </p:nvSpPr>
        <p:spPr>
          <a:xfrm>
            <a:off x="6240426" y="5619851"/>
            <a:ext cx="381000" cy="412749"/>
          </a:xfrm>
          <a:prstGeom prst="irregularSeal2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331676" y="6428601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200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200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endParaRPr lang="en-US" sz="1200" b="1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478773" y="6067904"/>
            <a:ext cx="76200" cy="3623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114509" y="6067904"/>
            <a:ext cx="152400" cy="3623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893289" y="6428601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M</a:t>
            </a:r>
            <a:endParaRPr lang="en-US" sz="1200" b="1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932774" y="5276416"/>
            <a:ext cx="76200" cy="3623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Explosion 2 30"/>
          <p:cNvSpPr/>
          <p:nvPr/>
        </p:nvSpPr>
        <p:spPr>
          <a:xfrm>
            <a:off x="7908396" y="5619850"/>
            <a:ext cx="381000" cy="412749"/>
          </a:xfrm>
          <a:prstGeom prst="irregularSeal2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8213196" y="5276416"/>
            <a:ext cx="76200" cy="3623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251296" y="6066218"/>
            <a:ext cx="76200" cy="3623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932774" y="6066218"/>
            <a:ext cx="76200" cy="3623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696108" y="6425883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O</a:t>
            </a:r>
            <a:endParaRPr lang="en-US" sz="1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137394" y="6426432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200" b="1" baseline="-2500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200" b="1" smtClean="0">
                <a:latin typeface="Arial" charset="0"/>
                <a:ea typeface="Arial" charset="0"/>
                <a:cs typeface="Arial" charset="0"/>
              </a:rPr>
              <a:t>O</a:t>
            </a:r>
            <a:endParaRPr lang="en-US" sz="1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9231086" y="388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57200" y="6410988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ea typeface="Arial" charset="0"/>
                <a:cs typeface="Arial" charset="0"/>
              </a:rPr>
              <a:t>[</a:t>
            </a:r>
            <a:r>
              <a:rPr lang="en-US" sz="1200" smtClean="0">
                <a:ea typeface="Arial" charset="0"/>
                <a:cs typeface="Arial" charset="0"/>
              </a:rPr>
              <a:t>1] </a:t>
            </a:r>
            <a:r>
              <a:rPr lang="en-US" sz="1200"/>
              <a:t>IUPAC task group on atmospheric chemical kinetic data evaluation. </a:t>
            </a:r>
            <a:endParaRPr lang="en-US" sz="1200" dirty="0">
              <a:ea typeface="Arial" charset="0"/>
              <a:cs typeface="Arial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5279" r="12500"/>
          <a:stretch/>
        </p:blipFill>
        <p:spPr>
          <a:xfrm>
            <a:off x="4960840" y="1700667"/>
            <a:ext cx="4106960" cy="2947533"/>
          </a:xfrm>
          <a:prstGeom prst="rect">
            <a:avLst/>
          </a:prstGeom>
        </p:spPr>
      </p:pic>
      <p:cxnSp>
        <p:nvCxnSpPr>
          <p:cNvPr id="44" name="Straight Arrow Connector 43"/>
          <p:cNvCxnSpPr/>
          <p:nvPr/>
        </p:nvCxnSpPr>
        <p:spPr>
          <a:xfrm>
            <a:off x="6049742" y="3786302"/>
            <a:ext cx="4053" cy="2810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664166" y="3645757"/>
            <a:ext cx="4053" cy="2810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7315200" y="3545860"/>
            <a:ext cx="4053" cy="2810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962181" y="3503367"/>
            <a:ext cx="4053" cy="2810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8609162" y="3490371"/>
            <a:ext cx="4053" cy="2810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42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  <p:bldP spid="22" grpId="0" animBg="1"/>
      <p:bldP spid="23" grpId="0"/>
      <p:bldP spid="28" grpId="0"/>
      <p:bldP spid="31" grpId="0" animBg="1"/>
      <p:bldP spid="35" grpId="0"/>
      <p:bldP spid="3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1068387"/>
          </a:xfrm>
        </p:spPr>
        <p:txBody>
          <a:bodyPr/>
          <a:lstStyle/>
          <a:p>
            <a:r>
              <a:rPr lang="en-US" sz="2800" smtClean="0">
                <a:latin typeface="Arial" charset="0"/>
                <a:ea typeface="Arial" charset="0"/>
                <a:cs typeface="Arial" charset="0"/>
              </a:rPr>
              <a:t>Potential TEMPO degradation</a:t>
            </a:r>
            <a:endParaRPr lang="en-US" sz="2800" baseline="-25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E9FC-F6D5-0349-BBED-EA7D7A9BC4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506730" y="1351441"/>
            <a:ext cx="8130540" cy="4845770"/>
            <a:chOff x="0" y="0"/>
            <a:chExt cx="5539740" cy="33018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03" b="51283"/>
            <a:stretch/>
          </p:blipFill>
          <p:spPr bwMode="auto">
            <a:xfrm>
              <a:off x="0" y="0"/>
              <a:ext cx="5539740" cy="30829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Text Box 22"/>
            <p:cNvSpPr txBox="1"/>
            <p:nvPr/>
          </p:nvSpPr>
          <p:spPr>
            <a:xfrm>
              <a:off x="1554546" y="3101988"/>
              <a:ext cx="2430648" cy="1998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smtClean="0">
                  <a:effectLst/>
                  <a:latin typeface="Arial" charset="0"/>
                  <a:ea typeface="Arial" charset="0"/>
                  <a:cs typeface="Arial" charset="0"/>
                </a:rPr>
                <a:t>Not all interactions result in the loss of EPR signal</a:t>
              </a:r>
              <a:endParaRPr lang="en-US" sz="1200" dirty="0">
                <a:effectLst/>
                <a:latin typeface="Arial" charset="0"/>
                <a:ea typeface="Arial" charset="0"/>
                <a:cs typeface="Arial" charset="0"/>
              </a:endParaRPr>
            </a:p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Arial" charset="0"/>
                  <a:ea typeface="Arial" charset="0"/>
                  <a:cs typeface="Arial" charset="0"/>
                </a:rPr>
                <a:t> </a:t>
              </a:r>
            </a:p>
          </p:txBody>
        </p:sp>
      </p:grpSp>
      <p:sp>
        <p:nvSpPr>
          <p:cNvPr id="10" name="Donut 9"/>
          <p:cNvSpPr/>
          <p:nvPr/>
        </p:nvSpPr>
        <p:spPr>
          <a:xfrm>
            <a:off x="5867400" y="2895600"/>
            <a:ext cx="1752600" cy="1752600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4114800" y="4418363"/>
            <a:ext cx="1506190" cy="1449037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09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1068387"/>
          </a:xfrm>
        </p:spPr>
        <p:txBody>
          <a:bodyPr/>
          <a:lstStyle/>
          <a:p>
            <a:r>
              <a:rPr lang="en-US" sz="2800" smtClean="0">
                <a:latin typeface="Arial" charset="0"/>
                <a:ea typeface="Arial" charset="0"/>
                <a:cs typeface="Arial" charset="0"/>
              </a:rPr>
              <a:t>TEMPO degradation</a:t>
            </a:r>
            <a:endParaRPr lang="en-US" sz="2800" baseline="-25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49387"/>
            <a:ext cx="8221328" cy="4157663"/>
          </a:xfrm>
        </p:spPr>
        <p:txBody>
          <a:bodyPr/>
          <a:lstStyle/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TEMPO is degraded in a very similar manner to HTA, despite its stability</a:t>
            </a:r>
          </a:p>
          <a:p>
            <a:pPr lvl="1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Supports previous assertion DMPO-OH was degraded by He/O</a:t>
            </a:r>
            <a:r>
              <a:rPr lang="en-US" sz="1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 plasma treatment</a:t>
            </a:r>
          </a:p>
          <a:p>
            <a:pPr lvl="1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Further evidence 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atomic O is responsible for both production and degradation of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HTA</a:t>
            </a:r>
          </a:p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OH radicals and H atoms can also degrade; difficult to isolate effects without reaction rates for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O </a:t>
            </a: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Reiterates problem of using chemical probes to measure short-lived reactive species during plasma treatment – especially in the presence of atomic O !</a:t>
            </a:r>
          </a:p>
          <a:p>
            <a:pPr lvl="1">
              <a:buFont typeface="Courier New" charset="0"/>
              <a:buChar char="o"/>
            </a:pPr>
            <a:endParaRPr lang="en-US" sz="12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E9FC-F6D5-0349-BBED-EA7D7A9BC4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532784" y="3276601"/>
            <a:ext cx="3734416" cy="3599973"/>
            <a:chOff x="0" y="0"/>
            <a:chExt cx="3562985" cy="3435062"/>
          </a:xfrm>
        </p:grpSpPr>
        <p:sp>
          <p:nvSpPr>
            <p:cNvPr id="8" name="Text Box 24"/>
            <p:cNvSpPr txBox="1"/>
            <p:nvPr/>
          </p:nvSpPr>
          <p:spPr>
            <a:xfrm>
              <a:off x="9237" y="2752437"/>
              <a:ext cx="3535680" cy="68262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smtClean="0">
                  <a:effectLst/>
                  <a:latin typeface="Arial" charset="0"/>
                  <a:ea typeface="Arial" charset="0"/>
                  <a:cs typeface="Arial" charset="0"/>
                </a:rPr>
                <a:t>TEMPO </a:t>
              </a:r>
              <a:r>
                <a:rPr lang="en-US" sz="1200" dirty="0">
                  <a:effectLst/>
                  <a:latin typeface="Arial" charset="0"/>
                  <a:ea typeface="Arial" charset="0"/>
                  <a:cs typeface="Arial" charset="0"/>
                </a:rPr>
                <a:t>degradation after an initial conc. of 1 </a:t>
              </a:r>
              <a:r>
                <a:rPr lang="en-US" sz="1200" dirty="0" err="1">
                  <a:effectLst/>
                  <a:latin typeface="Arial" charset="0"/>
                  <a:ea typeface="Arial" charset="0"/>
                  <a:cs typeface="Arial" charset="0"/>
                </a:rPr>
                <a:t>mM.</a:t>
              </a:r>
              <a:r>
                <a:rPr lang="en-US" sz="1200" dirty="0">
                  <a:effectLst/>
                  <a:latin typeface="Arial" charset="0"/>
                  <a:ea typeface="Arial" charset="0"/>
                  <a:cs typeface="Arial" charset="0"/>
                </a:rPr>
                <a:t> 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6" t="6699" r="3340" b="3975"/>
            <a:stretch/>
          </p:blipFill>
          <p:spPr bwMode="auto">
            <a:xfrm>
              <a:off x="0" y="0"/>
              <a:ext cx="3562985" cy="268414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4943475" y="3276600"/>
            <a:ext cx="3743325" cy="3599974"/>
            <a:chOff x="0" y="0"/>
            <a:chExt cx="3362771" cy="3436829"/>
          </a:xfrm>
        </p:grpSpPr>
        <p:sp>
          <p:nvSpPr>
            <p:cNvPr id="11" name="Text Box 10"/>
            <p:cNvSpPr txBox="1"/>
            <p:nvPr/>
          </p:nvSpPr>
          <p:spPr>
            <a:xfrm>
              <a:off x="0" y="2750314"/>
              <a:ext cx="3355340" cy="68651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smtClean="0">
                  <a:effectLst/>
                  <a:latin typeface="Arial" charset="0"/>
                  <a:ea typeface="Arial" charset="0"/>
                  <a:cs typeface="Arial" charset="0"/>
                </a:rPr>
                <a:t>HTA </a:t>
              </a:r>
              <a:r>
                <a:rPr lang="en-US" sz="1200" dirty="0">
                  <a:effectLst/>
                  <a:latin typeface="Arial" charset="0"/>
                  <a:ea typeface="Arial" charset="0"/>
                  <a:cs typeface="Arial" charset="0"/>
                </a:rPr>
                <a:t>degradation after plasma treatment with an initial concentration of 100 </a:t>
              </a:r>
              <a:r>
                <a:rPr lang="en-US" sz="1200" dirty="0">
                  <a:effectLst/>
                  <a:latin typeface="Arial" charset="0"/>
                  <a:ea typeface="Arial" charset="0"/>
                  <a:cs typeface="Arial" charset="0"/>
                  <a:sym typeface="Symbol" charset="2"/>
                </a:rPr>
                <a:t></a:t>
              </a:r>
              <a:r>
                <a:rPr lang="en-US" sz="1200" dirty="0">
                  <a:effectLst/>
                  <a:latin typeface="Arial" charset="0"/>
                  <a:ea typeface="Arial" charset="0"/>
                  <a:cs typeface="Arial" charset="0"/>
                </a:rPr>
                <a:t>M. 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5" t="7808" r="11253" b="4818"/>
            <a:stretch/>
          </p:blipFill>
          <p:spPr bwMode="auto">
            <a:xfrm rot="10800000" flipH="1" flipV="1">
              <a:off x="22671" y="0"/>
              <a:ext cx="3340100" cy="274574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281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1068387"/>
          </a:xfrm>
        </p:spPr>
        <p:txBody>
          <a:bodyPr/>
          <a:lstStyle/>
          <a:p>
            <a:r>
              <a:rPr lang="en-US" sz="2800" smtClean="0">
                <a:latin typeface="Arial" charset="0"/>
                <a:ea typeface="Arial" charset="0"/>
                <a:cs typeface="Arial" charset="0"/>
              </a:rPr>
              <a:t>Degradation to quantify solvated ROS</a:t>
            </a:r>
            <a:endParaRPr lang="en-US" sz="2800" baseline="-25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49387"/>
            <a:ext cx="5410200" cy="4157663"/>
          </a:xfrm>
        </p:spPr>
        <p:txBody>
          <a:bodyPr/>
          <a:lstStyle/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By using exponential decay of HTA and TEMPO (eq. 1), can solve for initial degradation rate at time t = 0 (eq. 2) [1]</a:t>
            </a:r>
          </a:p>
          <a:p>
            <a:pPr>
              <a:buFont typeface="Courier New" charset="0"/>
              <a:buChar char="o"/>
            </a:pP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Courier New" charset="0"/>
              <a:buChar char="o"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Courier New" charset="0"/>
              <a:buChar char="o"/>
            </a:pP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Measuring degradation may capture a larger fraction of reactive species </a:t>
            </a:r>
          </a:p>
          <a:p>
            <a:pPr lvl="1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Number of pathways that lead to degradation &gt; number that lead to production</a:t>
            </a:r>
          </a:p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Dependent on initial concentration [2]</a:t>
            </a:r>
          </a:p>
          <a:p>
            <a:pPr>
              <a:buFont typeface="Courier New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For He/H</a:t>
            </a:r>
            <a:r>
              <a:rPr lang="en-US" sz="1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O and He-only, degradation is likely a result of both </a:t>
            </a:r>
            <a:r>
              <a:rPr lang="en-US" sz="1400" baseline="30000" dirty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OH and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O </a:t>
            </a: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E9FC-F6D5-0349-BBED-EA7D7A9BC4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942516"/>
              </p:ext>
            </p:extLst>
          </p:nvPr>
        </p:nvGraphicFramePr>
        <p:xfrm>
          <a:off x="914400" y="4572000"/>
          <a:ext cx="7162801" cy="12191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031309"/>
                <a:gridCol w="1123871"/>
                <a:gridCol w="1074903"/>
                <a:gridCol w="1248081"/>
                <a:gridCol w="1113718"/>
                <a:gridCol w="1570919"/>
              </a:tblGrid>
              <a:tr h="327102">
                <a:tc>
                  <a:txBody>
                    <a:bodyPr/>
                    <a:lstStyle/>
                    <a:p>
                      <a:pPr marL="69850" marR="0" algn="l">
                        <a:lnSpc>
                          <a:spcPts val="12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Gas admixture</a:t>
                      </a:r>
                      <a:endParaRPr lang="en-US" sz="1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2070" marR="48895" algn="l">
                        <a:lnSpc>
                          <a:spcPts val="1285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HTA Deg. (</a:t>
                      </a:r>
                      <a:r>
                        <a:rPr lang="en-US" sz="1100" dirty="0">
                          <a:effectLst/>
                          <a:sym typeface="Symbol" charset="2"/>
                        </a:rPr>
                        <a:t></a:t>
                      </a:r>
                      <a:r>
                        <a:rPr lang="en-US" sz="1200" baseline="-25000" dirty="0">
                          <a:effectLst/>
                        </a:rPr>
                        <a:t>1/2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3365" marR="0" algn="l">
                        <a:lnSpc>
                          <a:spcPts val="12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dN</a:t>
                      </a:r>
                      <a:r>
                        <a:rPr lang="en-US" sz="1200" dirty="0">
                          <a:effectLst/>
                        </a:rPr>
                        <a:t>/</a:t>
                      </a:r>
                      <a:r>
                        <a:rPr lang="en-US" sz="1200" dirty="0" err="1">
                          <a:effectLst/>
                        </a:rPr>
                        <a:t>dt</a:t>
                      </a:r>
                      <a:r>
                        <a:rPr lang="en-US" sz="1200" dirty="0">
                          <a:effectLst/>
                        </a:rPr>
                        <a:t> (s</a:t>
                      </a:r>
                      <a:r>
                        <a:rPr lang="en-US" sz="1200" baseline="30000" dirty="0">
                          <a:effectLst/>
                        </a:rPr>
                        <a:t>-1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35" marR="15240" algn="l">
                        <a:lnSpc>
                          <a:spcPts val="1285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TEMPO Deg. (</a:t>
                      </a:r>
                      <a:r>
                        <a:rPr lang="en-US" sz="1100" dirty="0">
                          <a:effectLst/>
                          <a:sym typeface="Symbol" charset="2"/>
                        </a:rPr>
                        <a:t></a:t>
                      </a:r>
                      <a:r>
                        <a:rPr lang="en-US" sz="1200" baseline="-25000" dirty="0">
                          <a:effectLst/>
                        </a:rPr>
                        <a:t>1/2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5590" marR="0" algn="l">
                        <a:lnSpc>
                          <a:spcPts val="12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dN</a:t>
                      </a:r>
                      <a:r>
                        <a:rPr lang="en-US" sz="1200" dirty="0">
                          <a:effectLst/>
                        </a:rPr>
                        <a:t>/</a:t>
                      </a:r>
                      <a:r>
                        <a:rPr lang="en-US" sz="1200" dirty="0" err="1">
                          <a:effectLst/>
                        </a:rPr>
                        <a:t>dt</a:t>
                      </a:r>
                      <a:r>
                        <a:rPr lang="en-US" sz="1200" dirty="0">
                          <a:effectLst/>
                        </a:rPr>
                        <a:t> (s</a:t>
                      </a:r>
                      <a:r>
                        <a:rPr lang="en-US" sz="1200" baseline="30000" dirty="0">
                          <a:effectLst/>
                        </a:rPr>
                        <a:t>-1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5590" marR="0" algn="l">
                        <a:lnSpc>
                          <a:spcPts val="12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 charset="0"/>
                        </a:rPr>
                        <a:t>ROS flux (s</a:t>
                      </a:r>
                      <a:r>
                        <a:rPr lang="en-US" sz="1200" baseline="30000" dirty="0" smtClean="0">
                          <a:effectLst/>
                          <a:latin typeface="+mn-lt"/>
                          <a:ea typeface="Times New Roman" charset="0"/>
                        </a:rPr>
                        <a:t>-1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Times New Roman" charset="0"/>
                        </a:rPr>
                        <a:t>)</a:t>
                      </a:r>
                      <a:endParaRPr lang="en-US" sz="1200" dirty="0"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0" marR="0" marT="0" marB="0" anchor="ctr"/>
                </a:tc>
              </a:tr>
              <a:tr h="300670">
                <a:tc>
                  <a:txBody>
                    <a:bodyPr/>
                    <a:lstStyle/>
                    <a:p>
                      <a:pPr marL="69850" marR="0" algn="l">
                        <a:lnSpc>
                          <a:spcPts val="12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Helium/oxygen</a:t>
                      </a:r>
                      <a:endParaRPr lang="en-US" sz="1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33375" marR="0" algn="l">
                        <a:lnSpc>
                          <a:spcPts val="12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1.2 mins</a:t>
                      </a:r>
                      <a:endParaRPr lang="en-US" sz="1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5110" marR="0" algn="l">
                        <a:lnSpc>
                          <a:spcPts val="12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-8.4 x 10</a:t>
                      </a:r>
                      <a:r>
                        <a:rPr lang="en-US" sz="1200" baseline="30000" dirty="0">
                          <a:effectLst/>
                        </a:rPr>
                        <a:t>14</a:t>
                      </a:r>
                      <a:endParaRPr lang="en-US" sz="1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97510" marR="0" algn="l">
                        <a:lnSpc>
                          <a:spcPts val="12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1.1 mins</a:t>
                      </a:r>
                      <a:endParaRPr lang="en-US" sz="1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700" marR="0" algn="l">
                        <a:lnSpc>
                          <a:spcPts val="12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-9.1 x 10</a:t>
                      </a:r>
                      <a:r>
                        <a:rPr lang="en-US" sz="1200" baseline="30000" dirty="0">
                          <a:effectLst/>
                        </a:rPr>
                        <a:t>15</a:t>
                      </a:r>
                      <a:endParaRPr lang="en-US" sz="1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700" marR="0" algn="l">
                        <a:lnSpc>
                          <a:spcPts val="12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 charset="0"/>
                        </a:rPr>
                        <a:t>2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Times New Roman" charset="0"/>
                        </a:rPr>
                        <a:t> x 10</a:t>
                      </a:r>
                      <a:r>
                        <a:rPr lang="en-US" sz="1200" baseline="30000" dirty="0" smtClean="0">
                          <a:effectLst/>
                          <a:latin typeface="+mn-lt"/>
                          <a:ea typeface="Times New Roman" charset="0"/>
                        </a:rPr>
                        <a:t>16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Times New Roman" charset="0"/>
                        </a:rPr>
                        <a:t> (O) [3]</a:t>
                      </a:r>
                      <a:endParaRPr lang="en-US" sz="1200" dirty="0"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0" marR="0" marT="0" marB="0" anchor="ctr"/>
                </a:tc>
              </a:tr>
              <a:tr h="305075">
                <a:tc>
                  <a:txBody>
                    <a:bodyPr/>
                    <a:lstStyle/>
                    <a:p>
                      <a:pPr marL="69850" marR="0" algn="l">
                        <a:lnSpc>
                          <a:spcPts val="12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Helium/water</a:t>
                      </a:r>
                      <a:endParaRPr lang="en-US" sz="1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33375" marR="0" algn="l">
                        <a:lnSpc>
                          <a:spcPts val="12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2.2 mins</a:t>
                      </a:r>
                      <a:endParaRPr lang="en-US" sz="1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5110" marR="0" algn="l">
                        <a:lnSpc>
                          <a:spcPts val="12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-4.6 x 10</a:t>
                      </a:r>
                      <a:r>
                        <a:rPr lang="en-US" sz="1200" baseline="300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97510" marR="0" algn="l">
                        <a:lnSpc>
                          <a:spcPts val="12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7.4 mins</a:t>
                      </a:r>
                      <a:endParaRPr lang="en-US" sz="1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700" marR="0" algn="l">
                        <a:lnSpc>
                          <a:spcPts val="12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-1.4 x 10</a:t>
                      </a:r>
                      <a:r>
                        <a:rPr lang="en-US" sz="1200" baseline="30000" dirty="0">
                          <a:effectLst/>
                        </a:rPr>
                        <a:t>15</a:t>
                      </a:r>
                      <a:endParaRPr lang="en-US" sz="1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700" marR="0" algn="l">
                        <a:lnSpc>
                          <a:spcPts val="12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 charset="0"/>
                        </a:rPr>
                        <a:t>1 x 10</a:t>
                      </a:r>
                      <a:r>
                        <a:rPr lang="en-US" sz="1200" baseline="30000" dirty="0" smtClean="0">
                          <a:effectLst/>
                          <a:latin typeface="+mn-lt"/>
                          <a:ea typeface="Times New Roman" charset="0"/>
                        </a:rPr>
                        <a:t>15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Times New Roman" charset="0"/>
                        </a:rPr>
                        <a:t> (OH) [4] *</a:t>
                      </a:r>
                      <a:endParaRPr lang="en-US" sz="1200" dirty="0"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0" marR="0" marT="0" marB="0" anchor="ctr"/>
                </a:tc>
              </a:tr>
              <a:tr h="286352">
                <a:tc>
                  <a:txBody>
                    <a:bodyPr/>
                    <a:lstStyle/>
                    <a:p>
                      <a:pPr marL="69850" marR="0" algn="l">
                        <a:lnSpc>
                          <a:spcPts val="12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Helium-only</a:t>
                      </a:r>
                      <a:endParaRPr lang="en-US" sz="1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33375" marR="0" algn="l">
                        <a:lnSpc>
                          <a:spcPts val="12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4.3 mins</a:t>
                      </a:r>
                      <a:endParaRPr lang="en-US" sz="1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5110" marR="0" algn="l">
                        <a:lnSpc>
                          <a:spcPts val="12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-2.3 x 10</a:t>
                      </a:r>
                      <a:r>
                        <a:rPr lang="en-US" sz="1200" baseline="300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97510" marR="0" algn="l">
                        <a:lnSpc>
                          <a:spcPts val="12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10.3 mins</a:t>
                      </a:r>
                      <a:endParaRPr lang="en-US" sz="1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700" marR="0" algn="l">
                        <a:lnSpc>
                          <a:spcPts val="12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-9.7 x 10</a:t>
                      </a:r>
                      <a:r>
                        <a:rPr lang="en-US" sz="1200" baseline="30000" dirty="0">
                          <a:effectLst/>
                        </a:rPr>
                        <a:t>14</a:t>
                      </a:r>
                      <a:endParaRPr lang="en-US" sz="1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700" marR="0" algn="l">
                        <a:lnSpc>
                          <a:spcPts val="12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 charset="0"/>
                        </a:rPr>
                        <a:t>1.5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Times New Roman" charset="0"/>
                        </a:rPr>
                        <a:t> x 10</a:t>
                      </a:r>
                      <a:r>
                        <a:rPr lang="en-US" sz="1200" baseline="30000" dirty="0" smtClean="0">
                          <a:effectLst/>
                          <a:latin typeface="+mn-lt"/>
                          <a:ea typeface="Times New Roman" charset="0"/>
                        </a:rPr>
                        <a:t>14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Times New Roman" charset="0"/>
                        </a:rPr>
                        <a:t> (OH) [4] *</a:t>
                      </a:r>
                      <a:endParaRPr lang="en-US" sz="1200" dirty="0"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1" name="Text Box 25"/>
          <p:cNvSpPr txBox="1"/>
          <p:nvPr/>
        </p:nvSpPr>
        <p:spPr>
          <a:xfrm>
            <a:off x="838201" y="5791200"/>
            <a:ext cx="7543800" cy="181609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* - gas phase measurements performed at a lower voltage, estimated ROS </a:t>
            </a:r>
            <a:r>
              <a:rPr lang="en-US" sz="1200" smtClean="0">
                <a:latin typeface="Arial" charset="0"/>
                <a:ea typeface="Arial" charset="0"/>
                <a:cs typeface="Arial" charset="0"/>
              </a:rPr>
              <a:t>flux extrapolated from densities  </a:t>
            </a:r>
            <a:r>
              <a:rPr lang="en-US" sz="1200" dirty="0">
                <a:effectLst/>
                <a:latin typeface="Arial" charset="0"/>
                <a:ea typeface="Arial" charset="0"/>
                <a:cs typeface="Arial" charset="0"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811446" y="2057400"/>
                <a:ext cx="2536371" cy="3371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latin typeface="Cambria Math" charset="0"/>
                      </a:rPr>
                      <m:t>𝑐</m:t>
                    </m:r>
                    <m:d>
                      <m:dPr>
                        <m:ctrlPr>
                          <a:rPr lang="en-US" sz="1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charset="0"/>
                          </a:rPr>
                          <m:t>𝑡</m:t>
                        </m:r>
                      </m:e>
                    </m:d>
                    <m:r>
                      <a:rPr lang="en-US" sz="1400" i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sz="1400" i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en-US" sz="1400" i="0">
                        <a:latin typeface="Cambria Math" charset="0"/>
                      </a:rPr>
                      <m:t>ex</m:t>
                    </m:r>
                    <m:func>
                      <m:funcPr>
                        <m:ctrlPr>
                          <a:rPr lang="en-US" sz="1400"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i="0">
                            <a:latin typeface="Cambria Math" charset="0"/>
                          </a:rPr>
                          <m:t>p</m:t>
                        </m:r>
                      </m:fName>
                      <m:e>
                        <m:r>
                          <a:rPr lang="en-US" sz="1400" i="0">
                            <a:latin typeface="Cambria Math" charset="0"/>
                          </a:rPr>
                          <m:t>(</m:t>
                        </m:r>
                      </m:e>
                    </m:func>
                    <m:r>
                      <a:rPr lang="en-US" sz="1400" i="0">
                        <a:latin typeface="Cambria Math" charset="0"/>
                      </a:rPr>
                      <m:t>−</m:t>
                    </m:r>
                    <m:f>
                      <m:fPr>
                        <m:type m:val="lin"/>
                        <m:ctrlPr>
                          <a:rPr lang="en-US" sz="14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charset="0"/>
                          </a:rPr>
                          <m:t>𝑡</m:t>
                        </m:r>
                      </m:num>
                      <m:den>
                        <m:d>
                          <m:dPr>
                            <m:begChr m:val=""/>
                            <m:ctrlPr>
                              <a:rPr lang="en-US" sz="14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charset="0"/>
                                  </a:rPr>
                                  <m:t>𝜏</m:t>
                                </m:r>
                              </m:e>
                              <m:sub>
                                <m:f>
                                  <m:fPr>
                                    <m:type m:val="lin"/>
                                    <m:ctrlPr>
                                      <a:rPr lang="en-US" sz="1400" i="1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0">
                                        <a:latin typeface="Cambria Math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400" i="0">
                                        <a:latin typeface="Cambria Math" charset="0"/>
                                      </a:rPr>
                                      <m:t>2</m:t>
                                    </m:r>
                                  </m:den>
                                </m:f>
                              </m:sub>
                            </m:sSub>
                          </m:e>
                        </m:d>
                      </m:den>
                    </m:f>
                    <m:r>
                      <a:rPr lang="en-US" sz="1400" b="0" i="0" smtClean="0">
                        <a:latin typeface="Cambria Math" charset="0"/>
                      </a:rPr>
                      <m:t>    </m:t>
                    </m:r>
                  </m:oMath>
                </a14:m>
                <a:r>
                  <a:rPr lang="en-US" sz="1400" dirty="0" smtClean="0"/>
                  <a:t>(1)</a:t>
                </a:r>
                <a:endParaRPr lang="en-US" sz="1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446" y="2057400"/>
                <a:ext cx="2536371" cy="337144"/>
              </a:xfrm>
              <a:prstGeom prst="rect">
                <a:avLst/>
              </a:prstGeom>
              <a:blipFill rotWithShape="0">
                <a:blip r:embed="rId3"/>
                <a:stretch>
                  <a:fillRect t="-136364" b="-20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71600" y="2362200"/>
                <a:ext cx="3226589" cy="337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14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charset="0"/>
                            </a:rPr>
                            <m:t>𝑑𝑁</m:t>
                          </m:r>
                        </m:num>
                        <m:den>
                          <m:r>
                            <a:rPr lang="en-US" sz="1400" i="1">
                              <a:latin typeface="Cambria Math" charset="0"/>
                            </a:rPr>
                            <m:t>𝑑𝑡</m:t>
                          </m:r>
                        </m:den>
                      </m:f>
                      <m:r>
                        <a:rPr lang="en-US" sz="1400" i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1400" i="1">
                              <a:latin typeface="Cambria Math" charset="0"/>
                            </a:rPr>
                            <m:t>𝐴</m:t>
                          </m:r>
                        </m:sub>
                      </m:sSub>
                      <m:r>
                        <a:rPr lang="en-US" sz="1400" i="0">
                          <a:latin typeface="Cambria Math" charset="0"/>
                        </a:rPr>
                        <m:t>∗</m:t>
                      </m:r>
                      <m:r>
                        <a:rPr lang="en-US" sz="1400" i="1">
                          <a:latin typeface="Cambria Math" charset="0"/>
                        </a:rPr>
                        <m:t>𝑉</m:t>
                      </m:r>
                      <m:r>
                        <a:rPr lang="en-US" sz="1400" i="0">
                          <a:latin typeface="Cambria Math" charset="0"/>
                        </a:rPr>
                        <m:t>∗</m:t>
                      </m:r>
                      <m:sSub>
                        <m:sSubPr>
                          <m:ctrlPr>
                            <a:rPr lang="en-US" sz="1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i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sz="1400" i="0">
                          <a:latin typeface="Cambria Math" charset="0"/>
                        </a:rPr>
                        <m:t>∗(−</m:t>
                      </m:r>
                      <m:f>
                        <m:fPr>
                          <m:type m:val="lin"/>
                          <m:ctrlPr>
                            <a:rPr lang="en-US" sz="1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400" i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"/>
                              <m:ctrlPr>
                                <a:rPr lang="en-US" sz="14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charset="0"/>
                                    </a:rPr>
                                    <m:t>𝜏</m:t>
                                  </m:r>
                                </m:e>
                                <m:sub>
                                  <m:f>
                                    <m:fPr>
                                      <m:type m:val="lin"/>
                                      <m:ctrlPr>
                                        <a:rPr lang="en-US" sz="1400" i="1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0">
                                          <a:latin typeface="Cambria Math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i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1400" b="0" i="0" smtClean="0">
                          <a:latin typeface="Cambria Math" charset="0"/>
                        </a:rPr>
                        <m:t>    (2)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362200"/>
                <a:ext cx="3226589" cy="337144"/>
              </a:xfrm>
              <a:prstGeom prst="rect">
                <a:avLst/>
              </a:prstGeom>
              <a:blipFill rotWithShape="0">
                <a:blip r:embed="rId4"/>
                <a:stretch>
                  <a:fillRect t="-136364" r="-945" b="-20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524000"/>
            <a:ext cx="2811717" cy="2074359"/>
          </a:xfrm>
          <a:prstGeom prst="rect">
            <a:avLst/>
          </a:prstGeom>
        </p:spPr>
      </p:pic>
      <p:sp>
        <p:nvSpPr>
          <p:cNvPr id="15" name="Text Box 25"/>
          <p:cNvSpPr txBox="1"/>
          <p:nvPr/>
        </p:nvSpPr>
        <p:spPr>
          <a:xfrm>
            <a:off x="5974080" y="3651504"/>
            <a:ext cx="2987040" cy="49789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1200" dirty="0" smtClean="0">
                <a:effectLst/>
                <a:latin typeface="Arial" charset="0"/>
                <a:ea typeface="Arial" charset="0"/>
                <a:cs typeface="Arial" charset="0"/>
              </a:rPr>
              <a:t>Phenol degradation after treatment with COST predecessor [1]</a:t>
            </a:r>
            <a:endParaRPr lang="en-US" sz="1200" dirty="0">
              <a:effectLst/>
              <a:latin typeface="Arial" charset="0"/>
              <a:ea typeface="Arial" charset="0"/>
              <a:cs typeface="Arial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Arial" charset="0"/>
                <a:ea typeface="Arial" charset="0"/>
                <a:cs typeface="Arial" charset="0"/>
              </a:rPr>
              <a:t> 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6410988"/>
            <a:ext cx="457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j-lt"/>
                <a:ea typeface="Arial" charset="0"/>
                <a:cs typeface="Arial" charset="0"/>
              </a:rPr>
              <a:t>[1] </a:t>
            </a:r>
            <a:r>
              <a:rPr lang="en-US" sz="1000" dirty="0" err="1"/>
              <a:t>Hefny</a:t>
            </a:r>
            <a:r>
              <a:rPr lang="en-US" sz="1000" dirty="0"/>
              <a:t> M et al. </a:t>
            </a:r>
            <a:r>
              <a:rPr lang="en-US" sz="1000" i="1" dirty="0"/>
              <a:t>Journal of Physics D: Applied Physics</a:t>
            </a:r>
            <a:r>
              <a:rPr lang="en-US" sz="1000" dirty="0"/>
              <a:t>. 2016;49(40):404002</a:t>
            </a:r>
            <a:r>
              <a:rPr lang="en-US" sz="1000" dirty="0" smtClean="0"/>
              <a:t>.</a:t>
            </a:r>
            <a:endParaRPr lang="en-US" sz="1000" dirty="0" smtClean="0">
              <a:latin typeface="+mj-lt"/>
              <a:ea typeface="Arial" charset="0"/>
              <a:cs typeface="Arial" charset="0"/>
            </a:endParaRPr>
          </a:p>
          <a:p>
            <a:r>
              <a:rPr lang="en-US" sz="1000" dirty="0" smtClean="0"/>
              <a:t>[2] </a:t>
            </a:r>
            <a:r>
              <a:rPr lang="en-US" sz="1000" dirty="0" err="1"/>
              <a:t>Gorbanev</a:t>
            </a:r>
            <a:r>
              <a:rPr lang="en-US" sz="1000" dirty="0"/>
              <a:t> Y et al. </a:t>
            </a:r>
            <a:r>
              <a:rPr lang="en-US" sz="1000" i="1" dirty="0"/>
              <a:t>Plasma Sources </a:t>
            </a:r>
            <a:r>
              <a:rPr lang="en-US" sz="1000" i="1" dirty="0" err="1"/>
              <a:t>Sci</a:t>
            </a:r>
            <a:r>
              <a:rPr lang="en-US" sz="1000" i="1" dirty="0"/>
              <a:t> Technol</a:t>
            </a:r>
            <a:r>
              <a:rPr lang="en-US" sz="1000" dirty="0"/>
              <a:t>. 2016;25(5):055017</a:t>
            </a:r>
            <a:r>
              <a:rPr lang="en-US" sz="1000" dirty="0" smtClean="0"/>
              <a:t>. </a:t>
            </a:r>
          </a:p>
          <a:p>
            <a:endParaRPr lang="en-US" sz="1000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6396335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j-lt"/>
                <a:ea typeface="Arial" charset="0"/>
                <a:cs typeface="Arial" charset="0"/>
              </a:rPr>
              <a:t>[3] </a:t>
            </a:r>
            <a:r>
              <a:rPr lang="en-US" sz="1000" dirty="0" err="1" smtClean="0"/>
              <a:t>Ellerweg</a:t>
            </a:r>
            <a:r>
              <a:rPr lang="en-US" sz="1000" dirty="0" smtClean="0"/>
              <a:t> D et al. </a:t>
            </a:r>
            <a:r>
              <a:rPr lang="en-US" sz="1000" i="1" dirty="0" smtClean="0"/>
              <a:t>New J Phys</a:t>
            </a:r>
            <a:r>
              <a:rPr lang="en-US" sz="1000" dirty="0" smtClean="0"/>
              <a:t>. 2010;12(1):013021.</a:t>
            </a:r>
          </a:p>
          <a:p>
            <a:r>
              <a:rPr lang="en-US" sz="1000" dirty="0" smtClean="0"/>
              <a:t>[4] Benedikt J et al. </a:t>
            </a:r>
            <a:r>
              <a:rPr lang="en-US" sz="1000" i="1" dirty="0" smtClean="0"/>
              <a:t>Plasma Sources </a:t>
            </a:r>
            <a:r>
              <a:rPr lang="en-US" sz="1000" i="1" dirty="0" err="1" smtClean="0"/>
              <a:t>Sci</a:t>
            </a:r>
            <a:r>
              <a:rPr lang="en-US" sz="1000" i="1" dirty="0" smtClean="0"/>
              <a:t> Technol</a:t>
            </a:r>
            <a:r>
              <a:rPr lang="en-US" sz="1000" dirty="0" smtClean="0"/>
              <a:t>. 2016;25(4):045013.</a:t>
            </a:r>
            <a:endParaRPr lang="en-US" sz="1000" dirty="0">
              <a:latin typeface="+mj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4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1068387"/>
          </a:xfrm>
        </p:spPr>
        <p:txBody>
          <a:bodyPr/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Overview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49387"/>
            <a:ext cx="4724400" cy="415766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Introduction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Importance of reactive species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COST Reference Source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Motivation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Experimental setup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Plasma treatment parameters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Results and Discussion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HTA fluorescence assay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Hydrogen peroxide quantification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Impact on biological samples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EPR spectroscopy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DMPO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TEMP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TEMPO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Conclusion</a:t>
            </a:r>
          </a:p>
          <a:p>
            <a:pPr lvl="1">
              <a:buFont typeface="Courier New" charset="0"/>
              <a:buChar char="o"/>
            </a:pPr>
            <a:endParaRPr lang="en-US" sz="12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E9FC-F6D5-0349-BBED-EA7D7A9BC4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1" y="4438471"/>
            <a:ext cx="4495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Atomic oxygen is hydroxylating TA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Efficiently degrades DMPO-OH and TEMPO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Degradation may be more effective for estimating solvated ROS</a:t>
            </a:r>
          </a:p>
          <a:p>
            <a:pPr marL="285750" indent="-285750">
              <a:buFont typeface="Arial" charset="0"/>
              <a:buChar char="•"/>
            </a:pPr>
            <a:endParaRPr lang="en-US" sz="1400" b="1" dirty="0" smtClean="0">
              <a:latin typeface="Arial" charset="0"/>
              <a:ea typeface="Arial" charset="0"/>
              <a:cs typeface="Arial" charset="0"/>
            </a:endParaRPr>
          </a:p>
          <a:p>
            <a:pPr marL="742950" lvl="1" indent="-285750">
              <a:buFont typeface="Arial" charset="0"/>
              <a:buChar char="•"/>
            </a:pPr>
            <a:endParaRPr lang="en-US" sz="16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5279" r="12500"/>
          <a:stretch/>
        </p:blipFill>
        <p:spPr>
          <a:xfrm>
            <a:off x="4944428" y="1524000"/>
            <a:ext cx="3742372" cy="268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1068387"/>
          </a:xfrm>
        </p:spPr>
        <p:txBody>
          <a:bodyPr/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Overview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49387"/>
            <a:ext cx="4724400" cy="415766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Introduction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Importance of reactive species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COST Reference Source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Motivation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Experimental setup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Plasma treatment parameters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Results and Discussion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HTA fluorescence assay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Hydrogen peroxide quantification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Impact on biological samples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EPR spectroscopy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DMPO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TEMP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TEMPO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Conclusion</a:t>
            </a:r>
          </a:p>
          <a:p>
            <a:pPr lvl="1">
              <a:buFont typeface="Courier New" charset="0"/>
              <a:buChar char="o"/>
            </a:pPr>
            <a:endParaRPr lang="en-US" sz="12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E9FC-F6D5-0349-BBED-EA7D7A9BC4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1" y="5715000"/>
            <a:ext cx="2971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He/O</a:t>
            </a:r>
            <a:r>
              <a:rPr lang="en-US" sz="1200" baseline="-250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plasma-treated TA magnified x50</a:t>
            </a:r>
            <a:endParaRPr lang="en-US" sz="12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61167" y="2096835"/>
            <a:ext cx="4117467" cy="297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1068387"/>
          </a:xfrm>
        </p:spPr>
        <p:txBody>
          <a:bodyPr/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Conclusions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49387"/>
            <a:ext cx="5181600" cy="4157663"/>
          </a:xfrm>
        </p:spPr>
        <p:txBody>
          <a:bodyPr/>
          <a:lstStyle/>
          <a:p>
            <a:pPr>
              <a:buFont typeface="Courier New" charset="0"/>
              <a:buChar char="o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Abundance of atomic oxygen in plasma-treated liquid but poorly understood interactions w/ very few known reaction rates</a:t>
            </a:r>
          </a:p>
          <a:p>
            <a:pPr lvl="1"/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Suggests potential importance of atomic O for applications</a:t>
            </a:r>
          </a:p>
          <a:p>
            <a:pPr lvl="1"/>
            <a:r>
              <a:rPr lang="en-US" sz="1400" dirty="0">
                <a:latin typeface="Arial" charset="0"/>
                <a:ea typeface="Arial" charset="0"/>
                <a:cs typeface="Arial" charset="0"/>
              </a:rPr>
              <a:t>Difficult to isolate its effects</a:t>
            </a:r>
          </a:p>
          <a:p>
            <a:pPr>
              <a:buFont typeface="Courier New" charset="0"/>
              <a:buChar char="o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Chemical probes are subject to degradation during plasma treatment, especially in the presence of atomic oxygen – proceed with caution</a:t>
            </a:r>
          </a:p>
          <a:p>
            <a:pPr lvl="1"/>
            <a:r>
              <a:rPr lang="en-US" sz="1400" dirty="0">
                <a:latin typeface="Arial" charset="0"/>
                <a:ea typeface="Arial" charset="0"/>
                <a:cs typeface="Arial" charset="0"/>
              </a:rPr>
              <a:t>No perfect technique for measuring atomic O or other ROS in presence of </a:t>
            </a:r>
            <a:r>
              <a:rPr lang="ro-RO" sz="1400" dirty="0" smtClean="0">
                <a:latin typeface="Arial" charset="0"/>
                <a:ea typeface="Arial" charset="0"/>
                <a:cs typeface="Arial" charset="0"/>
              </a:rPr>
              <a:t>O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1400" dirty="0">
                <a:latin typeface="Arial" charset="0"/>
                <a:ea typeface="Arial" charset="0"/>
                <a:cs typeface="Arial" charset="0"/>
              </a:rPr>
              <a:t>Degradation might be a better quantitative estimate of solvated ROS</a:t>
            </a:r>
          </a:p>
          <a:p>
            <a:pPr>
              <a:buFont typeface="Courier New" charset="0"/>
              <a:buChar char="o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Location of peroxide production can be tailored based on gas admixture and treated solution</a:t>
            </a:r>
          </a:p>
          <a:p>
            <a:pPr>
              <a:buFont typeface="Courier New" charset="0"/>
              <a:buChar char="o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Non-selectivity of 2-hydroxyterephthalic acid fluorescence assay (terephthalate dosimetry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1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Atomic O hydroxylates TA indistinguishably from </a:t>
            </a:r>
            <a:r>
              <a:rPr lang="ro-RO" sz="1400" baseline="30000" dirty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ro-RO" sz="1400" dirty="0" smtClean="0">
                <a:latin typeface="Arial" charset="0"/>
                <a:ea typeface="Arial" charset="0"/>
                <a:cs typeface="Arial" charset="0"/>
              </a:rPr>
              <a:t>OH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ro-RO" sz="1400" dirty="0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was present in all three gas admixtures we used</a:t>
            </a:r>
          </a:p>
          <a:p>
            <a:pPr marL="457200" lvl="1" indent="0">
              <a:buNone/>
            </a:pP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57150" indent="0">
              <a:buNone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*Manuscript has been submitted to Phys. Chem. Chem. Phys. 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Courier New" charset="0"/>
              <a:buChar char="o"/>
            </a:pP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E9FC-F6D5-0349-BBED-EA7D7A9BC4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246" y="2058947"/>
            <a:ext cx="596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He/O</a:t>
            </a:r>
            <a:r>
              <a:rPr lang="en-US" sz="1200" b="1" baseline="-250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en-US" sz="1200" b="1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9704" y="3917392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smtClean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O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494768" y="3721861"/>
            <a:ext cx="1" cy="5648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6999468" y="2336945"/>
            <a:ext cx="990600" cy="1295400"/>
            <a:chOff x="2057400" y="1676400"/>
            <a:chExt cx="990600" cy="1066800"/>
          </a:xfrm>
        </p:grpSpPr>
        <p:sp>
          <p:nvSpPr>
            <p:cNvPr id="19" name="Snip and Round Single Corner Rectangle 18"/>
            <p:cNvSpPr>
              <a:spLocks noChangeAspect="1"/>
            </p:cNvSpPr>
            <p:nvPr/>
          </p:nvSpPr>
          <p:spPr>
            <a:xfrm rot="10800000">
              <a:off x="2057400" y="1676400"/>
              <a:ext cx="381000" cy="1066800"/>
            </a:xfrm>
            <a:prstGeom prst="snipRoundRect">
              <a:avLst>
                <a:gd name="adj1" fmla="val 0"/>
                <a:gd name="adj2" fmla="val 46314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nip and Round Single Corner Rectangle 19"/>
            <p:cNvSpPr>
              <a:spLocks noChangeAspect="1"/>
            </p:cNvSpPr>
            <p:nvPr/>
          </p:nvSpPr>
          <p:spPr>
            <a:xfrm rot="10800000" flipH="1">
              <a:off x="2667000" y="1676400"/>
              <a:ext cx="381000" cy="1066800"/>
            </a:xfrm>
            <a:prstGeom prst="snipRoundRect">
              <a:avLst>
                <a:gd name="adj1" fmla="val 0"/>
                <a:gd name="adj2" fmla="val 46314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438400" y="1676400"/>
              <a:ext cx="228599" cy="1066800"/>
            </a:xfrm>
            <a:prstGeom prst="rect">
              <a:avLst/>
            </a:prstGeom>
            <a:solidFill>
              <a:srgbClr val="FF4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811630" y="428672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smtClean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b="1" smtClean="0">
                <a:latin typeface="Arial" charset="0"/>
                <a:ea typeface="Arial" charset="0"/>
                <a:cs typeface="Arial" charset="0"/>
              </a:rPr>
              <a:t>O</a:t>
            </a:r>
            <a:endParaRPr lang="en-US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30759" y="428672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smtClean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b="1" smtClean="0">
                <a:latin typeface="Arial" charset="0"/>
                <a:ea typeface="Arial" charset="0"/>
                <a:cs typeface="Arial" charset="0"/>
              </a:rPr>
              <a:t>O</a:t>
            </a:r>
            <a:endParaRPr lang="en-US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35847" y="4389515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smtClean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b="1" smtClean="0">
                <a:latin typeface="Arial" charset="0"/>
                <a:ea typeface="Arial" charset="0"/>
                <a:cs typeface="Arial" charset="0"/>
              </a:rPr>
              <a:t>O</a:t>
            </a:r>
            <a:endParaRPr lang="en-US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58870" y="463545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smtClean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b="1" smtClean="0">
                <a:latin typeface="Arial" charset="0"/>
                <a:ea typeface="Arial" charset="0"/>
                <a:cs typeface="Arial" charset="0"/>
              </a:rPr>
              <a:t>O</a:t>
            </a:r>
            <a:endParaRPr lang="en-US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78735" y="463708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smtClean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O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30759" y="3917392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smtClean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b="1" smtClean="0">
                <a:latin typeface="Arial" charset="0"/>
                <a:ea typeface="Arial" charset="0"/>
                <a:cs typeface="Arial" charset="0"/>
              </a:rPr>
              <a:t>O</a:t>
            </a:r>
            <a:endParaRPr lang="en-US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64337" y="400690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smtClean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b="1" smtClean="0">
                <a:latin typeface="Arial" charset="0"/>
                <a:ea typeface="Arial" charset="0"/>
                <a:cs typeface="Arial" charset="0"/>
              </a:rPr>
              <a:t>O</a:t>
            </a:r>
            <a:endParaRPr lang="en-US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71331" y="4006908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b="1" baseline="-2500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b="1" baseline="30000" smtClean="0">
                <a:latin typeface="Arial" charset="0"/>
                <a:ea typeface="Arial" charset="0"/>
                <a:cs typeface="Arial" charset="0"/>
              </a:rPr>
              <a:t>-</a:t>
            </a:r>
            <a:endParaRPr lang="en-US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33781" y="4436442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b="1" baseline="-25000" smtClean="0">
                <a:latin typeface="Arial" charset="0"/>
                <a:ea typeface="Arial" charset="0"/>
                <a:cs typeface="Arial" charset="0"/>
              </a:rPr>
              <a:t>3</a:t>
            </a:r>
            <a:endParaRPr lang="en-US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18569" y="4426030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smtClean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b="1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b="1" baseline="-25000" smtClean="0">
                <a:latin typeface="Arial" charset="0"/>
                <a:ea typeface="Arial" charset="0"/>
                <a:cs typeface="Arial" charset="0"/>
              </a:rPr>
              <a:t>2</a:t>
            </a:r>
            <a:endParaRPr lang="en-US" b="1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96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1068387"/>
          </a:xfrm>
        </p:spPr>
        <p:txBody>
          <a:bodyPr/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Reactive species production in atmospheric pressure plasma jets (APPJs)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038600" y="1557337"/>
            <a:ext cx="4648200" cy="415766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Applications of atmospheric pressure plasmas are contingent on production of reactive species (ROS and RNS)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Non-equilibrium plasma jets are ideal for a wide range of applications</a:t>
            </a:r>
          </a:p>
          <a:p>
            <a:pPr lvl="1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High 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reactive species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density</a:t>
            </a:r>
          </a:p>
          <a:p>
            <a:pPr lvl="1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Low gas 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temperature (below 40</a:t>
            </a:r>
            <a:r>
              <a:rPr lang="en-US" sz="1400" dirty="0">
                <a:latin typeface="Arial" charset="0"/>
                <a:ea typeface="Arial" charset="0"/>
                <a:cs typeface="Arial" charset="0"/>
                <a:sym typeface="Symbol" charset="2"/>
              </a:rPr>
              <a:t> C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  <a:sym typeface="Symbol" charset="2"/>
              </a:rPr>
              <a:t>)</a:t>
            </a: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Focus of our experiments is on three ROS of known importance: </a:t>
            </a:r>
          </a:p>
          <a:p>
            <a:pPr lvl="1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Atomic oxygen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(O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1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Hydroxyl radicals (</a:t>
            </a:r>
            <a:r>
              <a:rPr lang="en-US" sz="1400" baseline="30000" dirty="0">
                <a:latin typeface="Arial" charset="0"/>
                <a:ea typeface="Arial" charset="0"/>
                <a:cs typeface="Arial" charset="0"/>
                <a:sym typeface="Symbol" charset="2"/>
              </a:rPr>
              <a:t>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OH)</a:t>
            </a:r>
          </a:p>
          <a:p>
            <a:pPr lvl="1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Hydrogen peroxide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  <a:sym typeface="Symbol" charset="2"/>
              </a:rPr>
              <a:t>(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Most reactive species originate in the gas phase</a:t>
            </a:r>
          </a:p>
          <a:p>
            <a:pPr lvl="1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Dissociative collisions between molecules and electrons or metastables</a:t>
            </a:r>
          </a:p>
          <a:p>
            <a:pPr lvl="1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Second order reactions involving other reactive species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Species produced are highly dependent on gas admixture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E9FC-F6D5-0349-BBED-EA7D7A9BC4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726668"/>
            <a:ext cx="3382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Dissociative collision between an oxygen molecule and an electron</a:t>
            </a:r>
            <a:endParaRPr lang="en-US" sz="12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752600" y="2514600"/>
            <a:ext cx="182880" cy="1828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878106" y="2800578"/>
            <a:ext cx="33617" cy="5612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52400" y="3647721"/>
            <a:ext cx="576072" cy="5717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52400" y="3075939"/>
            <a:ext cx="576072" cy="5717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914400" y="3647721"/>
            <a:ext cx="609600" cy="176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2153770" y="4714084"/>
            <a:ext cx="576072" cy="5717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3263153" y="3541059"/>
            <a:ext cx="576072" cy="5717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275915" y="3665373"/>
            <a:ext cx="929528" cy="1263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994647" y="3865746"/>
            <a:ext cx="340659" cy="7743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Explosion 1 35"/>
          <p:cNvSpPr/>
          <p:nvPr/>
        </p:nvSpPr>
        <p:spPr>
          <a:xfrm>
            <a:off x="1658470" y="3390242"/>
            <a:ext cx="506506" cy="550263"/>
          </a:xfrm>
          <a:prstGeom prst="irregularSeal1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676400" y="2133600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baseline="30000" dirty="0" smtClean="0"/>
              <a:t>-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91153" y="425905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392610" y="416456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286000" y="535733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2176183" y="3123934"/>
            <a:ext cx="782170" cy="2861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3021142" y="2970333"/>
            <a:ext cx="182880" cy="1828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006230" y="2602468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baseline="30000" dirty="0" smtClean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58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1068387"/>
          </a:xfrm>
        </p:spPr>
        <p:txBody>
          <a:bodyPr/>
          <a:lstStyle/>
          <a:p>
            <a:r>
              <a:rPr lang="en-US" sz="2800" smtClean="0">
                <a:latin typeface="Arial" charset="0"/>
                <a:ea typeface="Arial" charset="0"/>
                <a:cs typeface="Arial" charset="0"/>
              </a:rPr>
              <a:t>Acknowledgements</a:t>
            </a:r>
            <a:endParaRPr lang="en-US" sz="2800" baseline="-25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49387"/>
            <a:ext cx="8229600" cy="4157663"/>
          </a:xfrm>
        </p:spPr>
        <p:txBody>
          <a:bodyPr/>
          <a:lstStyle/>
          <a:p>
            <a:pPr>
              <a:buFont typeface="Courier New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NC State Plasma for Life Sciences: Dr. Katharina Stapelmann, Dr. Pietro Ranieri, and Duncan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Trosan</a:t>
            </a:r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Courier New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NC State METRIC: Patrick Hewitt and Dr. David Shultz</a:t>
            </a:r>
          </a:p>
          <a:p>
            <a:pPr>
              <a:buFont typeface="Courier New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Drexel College of Medicine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Hager Mohamed, Leah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Dobossy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Keely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Beyries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Dr. Fred Krebs, and Dr.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Vandana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Miller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E9FC-F6D5-0349-BBED-EA7D7A9BC4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98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1068387"/>
          </a:xfrm>
        </p:spPr>
        <p:txBody>
          <a:bodyPr/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References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49387"/>
            <a:ext cx="7924800" cy="4157663"/>
          </a:xfrm>
        </p:spPr>
        <p:txBody>
          <a:bodyPr/>
          <a:lstStyle/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1. </a:t>
            </a:r>
            <a:r>
              <a:rPr lang="en-US" sz="1200" dirty="0"/>
              <a:t>Golda </a:t>
            </a:r>
            <a:r>
              <a:rPr lang="en-US" sz="1200" dirty="0" smtClean="0"/>
              <a:t>J et </a:t>
            </a:r>
            <a:r>
              <a:rPr lang="en-US" sz="1200" dirty="0"/>
              <a:t>al. </a:t>
            </a:r>
            <a:r>
              <a:rPr lang="en-US" sz="1200" i="1" dirty="0" smtClean="0"/>
              <a:t>Journal </a:t>
            </a:r>
            <a:r>
              <a:rPr lang="en-US" sz="1200" i="1" dirty="0"/>
              <a:t>of Physics D: Applied Physics</a:t>
            </a:r>
            <a:r>
              <a:rPr lang="en-US" sz="1200" dirty="0"/>
              <a:t>. 2016;49(8):84003. </a:t>
            </a:r>
            <a:r>
              <a:rPr lang="en-US" sz="1200" dirty="0" err="1"/>
              <a:t>doi</a:t>
            </a:r>
            <a:r>
              <a:rPr lang="en-US" sz="1200" dirty="0"/>
              <a:t>: 10.1088/0022-3727/49/8/084003. </a:t>
            </a:r>
            <a:endParaRPr lang="en-US" sz="12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2. </a:t>
            </a:r>
            <a:r>
              <a:rPr lang="en-US" sz="1200" dirty="0" err="1" smtClean="0">
                <a:latin typeface="Arial" charset="0"/>
                <a:ea typeface="Arial" charset="0"/>
                <a:cs typeface="Arial" charset="0"/>
              </a:rPr>
              <a:t>Niemi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 K et al. </a:t>
            </a:r>
            <a:r>
              <a:rPr lang="en-US" sz="1200" i="1" dirty="0" smtClean="0">
                <a:latin typeface="Arial" charset="0"/>
                <a:ea typeface="Arial" charset="0"/>
                <a:cs typeface="Arial" charset="0"/>
              </a:rPr>
              <a:t>Plasma </a:t>
            </a:r>
            <a:r>
              <a:rPr lang="en-US" sz="1200" i="1" dirty="0">
                <a:latin typeface="Arial" charset="0"/>
                <a:ea typeface="Arial" charset="0"/>
                <a:cs typeface="Arial" charset="0"/>
              </a:rPr>
              <a:t>Sources </a:t>
            </a:r>
            <a:r>
              <a:rPr lang="en-US" sz="1200" i="1" dirty="0" err="1">
                <a:latin typeface="Arial" charset="0"/>
                <a:ea typeface="Arial" charset="0"/>
                <a:cs typeface="Arial" charset="0"/>
              </a:rPr>
              <a:t>Sci</a:t>
            </a:r>
            <a:r>
              <a:rPr lang="en-US" sz="1200" i="1" dirty="0">
                <a:latin typeface="Arial" charset="0"/>
                <a:ea typeface="Arial" charset="0"/>
                <a:cs typeface="Arial" charset="0"/>
              </a:rPr>
              <a:t> Technol.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 2011;20(5):055005. </a:t>
            </a:r>
            <a:r>
              <a:rPr lang="en-US" sz="1200" dirty="0" err="1">
                <a:latin typeface="Arial" charset="0"/>
                <a:ea typeface="Arial" charset="0"/>
                <a:cs typeface="Arial" charset="0"/>
              </a:rPr>
              <a:t>doi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: 10.1088/0963-0252/20/5/055005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3. </a:t>
            </a:r>
            <a:r>
              <a:rPr lang="en-US" sz="1200" dirty="0" err="1"/>
              <a:t>Šnyrychová</a:t>
            </a:r>
            <a:r>
              <a:rPr lang="en-US" sz="1200" dirty="0"/>
              <a:t> I, </a:t>
            </a:r>
            <a:r>
              <a:rPr lang="en-US" sz="1200" dirty="0" err="1"/>
              <a:t>Hideg</a:t>
            </a:r>
            <a:r>
              <a:rPr lang="en-US" sz="1200" dirty="0"/>
              <a:t> </a:t>
            </a:r>
            <a:r>
              <a:rPr lang="en-US" sz="1200" dirty="0" err="1"/>
              <a:t>É</a:t>
            </a:r>
            <a:r>
              <a:rPr lang="en-US" sz="1200" dirty="0" smtClean="0"/>
              <a:t>. </a:t>
            </a:r>
            <a:r>
              <a:rPr lang="en-US" sz="1200" i="1" dirty="0"/>
              <a:t>Functional Plant Biol</a:t>
            </a:r>
            <a:r>
              <a:rPr lang="en-US" sz="1200" dirty="0"/>
              <a:t>. 2007;34(12):1105-1111. </a:t>
            </a:r>
            <a:r>
              <a:rPr lang="en-US" sz="1200" dirty="0" err="1"/>
              <a:t>doi</a:t>
            </a:r>
            <a:r>
              <a:rPr lang="en-US" sz="1200" dirty="0"/>
              <a:t>: 10.1071/FP07150. </a:t>
            </a:r>
            <a:endParaRPr lang="en-US" sz="1200" dirty="0" smtClean="0"/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4. </a:t>
            </a:r>
            <a:r>
              <a:rPr lang="en-US" sz="1200" dirty="0"/>
              <a:t>Benedikt </a:t>
            </a:r>
            <a:r>
              <a:rPr lang="en-US" sz="1200" dirty="0" smtClean="0"/>
              <a:t>J et </a:t>
            </a:r>
            <a:r>
              <a:rPr lang="en-US" sz="1200" dirty="0"/>
              <a:t>al. </a:t>
            </a:r>
            <a:r>
              <a:rPr lang="en-US" sz="1200" i="1" dirty="0" smtClean="0"/>
              <a:t>Plasma </a:t>
            </a:r>
            <a:r>
              <a:rPr lang="en-US" sz="1200" i="1" dirty="0"/>
              <a:t>Sources </a:t>
            </a:r>
            <a:r>
              <a:rPr lang="en-US" sz="1200" i="1" dirty="0" err="1"/>
              <a:t>Sci</a:t>
            </a:r>
            <a:r>
              <a:rPr lang="en-US" sz="1200" i="1" dirty="0"/>
              <a:t> Technol</a:t>
            </a:r>
            <a:r>
              <a:rPr lang="en-US" sz="1200" dirty="0"/>
              <a:t>. 2016;25(4):045013. </a:t>
            </a:r>
            <a:r>
              <a:rPr lang="en-US" sz="1200" dirty="0" err="1"/>
              <a:t>doi</a:t>
            </a:r>
            <a:r>
              <a:rPr lang="en-US" sz="1200" dirty="0"/>
              <a:t>: 10.1088/0963-0252/25/4/045013. </a:t>
            </a:r>
            <a:endParaRPr lang="en-US" sz="1200" dirty="0" smtClean="0"/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5. </a:t>
            </a:r>
            <a:r>
              <a:rPr lang="en-US" sz="1200" dirty="0" err="1"/>
              <a:t>Hefny</a:t>
            </a:r>
            <a:r>
              <a:rPr lang="en-US" sz="1200" dirty="0"/>
              <a:t> </a:t>
            </a:r>
            <a:r>
              <a:rPr lang="en-US" sz="1200" dirty="0" smtClean="0"/>
              <a:t>M et al. </a:t>
            </a:r>
            <a:r>
              <a:rPr lang="en-US" sz="1200" i="1" dirty="0" smtClean="0"/>
              <a:t>Journal </a:t>
            </a:r>
            <a:r>
              <a:rPr lang="en-US" sz="1200" i="1" dirty="0"/>
              <a:t>of Physics D: Applied Physics</a:t>
            </a:r>
            <a:r>
              <a:rPr lang="en-US" sz="1200" dirty="0"/>
              <a:t>. 2016;49(40):404002. </a:t>
            </a:r>
            <a:r>
              <a:rPr lang="en-US" sz="1200" dirty="0" err="1"/>
              <a:t>doi</a:t>
            </a:r>
            <a:r>
              <a:rPr lang="en-US" sz="1200" dirty="0"/>
              <a:t>: 10.1088/0022-3727/49/40/404002</a:t>
            </a:r>
            <a:r>
              <a:rPr lang="en-US" sz="1200" dirty="0" smtClean="0"/>
              <a:t>.</a:t>
            </a:r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/>
              <a:t>6. </a:t>
            </a:r>
            <a:r>
              <a:rPr lang="en-US" sz="1200" dirty="0"/>
              <a:t>Benedikt </a:t>
            </a:r>
            <a:r>
              <a:rPr lang="en-US" sz="1200" dirty="0" smtClean="0"/>
              <a:t>J et </a:t>
            </a:r>
            <a:r>
              <a:rPr lang="en-US" sz="1200" dirty="0"/>
              <a:t>al. </a:t>
            </a:r>
            <a:r>
              <a:rPr lang="en-US" sz="1200" i="1" dirty="0" smtClean="0"/>
              <a:t>Physical </a:t>
            </a:r>
            <a:r>
              <a:rPr lang="en-US" sz="1200" i="1" dirty="0"/>
              <a:t>chemistry chemical physics: PCCP</a:t>
            </a:r>
            <a:r>
              <a:rPr lang="en-US" sz="1200" dirty="0"/>
              <a:t>. 2018;20(17):12037-12042. </a:t>
            </a:r>
            <a:r>
              <a:rPr lang="en-US" sz="1200" dirty="0" err="1"/>
              <a:t>doi</a:t>
            </a:r>
            <a:r>
              <a:rPr lang="en-US" sz="1200" dirty="0"/>
              <a:t>: 10.1039/C8CP00197A</a:t>
            </a:r>
            <a:r>
              <a:rPr lang="en-US" sz="1200" dirty="0" smtClean="0"/>
              <a:t>.</a:t>
            </a:r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/>
              <a:t>7. </a:t>
            </a:r>
            <a:r>
              <a:rPr lang="en-US" sz="1200" dirty="0"/>
              <a:t>NDRL/NIST solution kinetics database. </a:t>
            </a:r>
            <a:r>
              <a:rPr lang="en-US" sz="1200" u="sng" dirty="0">
                <a:hlinkClick r:id="rId2"/>
              </a:rPr>
              <a:t>https://kinetics.nist.gov/solution/</a:t>
            </a:r>
            <a:r>
              <a:rPr lang="en-US" sz="1200" dirty="0"/>
              <a:t> </a:t>
            </a:r>
            <a:endParaRPr lang="en-US" sz="1200" dirty="0" smtClean="0"/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/>
              <a:t>8. </a:t>
            </a:r>
            <a:r>
              <a:rPr lang="en-US" sz="1200" dirty="0"/>
              <a:t>Buxton </a:t>
            </a:r>
            <a:r>
              <a:rPr lang="en-US" sz="1200" dirty="0" smtClean="0"/>
              <a:t>G et al. </a:t>
            </a:r>
            <a:r>
              <a:rPr lang="en-US" sz="1200" i="1" dirty="0" smtClean="0"/>
              <a:t>Journal </a:t>
            </a:r>
            <a:r>
              <a:rPr lang="en-US" sz="1200" i="1" dirty="0"/>
              <a:t>of Physical and Chemical Reference Data</a:t>
            </a:r>
            <a:r>
              <a:rPr lang="en-US" sz="1200" dirty="0"/>
              <a:t>. 1988;17(2):513-886. </a:t>
            </a:r>
            <a:r>
              <a:rPr lang="en-US" sz="1200" dirty="0" err="1"/>
              <a:t>doi</a:t>
            </a:r>
            <a:r>
              <a:rPr lang="en-US" sz="1200" dirty="0"/>
              <a:t>: 10.1063/1.555805. </a:t>
            </a:r>
            <a:endParaRPr lang="en-US" sz="1200" dirty="0" smtClean="0"/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/>
              <a:t>9. </a:t>
            </a:r>
            <a:r>
              <a:rPr lang="en-US" sz="1200" dirty="0"/>
              <a:t>Winter </a:t>
            </a:r>
            <a:r>
              <a:rPr lang="en-US" sz="1200" dirty="0" smtClean="0"/>
              <a:t>J et </a:t>
            </a:r>
            <a:r>
              <a:rPr lang="en-US" sz="1200" dirty="0"/>
              <a:t>al. </a:t>
            </a:r>
            <a:r>
              <a:rPr lang="en-US" sz="1200" i="1" dirty="0" smtClean="0"/>
              <a:t>J </a:t>
            </a:r>
            <a:r>
              <a:rPr lang="en-US" sz="1200" i="1" dirty="0"/>
              <a:t>Phys D: </a:t>
            </a:r>
            <a:r>
              <a:rPr lang="en-US" sz="1200" i="1" dirty="0" err="1"/>
              <a:t>Appl</a:t>
            </a:r>
            <a:r>
              <a:rPr lang="en-US" sz="1200" i="1" dirty="0"/>
              <a:t> Phys</a:t>
            </a:r>
            <a:r>
              <a:rPr lang="en-US" sz="1200" dirty="0"/>
              <a:t>. 2014;47(28):285401. </a:t>
            </a:r>
            <a:r>
              <a:rPr lang="en-US" sz="1200" dirty="0" err="1"/>
              <a:t>doi</a:t>
            </a:r>
            <a:r>
              <a:rPr lang="en-US" sz="1200" dirty="0"/>
              <a:t>: 10.1088/0022-3727/47/28/285401. </a:t>
            </a:r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/>
              <a:t>10. </a:t>
            </a:r>
            <a:r>
              <a:rPr lang="en-US" sz="1200" dirty="0" err="1"/>
              <a:t>Elg</a:t>
            </a:r>
            <a:r>
              <a:rPr lang="en-US" sz="1200" dirty="0"/>
              <a:t> </a:t>
            </a:r>
            <a:r>
              <a:rPr lang="en-US" sz="1200" dirty="0" smtClean="0"/>
              <a:t>D et al. </a:t>
            </a:r>
            <a:r>
              <a:rPr lang="en-US" sz="1200" i="1" dirty="0" smtClean="0"/>
              <a:t>J </a:t>
            </a:r>
            <a:r>
              <a:rPr lang="en-US" sz="1200" i="1" dirty="0"/>
              <a:t>Phys D: </a:t>
            </a:r>
            <a:r>
              <a:rPr lang="en-US" sz="1200" i="1" dirty="0" err="1"/>
              <a:t>Appl</a:t>
            </a:r>
            <a:r>
              <a:rPr lang="en-US" sz="1200" i="1" dirty="0"/>
              <a:t> Phys</a:t>
            </a:r>
            <a:r>
              <a:rPr lang="en-US" sz="1200" dirty="0"/>
              <a:t>. 2017;50(47):475201. </a:t>
            </a:r>
            <a:r>
              <a:rPr lang="en-US" sz="1200" dirty="0" err="1"/>
              <a:t>doi</a:t>
            </a:r>
            <a:r>
              <a:rPr lang="en-US" sz="1200" dirty="0"/>
              <a:t>: 10.1088/1361-6463/aa8f8c. </a:t>
            </a:r>
            <a:endParaRPr lang="en-US" sz="1200" dirty="0" smtClean="0"/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/>
              <a:t>11. </a:t>
            </a:r>
            <a:r>
              <a:rPr lang="en-US" sz="1200" dirty="0" err="1"/>
              <a:t>Gorbanev</a:t>
            </a:r>
            <a:r>
              <a:rPr lang="en-US" sz="1200" dirty="0"/>
              <a:t> </a:t>
            </a:r>
            <a:r>
              <a:rPr lang="en-US" sz="1200" dirty="0" smtClean="0"/>
              <a:t>Y et al. </a:t>
            </a:r>
            <a:r>
              <a:rPr lang="en-US" sz="1200" i="1" dirty="0" smtClean="0"/>
              <a:t>Phys </a:t>
            </a:r>
            <a:r>
              <a:rPr lang="en-US" sz="1200" i="1" dirty="0"/>
              <a:t>Chem Chem Phys</a:t>
            </a:r>
            <a:r>
              <a:rPr lang="en-US" sz="1200" dirty="0"/>
              <a:t>. 2019;21(8):4117-4121. </a:t>
            </a:r>
            <a:r>
              <a:rPr lang="en-US" sz="1200" dirty="0" err="1"/>
              <a:t>doi</a:t>
            </a:r>
            <a:r>
              <a:rPr lang="en-US" sz="1200" dirty="0"/>
              <a:t>: 10.1039/C8CP07550F</a:t>
            </a:r>
            <a:r>
              <a:rPr lang="en-US" sz="1200" dirty="0" smtClean="0"/>
              <a:t>.</a:t>
            </a:r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/>
              <a:t>12. </a:t>
            </a:r>
            <a:r>
              <a:rPr lang="en-US" sz="1200" dirty="0"/>
              <a:t>IUPAC task group on atmospheric chemical kinetic data evaluation. </a:t>
            </a:r>
            <a:r>
              <a:rPr lang="en-US" sz="1200" u="sng" dirty="0">
                <a:hlinkClick r:id="rId3"/>
              </a:rPr>
              <a:t>http://iupac.pole-ether.fr/#</a:t>
            </a:r>
            <a:r>
              <a:rPr lang="en-US" sz="1200" dirty="0"/>
              <a:t>. </a:t>
            </a:r>
            <a:endParaRPr lang="en-US" sz="1200" dirty="0" smtClean="0"/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/>
              <a:t>13. </a:t>
            </a:r>
            <a:r>
              <a:rPr lang="en-US" sz="1200" dirty="0" err="1"/>
              <a:t>Gorbanev</a:t>
            </a:r>
            <a:r>
              <a:rPr lang="en-US" sz="1200" dirty="0"/>
              <a:t> </a:t>
            </a:r>
            <a:r>
              <a:rPr lang="en-US" sz="1200" dirty="0" smtClean="0"/>
              <a:t>Y et al. </a:t>
            </a:r>
            <a:r>
              <a:rPr lang="en-US" sz="1200" i="1" dirty="0" smtClean="0"/>
              <a:t>Plasma </a:t>
            </a:r>
            <a:r>
              <a:rPr lang="en-US" sz="1200" i="1" dirty="0"/>
              <a:t>Sources </a:t>
            </a:r>
            <a:r>
              <a:rPr lang="en-US" sz="1200" i="1" dirty="0" err="1"/>
              <a:t>Sci</a:t>
            </a:r>
            <a:r>
              <a:rPr lang="en-US" sz="1200" i="1" dirty="0"/>
              <a:t> Technol</a:t>
            </a:r>
            <a:r>
              <a:rPr lang="en-US" sz="1200" dirty="0"/>
              <a:t>. 2016;25(5):055017. </a:t>
            </a:r>
            <a:r>
              <a:rPr lang="en-US" sz="1200" dirty="0" err="1"/>
              <a:t>doi</a:t>
            </a:r>
            <a:r>
              <a:rPr lang="en-US" sz="1200" dirty="0"/>
              <a:t>: 10.1088/0963-0252/25/5/055017</a:t>
            </a:r>
            <a:r>
              <a:rPr lang="en-US" sz="1200" dirty="0" smtClean="0"/>
              <a:t> </a:t>
            </a:r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/>
              <a:t>14. </a:t>
            </a:r>
            <a:r>
              <a:rPr lang="en-US" sz="1200" dirty="0" err="1"/>
              <a:t>Ellerweg</a:t>
            </a:r>
            <a:r>
              <a:rPr lang="en-US" sz="1200" dirty="0"/>
              <a:t> </a:t>
            </a:r>
            <a:r>
              <a:rPr lang="en-US" sz="1200" dirty="0" smtClean="0"/>
              <a:t>D et al. </a:t>
            </a:r>
            <a:r>
              <a:rPr lang="en-US" sz="1200" i="1" dirty="0" smtClean="0"/>
              <a:t>New </a:t>
            </a:r>
            <a:r>
              <a:rPr lang="en-US" sz="1200" i="1" dirty="0"/>
              <a:t>J Phys</a:t>
            </a:r>
            <a:r>
              <a:rPr lang="en-US" sz="1200" dirty="0"/>
              <a:t>. 2010;12(1):013021. </a:t>
            </a:r>
            <a:r>
              <a:rPr lang="en-US" sz="1200" dirty="0" err="1"/>
              <a:t>doi</a:t>
            </a:r>
            <a:r>
              <a:rPr lang="en-US" sz="1200" dirty="0"/>
              <a:t>: 10.1088/1367-2630/12/1/013021</a:t>
            </a:r>
            <a:r>
              <a:rPr lang="en-US" sz="1200" dirty="0" smtClean="0"/>
              <a:t>.</a:t>
            </a:r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/>
              <a:t>15. </a:t>
            </a:r>
            <a:r>
              <a:rPr lang="en-US" sz="1200" dirty="0" err="1"/>
              <a:t>Bekeschus</a:t>
            </a:r>
            <a:r>
              <a:rPr lang="en-US" sz="1200" dirty="0"/>
              <a:t> </a:t>
            </a:r>
            <a:r>
              <a:rPr lang="en-US" sz="1200" dirty="0" smtClean="0"/>
              <a:t>S et </a:t>
            </a:r>
            <a:r>
              <a:rPr lang="en-US" sz="1200" dirty="0"/>
              <a:t>al. </a:t>
            </a:r>
            <a:r>
              <a:rPr lang="en-US" sz="1200" i="1" dirty="0" smtClean="0"/>
              <a:t>Scientific </a:t>
            </a:r>
            <a:r>
              <a:rPr lang="en-US" sz="1200" i="1" dirty="0"/>
              <a:t>reports</a:t>
            </a:r>
            <a:r>
              <a:rPr lang="en-US" sz="1200" dirty="0"/>
              <a:t>. 2017;7(1):2791-12. </a:t>
            </a:r>
            <a:r>
              <a:rPr lang="en-US" sz="1200" dirty="0" err="1"/>
              <a:t>doi</a:t>
            </a:r>
            <a:r>
              <a:rPr lang="en-US" sz="1200" dirty="0"/>
              <a:t>: 10.1038/s41598-017-03131-y</a:t>
            </a:r>
            <a:r>
              <a:rPr lang="en-US" sz="1200" dirty="0" smtClean="0"/>
              <a:t>.</a:t>
            </a:r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/>
              <a:t>16. </a:t>
            </a:r>
            <a:r>
              <a:rPr lang="en-US" sz="1200" dirty="0"/>
              <a:t>Ranieri </a:t>
            </a:r>
            <a:r>
              <a:rPr lang="en-US" sz="1200" dirty="0" smtClean="0"/>
              <a:t>P et al. </a:t>
            </a:r>
            <a:r>
              <a:rPr lang="en-US" sz="1200" i="1" dirty="0" smtClean="0"/>
              <a:t>Applied </a:t>
            </a:r>
            <a:r>
              <a:rPr lang="en-US" sz="1200" i="1" dirty="0"/>
              <a:t>Sciences</a:t>
            </a:r>
            <a:r>
              <a:rPr lang="en-US" sz="1200" dirty="0"/>
              <a:t>. 2020;10(6):2025. </a:t>
            </a:r>
            <a:r>
              <a:rPr lang="en-US" sz="1200" dirty="0" err="1"/>
              <a:t>doi</a:t>
            </a:r>
            <a:r>
              <a:rPr lang="en-US" sz="1200" dirty="0"/>
              <a:t>: 10.3390/app10062025. </a:t>
            </a:r>
            <a:endParaRPr lang="en-US" sz="1200" dirty="0" smtClean="0"/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/>
              <a:t>17. </a:t>
            </a:r>
            <a:r>
              <a:rPr lang="en-US" sz="1200" dirty="0"/>
              <a:t>Benedikt </a:t>
            </a:r>
            <a:r>
              <a:rPr lang="en-US" sz="1200" dirty="0" smtClean="0"/>
              <a:t>J et </a:t>
            </a:r>
            <a:r>
              <a:rPr lang="en-US" sz="1200" dirty="0"/>
              <a:t>al. </a:t>
            </a:r>
            <a:r>
              <a:rPr lang="en-US" sz="1200" i="1" dirty="0" smtClean="0"/>
              <a:t>Physical </a:t>
            </a:r>
            <a:r>
              <a:rPr lang="en-US" sz="1200" i="1" dirty="0"/>
              <a:t>chemistry chemical physics: PCCP</a:t>
            </a:r>
            <a:r>
              <a:rPr lang="en-US" sz="1200" dirty="0"/>
              <a:t>. 2018;20(17):12037-12042. </a:t>
            </a:r>
            <a:r>
              <a:rPr lang="en-US" sz="1200" dirty="0" err="1"/>
              <a:t>doi</a:t>
            </a:r>
            <a:r>
              <a:rPr lang="en-US" sz="1200" dirty="0"/>
              <a:t>: 10.1039/C8CP00197A</a:t>
            </a:r>
            <a:r>
              <a:rPr lang="en-US" sz="1200" dirty="0" smtClean="0"/>
              <a:t>.</a:t>
            </a:r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/>
              <a:t>18. </a:t>
            </a:r>
            <a:r>
              <a:rPr lang="en-US" sz="1200" dirty="0" err="1"/>
              <a:t>Gorbanev</a:t>
            </a:r>
            <a:r>
              <a:rPr lang="en-US" sz="1200" dirty="0"/>
              <a:t> </a:t>
            </a:r>
            <a:r>
              <a:rPr lang="en-US" sz="1200" dirty="0" smtClean="0"/>
              <a:t>Y et al. </a:t>
            </a:r>
            <a:r>
              <a:rPr lang="en-US" sz="1200" i="1" dirty="0" smtClean="0"/>
              <a:t>Chemistry </a:t>
            </a:r>
            <a:r>
              <a:rPr lang="en-US" sz="1200" i="1" dirty="0"/>
              <a:t>– A European Journal</a:t>
            </a:r>
            <a:r>
              <a:rPr lang="en-US" sz="1200" dirty="0"/>
              <a:t>. 2016;22(10):3496-3505. </a:t>
            </a:r>
            <a:r>
              <a:rPr lang="en-US" sz="1200" dirty="0" err="1"/>
              <a:t>doi</a:t>
            </a:r>
            <a:r>
              <a:rPr lang="en-US" sz="1200" dirty="0"/>
              <a:t>: 10.1002/chem.201503771</a:t>
            </a:r>
            <a:r>
              <a:rPr lang="en-US" sz="1200" dirty="0" smtClean="0"/>
              <a:t>.</a:t>
            </a:r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/>
              <a:t>19. </a:t>
            </a:r>
            <a:r>
              <a:rPr lang="en-US" sz="1200" dirty="0" err="1"/>
              <a:t>Yayci</a:t>
            </a:r>
            <a:r>
              <a:rPr lang="en-US" sz="1200" dirty="0"/>
              <a:t> </a:t>
            </a:r>
            <a:r>
              <a:rPr lang="en-US" sz="1200" dirty="0" smtClean="0"/>
              <a:t>A et </a:t>
            </a:r>
            <a:r>
              <a:rPr lang="en-US" sz="1200" dirty="0"/>
              <a:t>al. </a:t>
            </a:r>
            <a:r>
              <a:rPr lang="en-US" sz="1200" i="1" dirty="0" err="1" smtClean="0"/>
              <a:t>ChemSusChem</a:t>
            </a:r>
            <a:r>
              <a:rPr lang="en-US" sz="1200" dirty="0"/>
              <a:t>. 2020;13(8):2072-2079. </a:t>
            </a:r>
            <a:r>
              <a:rPr lang="en-US" sz="1200" dirty="0" err="1" smtClean="0"/>
              <a:t>doi</a:t>
            </a:r>
            <a:r>
              <a:rPr lang="en-US" sz="1200" dirty="0"/>
              <a:t>: 10.1002/cssc.201903438.</a:t>
            </a:r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/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 smtClean="0"/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/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E9FC-F6D5-0349-BBED-EA7D7A9BC4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68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1068387"/>
          </a:xfrm>
        </p:spPr>
        <p:txBody>
          <a:bodyPr/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COST Reference Microplasma Jet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E9FC-F6D5-0349-BBED-EA7D7A9BC4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11" y="5105400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COST Reference Microplasma Jet [1] </a:t>
            </a:r>
            <a:endParaRPr lang="en-US" sz="12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77805"/>
            <a:ext cx="4257622" cy="2851395"/>
          </a:xfrm>
          <a:prstGeom prst="rect">
            <a:avLst/>
          </a:prstGeom>
        </p:spPr>
      </p:pic>
      <p:sp>
        <p:nvSpPr>
          <p:cNvPr id="21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524000"/>
            <a:ext cx="4343400" cy="4419600"/>
          </a:xfrm>
        </p:spPr>
        <p:txBody>
          <a:bodyPr/>
          <a:lstStyle/>
          <a:p>
            <a:pPr>
              <a:buFont typeface="Courier New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Designed as a reference source to expedite research into APPJs for use in biomedical applications</a:t>
            </a:r>
          </a:p>
          <a:p>
            <a:pPr lvl="1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Simple, robust, and reproducible</a:t>
            </a:r>
          </a:p>
          <a:p>
            <a:pPr lvl="1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Contextualizes results</a:t>
            </a:r>
          </a:p>
          <a:p>
            <a:pPr>
              <a:buFont typeface="Courier New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Capacitively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coupled, 13.56 MHz RF discharge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in helium or argon w/ small molecular admixtures </a:t>
            </a:r>
          </a:p>
          <a:p>
            <a:pPr lvl="1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Typically O</a:t>
            </a:r>
            <a:r>
              <a:rPr lang="en-US" sz="16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H</a:t>
            </a:r>
            <a:r>
              <a:rPr lang="en-US" sz="16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O, or N</a:t>
            </a:r>
            <a:r>
              <a:rPr lang="en-US" sz="16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</a:p>
          <a:p>
            <a:pPr lvl="1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1 mm gap distance (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30 mm</a:t>
            </a:r>
            <a:r>
              <a:rPr lang="en-US" sz="1600" baseline="30000" dirty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plasma volume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>
              <a:buFont typeface="Courier New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Integrated matching network along with current and voltage probes for continuous monitoring </a:t>
            </a:r>
          </a:p>
          <a:p>
            <a:pPr>
              <a:buFont typeface="Courier New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xternal tuning network used in COST-predecessors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Courier New" charset="0"/>
              <a:buChar char="o"/>
            </a:pPr>
            <a:endParaRPr lang="en-US" sz="12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398" y="6400411"/>
            <a:ext cx="5867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[1] Golda </a:t>
            </a:r>
            <a:r>
              <a:rPr lang="en-US" sz="1200" dirty="0"/>
              <a:t>J et al. </a:t>
            </a:r>
            <a:r>
              <a:rPr lang="en-US" sz="1200" i="1" dirty="0"/>
              <a:t>Journal of Physics D: Applied Physics</a:t>
            </a:r>
            <a:r>
              <a:rPr lang="en-US" sz="1200" dirty="0"/>
              <a:t>. 2016;49(8):84003.</a:t>
            </a:r>
            <a:endParaRPr lang="en-US" sz="12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94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47800" y="990600"/>
            <a:ext cx="6248401" cy="1296203"/>
            <a:chOff x="1447800" y="761999"/>
            <a:chExt cx="6248401" cy="1296203"/>
          </a:xfrm>
        </p:grpSpPr>
        <p:grpSp>
          <p:nvGrpSpPr>
            <p:cNvPr id="5" name="Group 4"/>
            <p:cNvGrpSpPr/>
            <p:nvPr/>
          </p:nvGrpSpPr>
          <p:grpSpPr>
            <a:xfrm>
              <a:off x="1447800" y="762802"/>
              <a:ext cx="990600" cy="1295400"/>
              <a:chOff x="2057400" y="1676400"/>
              <a:chExt cx="990600" cy="1066800"/>
            </a:xfrm>
          </p:grpSpPr>
          <p:sp>
            <p:nvSpPr>
              <p:cNvPr id="2" name="Snip and Round Single Corner Rectangle 1"/>
              <p:cNvSpPr>
                <a:spLocks noChangeAspect="1"/>
              </p:cNvSpPr>
              <p:nvPr/>
            </p:nvSpPr>
            <p:spPr>
              <a:xfrm rot="10800000">
                <a:off x="2057400" y="1676400"/>
                <a:ext cx="381000" cy="1066800"/>
              </a:xfrm>
              <a:prstGeom prst="snipRoundRect">
                <a:avLst>
                  <a:gd name="adj1" fmla="val 0"/>
                  <a:gd name="adj2" fmla="val 46314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Snip and Round Single Corner Rectangle 3"/>
              <p:cNvSpPr>
                <a:spLocks noChangeAspect="1"/>
              </p:cNvSpPr>
              <p:nvPr/>
            </p:nvSpPr>
            <p:spPr>
              <a:xfrm rot="10800000" flipH="1">
                <a:off x="2667000" y="1676400"/>
                <a:ext cx="381000" cy="1066800"/>
              </a:xfrm>
              <a:prstGeom prst="snipRoundRect">
                <a:avLst>
                  <a:gd name="adj1" fmla="val 0"/>
                  <a:gd name="adj2" fmla="val 46314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2438400" y="1676400"/>
                <a:ext cx="228599" cy="1066800"/>
              </a:xfrm>
              <a:prstGeom prst="rect">
                <a:avLst/>
              </a:prstGeom>
              <a:solidFill>
                <a:srgbClr val="FF4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076700" y="761999"/>
              <a:ext cx="990600" cy="1295400"/>
              <a:chOff x="2057400" y="1676400"/>
              <a:chExt cx="990600" cy="1066800"/>
            </a:xfrm>
          </p:grpSpPr>
          <p:sp>
            <p:nvSpPr>
              <p:cNvPr id="8" name="Snip and Round Single Corner Rectangle 7"/>
              <p:cNvSpPr>
                <a:spLocks noChangeAspect="1"/>
              </p:cNvSpPr>
              <p:nvPr/>
            </p:nvSpPr>
            <p:spPr>
              <a:xfrm rot="10800000">
                <a:off x="2057400" y="1676400"/>
                <a:ext cx="381000" cy="1066800"/>
              </a:xfrm>
              <a:prstGeom prst="snipRoundRect">
                <a:avLst>
                  <a:gd name="adj1" fmla="val 0"/>
                  <a:gd name="adj2" fmla="val 46314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Snip and Round Single Corner Rectangle 8"/>
              <p:cNvSpPr>
                <a:spLocks noChangeAspect="1"/>
              </p:cNvSpPr>
              <p:nvPr/>
            </p:nvSpPr>
            <p:spPr>
              <a:xfrm rot="10800000" flipH="1">
                <a:off x="2667000" y="1676400"/>
                <a:ext cx="381000" cy="1066800"/>
              </a:xfrm>
              <a:prstGeom prst="snipRoundRect">
                <a:avLst>
                  <a:gd name="adj1" fmla="val 0"/>
                  <a:gd name="adj2" fmla="val 46314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438400" y="1676400"/>
                <a:ext cx="228599" cy="1066800"/>
              </a:xfrm>
              <a:prstGeom prst="rect">
                <a:avLst/>
              </a:prstGeom>
              <a:solidFill>
                <a:srgbClr val="FF4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705601" y="761999"/>
              <a:ext cx="990600" cy="1295400"/>
              <a:chOff x="2057400" y="1676400"/>
              <a:chExt cx="990600" cy="1066800"/>
            </a:xfrm>
          </p:grpSpPr>
          <p:sp>
            <p:nvSpPr>
              <p:cNvPr id="13" name="Snip and Round Single Corner Rectangle 12"/>
              <p:cNvSpPr>
                <a:spLocks noChangeAspect="1"/>
              </p:cNvSpPr>
              <p:nvPr/>
            </p:nvSpPr>
            <p:spPr>
              <a:xfrm rot="10800000">
                <a:off x="2057400" y="1676400"/>
                <a:ext cx="381000" cy="1066800"/>
              </a:xfrm>
              <a:prstGeom prst="snipRoundRect">
                <a:avLst>
                  <a:gd name="adj1" fmla="val 0"/>
                  <a:gd name="adj2" fmla="val 46314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Snip and Round Single Corner Rectangle 13"/>
              <p:cNvSpPr>
                <a:spLocks noChangeAspect="1"/>
              </p:cNvSpPr>
              <p:nvPr/>
            </p:nvSpPr>
            <p:spPr>
              <a:xfrm rot="10800000" flipH="1">
                <a:off x="2667000" y="1676400"/>
                <a:ext cx="381000" cy="1066800"/>
              </a:xfrm>
              <a:prstGeom prst="snipRoundRect">
                <a:avLst>
                  <a:gd name="adj1" fmla="val 0"/>
                  <a:gd name="adj2" fmla="val 46314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438400" y="1676400"/>
                <a:ext cx="228599" cy="1066800"/>
              </a:xfrm>
              <a:prstGeom prst="rect">
                <a:avLst/>
              </a:prstGeom>
              <a:solidFill>
                <a:srgbClr val="FF4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1298367" y="713599"/>
            <a:ext cx="1306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He 0.6% O</a:t>
            </a:r>
            <a:r>
              <a:rPr lang="en-US" sz="1200" b="1" baseline="-250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en-US" sz="1200" b="1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31424" y="713599"/>
            <a:ext cx="1534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He 2500 PPM H</a:t>
            </a:r>
            <a:r>
              <a:rPr lang="en-US" sz="1200" b="1" baseline="-250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200" b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endParaRPr lang="en-US" sz="1200" b="1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45292" y="713599"/>
            <a:ext cx="859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He-only</a:t>
            </a:r>
            <a:endParaRPr lang="en-US" sz="1200" b="1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88398" y="2666999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O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3600" y="2666999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b="1" baseline="30000" dirty="0" smtClean="0">
                <a:latin typeface="Arial" charset="0"/>
                <a:ea typeface="Arial" charset="0"/>
                <a:cs typeface="Arial" charset="0"/>
              </a:rPr>
              <a:t>-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96050" y="309653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b="1" baseline="-25000" dirty="0" smtClean="0">
                <a:latin typeface="Arial" charset="0"/>
                <a:ea typeface="Arial" charset="0"/>
                <a:cs typeface="Arial" charset="0"/>
              </a:rPr>
              <a:t>3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80838" y="3086121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smtClean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943099" y="2384568"/>
            <a:ext cx="1" cy="5648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574967" y="2384567"/>
            <a:ext cx="1" cy="5648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200900" y="2384566"/>
            <a:ext cx="1" cy="5648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926059" y="2666997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O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66700" y="2666997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smtClean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OH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87305" y="309653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He*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85278" y="2666997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smtClean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OH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92634" y="2666997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OH</a:t>
            </a:r>
            <a:r>
              <a:rPr lang="en-US" b="1" baseline="30000" dirty="0" smtClean="0">
                <a:latin typeface="Arial" charset="0"/>
                <a:ea typeface="Arial" charset="0"/>
                <a:cs typeface="Arial" charset="0"/>
              </a:rPr>
              <a:t>-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82911" y="3086121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HO</a:t>
            </a:r>
            <a:r>
              <a:rPr lang="en-US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98785" y="3086121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b="1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5263" r="9679" b="2631"/>
          <a:stretch/>
        </p:blipFill>
        <p:spPr>
          <a:xfrm>
            <a:off x="-1" y="3778621"/>
            <a:ext cx="3257629" cy="258955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1" t="7778" r="9127" b="4444"/>
          <a:stretch/>
        </p:blipFill>
        <p:spPr>
          <a:xfrm>
            <a:off x="5980376" y="3781202"/>
            <a:ext cx="3137650" cy="258697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4" t="8889" r="10828" b="4445"/>
          <a:stretch/>
        </p:blipFill>
        <p:spPr>
          <a:xfrm>
            <a:off x="3076296" y="3865519"/>
            <a:ext cx="2991404" cy="247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4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1068387"/>
          </a:xfrm>
        </p:spPr>
        <p:txBody>
          <a:bodyPr/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Relevant work using the COST jet or COST-predecessor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E9FC-F6D5-0349-BBED-EA7D7A9BC4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4800" y="3340240"/>
            <a:ext cx="788670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467600" y="3123041"/>
            <a:ext cx="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05500" y="2376443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December 2018: We perform comparison study between COST jet and </a:t>
            </a:r>
            <a:r>
              <a:rPr lang="en-US" sz="1200" dirty="0" err="1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nspDBD</a:t>
            </a:r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at Drexel’s College of Medicine [6]</a:t>
            </a:r>
            <a:endParaRPr lang="en-US" sz="12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696200" y="3351641"/>
            <a:ext cx="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17528" y="3620869"/>
            <a:ext cx="2900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January 2019: EPR measurements of spin-trap TEMP to show 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O 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is reacting with chloride anions</a:t>
            </a:r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[7]</a:t>
            </a:r>
            <a:endParaRPr lang="en-US" sz="12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07225" y="2376444"/>
            <a:ext cx="252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April 2017: Oxygen atoms shown to be critical to inactivating leukemia cells [5]</a:t>
            </a:r>
            <a:endParaRPr lang="en-US" sz="12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648200" y="3111640"/>
            <a:ext cx="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95600" y="3338340"/>
            <a:ext cx="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-71811" y="2380520"/>
            <a:ext cx="3039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March 2016: </a:t>
            </a:r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Use of isotopic labeling </a:t>
            </a:r>
            <a:r>
              <a:rPr lang="en-US" sz="12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to determine source of </a:t>
            </a:r>
            <a:r>
              <a:rPr lang="en-US" sz="1200" baseline="30000" dirty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OH </a:t>
            </a:r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in </a:t>
            </a:r>
            <a:r>
              <a:rPr lang="en-US" sz="12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plasma treated aqueous </a:t>
            </a:r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solution [2]</a:t>
            </a:r>
            <a:endParaRPr lang="en-US" sz="12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73570" y="36208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September </a:t>
            </a:r>
            <a:r>
              <a:rPr lang="en-US" sz="12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2016: </a:t>
            </a:r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Atomic oxygen suggested to hydroxylate phenol [3] – Later proven using isotopic labeling [4]</a:t>
            </a:r>
            <a:endParaRPr lang="en-US" sz="12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382210" y="3111640"/>
            <a:ext cx="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-71811" y="3624165"/>
            <a:ext cx="2156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January </a:t>
            </a:r>
            <a:r>
              <a:rPr lang="en-US" sz="12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2016: COST </a:t>
            </a:r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jet introduced [1]</a:t>
            </a:r>
            <a:endParaRPr lang="en-US" sz="12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57200" y="3338340"/>
            <a:ext cx="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7200" y="5336479"/>
            <a:ext cx="58674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[1] </a:t>
            </a:r>
            <a:r>
              <a:rPr lang="en-US" sz="1200" dirty="0"/>
              <a:t>Golda J et al. </a:t>
            </a:r>
            <a:r>
              <a:rPr lang="en-US" sz="1200" i="1" dirty="0"/>
              <a:t>Journal of Physics D: Applied Physics</a:t>
            </a:r>
            <a:r>
              <a:rPr lang="en-US" sz="1200" dirty="0"/>
              <a:t>. 2016;49(8):84003</a:t>
            </a:r>
            <a:r>
              <a:rPr lang="en-US" sz="1200" dirty="0" smtClean="0"/>
              <a:t>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[2] </a:t>
            </a:r>
            <a:r>
              <a:rPr lang="en-US" sz="1200" dirty="0" err="1"/>
              <a:t>Gorbanev</a:t>
            </a:r>
            <a:r>
              <a:rPr lang="en-US" sz="1200" dirty="0"/>
              <a:t> Y et al. </a:t>
            </a:r>
            <a:r>
              <a:rPr lang="en-US" sz="1200" i="1" dirty="0"/>
              <a:t>Chemistry – A European Journal</a:t>
            </a:r>
            <a:r>
              <a:rPr lang="en-US" sz="1200" dirty="0"/>
              <a:t>. 2016;22(10):3496-3505. </a:t>
            </a:r>
            <a:endParaRPr lang="en-US" sz="1200" dirty="0" smtClean="0">
              <a:solidFill>
                <a:prstClr val="black"/>
              </a:solidFill>
              <a:ea typeface="Arial" charset="0"/>
              <a:cs typeface="Arial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ea typeface="Arial" charset="0"/>
                <a:cs typeface="Arial" charset="0"/>
              </a:rPr>
              <a:t>[3] </a:t>
            </a:r>
            <a:r>
              <a:rPr lang="en-US" sz="1200" dirty="0" err="1"/>
              <a:t>Hefny</a:t>
            </a:r>
            <a:r>
              <a:rPr lang="en-US" sz="1200" dirty="0"/>
              <a:t> M et al. </a:t>
            </a:r>
            <a:r>
              <a:rPr lang="en-US" sz="1200" i="1" dirty="0"/>
              <a:t>Journal of Physics D: Applied Physics</a:t>
            </a:r>
            <a:r>
              <a:rPr lang="en-US" sz="1200" dirty="0"/>
              <a:t>. 2016;49(40):404002. </a:t>
            </a:r>
            <a:endParaRPr lang="en-US" sz="1200" dirty="0" smtClean="0">
              <a:solidFill>
                <a:prstClr val="black"/>
              </a:solidFill>
              <a:ea typeface="Arial" charset="0"/>
              <a:cs typeface="Arial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ea typeface="Arial" charset="0"/>
                <a:cs typeface="Arial" charset="0"/>
              </a:rPr>
              <a:t>[4] </a:t>
            </a:r>
            <a:r>
              <a:rPr lang="en-US" sz="1200" dirty="0"/>
              <a:t>Benedikt J et al. </a:t>
            </a:r>
            <a:r>
              <a:rPr lang="en-US" sz="1200" i="1" dirty="0"/>
              <a:t>Physical chemistry chemical physics: PCCP</a:t>
            </a:r>
            <a:r>
              <a:rPr lang="en-US" sz="1200" dirty="0"/>
              <a:t>. 2018;20(17):12037-12042.</a:t>
            </a:r>
            <a:endParaRPr lang="en-US" sz="1200" dirty="0" smtClean="0">
              <a:solidFill>
                <a:prstClr val="black"/>
              </a:solidFill>
              <a:ea typeface="Arial" charset="0"/>
              <a:cs typeface="Arial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ea typeface="Arial" charset="0"/>
                <a:cs typeface="Arial" charset="0"/>
              </a:rPr>
              <a:t>[5] </a:t>
            </a:r>
            <a:r>
              <a:rPr lang="en-US" sz="1200" dirty="0" err="1"/>
              <a:t>Bekeschus</a:t>
            </a:r>
            <a:r>
              <a:rPr lang="en-US" sz="1200" dirty="0"/>
              <a:t> S et al. </a:t>
            </a:r>
            <a:r>
              <a:rPr lang="en-US" sz="1200" i="1" dirty="0"/>
              <a:t>Scientific reports</a:t>
            </a:r>
            <a:r>
              <a:rPr lang="en-US" sz="1200" dirty="0"/>
              <a:t>. 2017;7(1):2791-12. </a:t>
            </a:r>
            <a:endParaRPr lang="en-US" sz="1200" dirty="0" smtClean="0">
              <a:solidFill>
                <a:prstClr val="black"/>
              </a:solidFill>
              <a:ea typeface="Arial" charset="0"/>
              <a:cs typeface="Arial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ea typeface="Arial" charset="0"/>
                <a:cs typeface="Arial" charset="0"/>
              </a:rPr>
              <a:t>[6] </a:t>
            </a:r>
            <a:r>
              <a:rPr lang="en-US" sz="1200" dirty="0"/>
              <a:t>Ranieri P et al. </a:t>
            </a:r>
            <a:r>
              <a:rPr lang="en-US" sz="1200" i="1" dirty="0"/>
              <a:t>Applied Sciences</a:t>
            </a:r>
            <a:r>
              <a:rPr lang="en-US" sz="1200" dirty="0"/>
              <a:t>. 2020;10(6):2025. </a:t>
            </a:r>
            <a:endParaRPr lang="en-US" sz="1200" dirty="0" smtClean="0">
              <a:solidFill>
                <a:prstClr val="black"/>
              </a:solidFill>
              <a:ea typeface="Arial" charset="0"/>
              <a:cs typeface="Arial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ea typeface="Arial" charset="0"/>
                <a:cs typeface="Arial" charset="0"/>
              </a:rPr>
              <a:t>[7] </a:t>
            </a:r>
            <a:r>
              <a:rPr lang="en-US" sz="1200" dirty="0" err="1"/>
              <a:t>Gorbanev</a:t>
            </a:r>
            <a:r>
              <a:rPr lang="en-US" sz="1200" dirty="0"/>
              <a:t> Y et al. </a:t>
            </a:r>
            <a:r>
              <a:rPr lang="en-US" sz="1200" i="1" dirty="0"/>
              <a:t>Phys Chem Chem Phys</a:t>
            </a:r>
            <a:r>
              <a:rPr lang="en-US" sz="1200" dirty="0"/>
              <a:t>. 2019;21(8):4117-4121.</a:t>
            </a:r>
            <a:endParaRPr lang="en-US" sz="1200" dirty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16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0" grpId="0"/>
      <p:bldP spid="21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1068387"/>
          </a:xfrm>
        </p:spPr>
        <p:txBody>
          <a:bodyPr/>
          <a:lstStyle/>
          <a:p>
            <a:r>
              <a:rPr lang="en-US" sz="2800" smtClean="0">
                <a:latin typeface="Arial" charset="0"/>
                <a:ea typeface="Arial" charset="0"/>
                <a:cs typeface="Arial" charset="0"/>
              </a:rPr>
              <a:t>Motivation</a:t>
            </a:r>
            <a:endParaRPr lang="en-US" sz="2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761908" y="1557337"/>
            <a:ext cx="5305891" cy="415766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Experiments showed similar cellular response from different plasma sources </a:t>
            </a:r>
          </a:p>
          <a:p>
            <a:pPr lvl="1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COST jet with He/O</a:t>
            </a:r>
            <a:r>
              <a:rPr lang="en-US" sz="1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 admixture </a:t>
            </a:r>
            <a:r>
              <a:rPr lang="en-US" sz="1400" dirty="0"/>
              <a:t>→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atomic oxygen driven chemistry</a:t>
            </a:r>
          </a:p>
          <a:p>
            <a:pPr lvl="1"/>
            <a:r>
              <a:rPr lang="en-US" sz="1400" dirty="0" err="1" smtClean="0">
                <a:latin typeface="Arial" charset="0"/>
                <a:ea typeface="Arial" charset="0"/>
                <a:cs typeface="Arial" charset="0"/>
              </a:rPr>
              <a:t>nspDBD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dirty="0"/>
              <a:t>→ </a:t>
            </a:r>
            <a:r>
              <a:rPr lang="en-US" sz="1400" baseline="30000" dirty="0" smtClean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OH driven chemistry</a:t>
            </a:r>
          </a:p>
          <a:p>
            <a:pPr lvl="1"/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Two possibilities: </a:t>
            </a:r>
          </a:p>
          <a:p>
            <a:pPr marL="0" indent="0">
              <a:buNone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1) One reactive species is responsible and produced in similar amounts in both plasma systems</a:t>
            </a:r>
          </a:p>
          <a:p>
            <a:pPr marL="0" indent="0">
              <a:buNone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2) The sum effect of two different cocktails of reactive species happens to be similar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To answer: differentiate between effects of </a:t>
            </a:r>
            <a:r>
              <a:rPr lang="en-US" sz="1400" baseline="30000" dirty="0"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OH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O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driven aqueous chemistry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E9FC-F6D5-0349-BBED-EA7D7A9BC4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045" y="4953000"/>
            <a:ext cx="2854155" cy="16895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723" y="1493423"/>
            <a:ext cx="2362200" cy="20267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3581400"/>
            <a:ext cx="2765247" cy="2246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16061" y="5920433"/>
            <a:ext cx="3657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MitoSOX</a:t>
            </a:r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(top), cell viability (bottom), and CRT expression (right), exhibit similar responses to COST jet and </a:t>
            </a:r>
            <a:r>
              <a:rPr lang="en-US" sz="1200" dirty="0" err="1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nspDBD</a:t>
            </a:r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treatment [1]</a:t>
            </a:r>
            <a:endParaRPr lang="en-US" sz="12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80045" y="6580093"/>
            <a:ext cx="4225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[1] </a:t>
            </a:r>
            <a:r>
              <a:rPr lang="en-US" sz="1200" dirty="0"/>
              <a:t>Ranieri P et al. </a:t>
            </a:r>
            <a:r>
              <a:rPr lang="en-US" sz="1200" i="1" dirty="0"/>
              <a:t>Applied Sciences</a:t>
            </a:r>
            <a:r>
              <a:rPr lang="en-US" sz="1200" dirty="0"/>
              <a:t>. 2020;10(6):</a:t>
            </a:r>
            <a:r>
              <a:rPr lang="en-US" sz="1200" dirty="0" smtClean="0"/>
              <a:t>2025.</a:t>
            </a:r>
            <a:endParaRPr lang="en-US" sz="1200" dirty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9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1068387"/>
          </a:xfrm>
        </p:spPr>
        <p:txBody>
          <a:bodyPr/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Overview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68436"/>
            <a:ext cx="4191000" cy="310356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Introduction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Importance of reactive species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COST Reference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Source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Motivation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Experimental setup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Plasma treatment parameters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Results and Discussion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HTA fluorescence assay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Hydrogen peroxide quantification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Impact on biological samples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EPR spectroscopy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DMPO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TEMP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TEMPO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Conclusion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4572000" y="1295400"/>
            <a:ext cx="4191000" cy="41576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endParaRPr lang="en-US" sz="1800" dirty="0"/>
          </a:p>
        </p:txBody>
      </p:sp>
      <p:pic>
        <p:nvPicPr>
          <p:cNvPr id="8" name="Picture 7" descr="A picture containing building, sitting, small, white&#10;&#10;Description automatically generated">
            <a:extLst>
              <a:ext uri="{FF2B5EF4-FFF2-40B4-BE49-F238E27FC236}">
                <a16:creationId xmlns:a16="http://schemas.microsoft.com/office/drawing/2014/main" xmlns="" id="{5E74A5FF-C562-4DCA-B242-404E30E8B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67000"/>
            <a:ext cx="4389441" cy="216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5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StateU-horizontal-left-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search qual presentation" id="{CE191548-19B9-BA49-887C-F619BB4EFF58}" vid="{E6C473F2-0B0A-014A-A9D1-C6CBD3738D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NCSU Research Template</Template>
  <TotalTime>18697</TotalTime>
  <Words>4256</Words>
  <Application>Microsoft Macintosh PowerPoint</Application>
  <PresentationFormat>On-screen Show (4:3)</PresentationFormat>
  <Paragraphs>694</Paragraphs>
  <Slides>41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Calibri</vt:lpstr>
      <vt:lpstr>Cambria Math</vt:lpstr>
      <vt:lpstr>Courier New</vt:lpstr>
      <vt:lpstr>ＭＳ Ｐゴシック</vt:lpstr>
      <vt:lpstr>Symbol</vt:lpstr>
      <vt:lpstr>Times New Roman</vt:lpstr>
      <vt:lpstr>Arial</vt:lpstr>
      <vt:lpstr>NCStateU-horizontal-left-logo</vt:lpstr>
      <vt:lpstr>PowerPoint Presentation</vt:lpstr>
      <vt:lpstr>Overview</vt:lpstr>
      <vt:lpstr>Overview</vt:lpstr>
      <vt:lpstr>Reactive species production in atmospheric pressure plasma jets (APPJs)</vt:lpstr>
      <vt:lpstr>COST Reference Microplasma Jet</vt:lpstr>
      <vt:lpstr>PowerPoint Presentation</vt:lpstr>
      <vt:lpstr>Relevant work using the COST jet or COST-predecessor</vt:lpstr>
      <vt:lpstr>Motivation</vt:lpstr>
      <vt:lpstr>Overview</vt:lpstr>
      <vt:lpstr>COST Jet setup</vt:lpstr>
      <vt:lpstr>Overview</vt:lpstr>
      <vt:lpstr>Background</vt:lpstr>
      <vt:lpstr>HTA production</vt:lpstr>
      <vt:lpstr>Possible explanations</vt:lpstr>
      <vt:lpstr>HTA degradation</vt:lpstr>
      <vt:lpstr>Overview</vt:lpstr>
      <vt:lpstr>Overview</vt:lpstr>
      <vt:lpstr>Background</vt:lpstr>
      <vt:lpstr>Peroxide formation in DI water</vt:lpstr>
      <vt:lpstr>PowerPoint Presentation</vt:lpstr>
      <vt:lpstr>During He/H2O plasma-treatment</vt:lpstr>
      <vt:lpstr>During He/O2 plasma-treatment</vt:lpstr>
      <vt:lpstr>Importance for applications</vt:lpstr>
      <vt:lpstr>Effects on biological samples</vt:lpstr>
      <vt:lpstr>Overview</vt:lpstr>
      <vt:lpstr>Overview</vt:lpstr>
      <vt:lpstr>Background</vt:lpstr>
      <vt:lpstr>DMPO to measure ●OH in liquid </vt:lpstr>
      <vt:lpstr>DMPO-OH production</vt:lpstr>
      <vt:lpstr>Plasma-treated DMPO spectra</vt:lpstr>
      <vt:lpstr>TEMP to measure ●O(aq) </vt:lpstr>
      <vt:lpstr>TEMPO production</vt:lpstr>
      <vt:lpstr>TEMPO production by He/H2O plasma</vt:lpstr>
      <vt:lpstr>Potential TEMPO degradation</vt:lpstr>
      <vt:lpstr>TEMPO degradation</vt:lpstr>
      <vt:lpstr>Degradation to quantify solvated ROS</vt:lpstr>
      <vt:lpstr>Overview</vt:lpstr>
      <vt:lpstr>Overview</vt:lpstr>
      <vt:lpstr>Conclusions</vt:lpstr>
      <vt:lpstr>Acknowledgements</vt:lpstr>
      <vt:lpstr>References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Brayden Myers</dc:creator>
  <cp:lastModifiedBy>Brayden Myers</cp:lastModifiedBy>
  <cp:revision>208</cp:revision>
  <dcterms:created xsi:type="dcterms:W3CDTF">2020-04-14T00:02:55Z</dcterms:created>
  <dcterms:modified xsi:type="dcterms:W3CDTF">2020-07-23T22:54:44Z</dcterms:modified>
</cp:coreProperties>
</file>