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7" r:id="rId4"/>
    <p:sldId id="258" r:id="rId5"/>
    <p:sldId id="269" r:id="rId6"/>
    <p:sldId id="267" r:id="rId7"/>
    <p:sldId id="272" r:id="rId8"/>
    <p:sldId id="260" r:id="rId9"/>
    <p:sldId id="282" r:id="rId10"/>
    <p:sldId id="279" r:id="rId11"/>
    <p:sldId id="262" r:id="rId12"/>
    <p:sldId id="296" r:id="rId13"/>
    <p:sldId id="295" r:id="rId14"/>
    <p:sldId id="277" r:id="rId15"/>
    <p:sldId id="285" r:id="rId16"/>
    <p:sldId id="271" r:id="rId17"/>
    <p:sldId id="283" r:id="rId18"/>
    <p:sldId id="284" r:id="rId19"/>
    <p:sldId id="286" r:id="rId20"/>
    <p:sldId id="288" r:id="rId21"/>
    <p:sldId id="289" r:id="rId22"/>
    <p:sldId id="290" r:id="rId23"/>
    <p:sldId id="291" r:id="rId24"/>
    <p:sldId id="292" r:id="rId25"/>
    <p:sldId id="293" r:id="rId26"/>
    <p:sldId id="287" r:id="rId27"/>
    <p:sldId id="278" r:id="rId28"/>
    <p:sldId id="273" r:id="rId29"/>
    <p:sldId id="294" r:id="rId30"/>
    <p:sldId id="264" r:id="rId31"/>
    <p:sldId id="26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rgbClr val="CC000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D9E0D-91B8-430F-BA3D-D447F13D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1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D9E0D-91B8-430F-BA3D-D447F13D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0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68501"/>
            <a:ext cx="53848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68501"/>
            <a:ext cx="5384800" cy="4157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D9E0D-91B8-430F-BA3D-D447F13D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D9E0D-91B8-430F-BA3D-D447F13D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7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D9E0D-91B8-430F-BA3D-D447F13D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6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BD9E0D-91B8-430F-BA3D-D447F13D3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4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733613"/>
            <a:ext cx="10972800" cy="562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0519" y="644842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BBD9E0D-91B8-430F-BA3D-D447F13D3687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557584"/>
          </a:xfrm>
          <a:prstGeom prst="rect">
            <a:avLst/>
          </a:prstGeom>
          <a:solidFill>
            <a:srgbClr val="CC000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9953634" y="252735"/>
            <a:ext cx="59531" cy="5953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/>
        </p:nvSpPr>
        <p:spPr>
          <a:xfrm rot="9377972">
            <a:off x="9878283" y="14362"/>
            <a:ext cx="207465" cy="523606"/>
          </a:xfrm>
          <a:prstGeom prst="arc">
            <a:avLst>
              <a:gd name="adj1" fmla="val 10983575"/>
              <a:gd name="adj2" fmla="val 649555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16368137">
            <a:off x="9878281" y="20807"/>
            <a:ext cx="207465" cy="523606"/>
          </a:xfrm>
          <a:prstGeom prst="arc">
            <a:avLst>
              <a:gd name="adj1" fmla="val 15123659"/>
              <a:gd name="adj2" fmla="val 6495553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 rot="12844333">
            <a:off x="9878282" y="20807"/>
            <a:ext cx="207465" cy="523606"/>
          </a:xfrm>
          <a:prstGeom prst="arc">
            <a:avLst>
              <a:gd name="adj1" fmla="val 14881951"/>
              <a:gd name="adj2" fmla="val 6558419"/>
            </a:avLst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2799" y="-21902"/>
            <a:ext cx="2137152" cy="6689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2949" y="48651"/>
            <a:ext cx="10972800" cy="45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</a:p>
        </p:txBody>
      </p:sp>
    </p:spTree>
    <p:extLst>
      <p:ext uri="{BB962C8B-B14F-4D97-AF65-F5344CB8AC3E}">
        <p14:creationId xmlns:p14="http://schemas.microsoft.com/office/powerpoint/2010/main" val="335793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40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12" Type="http://schemas.openxmlformats.org/officeDocument/2006/relationships/image" Target="../media/image350.png"/><Relationship Id="rId16" Type="http://schemas.openxmlformats.org/officeDocument/2006/relationships/image" Target="../media/image3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11" Type="http://schemas.openxmlformats.org/officeDocument/2006/relationships/image" Target="../media/image340.png"/><Relationship Id="rId5" Type="http://schemas.openxmlformats.org/officeDocument/2006/relationships/image" Target="../media/image38.png"/><Relationship Id="rId15" Type="http://schemas.openxmlformats.org/officeDocument/2006/relationships/image" Target="../media/image400.png"/><Relationship Id="rId10" Type="http://schemas.openxmlformats.org/officeDocument/2006/relationships/image" Target="../media/image330.png"/><Relationship Id="rId4" Type="http://schemas.openxmlformats.org/officeDocument/2006/relationships/image" Target="../media/image37.png"/><Relationship Id="rId9" Type="http://schemas.openxmlformats.org/officeDocument/2006/relationships/image" Target="../media/image320.png"/><Relationship Id="rId14" Type="http://schemas.openxmlformats.org/officeDocument/2006/relationships/image" Target="../media/image3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22FA0-8367-42D6-9F4F-9EA061CD3B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Plasma facing surface materials and their affects on LP pulsed plasma characteristics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A7854-EB22-467B-A823-076E2DCC6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Joel Brandon, Dr. Steve Shannon</a:t>
            </a:r>
          </a:p>
        </p:txBody>
      </p:sp>
    </p:spTree>
    <p:extLst>
      <p:ext uri="{BB962C8B-B14F-4D97-AF65-F5344CB8AC3E}">
        <p14:creationId xmlns:p14="http://schemas.microsoft.com/office/powerpoint/2010/main" val="265699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27A4D1-48F2-4603-97AA-A51126C4DC2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766218"/>
                <a:ext cx="10515600" cy="1325563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Modeling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27A4D1-48F2-4603-97AA-A51126C4DC2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766218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2912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3B48BF-72B8-4307-8E0F-4FA7116CDB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28657" y="-207769"/>
                <a:ext cx="6769917" cy="884296"/>
              </a:xfrm>
            </p:spPr>
            <p:txBody>
              <a:bodyPr/>
              <a:lstStyle/>
              <a:p>
                <a:r>
                  <a:rPr lang="en-US" dirty="0"/>
                  <a:t>Modeling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continued HPEM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3B48BF-72B8-4307-8E0F-4FA7116CDB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28657" y="-207769"/>
                <a:ext cx="6769917" cy="884296"/>
              </a:xfrm>
              <a:blipFill>
                <a:blip r:embed="rId2"/>
                <a:stretch>
                  <a:fillRect l="-2432" b="-9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2EFAB-6B22-4C35-97B6-B24340FEC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5110" y="3733313"/>
            <a:ext cx="5257800" cy="1028463"/>
          </a:xfrm>
        </p:spPr>
        <p:txBody>
          <a:bodyPr/>
          <a:lstStyle/>
          <a:p>
            <a:r>
              <a:rPr lang="en-US" dirty="0"/>
              <a:t>Noticeable differences in [O] density at electrode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3F93B8-6FE0-4C2B-9721-FBA07158730C}"/>
              </a:ext>
            </a:extLst>
          </p:cNvPr>
          <p:cNvSpPr txBox="1">
            <a:spLocks/>
          </p:cNvSpPr>
          <p:nvPr/>
        </p:nvSpPr>
        <p:spPr>
          <a:xfrm>
            <a:off x="494888" y="2610455"/>
            <a:ext cx="5257800" cy="102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Unrecognizable difference in electron density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F87971-4E6C-4756-9CA2-40D63EFB8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95" y="3733313"/>
            <a:ext cx="6336577" cy="3124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39BA5-FF9C-4A0B-8EC5-D9255C9F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974" y="480776"/>
            <a:ext cx="6232423" cy="32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90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709748-788B-40CD-A554-810BCB03C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Chamber Setup</a:t>
            </a:r>
          </a:p>
        </p:txBody>
      </p:sp>
    </p:spTree>
    <p:extLst>
      <p:ext uri="{BB962C8B-B14F-4D97-AF65-F5344CB8AC3E}">
        <p14:creationId xmlns:p14="http://schemas.microsoft.com/office/powerpoint/2010/main" val="279360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5B358-E07D-4D00-8ED4-7E7168FB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Chamber setup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344DAAB-E59C-4616-B705-38C93D96CA61}"/>
              </a:ext>
            </a:extLst>
          </p:cNvPr>
          <p:cNvGrpSpPr/>
          <p:nvPr/>
        </p:nvGrpSpPr>
        <p:grpSpPr>
          <a:xfrm>
            <a:off x="1421832" y="821635"/>
            <a:ext cx="8526494" cy="5432701"/>
            <a:chOff x="1130783" y="734806"/>
            <a:chExt cx="9037151" cy="57580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78DA97-602C-4043-A087-37E08393E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0783" y="734806"/>
              <a:ext cx="9037151" cy="5758069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26212B-5CD8-4C34-A2C3-C0689C354C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2803" y="3827876"/>
              <a:ext cx="9330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Top Corners Snipped 7">
              <a:extLst>
                <a:ext uri="{FF2B5EF4-FFF2-40B4-BE49-F238E27FC236}">
                  <a16:creationId xmlns:a16="http://schemas.microsoft.com/office/drawing/2014/main" id="{3AB5DE37-6B2F-4CB1-BE1F-CACB72A21AE6}"/>
                </a:ext>
              </a:extLst>
            </p:cNvPr>
            <p:cNvSpPr/>
            <p:nvPr/>
          </p:nvSpPr>
          <p:spPr>
            <a:xfrm rot="5400000">
              <a:off x="7417735" y="3702930"/>
              <a:ext cx="204276" cy="247529"/>
            </a:xfrm>
            <a:prstGeom prst="snip2SameRect">
              <a:avLst>
                <a:gd name="adj1" fmla="val 0"/>
                <a:gd name="adj2" fmla="val 44444"/>
              </a:avLst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54F006-D1A3-48BA-A821-DA9FDE246552}"/>
                </a:ext>
              </a:extLst>
            </p:cNvPr>
            <p:cNvSpPr/>
            <p:nvPr/>
          </p:nvSpPr>
          <p:spPr>
            <a:xfrm>
              <a:off x="7498080" y="3725738"/>
              <a:ext cx="2567883" cy="204276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B1EB78-CFDE-449D-9459-D06240CC3DF5}"/>
                </a:ext>
              </a:extLst>
            </p:cNvPr>
            <p:cNvSpPr/>
            <p:nvPr/>
          </p:nvSpPr>
          <p:spPr>
            <a:xfrm>
              <a:off x="3392558" y="1904309"/>
              <a:ext cx="4651506" cy="3847134"/>
            </a:xfrm>
            <a:prstGeom prst="rect">
              <a:avLst/>
            </a:prstGeom>
            <a:solidFill>
              <a:schemeClr val="accent2">
                <a:alpha val="34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0001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6122-996F-4755-ABCD-86AD70C3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Review of experimental work</a:t>
            </a:r>
          </a:p>
        </p:txBody>
      </p:sp>
    </p:spTree>
    <p:extLst>
      <p:ext uri="{BB962C8B-B14F-4D97-AF65-F5344CB8AC3E}">
        <p14:creationId xmlns:p14="http://schemas.microsoft.com/office/powerpoint/2010/main" val="1013485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0AEFA-1B36-49C2-831F-AF4B5A69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 Design</a:t>
            </a:r>
          </a:p>
        </p:txBody>
      </p:sp>
      <p:pic>
        <p:nvPicPr>
          <p:cNvPr id="5" name="Content Placeholder 4" descr="A picture containing person, indoor, piece, holding&#10;&#10;Description automatically generated">
            <a:extLst>
              <a:ext uri="{FF2B5EF4-FFF2-40B4-BE49-F238E27FC236}">
                <a16:creationId xmlns:a16="http://schemas.microsoft.com/office/drawing/2014/main" id="{D7BCB676-5FF0-4476-9199-515112034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78" y="2175802"/>
            <a:ext cx="5508153" cy="2677574"/>
          </a:xfrm>
        </p:spPr>
      </p:pic>
      <p:pic>
        <p:nvPicPr>
          <p:cNvPr id="7" name="Picture 6" descr="A picture containing person, indoor, cutting, piece&#10;&#10;Description automatically generated">
            <a:extLst>
              <a:ext uri="{FF2B5EF4-FFF2-40B4-BE49-F238E27FC236}">
                <a16:creationId xmlns:a16="http://schemas.microsoft.com/office/drawing/2014/main" id="{CF02201A-89EB-4374-857C-E37271BF54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782" y="2217325"/>
            <a:ext cx="5452273" cy="2650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2C48DF-4AE6-43D4-BD8D-35B8F28388AC}"/>
              </a:ext>
            </a:extLst>
          </p:cNvPr>
          <p:cNvSpPr txBox="1"/>
          <p:nvPr/>
        </p:nvSpPr>
        <p:spPr>
          <a:xfrm>
            <a:off x="4557932" y="2391508"/>
            <a:ext cx="3235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Feedthrough on vacuum chamber allows rotation, effectively changing surface material of grounded cathode in active plasma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venting of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6” diameter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36D76F-9B97-4AE8-A465-8D9A0A6C9DD7}"/>
              </a:ext>
            </a:extLst>
          </p:cNvPr>
          <p:cNvCxnSpPr>
            <a:cxnSpLocks/>
          </p:cNvCxnSpPr>
          <p:nvPr/>
        </p:nvCxnSpPr>
        <p:spPr>
          <a:xfrm flipH="1" flipV="1">
            <a:off x="3272589" y="2999874"/>
            <a:ext cx="1736733" cy="26453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6BB6FB-235A-439F-B070-B59CADB7FAA5}"/>
              </a:ext>
            </a:extLst>
          </p:cNvPr>
          <p:cNvCxnSpPr>
            <a:cxnSpLocks/>
          </p:cNvCxnSpPr>
          <p:nvPr/>
        </p:nvCxnSpPr>
        <p:spPr>
          <a:xfrm flipH="1" flipV="1">
            <a:off x="2486526" y="2775284"/>
            <a:ext cx="2522796" cy="28810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02E891-ECD7-44DD-B881-5EBCD27E096E}"/>
              </a:ext>
            </a:extLst>
          </p:cNvPr>
          <p:cNvCxnSpPr>
            <a:cxnSpLocks/>
          </p:cNvCxnSpPr>
          <p:nvPr/>
        </p:nvCxnSpPr>
        <p:spPr>
          <a:xfrm flipV="1">
            <a:off x="7078330" y="2775284"/>
            <a:ext cx="1745555" cy="31086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5C21F5-1205-4CC8-B339-D83A014A440E}"/>
              </a:ext>
            </a:extLst>
          </p:cNvPr>
          <p:cNvCxnSpPr>
            <a:cxnSpLocks/>
          </p:cNvCxnSpPr>
          <p:nvPr/>
        </p:nvCxnSpPr>
        <p:spPr>
          <a:xfrm flipV="1">
            <a:off x="7078330" y="2541272"/>
            <a:ext cx="2522796" cy="3307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EC4FFDB-329A-4084-9CD0-11B69E53D8FA}"/>
              </a:ext>
            </a:extLst>
          </p:cNvPr>
          <p:cNvSpPr/>
          <p:nvPr/>
        </p:nvSpPr>
        <p:spPr>
          <a:xfrm>
            <a:off x="4609455" y="5194648"/>
            <a:ext cx="29730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whole face covered in </a:t>
            </a:r>
            <a:r>
              <a:rPr lang="en-US" b="1" dirty="0"/>
              <a:t>copper</a:t>
            </a:r>
            <a:r>
              <a:rPr lang="en-US" dirty="0"/>
              <a:t> tape while one side remains </a:t>
            </a:r>
            <a:r>
              <a:rPr lang="en-US" b="1" dirty="0"/>
              <a:t>aluminum</a:t>
            </a:r>
          </a:p>
        </p:txBody>
      </p:sp>
    </p:spTree>
    <p:extLst>
      <p:ext uri="{BB962C8B-B14F-4D97-AF65-F5344CB8AC3E}">
        <p14:creationId xmlns:p14="http://schemas.microsoft.com/office/powerpoint/2010/main" val="2951120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1E238-2499-4994-9355-B1688E44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Pulsing data for O2 on Cu and Al surfaces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78583A7-E2C7-4F49-A43C-717BC7EC9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1698"/>
            <a:ext cx="6467475" cy="3943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D44B27-AFB0-47E2-AA8E-24BE9ECFB5D7}"/>
              </a:ext>
            </a:extLst>
          </p:cNvPr>
          <p:cNvSpPr/>
          <p:nvPr/>
        </p:nvSpPr>
        <p:spPr>
          <a:xfrm>
            <a:off x="1656522" y="3803373"/>
            <a:ext cx="371061" cy="11661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F92B9-F639-4CCA-BEF2-DE51528DF18D}"/>
              </a:ext>
            </a:extLst>
          </p:cNvPr>
          <p:cNvSpPr txBox="1"/>
          <p:nvPr/>
        </p:nvSpPr>
        <p:spPr>
          <a:xfrm>
            <a:off x="7571885" y="1831698"/>
            <a:ext cx="36708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SS density has changed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Visible difference in rate of rise at the point of E-H transition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just flipping from Al to Cu, pressure reading changed by 3-4mTorr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Possibly gas heating, dissociation, or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was done with constant match settings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Readings on surfaces were alternated; Al, Cu, Al, Cu, Al, 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taken with 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500Hz, 200W, 190 </a:t>
            </a:r>
            <a:r>
              <a:rPr lang="en-US" dirty="0" err="1"/>
              <a:t>mTorr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AFA7176-A93A-4A8E-93EE-79CCAA558C96}"/>
              </a:ext>
            </a:extLst>
          </p:cNvPr>
          <p:cNvCxnSpPr>
            <a:cxnSpLocks/>
          </p:cNvCxnSpPr>
          <p:nvPr/>
        </p:nvCxnSpPr>
        <p:spPr>
          <a:xfrm flipH="1">
            <a:off x="2027583" y="2560320"/>
            <a:ext cx="5667445" cy="1614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17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812A7C-1055-4531-A684-6AA09EF5B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9732" r="34350" b="18636"/>
          <a:stretch/>
        </p:blipFill>
        <p:spPr>
          <a:xfrm>
            <a:off x="290945" y="677834"/>
            <a:ext cx="5314122" cy="4730423"/>
          </a:xfrm>
        </p:spPr>
      </p:pic>
      <p:pic>
        <p:nvPicPr>
          <p:cNvPr id="7" name="Picture 6" descr="A picture containing oven, microwave, sitting, computer&#10;&#10;Description automatically generated">
            <a:extLst>
              <a:ext uri="{FF2B5EF4-FFF2-40B4-BE49-F238E27FC236}">
                <a16:creationId xmlns:a16="http://schemas.microsoft.com/office/drawing/2014/main" id="{D663A736-5512-4CCE-A8A7-8A9CC7E8D4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8" t="14080" r="32710" b="19355"/>
          <a:stretch/>
        </p:blipFill>
        <p:spPr>
          <a:xfrm>
            <a:off x="6096000" y="677834"/>
            <a:ext cx="5758776" cy="4730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003889-4E5F-4B20-88DA-63E533112A74}"/>
              </a:ext>
            </a:extLst>
          </p:cNvPr>
          <p:cNvSpPr txBox="1"/>
          <p:nvPr/>
        </p:nvSpPr>
        <p:spPr>
          <a:xfrm>
            <a:off x="2948006" y="5408257"/>
            <a:ext cx="6832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Z=48.699				Z=51.026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D1E238-2499-4994-9355-B1688E441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73" y="0"/>
            <a:ext cx="11238505" cy="556953"/>
          </a:xfrm>
        </p:spPr>
        <p:txBody>
          <a:bodyPr/>
          <a:lstStyle/>
          <a:p>
            <a:r>
              <a:rPr lang="en-US" dirty="0"/>
              <a:t>Smith Chart from surface to surface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3D96E-FC07-4BFA-8826-AAFCD7BDC41C}"/>
              </a:ext>
            </a:extLst>
          </p:cNvPr>
          <p:cNvSpPr txBox="1"/>
          <p:nvPr/>
        </p:nvSpPr>
        <p:spPr>
          <a:xfrm>
            <a:off x="1643270" y="6180166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4m</a:t>
            </a:r>
          </a:p>
        </p:txBody>
      </p:sp>
    </p:spTree>
    <p:extLst>
      <p:ext uri="{BB962C8B-B14F-4D97-AF65-F5344CB8AC3E}">
        <p14:creationId xmlns:p14="http://schemas.microsoft.com/office/powerpoint/2010/main" val="3452715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A69836E-EC47-44A6-A0C1-9A1E7C9E62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3966" y="1931182"/>
                <a:ext cx="3438379" cy="435133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Current from VI probe plugged into O-Scope</a:t>
                </a:r>
              </a:p>
              <a:p>
                <a:r>
                  <a:rPr lang="en-US" dirty="0"/>
                  <a:t>Current decreases faster for aluminum, showing swifter transition from E-H mode</a:t>
                </a:r>
              </a:p>
              <a:p>
                <a:pPr lvl="1"/>
                <a:r>
                  <a:rPr lang="en-US" dirty="0"/>
                  <a:t>Al surfaced plasma has more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collisions resulting in higher plasma conductivity</a:t>
                </a:r>
              </a:p>
              <a:p>
                <a:r>
                  <a:rPr lang="en-US" dirty="0"/>
                  <a:t>It was hypothesized that this would exist as a result of changing the secondary electron emission coefficient by changing surface material</a:t>
                </a:r>
              </a:p>
              <a:p>
                <a:pPr lvl="1"/>
                <a:r>
                  <a:rPr lang="en-US" dirty="0"/>
                  <a:t>Still undetermined if this is an effect of recombination or surface electron emission</a:t>
                </a:r>
              </a:p>
              <a:p>
                <a:r>
                  <a:rPr lang="en-US" dirty="0"/>
                  <a:t>Differences in re-matching vs constant match were minimal and showed same trend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A69836E-EC47-44A6-A0C1-9A1E7C9E62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3966" y="1931182"/>
                <a:ext cx="3438379" cy="4351338"/>
              </a:xfrm>
              <a:blipFill>
                <a:blip r:embed="rId2"/>
                <a:stretch>
                  <a:fillRect l="-532" t="-1261" r="-1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7E055E2-B900-46DE-B7A4-065F51A0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753" y="852689"/>
            <a:ext cx="7520247" cy="5640185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5E1F09-65E8-4AE5-9552-3B5AC193F867}"/>
              </a:ext>
            </a:extLst>
          </p:cNvPr>
          <p:cNvSpPr/>
          <p:nvPr/>
        </p:nvSpPr>
        <p:spPr>
          <a:xfrm>
            <a:off x="5634729" y="2224150"/>
            <a:ext cx="485916" cy="7951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B8B1DC-C414-4A3B-9C2C-E7463C77D46F}"/>
              </a:ext>
            </a:extLst>
          </p:cNvPr>
          <p:cNvSpPr txBox="1"/>
          <p:nvPr/>
        </p:nvSpPr>
        <p:spPr>
          <a:xfrm>
            <a:off x="8033797" y="1833862"/>
            <a:ext cx="158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E-H transition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0A26A9-9B1B-462B-A976-5B573B50531C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6120645" y="2052926"/>
            <a:ext cx="1913152" cy="568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A3F006-7945-4EC2-92B5-551792BB66FD}"/>
              </a:ext>
            </a:extLst>
          </p:cNvPr>
          <p:cNvCxnSpPr/>
          <p:nvPr/>
        </p:nvCxnSpPr>
        <p:spPr>
          <a:xfrm>
            <a:off x="5682489" y="2274348"/>
            <a:ext cx="485917" cy="13476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A08182-ADF3-4D6F-B636-49C94273D4F1}"/>
              </a:ext>
            </a:extLst>
          </p:cNvPr>
          <p:cNvCxnSpPr/>
          <p:nvPr/>
        </p:nvCxnSpPr>
        <p:spPr>
          <a:xfrm>
            <a:off x="5704609" y="2274348"/>
            <a:ext cx="727377" cy="13476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8BB4930-BE0D-44A1-895F-B48F1A95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E-H Transition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B8B1DC-C414-4A3B-9C2C-E7463C77D46F}"/>
              </a:ext>
            </a:extLst>
          </p:cNvPr>
          <p:cNvSpPr txBox="1"/>
          <p:nvPr/>
        </p:nvSpPr>
        <p:spPr>
          <a:xfrm>
            <a:off x="5955203" y="3658292"/>
            <a:ext cx="79253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   Cu</a:t>
            </a:r>
          </a:p>
        </p:txBody>
      </p:sp>
    </p:spTree>
    <p:extLst>
      <p:ext uri="{BB962C8B-B14F-4D97-AF65-F5344CB8AC3E}">
        <p14:creationId xmlns:p14="http://schemas.microsoft.com/office/powerpoint/2010/main" val="2520175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Electrode setup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0" y="1286227"/>
            <a:ext cx="4362074" cy="452008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94464" y="733613"/>
            <a:ext cx="5987935" cy="5625317"/>
          </a:xfrm>
        </p:spPr>
        <p:txBody>
          <a:bodyPr/>
          <a:lstStyle/>
          <a:p>
            <a:r>
              <a:rPr lang="en-US" dirty="0"/>
              <a:t>Similar electrode setup to previous experiment</a:t>
            </a:r>
          </a:p>
          <a:p>
            <a:endParaRPr lang="en-US" dirty="0"/>
          </a:p>
          <a:p>
            <a:r>
              <a:rPr lang="en-US" dirty="0"/>
              <a:t>Surfaces are now thin film deposits</a:t>
            </a:r>
          </a:p>
          <a:p>
            <a:endParaRPr lang="en-US" dirty="0"/>
          </a:p>
          <a:p>
            <a:r>
              <a:rPr lang="en-US" dirty="0"/>
              <a:t>Surfaces tested </a:t>
            </a:r>
          </a:p>
          <a:p>
            <a:pPr lvl="1"/>
            <a:r>
              <a:rPr lang="en-US" dirty="0"/>
              <a:t>Magnesium</a:t>
            </a:r>
          </a:p>
          <a:p>
            <a:pPr lvl="1"/>
            <a:r>
              <a:rPr lang="en-US" dirty="0"/>
              <a:t>Aluminum</a:t>
            </a:r>
          </a:p>
          <a:p>
            <a:pPr lvl="1"/>
            <a:r>
              <a:rPr lang="en-US" dirty="0"/>
              <a:t>Copper</a:t>
            </a:r>
          </a:p>
          <a:p>
            <a:pPr lvl="1"/>
            <a:r>
              <a:rPr lang="en-US" dirty="0"/>
              <a:t>Silver`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687484" y="1757557"/>
            <a:ext cx="1144052" cy="1708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57533" y="1388225"/>
            <a:ext cx="114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Half wafer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31536" y="1757557"/>
            <a:ext cx="1341453" cy="16506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64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401AD-37F1-4610-B201-6E36E08C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B25B04-863E-4027-A56C-8F1DF82FEE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Summary</a:t>
                </a:r>
              </a:p>
              <a:p>
                <a:r>
                  <a:rPr lang="en-US" dirty="0"/>
                  <a:t>Background on topic</a:t>
                </a:r>
              </a:p>
              <a:p>
                <a:pPr lvl="1"/>
                <a:r>
                  <a:rPr lang="en-US" dirty="0"/>
                  <a:t>Electron sources</a:t>
                </a:r>
              </a:p>
              <a:p>
                <a:pPr lvl="1"/>
                <a:r>
                  <a:rPr lang="en-US" dirty="0"/>
                  <a:t>Secondary emission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𝑚𝑜𝑑𝑒𝑠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Dissociative recombination</a:t>
                </a:r>
              </a:p>
              <a:p>
                <a:r>
                  <a:rPr lang="en-US" dirty="0"/>
                  <a:t>Hypothesis</a:t>
                </a:r>
              </a:p>
              <a:p>
                <a:r>
                  <a:rPr lang="en-US" dirty="0"/>
                  <a:t>HPEM Modeling results</a:t>
                </a:r>
              </a:p>
              <a:p>
                <a:pPr lvl="1"/>
                <a:r>
                  <a:rPr lang="en-US" dirty="0"/>
                  <a:t>Changes in [O] density</a:t>
                </a:r>
              </a:p>
              <a:p>
                <a:r>
                  <a:rPr lang="en-US" dirty="0"/>
                  <a:t>Chamber Setup</a:t>
                </a:r>
              </a:p>
              <a:p>
                <a:r>
                  <a:rPr lang="en-US" dirty="0"/>
                  <a:t>Experimental work</a:t>
                </a:r>
              </a:p>
              <a:p>
                <a:r>
                  <a:rPr lang="en-US" dirty="0"/>
                  <a:t>Future work</a:t>
                </a:r>
              </a:p>
              <a:p>
                <a:pPr lvl="1"/>
                <a:r>
                  <a:rPr lang="en-US" dirty="0"/>
                  <a:t>Measurables</a:t>
                </a:r>
              </a:p>
              <a:p>
                <a:pPr lvl="1"/>
                <a:r>
                  <a:rPr lang="en-US" dirty="0"/>
                  <a:t>Modifications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B25B04-863E-4027-A56C-8F1DF82FEE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1" t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indoor, object, light, glass&#10;&#10;Description automatically generated">
            <a:extLst>
              <a:ext uri="{FF2B5EF4-FFF2-40B4-BE49-F238E27FC236}">
                <a16:creationId xmlns:a16="http://schemas.microsoft.com/office/drawing/2014/main" id="{479A6296-E2B2-4C79-855C-210AE8472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4" r="21018"/>
          <a:stretch/>
        </p:blipFill>
        <p:spPr>
          <a:xfrm>
            <a:off x="4780547" y="733613"/>
            <a:ext cx="7205762" cy="562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226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6FA0E-916F-405F-ADCD-5DDE7282A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50mT pulsed density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6FF86B-4187-4C5B-863A-7E0D9A2A6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53330"/>
            <a:ext cx="7222434" cy="54390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055286-212F-41A4-8171-46CF50064709}"/>
                  </a:ext>
                </a:extLst>
              </p:cNvPr>
              <p:cNvSpPr txBox="1"/>
              <p:nvPr/>
            </p:nvSpPr>
            <p:spPr>
              <a:xfrm>
                <a:off x="7593496" y="2173357"/>
                <a:ext cx="367085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~30% increase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for silver surface</a:t>
                </a:r>
              </a:p>
              <a:p>
                <a:endParaRPr lang="en-US" dirty="0"/>
              </a:p>
              <a:p>
                <a:r>
                  <a:rPr lang="en-US" dirty="0"/>
                  <a:t>Opposite what would be expected from recombination effects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7055286-212F-41A4-8171-46CF50064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496" y="2173357"/>
                <a:ext cx="3670852" cy="1200329"/>
              </a:xfrm>
              <a:prstGeom prst="rect">
                <a:avLst/>
              </a:prstGeom>
              <a:blipFill>
                <a:blip r:embed="rId3"/>
                <a:stretch>
                  <a:fillRect l="-1495" t="-3061" r="-166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91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59656-0D4B-44E0-964A-7991450E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50mT EEDFs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E00020-E109-4AC3-ABBA-1F06B4E52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77858"/>
            <a:ext cx="5533886" cy="415041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078557-3761-423E-9109-54A34E9AA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7171" y="977858"/>
            <a:ext cx="5533887" cy="4150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24237-2EC4-4F35-B7D0-49AC2EB4441C}"/>
              </a:ext>
            </a:extLst>
          </p:cNvPr>
          <p:cNvSpPr txBox="1"/>
          <p:nvPr/>
        </p:nvSpPr>
        <p:spPr>
          <a:xfrm>
            <a:off x="1258957" y="5259938"/>
            <a:ext cx="4207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Evolution of EEDF from transient to SS</a:t>
            </a:r>
          </a:p>
          <a:p>
            <a:endParaRPr lang="en-US" dirty="0"/>
          </a:p>
          <a:p>
            <a:r>
              <a:rPr lang="en-US" dirty="0"/>
              <a:t>High energy electrons play role in transient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8DD39-8C9D-4E9C-9D07-9F0DF6383460}"/>
              </a:ext>
            </a:extLst>
          </p:cNvPr>
          <p:cNvSpPr txBox="1"/>
          <p:nvPr/>
        </p:nvSpPr>
        <p:spPr>
          <a:xfrm>
            <a:off x="6777513" y="5259938"/>
            <a:ext cx="4333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energy electrons lose their role with the silver cathode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B1A79C-54FC-4424-A645-ADBC372C2A53}"/>
                  </a:ext>
                </a:extLst>
              </p:cNvPr>
              <p:cNvSpPr txBox="1"/>
              <p:nvPr/>
            </p:nvSpPr>
            <p:spPr>
              <a:xfrm>
                <a:off x="6777513" y="5880142"/>
                <a:ext cx="3930948" cy="7799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𝑝𝑟𝑜𝑏𝑒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EB1A79C-54FC-4424-A645-ADBC372C2A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513" y="5880142"/>
                <a:ext cx="3930948" cy="7799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545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286C9-A4BC-4AD6-A00B-748350BE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100mT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1684D2-7400-454E-A636-D18654F8C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0771" y="1640095"/>
            <a:ext cx="91304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73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9953-C209-4E7A-B412-010BD026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100mT EEDFs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693A0E-E192-4F93-9ED8-D2C39B49F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539" y="1094341"/>
            <a:ext cx="5334000" cy="400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C11213-7C24-4FB9-87A9-C77167D38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973" y="1094341"/>
            <a:ext cx="5334000" cy="4000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4CEC7E-7042-4246-B428-72195A656476}"/>
              </a:ext>
            </a:extLst>
          </p:cNvPr>
          <p:cNvSpPr txBox="1"/>
          <p:nvPr/>
        </p:nvSpPr>
        <p:spPr>
          <a:xfrm>
            <a:off x="1927551" y="5133561"/>
            <a:ext cx="8336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Still a similar evolution from 50mTorr but less difference between the 2 approaching SS</a:t>
            </a:r>
          </a:p>
        </p:txBody>
      </p:sp>
    </p:spTree>
    <p:extLst>
      <p:ext uri="{BB962C8B-B14F-4D97-AF65-F5344CB8AC3E}">
        <p14:creationId xmlns:p14="http://schemas.microsoft.com/office/powerpoint/2010/main" val="1370942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138CE-A201-4014-9D4B-143DD5930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250 </a:t>
            </a:r>
            <a:r>
              <a:rPr lang="en-US" dirty="0" err="1"/>
              <a:t>mTorr</a:t>
            </a:r>
            <a:r>
              <a:rPr lang="en-US" dirty="0"/>
              <a:t> data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B7F34-E1B2-4CDD-B597-138C04453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487" y="1108904"/>
            <a:ext cx="5334000" cy="40005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F035DB-ABCD-4ECF-AF90-1CE6ECAEC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108904"/>
            <a:ext cx="533400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BAF7A-0E71-4EC0-BB10-5FAB43D4FDDA}"/>
              </a:ext>
            </a:extLst>
          </p:cNvPr>
          <p:cNvSpPr txBox="1"/>
          <p:nvPr/>
        </p:nvSpPr>
        <p:spPr>
          <a:xfrm>
            <a:off x="1198727" y="5109404"/>
            <a:ext cx="6670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distinct temporal evolution as suggested by 50 →100 </a:t>
            </a:r>
            <a:r>
              <a:rPr lang="en-US" dirty="0" err="1"/>
              <a:t>mTorr</a:t>
            </a:r>
            <a:r>
              <a:rPr lang="en-US" dirty="0"/>
              <a:t> case</a:t>
            </a:r>
          </a:p>
          <a:p>
            <a:r>
              <a:rPr lang="en-US" dirty="0"/>
              <a:t>Longer term pulse to pulse change for Ag</a:t>
            </a:r>
          </a:p>
        </p:txBody>
      </p:sp>
    </p:spTree>
    <p:extLst>
      <p:ext uri="{BB962C8B-B14F-4D97-AF65-F5344CB8AC3E}">
        <p14:creationId xmlns:p14="http://schemas.microsoft.com/office/powerpoint/2010/main" val="4038890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0FD1-2A89-40A0-9598-7503878BB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runs with silver thin film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8065C7-20B1-4F25-AFA5-EA78C3047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870364"/>
            <a:ext cx="5334000" cy="40005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6B8E6C-D52C-4398-B50D-7B22A429FECD}"/>
              </a:ext>
            </a:extLst>
          </p:cNvPr>
          <p:cNvCxnSpPr/>
          <p:nvPr/>
        </p:nvCxnSpPr>
        <p:spPr>
          <a:xfrm flipH="1" flipV="1">
            <a:off x="2716696" y="1577009"/>
            <a:ext cx="291547" cy="1364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E1818F5-9CD8-4B31-9738-68CB860A5AF2}"/>
              </a:ext>
            </a:extLst>
          </p:cNvPr>
          <p:cNvSpPr txBox="1"/>
          <p:nvPr/>
        </p:nvSpPr>
        <p:spPr>
          <a:xfrm>
            <a:off x="1355965" y="5057020"/>
            <a:ext cx="416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Subsequent runs for material ~2 min apart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8C7EC-F18C-4C5A-8F9D-AF16887BF063}"/>
              </a:ext>
            </a:extLst>
          </p:cNvPr>
          <p:cNvSpPr txBox="1"/>
          <p:nvPr/>
        </p:nvSpPr>
        <p:spPr>
          <a:xfrm>
            <a:off x="7108278" y="2505670"/>
            <a:ext cx="36059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50mTorr Al outlier was last run</a:t>
            </a:r>
          </a:p>
          <a:p>
            <a:endParaRPr lang="en-US" dirty="0"/>
          </a:p>
          <a:p>
            <a:r>
              <a:rPr lang="en-US" dirty="0"/>
              <a:t>100mTorr Al outlier was 3</a:t>
            </a:r>
            <a:r>
              <a:rPr lang="en-US" baseline="30000" dirty="0"/>
              <a:t>rd</a:t>
            </a:r>
            <a:r>
              <a:rPr lang="en-US" dirty="0"/>
              <a:t> of 5 runs</a:t>
            </a:r>
          </a:p>
        </p:txBody>
      </p:sp>
    </p:spTree>
    <p:extLst>
      <p:ext uri="{BB962C8B-B14F-4D97-AF65-F5344CB8AC3E}">
        <p14:creationId xmlns:p14="http://schemas.microsoft.com/office/powerpoint/2010/main" val="303643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63"/>
          <a:stretch/>
        </p:blipFill>
        <p:spPr>
          <a:xfrm rot="5400000">
            <a:off x="713856" y="3376198"/>
            <a:ext cx="3248373" cy="2734909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t="16176" r="28301" b="24803"/>
          <a:stretch/>
        </p:blipFill>
        <p:spPr bwMode="auto">
          <a:xfrm>
            <a:off x="7333201" y="4123403"/>
            <a:ext cx="4172990" cy="224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 t="14924" r="26909" b="18249"/>
          <a:stretch/>
        </p:blipFill>
        <p:spPr>
          <a:xfrm rot="5400000">
            <a:off x="4039682" y="3774266"/>
            <a:ext cx="2959334" cy="2227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9611" y="2196136"/>
            <a:ext cx="193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Mesh netting to eliminate edge light-up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9299" y="2485175"/>
            <a:ext cx="2223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Degradation of silver coating after O2 plasma exposure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62590" y="3200073"/>
            <a:ext cx="2114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Degradation of copper film after O2 plasma exposure</a:t>
            </a:r>
          </a:p>
        </p:txBody>
      </p:sp>
    </p:spTree>
    <p:extLst>
      <p:ext uri="{BB962C8B-B14F-4D97-AF65-F5344CB8AC3E}">
        <p14:creationId xmlns:p14="http://schemas.microsoft.com/office/powerpoint/2010/main" val="3608148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B098-509A-4FD5-AC3E-CF3D21819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Future modifications </a:t>
            </a:r>
            <a:r>
              <a:rPr lang="en-US" dirty="0">
                <a:solidFill>
                  <a:srgbClr val="FF0000"/>
                </a:solidFill>
              </a:rPr>
              <a:t>to </a:t>
            </a:r>
            <a:r>
              <a:rPr lang="en-US" b="1" dirty="0">
                <a:solidFill>
                  <a:srgbClr val="FF0000"/>
                </a:solidFill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284686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Canvas 1">
            <a:extLst>
              <a:ext uri="{FF2B5EF4-FFF2-40B4-BE49-F238E27FC236}">
                <a16:creationId xmlns:a16="http://schemas.microsoft.com/office/drawing/2014/main" id="{F51DED01-F3AC-4CC3-B30B-2945898A78DF}"/>
              </a:ext>
            </a:extLst>
          </p:cNvPr>
          <p:cNvGrpSpPr/>
          <p:nvPr/>
        </p:nvGrpSpPr>
        <p:grpSpPr>
          <a:xfrm>
            <a:off x="6604378" y="1597204"/>
            <a:ext cx="5587622" cy="3923665"/>
            <a:chOff x="-101222" y="0"/>
            <a:chExt cx="5587622" cy="39236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D473C5-CF13-4E6D-865E-1E0BFB7BFAD9}"/>
                </a:ext>
              </a:extLst>
            </p:cNvPr>
            <p:cNvSpPr/>
            <p:nvPr/>
          </p:nvSpPr>
          <p:spPr>
            <a:xfrm>
              <a:off x="0" y="0"/>
              <a:ext cx="5486400" cy="3923665"/>
            </a:xfrm>
            <a:prstGeom prst="rect">
              <a:avLst/>
            </a:prstGeom>
            <a:solidFill>
              <a:prstClr val="white"/>
            </a:solidFill>
          </p:spPr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15512C-F05D-48A1-AC21-4153393C5528}"/>
                </a:ext>
              </a:extLst>
            </p:cNvPr>
            <p:cNvSpPr/>
            <p:nvPr/>
          </p:nvSpPr>
          <p:spPr>
            <a:xfrm>
              <a:off x="2736376" y="3223442"/>
              <a:ext cx="573206" cy="55955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0AFC77-1D35-48DE-9F26-41B0141CBC0D}"/>
                </a:ext>
              </a:extLst>
            </p:cNvPr>
            <p:cNvCxnSpPr>
              <a:stCxn id="13" idx="0"/>
            </p:cNvCxnSpPr>
            <p:nvPr/>
          </p:nvCxnSpPr>
          <p:spPr>
            <a:xfrm flipH="1" flipV="1">
              <a:off x="3009331" y="2527406"/>
              <a:ext cx="13648" cy="696036"/>
            </a:xfrm>
            <a:prstGeom prst="line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4E890A1F-CFA1-4A2E-90F9-3BF9FD831201}"/>
                </a:ext>
              </a:extLst>
            </p:cNvPr>
            <p:cNvSpPr/>
            <p:nvPr/>
          </p:nvSpPr>
          <p:spPr>
            <a:xfrm>
              <a:off x="2825087" y="2097501"/>
              <a:ext cx="382137" cy="429905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F06F344-8ABA-4AB3-ACE7-47BCD2FF888D}"/>
                </a:ext>
              </a:extLst>
            </p:cNvPr>
            <p:cNvCxnSpPr>
              <a:stCxn id="15" idx="1"/>
            </p:cNvCxnSpPr>
            <p:nvPr/>
          </p:nvCxnSpPr>
          <p:spPr>
            <a:xfrm flipH="1" flipV="1">
              <a:off x="2463421" y="1872314"/>
              <a:ext cx="457200" cy="440140"/>
            </a:xfrm>
            <a:prstGeom prst="line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07D4E4-6C6E-4924-9D8D-46E026362B55}"/>
                </a:ext>
              </a:extLst>
            </p:cNvPr>
            <p:cNvCxnSpPr>
              <a:stCxn id="15" idx="5"/>
            </p:cNvCxnSpPr>
            <p:nvPr/>
          </p:nvCxnSpPr>
          <p:spPr>
            <a:xfrm flipV="1">
              <a:off x="3111690" y="1858666"/>
              <a:ext cx="470847" cy="453788"/>
            </a:xfrm>
            <a:prstGeom prst="line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FC42278-68B4-46F1-90D9-FF31BE63C55F}"/>
                </a:ext>
              </a:extLst>
            </p:cNvPr>
            <p:cNvSpPr/>
            <p:nvPr/>
          </p:nvSpPr>
          <p:spPr>
            <a:xfrm rot="2669084">
              <a:off x="2047164" y="1490177"/>
              <a:ext cx="477672" cy="4776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B04E0F5-505C-4D98-BC6E-377270F91161}"/>
                </a:ext>
              </a:extLst>
            </p:cNvPr>
            <p:cNvCxnSpPr>
              <a:stCxn id="18" idx="1"/>
            </p:cNvCxnSpPr>
            <p:nvPr/>
          </p:nvCxnSpPr>
          <p:spPr>
            <a:xfrm flipH="1" flipV="1">
              <a:off x="1630908" y="1101215"/>
              <a:ext cx="484698" cy="460441"/>
            </a:xfrm>
            <a:prstGeom prst="line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 Box 2">
                  <a:extLst>
                    <a:ext uri="{FF2B5EF4-FFF2-40B4-BE49-F238E27FC236}">
                      <a16:creationId xmlns:a16="http://schemas.microsoft.com/office/drawing/2014/main" id="{78A87944-98BD-4525-8082-F1D0AA7C71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64144" y="2898426"/>
                  <a:ext cx="495934" cy="3936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06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𝑃𝑢𝑚𝑝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 Box 2">
                  <a:extLst>
                    <a:ext uri="{FF2B5EF4-FFF2-40B4-BE49-F238E27FC236}">
                      <a16:creationId xmlns:a16="http://schemas.microsoft.com/office/drawing/2014/main" id="{78A87944-98BD-4525-8082-F1D0AA7C71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64144" y="2898426"/>
                  <a:ext cx="495934" cy="3936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2">
                  <a:extLst>
                    <a:ext uri="{FF2B5EF4-FFF2-40B4-BE49-F238E27FC236}">
                      <a16:creationId xmlns:a16="http://schemas.microsoft.com/office/drawing/2014/main" id="{F4DEE55B-C944-4227-B67D-0128DCDF8D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31410" y="1970427"/>
                  <a:ext cx="607059" cy="372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 Box 2">
                  <a:extLst>
                    <a:ext uri="{FF2B5EF4-FFF2-40B4-BE49-F238E27FC236}">
                      <a16:creationId xmlns:a16="http://schemas.microsoft.com/office/drawing/2014/main" id="{F4DEE55B-C944-4227-B67D-0128DCDF8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31410" y="1970427"/>
                  <a:ext cx="607059" cy="37266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2">
                  <a:extLst>
                    <a:ext uri="{FF2B5EF4-FFF2-40B4-BE49-F238E27FC236}">
                      <a16:creationId xmlns:a16="http://schemas.microsoft.com/office/drawing/2014/main" id="{7DBC3CD9-F14D-467F-BD1A-35836AD63F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84865" y="1970427"/>
                  <a:ext cx="495299" cy="3726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1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 Box 2">
                  <a:extLst>
                    <a:ext uri="{FF2B5EF4-FFF2-40B4-BE49-F238E27FC236}">
                      <a16:creationId xmlns:a16="http://schemas.microsoft.com/office/drawing/2014/main" id="{7DBC3CD9-F14D-467F-BD1A-35836AD63F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84865" y="1970427"/>
                  <a:ext cx="495299" cy="37266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A7A0BB1-2324-4823-8BD3-DEB2659BDBE2}"/>
                </a:ext>
              </a:extLst>
            </p:cNvPr>
            <p:cNvCxnSpPr>
              <a:cxnSpLocks/>
            </p:cNvCxnSpPr>
            <p:nvPr/>
          </p:nvCxnSpPr>
          <p:spPr>
            <a:xfrm>
              <a:off x="3729157" y="2623078"/>
              <a:ext cx="719617" cy="541465"/>
            </a:xfrm>
            <a:prstGeom prst="line">
              <a:avLst/>
            </a:prstGeom>
            <a:ln>
              <a:headEnd type="arrow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 Box 2">
                  <a:extLst>
                    <a:ext uri="{FF2B5EF4-FFF2-40B4-BE49-F238E27FC236}">
                      <a16:creationId xmlns:a16="http://schemas.microsoft.com/office/drawing/2014/main" id="{3F22EDC2-ABF5-4C4D-9878-F7AA01D048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55682" y="3202596"/>
                  <a:ext cx="1423613" cy="686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𝑜𝑝𝑡𝑖𝑐𝑎𝑙</m:t>
                        </m:r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𝑝𝑎𝑟𝑎𝑚𝑒𝑡𝑟𝑖𝑐</m:t>
                        </m:r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𝑜𝑠𝑐𝑖𝑙𝑙𝑎𝑡𝑜𝑟</m:t>
                        </m:r>
                      </m:oMath>
                    </m:oMathPara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 Box 2">
                  <a:extLst>
                    <a:ext uri="{FF2B5EF4-FFF2-40B4-BE49-F238E27FC236}">
                      <a16:creationId xmlns:a16="http://schemas.microsoft.com/office/drawing/2014/main" id="{3F22EDC2-ABF5-4C4D-9878-F7AA01D048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55682" y="3202596"/>
                  <a:ext cx="1423613" cy="68663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6B97BD2-0BA3-4A90-A432-49A6B231FF62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V="1">
              <a:off x="1659121" y="1899407"/>
              <a:ext cx="459522" cy="7798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 Box 2">
                  <a:extLst>
                    <a:ext uri="{FF2B5EF4-FFF2-40B4-BE49-F238E27FC236}">
                      <a16:creationId xmlns:a16="http://schemas.microsoft.com/office/drawing/2014/main" id="{31EB25AA-35CB-4C27-BDFD-9845D3C8BD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9754" y="2679260"/>
                  <a:ext cx="1423035" cy="686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𝑓𝑟𝑒𝑞𝑢𝑒𝑛𝑐𝑦</m:t>
                        </m:r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𝑑𝑜𝑢𝑏𝑙𝑒𝑟</m:t>
                        </m:r>
                      </m:oMath>
                    </m:oMathPara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100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(attachment for OPO)</a:t>
                  </a:r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 Box 2">
                  <a:extLst>
                    <a:ext uri="{FF2B5EF4-FFF2-40B4-BE49-F238E27FC236}">
                      <a16:creationId xmlns:a16="http://schemas.microsoft.com/office/drawing/2014/main" id="{31EB25AA-35CB-4C27-BDFD-9845D3C8BD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79754" y="2679260"/>
                  <a:ext cx="1423035" cy="68643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6416F2A-7BD7-4DAC-80BC-EB2062F0D5F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831391" y="1243990"/>
              <a:ext cx="908698" cy="4048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 Box 2">
                  <a:extLst>
                    <a:ext uri="{FF2B5EF4-FFF2-40B4-BE49-F238E27FC236}">
                      <a16:creationId xmlns:a16="http://schemas.microsoft.com/office/drawing/2014/main" id="{11D7FA4D-3BA1-4AEF-865D-7CC2F9FB5F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101222" y="1648887"/>
                  <a:ext cx="1865226" cy="9485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𝑤𝑖𝑑𝑒</m:t>
                        </m:r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𝑠𝑝𝑒𝑐𝑡𝑟𝑢𝑚</m:t>
                        </m:r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𝑜𝑓</m:t>
                        </m:r>
                        <m:r>
                          <a:rPr lang="en-US" sz="12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𝑙𝑎𝑠𝑒𝑟</m:t>
                        </m:r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20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𝑤𝑎𝑣𝑒𝑙𝑒𝑛𝑔𝑡h𝑠</m:t>
                        </m:r>
                        <m:r>
                          <a:rPr lang="en-US" sz="1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200" b="0" i="1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205.5−2750 </m:t>
                        </m:r>
                        <m:r>
                          <a:rPr lang="en-US" sz="12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𝑛𝑚</m:t>
                        </m:r>
                      </m:oMath>
                    </m:oMathPara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 Box 2">
                  <a:extLst>
                    <a:ext uri="{FF2B5EF4-FFF2-40B4-BE49-F238E27FC236}">
                      <a16:creationId xmlns:a16="http://schemas.microsoft.com/office/drawing/2014/main" id="{11D7FA4D-3BA1-4AEF-865D-7CC2F9FB5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-101222" y="1648887"/>
                  <a:ext cx="1865226" cy="94852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6BC42AC2-5816-4987-ABE2-F5C68517E2E7}"/>
                </a:ext>
              </a:extLst>
            </p:cNvPr>
            <p:cNvSpPr/>
            <p:nvPr/>
          </p:nvSpPr>
          <p:spPr>
            <a:xfrm>
              <a:off x="1317009" y="848732"/>
              <a:ext cx="423080" cy="272955"/>
            </a:xfrm>
            <a:prstGeom prst="cloud">
              <a:avLst/>
            </a:prstGeom>
            <a:solidFill>
              <a:srgbClr val="FA0E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 Box 2">
                  <a:extLst>
                    <a:ext uri="{FF2B5EF4-FFF2-40B4-BE49-F238E27FC236}">
                      <a16:creationId xmlns:a16="http://schemas.microsoft.com/office/drawing/2014/main" id="{9D34B416-B14D-4DB6-8C9C-B1DF53D80B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67487" y="86781"/>
                  <a:ext cx="1918913" cy="3924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i="1" smtClean="0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1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𝑃𝑢𝑚𝑝</m:t>
                            </m:r>
                          </m:sub>
                        </m:sSub>
                        <m:r>
                          <a:rPr lang="en-US" sz="11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1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1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1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1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1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1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 Box 2">
                  <a:extLst>
                    <a:ext uri="{FF2B5EF4-FFF2-40B4-BE49-F238E27FC236}">
                      <a16:creationId xmlns:a16="http://schemas.microsoft.com/office/drawing/2014/main" id="{9D34B416-B14D-4DB6-8C9C-B1DF53D80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67487" y="86781"/>
                  <a:ext cx="1918913" cy="3924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 Box 2">
                  <a:extLst>
                    <a:ext uri="{FF2B5EF4-FFF2-40B4-BE49-F238E27FC236}">
                      <a16:creationId xmlns:a16="http://schemas.microsoft.com/office/drawing/2014/main" id="{E7BA9F23-2D74-40CD-9EC0-CE630AA318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2166" y="794070"/>
                  <a:ext cx="1918334" cy="3898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𝐿𝐼𝐹</m:t>
                        </m:r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sz="1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𝐿𝐴𝑆</m:t>
                        </m:r>
                      </m:oMath>
                    </m:oMathPara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 Box 2">
                  <a:extLst>
                    <a:ext uri="{FF2B5EF4-FFF2-40B4-BE49-F238E27FC236}">
                      <a16:creationId xmlns:a16="http://schemas.microsoft.com/office/drawing/2014/main" id="{E7BA9F23-2D74-40CD-9EC0-CE630AA318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42166" y="794070"/>
                  <a:ext cx="1918334" cy="38988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6380592-690D-4582-800C-EC0E8E8A65D1}"/>
                </a:ext>
              </a:extLst>
            </p:cNvPr>
            <p:cNvSpPr/>
            <p:nvPr/>
          </p:nvSpPr>
          <p:spPr>
            <a:xfrm>
              <a:off x="1807163" y="307511"/>
              <a:ext cx="792736" cy="2431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 Box 2">
                  <a:extLst>
                    <a:ext uri="{FF2B5EF4-FFF2-40B4-BE49-F238E27FC236}">
                      <a16:creationId xmlns:a16="http://schemas.microsoft.com/office/drawing/2014/main" id="{0188893C-5BCB-4E8A-BD81-850B075B8A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69056" y="57184"/>
                  <a:ext cx="1423035" cy="685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𝑆𝑝𝑒𝑐𝑡𝑟𝑢𝑚</m:t>
                        </m:r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𝐴𝑛𝑎𝑙𝑦𝑧𝑒𝑟</m:t>
                        </m:r>
                      </m:oMath>
                    </m:oMathPara>
                  </a14:m>
                  <a:endParaRPr lang="en-US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 Box 2">
                  <a:extLst>
                    <a:ext uri="{FF2B5EF4-FFF2-40B4-BE49-F238E27FC236}">
                      <a16:creationId xmlns:a16="http://schemas.microsoft.com/office/drawing/2014/main" id="{0188893C-5BCB-4E8A-BD81-850B075B8A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69056" y="57184"/>
                  <a:ext cx="1423035" cy="68580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F8020B9-BCD8-4FFA-B3FE-36ED5E1E2E8F}"/>
                </a:ext>
              </a:extLst>
            </p:cNvPr>
            <p:cNvCxnSpPr/>
            <p:nvPr/>
          </p:nvCxnSpPr>
          <p:spPr>
            <a:xfrm flipH="1" flipV="1">
              <a:off x="923803" y="412280"/>
              <a:ext cx="484505" cy="460375"/>
            </a:xfrm>
            <a:prstGeom prst="line">
              <a:avLst/>
            </a:prstGeom>
            <a:ln w="952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EDD5F4A-F6D4-413C-8FE3-BA1CE86FE6E2}"/>
                </a:ext>
              </a:extLst>
            </p:cNvPr>
            <p:cNvSpPr/>
            <p:nvPr/>
          </p:nvSpPr>
          <p:spPr>
            <a:xfrm rot="2869847">
              <a:off x="766854" y="252484"/>
              <a:ext cx="181666" cy="1816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 Box 2">
                  <a:extLst>
                    <a:ext uri="{FF2B5EF4-FFF2-40B4-BE49-F238E27FC236}">
                      <a16:creationId xmlns:a16="http://schemas.microsoft.com/office/drawing/2014/main" id="{60E44032-DD7D-4994-B874-FF23573F56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1762" y="2576"/>
                  <a:ext cx="1917699" cy="3746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𝑝h𝑜𝑡𝑜</m:t>
                        </m:r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1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𝑑𝑖𝑜𝑑𝑒</m:t>
                        </m:r>
                      </m:oMath>
                    </m:oMathPara>
                  </a14:m>
                  <a:endPara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 Box 2">
                  <a:extLst>
                    <a:ext uri="{FF2B5EF4-FFF2-40B4-BE49-F238E27FC236}">
                      <a16:creationId xmlns:a16="http://schemas.microsoft.com/office/drawing/2014/main" id="{60E44032-DD7D-4994-B874-FF23573F56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762" y="2576"/>
                  <a:ext cx="1917699" cy="374649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1729FED-C028-4178-9F4E-7DCCCEF75BB6}"/>
                </a:ext>
              </a:extLst>
            </p:cNvPr>
            <p:cNvCxnSpPr/>
            <p:nvPr/>
          </p:nvCxnSpPr>
          <p:spPr>
            <a:xfrm>
              <a:off x="3541594" y="1815092"/>
              <a:ext cx="95598" cy="955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9CB92B2-9C89-495A-BFE5-6108B9688E83}"/>
                </a:ext>
              </a:extLst>
            </p:cNvPr>
            <p:cNvSpPr/>
            <p:nvPr/>
          </p:nvSpPr>
          <p:spPr>
            <a:xfrm>
              <a:off x="1740090" y="573206"/>
              <a:ext cx="218759" cy="313898"/>
            </a:xfrm>
            <a:custGeom>
              <a:avLst/>
              <a:gdLst>
                <a:gd name="connsiteX0" fmla="*/ 0 w 218759"/>
                <a:gd name="connsiteY0" fmla="*/ 313898 h 313898"/>
                <a:gd name="connsiteX1" fmla="*/ 184244 w 218759"/>
                <a:gd name="connsiteY1" fmla="*/ 177421 h 313898"/>
                <a:gd name="connsiteX2" fmla="*/ 218364 w 218759"/>
                <a:gd name="connsiteY2" fmla="*/ 0 h 31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759" h="313898">
                  <a:moveTo>
                    <a:pt x="0" y="313898"/>
                  </a:moveTo>
                  <a:cubicBezTo>
                    <a:pt x="73925" y="271817"/>
                    <a:pt x="147850" y="229737"/>
                    <a:pt x="184244" y="177421"/>
                  </a:cubicBezTo>
                  <a:cubicBezTo>
                    <a:pt x="220638" y="125105"/>
                    <a:pt x="219501" y="62552"/>
                    <a:pt x="218364" y="0"/>
                  </a:cubicBezTo>
                </a:path>
              </a:pathLst>
            </a:custGeom>
            <a:noFill/>
            <a:ln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6A6C26C-23E4-4178-800B-F91737C6A5CA}"/>
              </a:ext>
            </a:extLst>
          </p:cNvPr>
          <p:cNvSpPr/>
          <p:nvPr/>
        </p:nvSpPr>
        <p:spPr>
          <a:xfrm>
            <a:off x="8470441" y="2943523"/>
            <a:ext cx="2489011" cy="127738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3B3C2B9-442B-4FD2-90FD-6BA56918D3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5967" y="1825624"/>
            <a:ext cx="5486400" cy="3455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A2B49-DBF9-430D-971E-1903C6FE7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9" y="10066"/>
            <a:ext cx="10972800" cy="450891"/>
          </a:xfrm>
        </p:spPr>
        <p:txBody>
          <a:bodyPr/>
          <a:lstStyle/>
          <a:p>
            <a:r>
              <a:rPr lang="en-US" sz="2800" dirty="0"/>
              <a:t>Optical parametric oscillator for O atom measurements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6D83C8-FCD7-420F-A7D7-CAC98AE4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2251"/>
            <a:ext cx="4878704" cy="7647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Laser output 410-2500nm (18.5k) or 192-2750nm (62.7k)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2">
                <a:extLst>
                  <a:ext uri="{FF2B5EF4-FFF2-40B4-BE49-F238E27FC236}">
                    <a16:creationId xmlns:a16="http://schemas.microsoft.com/office/drawing/2014/main" id="{EF58FCDF-A437-4C9C-8C50-2204FA6D68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42361" y="5412251"/>
                <a:ext cx="1917699" cy="372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𝑁𝑑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𝑌𝐴𝐺</m:t>
                      </m:r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 Box 2">
                <a:extLst>
                  <a:ext uri="{FF2B5EF4-FFF2-40B4-BE49-F238E27FC236}">
                    <a16:creationId xmlns:a16="http://schemas.microsoft.com/office/drawing/2014/main" id="{EF58FCDF-A437-4C9C-8C50-2204FA6D6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42361" y="5412251"/>
                <a:ext cx="1917699" cy="37266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id="{D57A592C-9B18-46D8-8CFF-B9F64759DA39}"/>
              </a:ext>
            </a:extLst>
          </p:cNvPr>
          <p:cNvSpPr/>
          <p:nvPr/>
        </p:nvSpPr>
        <p:spPr>
          <a:xfrm rot="2669084">
            <a:off x="10258288" y="3281241"/>
            <a:ext cx="242879" cy="242879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2">
                <a:extLst>
                  <a:ext uri="{FF2B5EF4-FFF2-40B4-BE49-F238E27FC236}">
                    <a16:creationId xmlns:a16="http://schemas.microsoft.com/office/drawing/2014/main" id="{289C5D58-6014-428A-B3C5-650BE67353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512358" y="3050637"/>
                <a:ext cx="1423035" cy="686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𝑖𝑛𝑡𝑒𝑟𝑛𝑎𝑙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𝑑𝑒𝑡𝑒𝑐𝑡𝑜𝑟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100" b="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𝑜𝑓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𝑂𝑃𝑂</m:t>
                      </m:r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 Box 2">
                <a:extLst>
                  <a:ext uri="{FF2B5EF4-FFF2-40B4-BE49-F238E27FC236}">
                    <a16:creationId xmlns:a16="http://schemas.microsoft.com/office/drawing/2014/main" id="{289C5D58-6014-428A-B3C5-650BE6735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12358" y="3050637"/>
                <a:ext cx="1423035" cy="68643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 Box 2">
                <a:extLst>
                  <a:ext uri="{FF2B5EF4-FFF2-40B4-BE49-F238E27FC236}">
                    <a16:creationId xmlns:a16="http://schemas.microsoft.com/office/drawing/2014/main" id="{1849B8D6-278D-4690-A990-A46C9CA9FA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80233" y="5112901"/>
                <a:ext cx="1423035" cy="6864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𝑒𝑟𝑖𝑒𝑠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𝑜𝑓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𝑚𝑖𝑟𝑟𝑜𝑟𝑠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100" b="0" i="1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5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𝑎𝑛𝑑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1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𝑐𝑟𝑦𝑠𝑡𝑎𝑙𝑠</m:t>
                      </m:r>
                    </m:oMath>
                  </m:oMathPara>
                </a14:m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Text Box 2">
                <a:extLst>
                  <a:ext uri="{FF2B5EF4-FFF2-40B4-BE49-F238E27FC236}">
                    <a16:creationId xmlns:a16="http://schemas.microsoft.com/office/drawing/2014/main" id="{1849B8D6-278D-4690-A990-A46C9CA9F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80233" y="5112901"/>
                <a:ext cx="1423035" cy="68643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B82CA34-42FA-4E61-A7C1-A81A4389299D}"/>
              </a:ext>
            </a:extLst>
          </p:cNvPr>
          <p:cNvCxnSpPr>
            <a:cxnSpLocks/>
          </p:cNvCxnSpPr>
          <p:nvPr/>
        </p:nvCxnSpPr>
        <p:spPr>
          <a:xfrm flipV="1">
            <a:off x="8737784" y="4124610"/>
            <a:ext cx="798717" cy="9976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525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901C-D54A-4101-A17D-22BAC7593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modifications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DCEEC-51B2-47ED-8338-703637BBA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Expandable bellows for Langmuir probe insertion</a:t>
            </a:r>
          </a:p>
          <a:p>
            <a:endParaRPr lang="en-US" dirty="0"/>
          </a:p>
          <a:p>
            <a:r>
              <a:rPr lang="en-US" dirty="0"/>
              <a:t>Shrink chamber size</a:t>
            </a:r>
          </a:p>
          <a:p>
            <a:endParaRPr lang="en-US" dirty="0"/>
          </a:p>
          <a:p>
            <a:r>
              <a:rPr lang="en-US" dirty="0"/>
              <a:t>OES measurements for OH contamination</a:t>
            </a:r>
          </a:p>
          <a:p>
            <a:endParaRPr lang="en-US" dirty="0"/>
          </a:p>
          <a:p>
            <a:r>
              <a:rPr lang="en-US" dirty="0"/>
              <a:t>Re-oxidize surfaces when Al EEDF changes form</a:t>
            </a:r>
          </a:p>
          <a:p>
            <a:endParaRPr lang="en-US" dirty="0"/>
          </a:p>
          <a:p>
            <a:r>
              <a:rPr lang="en-US" dirty="0"/>
              <a:t>Compare machined Al surface with Al tape surface</a:t>
            </a:r>
          </a:p>
          <a:p>
            <a:pPr lvl="1"/>
            <a:r>
              <a:rPr lang="en-US" dirty="0"/>
              <a:t>Surface roughness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4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3802D94-D1A0-4597-A0B9-A047A7D3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781840" y="703941"/>
            <a:ext cx="4410160" cy="330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FF9DFB-0431-43AE-958D-3DAECD544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ADB03-CFB3-466B-A9A5-61B1A3042B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56"/>
          <a:stretch/>
        </p:blipFill>
        <p:spPr>
          <a:xfrm>
            <a:off x="3610005" y="3304358"/>
            <a:ext cx="4571470" cy="3428728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35A1E1E8-19DC-45A8-962E-522F16789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465" t="-600" r="5116" b="600"/>
          <a:stretch/>
        </p:blipFill>
        <p:spPr>
          <a:xfrm>
            <a:off x="0" y="703941"/>
            <a:ext cx="4171835" cy="353861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F9CABE-B52B-4B88-80CB-FBD1F9595CB1}"/>
              </a:ext>
            </a:extLst>
          </p:cNvPr>
          <p:cNvCxnSpPr>
            <a:cxnSpLocks/>
          </p:cNvCxnSpPr>
          <p:nvPr/>
        </p:nvCxnSpPr>
        <p:spPr>
          <a:xfrm flipV="1">
            <a:off x="9416716" y="1225310"/>
            <a:ext cx="1" cy="930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976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65F06-DA9E-4A0C-9A88-7F08468B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A8F1C-9C9D-4FA5-8237-FDC4F3574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Machined surface vs copper tape showed consistent changes in pulse profile as well as pressure change between the two surfaces</a:t>
            </a:r>
          </a:p>
          <a:p>
            <a:endParaRPr lang="en-US" dirty="0"/>
          </a:p>
          <a:p>
            <a:r>
              <a:rPr lang="en-US" dirty="0"/>
              <a:t>Differences in EEDF between surfaces stronger at low pressures</a:t>
            </a:r>
          </a:p>
          <a:p>
            <a:endParaRPr lang="en-US" dirty="0"/>
          </a:p>
          <a:p>
            <a:r>
              <a:rPr lang="en-US" dirty="0"/>
              <a:t>Visible difference in pulse density profile for recombination experiments</a:t>
            </a:r>
          </a:p>
          <a:p>
            <a:endParaRPr lang="en-US" dirty="0"/>
          </a:p>
          <a:p>
            <a:r>
              <a:rPr lang="en-US" dirty="0"/>
              <a:t>No visible difference in pulse profile for surface electron experiments</a:t>
            </a:r>
          </a:p>
          <a:p>
            <a:endParaRPr lang="en-US" dirty="0"/>
          </a:p>
          <a:p>
            <a:r>
              <a:rPr lang="en-US" dirty="0"/>
              <a:t>Silver degradation visible through first set of runs </a:t>
            </a:r>
          </a:p>
        </p:txBody>
      </p:sp>
    </p:spTree>
    <p:extLst>
      <p:ext uri="{BB962C8B-B14F-4D97-AF65-F5344CB8AC3E}">
        <p14:creationId xmlns:p14="http://schemas.microsoft.com/office/powerpoint/2010/main" val="1181871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9787-88F3-4DFF-9576-DFDFD8D9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8EDA25-7492-4997-ACC6-605BA4B7F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“Cold-cathode discharges and breakdown in argon: surface and gas phase production of secondary electrons” – Phelps and </a:t>
                </a:r>
                <a:r>
                  <a:rPr lang="en-US" dirty="0" err="1"/>
                  <a:t>Petrovic</a:t>
                </a:r>
                <a:r>
                  <a:rPr lang="en-US" dirty="0"/>
                  <a:t> 1999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“Energetic electron avalanches and mode transitions in planar inductively coupled radio-frequency driven plasmas operated in oxygen” – </a:t>
                </a:r>
                <a:r>
                  <a:rPr lang="en-US" dirty="0" err="1"/>
                  <a:t>Zaka</a:t>
                </a:r>
                <a:r>
                  <a:rPr lang="en-US" dirty="0"/>
                  <a:t>-ul-Islam 2011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“Effect of Surface Material on Spatiotemporal Structure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RF Glow Discharge” – Shibata et al 1995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“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adsorption on Silicon and Germanium” – </a:t>
                </a:r>
                <a:r>
                  <a:rPr lang="en-US" dirty="0" err="1"/>
                  <a:t>Hagstrum</a:t>
                </a:r>
                <a:r>
                  <a:rPr lang="en-US" dirty="0"/>
                  <a:t> 1961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“Evolution of the Electron-Energy-Distribution Function during rf Discharge Transition to the high voltage mode” – </a:t>
                </a:r>
                <a:r>
                  <a:rPr lang="en-US" dirty="0" err="1"/>
                  <a:t>Godyak</a:t>
                </a:r>
                <a:r>
                  <a:rPr lang="en-US" dirty="0"/>
                  <a:t> 1992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“Vacuum Thermionic Work Functions of </a:t>
                </a:r>
                <a:r>
                  <a:rPr lang="en-US" dirty="0" err="1"/>
                  <a:t>Polycrystaliline</a:t>
                </a:r>
                <a:r>
                  <a:rPr lang="en-US" dirty="0"/>
                  <a:t> Be, </a:t>
                </a:r>
                <a:r>
                  <a:rPr lang="en-US" dirty="0" err="1"/>
                  <a:t>Ti</a:t>
                </a:r>
                <a:r>
                  <a:rPr lang="en-US" dirty="0"/>
                  <a:t>, Cr, Fe, Ni, Cu, Pt, and 304 SS” –Wilson 1966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“Material dependent modeling of secondary electron emission coefficients and its effects on PIC-MCC simulation results of capacitive RF plasmas” – Daksha et al. 2019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“Recombination of neutral oxygen atoms on stainless steel surface” </a:t>
                </a:r>
                <a:r>
                  <a:rPr lang="en-US" dirty="0" err="1"/>
                  <a:t>Mozetic</a:t>
                </a:r>
                <a:r>
                  <a:rPr lang="en-US" dirty="0"/>
                  <a:t> and </a:t>
                </a:r>
                <a:r>
                  <a:rPr lang="en-US" dirty="0" err="1"/>
                  <a:t>Zalar</a:t>
                </a:r>
                <a:r>
                  <a:rPr lang="en-US" dirty="0"/>
                  <a:t> 2000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8EDA25-7492-4997-ACC6-605BA4B7F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1" t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21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7ADC8-979D-45AB-B3FE-74E92CF8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8C86A-3452-4D51-9F00-B568B69ED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15453"/>
            <a:ext cx="10972800" cy="5043477"/>
          </a:xfrm>
        </p:spPr>
        <p:txBody>
          <a:bodyPr numCol="2"/>
          <a:lstStyle/>
          <a:p>
            <a:r>
              <a:rPr lang="en-US" dirty="0"/>
              <a:t>Secondary surface electrons</a:t>
            </a:r>
          </a:p>
          <a:p>
            <a:pPr lvl="1"/>
            <a:r>
              <a:rPr lang="en-US" dirty="0"/>
              <a:t>Photoelectric</a:t>
            </a:r>
          </a:p>
          <a:p>
            <a:pPr lvl="2"/>
            <a:r>
              <a:rPr lang="en-US" dirty="0"/>
              <a:t>Photons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Potential Ejection</a:t>
            </a:r>
          </a:p>
          <a:p>
            <a:pPr lvl="2"/>
            <a:r>
              <a:rPr lang="en-US" dirty="0"/>
              <a:t>Ions</a:t>
            </a:r>
          </a:p>
          <a:p>
            <a:pPr lvl="2"/>
            <a:r>
              <a:rPr lang="en-US" dirty="0" err="1"/>
              <a:t>Metastables</a:t>
            </a:r>
            <a:endParaRPr lang="en-US" dirty="0"/>
          </a:p>
          <a:p>
            <a:pPr lvl="1"/>
            <a:r>
              <a:rPr lang="en-US" dirty="0"/>
              <a:t>Kinetic Ejection</a:t>
            </a:r>
          </a:p>
          <a:p>
            <a:pPr lvl="2"/>
            <a:r>
              <a:rPr lang="en-US" dirty="0"/>
              <a:t>Fast Ions</a:t>
            </a:r>
          </a:p>
          <a:p>
            <a:pPr lvl="2"/>
            <a:r>
              <a:rPr lang="en-US" dirty="0"/>
              <a:t>Fast neutrals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Ionizing collisions</a:t>
            </a:r>
          </a:p>
          <a:p>
            <a:pPr lvl="1"/>
            <a:r>
              <a:rPr lang="en-US" dirty="0"/>
              <a:t>Electron – neutral </a:t>
            </a:r>
          </a:p>
          <a:p>
            <a:pPr lvl="1"/>
            <a:r>
              <a:rPr lang="en-US" dirty="0"/>
              <a:t>Charge exchange</a:t>
            </a:r>
          </a:p>
          <a:p>
            <a:pPr lvl="1"/>
            <a:r>
              <a:rPr lang="en-US" dirty="0"/>
              <a:t>Penning Ionization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Associative detachment</a:t>
            </a:r>
          </a:p>
          <a:p>
            <a:pPr lvl="1"/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441F9615-619A-497F-8096-D985BE9F35A8}"/>
              </a:ext>
            </a:extLst>
          </p:cNvPr>
          <p:cNvSpPr/>
          <p:nvPr/>
        </p:nvSpPr>
        <p:spPr>
          <a:xfrm>
            <a:off x="3545057" y="3787815"/>
            <a:ext cx="731520" cy="83099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8A9EBE-E86B-49F2-8F6B-E394D7F49488}"/>
              </a:ext>
            </a:extLst>
          </p:cNvPr>
          <p:cNvSpPr txBox="1"/>
          <p:nvPr/>
        </p:nvSpPr>
        <p:spPr>
          <a:xfrm>
            <a:off x="4276577" y="3787815"/>
            <a:ext cx="1394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Assumed </a:t>
            </a:r>
          </a:p>
          <a:p>
            <a:r>
              <a:rPr lang="en-US" sz="2400" dirty="0"/>
              <a:t>negligible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81D299C-AAE4-420F-890D-68B2BEC4B92E}"/>
              </a:ext>
            </a:extLst>
          </p:cNvPr>
          <p:cNvSpPr/>
          <p:nvPr/>
        </p:nvSpPr>
        <p:spPr>
          <a:xfrm>
            <a:off x="3783091" y="2620936"/>
            <a:ext cx="493485" cy="898498"/>
          </a:xfrm>
          <a:prstGeom prst="rightBrace">
            <a:avLst>
              <a:gd name="adj1" fmla="val 8333"/>
              <a:gd name="adj2" fmla="val 5156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F7FB9-07CF-4469-A97A-25CD6D3DB8D7}"/>
              </a:ext>
            </a:extLst>
          </p:cNvPr>
          <p:cNvSpPr txBox="1"/>
          <p:nvPr/>
        </p:nvSpPr>
        <p:spPr>
          <a:xfrm>
            <a:off x="4276577" y="2839352"/>
            <a:ext cx="142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Dominant</a:t>
            </a:r>
          </a:p>
        </p:txBody>
      </p:sp>
    </p:spTree>
    <p:extLst>
      <p:ext uri="{BB962C8B-B14F-4D97-AF65-F5344CB8AC3E}">
        <p14:creationId xmlns:p14="http://schemas.microsoft.com/office/powerpoint/2010/main" val="28787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210" y="-280904"/>
            <a:ext cx="9090991" cy="1068387"/>
          </a:xfrm>
        </p:spPr>
        <p:txBody>
          <a:bodyPr/>
          <a:lstStyle/>
          <a:p>
            <a:r>
              <a:rPr lang="en-US" dirty="0"/>
              <a:t>Potential Ejection - Auger Emission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57023" y="1320281"/>
            <a:ext cx="3423192" cy="507932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42666" y="1568116"/>
            <a:ext cx="2796629" cy="81258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Auger De-excitation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2 possible </a:t>
            </a:r>
            <a:r>
              <a:rPr lang="en-US" dirty="0">
                <a:solidFill>
                  <a:srgbClr val="FF0000"/>
                </a:solidFill>
              </a:rPr>
              <a:t>pathways</a:t>
            </a:r>
            <a:r>
              <a:rPr lang="en-US" dirty="0"/>
              <a:t>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537734" y="618833"/>
            <a:ext cx="3461433" cy="57807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6971" y="4308078"/>
            <a:ext cx="2892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“Theory of Auger ejection of electrons by metals” - </a:t>
            </a:r>
            <a:r>
              <a:rPr lang="en-US" i="1" dirty="0" err="1"/>
              <a:t>Hagstrum</a:t>
            </a:r>
            <a:r>
              <a:rPr lang="en-US" i="1" dirty="0"/>
              <a:t> 1954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265300" y="690465"/>
            <a:ext cx="0" cy="28187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254565" y="3237723"/>
            <a:ext cx="0" cy="27925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265300" y="3509217"/>
            <a:ext cx="989265" cy="252105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254564" y="711244"/>
            <a:ext cx="1" cy="253765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833" y="1568116"/>
            <a:ext cx="2452840" cy="823912"/>
          </a:xfrm>
        </p:spPr>
        <p:txBody>
          <a:bodyPr>
            <a:normAutofit/>
          </a:bodyPr>
          <a:lstStyle/>
          <a:p>
            <a:r>
              <a:rPr lang="en-US" dirty="0"/>
              <a:t>Auger Neutralization</a:t>
            </a:r>
          </a:p>
        </p:txBody>
      </p:sp>
    </p:spTree>
    <p:extLst>
      <p:ext uri="{BB962C8B-B14F-4D97-AF65-F5344CB8AC3E}">
        <p14:creationId xmlns:p14="http://schemas.microsoft.com/office/powerpoint/2010/main" val="319337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17A9A1-37C3-44AF-97BC-BFF703E4E0F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𝑀𝑜𝑑𝑒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17A9A1-37C3-44AF-97BC-BFF703E4E0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BA1712-D62A-4D19-A206-D9EF247BE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87762" y="1117426"/>
            <a:ext cx="5457332" cy="4552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6CFCF9-5A77-4D3B-AE9F-055A63195A98}"/>
              </a:ext>
            </a:extLst>
          </p:cNvPr>
          <p:cNvSpPr txBox="1"/>
          <p:nvPr/>
        </p:nvSpPr>
        <p:spPr>
          <a:xfrm>
            <a:off x="7647213" y="6488668"/>
            <a:ext cx="171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2) </a:t>
            </a:r>
            <a:r>
              <a:rPr lang="en-US" dirty="0" err="1"/>
              <a:t>Zaka</a:t>
            </a:r>
            <a:r>
              <a:rPr lang="en-US" dirty="0"/>
              <a:t>-ul-Islam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F8490A8-B03C-4803-863E-F6C97631B9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104" y="1318436"/>
                <a:ext cx="4819245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0" dirty="0"/>
                  <a:t>OES of 844 O line emission in 300 </a:t>
                </a:r>
                <a:r>
                  <a:rPr lang="en-US" b="0" dirty="0" err="1"/>
                  <a:t>mTorr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dirty="0"/>
                  <a:t> plasma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-like mode separates E and H mode</a:t>
                </a:r>
              </a:p>
              <a:p>
                <a:pPr lvl="1"/>
                <a:r>
                  <a:rPr lang="en-US" dirty="0"/>
                  <a:t>E-H transition supported by secondary electron emission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F8490A8-B03C-4803-863E-F6C97631B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4" y="1318436"/>
                <a:ext cx="4819245" cy="4351338"/>
              </a:xfrm>
              <a:prstGeom prst="rect">
                <a:avLst/>
              </a:prstGeom>
              <a:blipFill>
                <a:blip r:embed="rId4"/>
                <a:stretch>
                  <a:fillRect l="-2278" t="-2241" r="-3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195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41983B5-375F-4850-A610-B4C55D36A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233" y="919515"/>
            <a:ext cx="3710755" cy="3123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00716D-4C7A-4DC6-A67D-56CFC0D99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73" y="2199438"/>
            <a:ext cx="2713489" cy="4237904"/>
          </a:xfrm>
          <a:prstGeom prst="rect">
            <a:avLst/>
          </a:prstGeom>
        </p:spPr>
      </p:pic>
      <p:sp>
        <p:nvSpPr>
          <p:cNvPr id="20" name="Rectangle: Diagonal Corners Snipped 19">
            <a:extLst>
              <a:ext uri="{FF2B5EF4-FFF2-40B4-BE49-F238E27FC236}">
                <a16:creationId xmlns:a16="http://schemas.microsoft.com/office/drawing/2014/main" id="{70F435CA-9FE5-4475-89A4-373DC237EE50}"/>
              </a:ext>
            </a:extLst>
          </p:cNvPr>
          <p:cNvSpPr/>
          <p:nvPr/>
        </p:nvSpPr>
        <p:spPr>
          <a:xfrm>
            <a:off x="6260124" y="2481029"/>
            <a:ext cx="1559938" cy="2866346"/>
          </a:xfrm>
          <a:prstGeom prst="snip2DiagRect">
            <a:avLst>
              <a:gd name="adj1" fmla="val 33788"/>
              <a:gd name="adj2" fmla="val 0"/>
            </a:avLst>
          </a:prstGeom>
          <a:solidFill>
            <a:srgbClr val="FF0000">
              <a:alpha val="25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D25360-024A-4A35-B493-82192FB5556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𝐶𝐶𝑃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2D25360-024A-4A35-B493-82192FB555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DC0762-1307-4A4A-AB3C-2872888DCA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1690689"/>
                <a:ext cx="4268372" cy="448627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LP measurements in CCP show change in EEDF through transition</a:t>
                </a:r>
              </a:p>
              <a:p>
                <a:endParaRPr lang="en-US" dirty="0"/>
              </a:p>
              <a:p>
                <a:r>
                  <a:rPr lang="en-US" dirty="0"/>
                  <a:t>Expect to see this change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𝐴𝑟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DC0762-1307-4A4A-AB3C-2872888DCA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1690689"/>
                <a:ext cx="4268372" cy="4486274"/>
              </a:xfrm>
              <a:blipFill>
                <a:blip r:embed="rId6"/>
                <a:stretch>
                  <a:fillRect l="-2000" t="-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96B99BB-72F7-4D0C-A826-75A508283890}"/>
              </a:ext>
            </a:extLst>
          </p:cNvPr>
          <p:cNvSpPr txBox="1"/>
          <p:nvPr/>
        </p:nvSpPr>
        <p:spPr>
          <a:xfrm>
            <a:off x="9195159" y="4798492"/>
            <a:ext cx="165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5) </a:t>
            </a:r>
            <a:r>
              <a:rPr lang="en-US" dirty="0" err="1"/>
              <a:t>Godyak</a:t>
            </a:r>
            <a:r>
              <a:rPr lang="en-US" dirty="0"/>
              <a:t> 1992</a:t>
            </a:r>
          </a:p>
        </p:txBody>
      </p:sp>
    </p:spTree>
    <p:extLst>
      <p:ext uri="{BB962C8B-B14F-4D97-AF65-F5344CB8AC3E}">
        <p14:creationId xmlns:p14="http://schemas.microsoft.com/office/powerpoint/2010/main" val="127137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7A1625B-BBB9-48B7-B11F-424798D0A9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9344" y="-121476"/>
                <a:ext cx="7674033" cy="698903"/>
              </a:xfrm>
            </p:spPr>
            <p:txBody>
              <a:bodyPr/>
              <a:lstStyle/>
              <a:p>
                <a:r>
                  <a:rPr lang="en-US" dirty="0"/>
                  <a:t>Modeling Efforts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recombination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7A1625B-BBB9-48B7-B11F-424798D0A9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9344" y="-121476"/>
                <a:ext cx="7674033" cy="698903"/>
              </a:xfrm>
              <a:blipFill>
                <a:blip r:embed="rId2"/>
                <a:stretch>
                  <a:fillRect l="-2065" t="-3478" b="-2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D9B29A-03F4-4B57-908A-773476B41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03377" y="577427"/>
            <a:ext cx="3264877" cy="6251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7423B5-F9B4-4A2E-B6A5-6061BF2656A9}"/>
              </a:ext>
            </a:extLst>
          </p:cNvPr>
          <p:cNvSpPr txBox="1"/>
          <p:nvPr/>
        </p:nvSpPr>
        <p:spPr>
          <a:xfrm>
            <a:off x="7682282" y="6488668"/>
            <a:ext cx="1581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3) Shibata et 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E6ADF-ECD4-4F92-9258-127B5664E351}"/>
                  </a:ext>
                </a:extLst>
              </p:cNvPr>
              <p:cNvSpPr txBox="1"/>
              <p:nvPr/>
            </p:nvSpPr>
            <p:spPr>
              <a:xfrm>
                <a:off x="9499766" y="2212736"/>
                <a:ext cx="13447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=0.015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AE6ADF-ECD4-4F92-9258-127B5664E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66" y="2212736"/>
                <a:ext cx="1344792" cy="369332"/>
              </a:xfrm>
              <a:prstGeom prst="rect">
                <a:avLst/>
              </a:prstGeom>
              <a:blipFill>
                <a:blip r:embed="rId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1F8972-4ABC-410D-BC57-756741554A14}"/>
                  </a:ext>
                </a:extLst>
              </p:cNvPr>
              <p:cNvSpPr txBox="1"/>
              <p:nvPr/>
            </p:nvSpPr>
            <p:spPr>
              <a:xfrm>
                <a:off x="9499766" y="4520918"/>
                <a:ext cx="13447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=0.001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1F8972-4ABC-410D-BC57-756741554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9766" y="4520918"/>
                <a:ext cx="1344792" cy="369332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F289A7E-0231-4222-B9A5-5125919378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25625"/>
                <a:ext cx="5407855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b="0" dirty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b="0" dirty="0"/>
                  <a:t> increases [O] decreases and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dirty="0"/>
                  <a:t>] increases</a:t>
                </a:r>
              </a:p>
              <a:p>
                <a:pPr lvl="1"/>
                <a:endParaRPr lang="en-US" dirty="0"/>
              </a:p>
              <a:p>
                <a:pPr lvl="1"/>
                <a:endParaRPr lang="en-US" b="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As the O atoms available for dissociative recombination decrease,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would increase,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would decrease due to this equation</a:t>
                </a: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F289A7E-0231-4222-B9A5-512591937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25625"/>
                <a:ext cx="5407855" cy="4351338"/>
              </a:xfrm>
              <a:prstGeom prst="rect">
                <a:avLst/>
              </a:prstGeom>
              <a:blipFill>
                <a:blip r:embed="rId6"/>
                <a:stretch>
                  <a:fillRect r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86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77935"/>
            <a:ext cx="10972800" cy="4180995"/>
          </a:xfrm>
        </p:spPr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algn="ctr"/>
            <a:r>
              <a:rPr lang="en-US" dirty="0"/>
              <a:t>Through material considerations in source design we can create a new knob for transient control and power efficiency of pulsed plasmas by manipulating electron sources.</a:t>
            </a:r>
          </a:p>
        </p:txBody>
      </p:sp>
    </p:spTree>
    <p:extLst>
      <p:ext uri="{BB962C8B-B14F-4D97-AF65-F5344CB8AC3E}">
        <p14:creationId xmlns:p14="http://schemas.microsoft.com/office/powerpoint/2010/main" val="1320352903"/>
      </p:ext>
    </p:extLst>
  </p:cSld>
  <p:clrMapOvr>
    <a:masterClrMapping/>
  </p:clrMapOvr>
</p:sld>
</file>

<file path=ppt/theme/theme1.xml><?xml version="1.0" encoding="utf-8"?>
<a:theme xmlns:a="http://schemas.openxmlformats.org/drawingml/2006/main" name="GEC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" id="{B93E9D1F-A36B-4C71-B10C-51425088F4EF}" vid="{37825358-EEAF-4E4E-85A4-E742D74964A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NCSU Template</Template>
  <TotalTime>2860</TotalTime>
  <Words>1003</Words>
  <Application>Microsoft Office PowerPoint</Application>
  <PresentationFormat>Widescreen</PresentationFormat>
  <Paragraphs>196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Cambria Math</vt:lpstr>
      <vt:lpstr>GEC17</vt:lpstr>
      <vt:lpstr>Plasma facing surface materials and their affects on LP pulsed plasma characteristics</vt:lpstr>
      <vt:lpstr>Summary</vt:lpstr>
      <vt:lpstr>Summary</vt:lpstr>
      <vt:lpstr>Electron Sources</vt:lpstr>
      <vt:lpstr>Potential Ejection - Auger Emission</vt:lpstr>
      <vt:lpstr>E→γ→H  Mode</vt:lpstr>
      <vt:lpstr>α→γ in CCP</vt:lpstr>
      <vt:lpstr>Modeling Efforts – O_2 recombination</vt:lpstr>
      <vt:lpstr>Hypothesis</vt:lpstr>
      <vt:lpstr>O_2 Modeling</vt:lpstr>
      <vt:lpstr>Modeling - O_2 continued HPEM</vt:lpstr>
      <vt:lpstr>Chamber Setup</vt:lpstr>
      <vt:lpstr>Chamber setup</vt:lpstr>
      <vt:lpstr>Review of experimental work</vt:lpstr>
      <vt:lpstr>Exp Design</vt:lpstr>
      <vt:lpstr>Pulsing data for O2 on Cu and Al surfaces</vt:lpstr>
      <vt:lpstr>Smith Chart from surface to surface</vt:lpstr>
      <vt:lpstr>E-H Transition</vt:lpstr>
      <vt:lpstr>Electrode setup</vt:lpstr>
      <vt:lpstr>50mT pulsed density</vt:lpstr>
      <vt:lpstr>50mT EEDFs</vt:lpstr>
      <vt:lpstr>100mT </vt:lpstr>
      <vt:lpstr>100mT EEDFs</vt:lpstr>
      <vt:lpstr>250 mTorr data </vt:lpstr>
      <vt:lpstr>Early runs with silver thin film</vt:lpstr>
      <vt:lpstr>PowerPoint Presentation</vt:lpstr>
      <vt:lpstr>Future modifications to experiment</vt:lpstr>
      <vt:lpstr>Optical parametric oscillator for O atom measurements</vt:lpstr>
      <vt:lpstr>Future modifications</vt:lpstr>
      <vt:lpstr>Review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facing surface materials and their affects on LP pulsed plasma characteristics</dc:title>
  <dc:creator>Joel Brandon</dc:creator>
  <cp:lastModifiedBy>Joel Brandon</cp:lastModifiedBy>
  <cp:revision>49</cp:revision>
  <dcterms:created xsi:type="dcterms:W3CDTF">2020-05-10T16:18:33Z</dcterms:created>
  <dcterms:modified xsi:type="dcterms:W3CDTF">2020-09-10T13:49:47Z</dcterms:modified>
</cp:coreProperties>
</file>