
<file path=[Content_Types].xml><?xml version="1.0" encoding="utf-8"?>
<Types xmlns="http://schemas.openxmlformats.org/package/2006/content-types">
  <Default Extension="bmp" ContentType="image/bmp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66" r:id="rId2"/>
    <p:sldId id="365" r:id="rId3"/>
    <p:sldId id="335" r:id="rId4"/>
    <p:sldId id="334" r:id="rId5"/>
    <p:sldId id="358" r:id="rId6"/>
    <p:sldId id="359" r:id="rId7"/>
    <p:sldId id="360" r:id="rId8"/>
    <p:sldId id="361" r:id="rId9"/>
    <p:sldId id="362" r:id="rId10"/>
    <p:sldId id="364" r:id="rId11"/>
    <p:sldId id="326" r:id="rId12"/>
    <p:sldId id="351" r:id="rId13"/>
    <p:sldId id="353" r:id="rId14"/>
    <p:sldId id="340" r:id="rId15"/>
    <p:sldId id="339" r:id="rId16"/>
    <p:sldId id="352" r:id="rId17"/>
    <p:sldId id="336" r:id="rId18"/>
    <p:sldId id="337" r:id="rId19"/>
    <p:sldId id="341" r:id="rId20"/>
    <p:sldId id="345" r:id="rId21"/>
    <p:sldId id="346" r:id="rId22"/>
    <p:sldId id="367" r:id="rId23"/>
    <p:sldId id="355" r:id="rId24"/>
    <p:sldId id="354" r:id="rId25"/>
    <p:sldId id="349" r:id="rId26"/>
    <p:sldId id="369" r:id="rId27"/>
    <p:sldId id="368" r:id="rId28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0099"/>
    <a:srgbClr val="8DA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912" autoAdjust="0"/>
  </p:normalViewPr>
  <p:slideViewPr>
    <p:cSldViewPr snapToObjects="1">
      <p:cViewPr>
        <p:scale>
          <a:sx n="75" d="100"/>
          <a:sy n="75" d="100"/>
        </p:scale>
        <p:origin x="1373" y="6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80" d="100"/>
          <a:sy n="80" d="100"/>
        </p:scale>
        <p:origin x="3060" y="8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00993-3FDD-4E80-810D-AC24CF6A32B3}" type="datetimeFigureOut">
              <a:rPr lang="de-DE" smtClean="0"/>
              <a:t>19.11.2020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C4235-0F98-4786-8CE2-14E0F0433C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748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728AD-B8FF-467B-AF5F-4891412E46D0}" type="datetimeFigureOut">
              <a:rPr lang="de-DE" smtClean="0"/>
              <a:t>19.11.2020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045E6-D734-4DB2-BEE5-DF972DD20C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0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000" y="4230000"/>
            <a:ext cx="7560000" cy="324000"/>
          </a:xfrm>
        </p:spPr>
        <p:txBody>
          <a:bodyPr/>
          <a:lstStyle>
            <a:lvl1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1pPr>
            <a:lvl2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2pPr>
            <a:lvl3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3pPr>
            <a:lvl4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4pPr>
            <a:lvl5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5pPr>
            <a:lvl6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6pPr>
            <a:lvl7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7pPr>
            <a:lvl8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8pPr>
            <a:lvl9pPr marL="0" indent="0" algn="l">
              <a:lnSpc>
                <a:spcPts val="2400"/>
              </a:lnSpc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68000" y="4680000"/>
            <a:ext cx="7560000" cy="144000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000" y="3499200"/>
            <a:ext cx="2505600" cy="173898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4C7B36F-18FD-48F5-9A0D-FC40AEE68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28E9FB3-DC3C-4E55-9877-2DEEAAB3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259FB325-4F00-4E24-9BB5-CBE59A8E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895200"/>
            <a:ext cx="3527936" cy="324000"/>
          </a:xfrm>
        </p:spPr>
        <p:txBody>
          <a:bodyPr/>
          <a:lstStyle>
            <a:lvl1pPr>
              <a:lnSpc>
                <a:spcPts val="2500"/>
              </a:lnSpc>
              <a:defRPr cap="all" baseline="0"/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11C8C5-D6EB-4C5D-9539-1ADEFC0908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77199" y="3895200"/>
            <a:ext cx="2505600" cy="324000"/>
          </a:xfrm>
        </p:spPr>
        <p:txBody>
          <a:bodyPr anchor="ctr" anchorCtr="0"/>
          <a:lstStyle>
            <a:lvl1pPr algn="ctr">
              <a:defRPr sz="1050"/>
            </a:lvl1pPr>
          </a:lstStyle>
          <a:p>
            <a:r>
              <a:rPr lang="de-DE" dirty="0"/>
              <a:t>Logo auf Platzhalter ziehen</a:t>
            </a: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3240000" cy="336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IOPS Presentation 19.11.2020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4000" y="954000"/>
            <a:ext cx="4536000" cy="3024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05498DC9-A185-423D-BE5E-7251FD34AB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76649"/>
            <a:ext cx="1246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99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50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4104000" cy="336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1500"/>
            </a:lvl1pPr>
            <a:lvl2pPr>
              <a:lnSpc>
                <a:spcPts val="1200"/>
              </a:lnSpc>
              <a:spcAft>
                <a:spcPts val="0"/>
              </a:spcAft>
              <a:defRPr sz="15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11" name="Grafik 8">
            <a:extLst>
              <a:ext uri="{FF2B5EF4-FFF2-40B4-BE49-F238E27FC236}">
                <a16:creationId xmlns:a16="http://schemas.microsoft.com/office/drawing/2014/main" id="{8832A4FE-7B7D-4F2E-A19F-CB84D027ED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76649"/>
            <a:ext cx="1246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194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220000" y="918000"/>
            <a:ext cx="3420000" cy="336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Promotionsvortrag 04.12.2020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1500"/>
            </a:lvl1pPr>
            <a:lvl2pPr>
              <a:lnSpc>
                <a:spcPts val="1200"/>
              </a:lnSpc>
              <a:spcAft>
                <a:spcPts val="0"/>
              </a:spcAft>
              <a:defRPr sz="15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11" name="Grafik 8">
            <a:extLst>
              <a:ext uri="{FF2B5EF4-FFF2-40B4-BE49-F238E27FC236}">
                <a16:creationId xmlns:a16="http://schemas.microsoft.com/office/drawing/2014/main" id="{831BAD0A-E3B0-4883-A433-BA937548B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76649"/>
            <a:ext cx="1246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746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918000"/>
            <a:ext cx="5400000" cy="336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Promotionsvortrag 04.12.2020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000" y="954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0000" y="2628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10" name="Grafik 8">
            <a:extLst>
              <a:ext uri="{FF2B5EF4-FFF2-40B4-BE49-F238E27FC236}">
                <a16:creationId xmlns:a16="http://schemas.microsoft.com/office/drawing/2014/main" id="{3A089917-DEB4-406E-A26E-6C437E5B9A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76649"/>
            <a:ext cx="1246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24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 userDrawn="1">
          <p15:clr>
            <a:srgbClr val="FBAE40"/>
          </p15:clr>
        </p15:guide>
        <p15:guide id="5" orient="horz" pos="2564" userDrawn="1">
          <p15:clr>
            <a:srgbClr val="FBAE40"/>
          </p15:clr>
        </p15:guide>
        <p15:guide id="6" orient="horz" pos="151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40000" y="918000"/>
            <a:ext cx="5400000" cy="336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MENSCHLICH – WELTOFFEN – LEISTUNGSSTARK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954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000" y="2628000"/>
            <a:ext cx="2160000" cy="14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10" name="Grafik 8">
            <a:extLst>
              <a:ext uri="{FF2B5EF4-FFF2-40B4-BE49-F238E27FC236}">
                <a16:creationId xmlns:a16="http://schemas.microsoft.com/office/drawing/2014/main" id="{BD5D0B64-4284-4260-9C84-D72A0CA51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76649"/>
            <a:ext cx="1246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010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2F6D41-300A-44A6-A773-F84C742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674647-E98A-4E91-B769-603FBD38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5B37C2F6-B9F4-4410-BE79-87D4D5B332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76649"/>
            <a:ext cx="1246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634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7FEC2D-DBFC-481D-89EF-55316F0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MENSCHLICH – WELTOFFEN – LEISTUNGSSTARK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5583F-31A1-412C-900F-41106AD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A5C438B2-B01D-41C7-B2BB-68BB9BBDC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76649"/>
            <a:ext cx="1246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77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756000"/>
            <a:ext cx="8172000" cy="720000"/>
          </a:xfrm>
        </p:spPr>
        <p:txBody>
          <a:bodyPr/>
          <a:lstStyle>
            <a:lvl1pPr>
              <a:lnSpc>
                <a:spcPts val="57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476441"/>
            <a:ext cx="8172000" cy="1439863"/>
          </a:xfrm>
        </p:spPr>
        <p:txBody>
          <a:bodyPr/>
          <a:lstStyle>
            <a:lvl1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1pPr>
            <a:lvl2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2pPr>
            <a:lvl3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3pPr>
            <a:lvl4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4pPr>
            <a:lvl5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5pPr>
            <a:lvl6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6pPr>
            <a:lvl7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7pPr>
            <a:lvl8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8pPr>
            <a:lvl9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</p:txBody>
      </p:sp>
    </p:spTree>
    <p:extLst>
      <p:ext uri="{BB962C8B-B14F-4D97-AF65-F5344CB8AC3E}">
        <p14:creationId xmlns:p14="http://schemas.microsoft.com/office/powerpoint/2010/main" val="2910894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828000"/>
            <a:ext cx="8172000" cy="540000"/>
          </a:xfrm>
        </p:spPr>
        <p:txBody>
          <a:bodyPr/>
          <a:lstStyle>
            <a:lvl1pPr>
              <a:lnSpc>
                <a:spcPts val="44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367999"/>
            <a:ext cx="8172000" cy="2916000"/>
          </a:xfrm>
        </p:spPr>
        <p:txBody>
          <a:bodyPr/>
          <a:lstStyle>
            <a:lvl1pPr>
              <a:lnSpc>
                <a:spcPts val="4400"/>
              </a:lnSpc>
              <a:spcAft>
                <a:spcPts val="0"/>
              </a:spcAft>
              <a:defRPr sz="3600" b="0">
                <a:solidFill>
                  <a:schemeClr val="bg1"/>
                </a:solidFill>
              </a:defRPr>
            </a:lvl1pPr>
            <a:lvl2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2pPr>
            <a:lvl3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3pPr>
            <a:lvl4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4pPr>
            <a:lvl5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5pPr>
            <a:lvl6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6pPr>
            <a:lvl7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7pPr>
            <a:lvl8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8pPr>
            <a:lvl9pPr>
              <a:lnSpc>
                <a:spcPts val="4400"/>
              </a:lnSpc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7051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1800"/>
            </a:lvl1pPr>
            <a:lvl2pPr defTabSz="234000">
              <a:tabLst>
                <a:tab pos="234000" algn="l"/>
              </a:tabLst>
              <a:defRPr sz="1800"/>
            </a:lvl2pPr>
            <a:lvl3pPr defTabSz="234000">
              <a:tabLst>
                <a:tab pos="234000" algn="l"/>
              </a:tabLst>
              <a:defRPr sz="1800"/>
            </a:lvl3pPr>
            <a:lvl4pPr defTabSz="234000">
              <a:tabLst>
                <a:tab pos="234000" algn="l"/>
              </a:tabLst>
              <a:defRPr sz="1800"/>
            </a:lvl4pPr>
            <a:lvl5pPr defTabSz="234000">
              <a:tabLst>
                <a:tab pos="234000" algn="l"/>
              </a:tabLst>
              <a:defRPr sz="1800"/>
            </a:lvl5pPr>
            <a:lvl6pPr marL="0" indent="0" defTabSz="234000">
              <a:buFont typeface="+mj-lt"/>
              <a:buNone/>
              <a:tabLst>
                <a:tab pos="234000" algn="l"/>
              </a:tabLst>
              <a:defRPr sz="1800"/>
            </a:lvl6pPr>
            <a:lvl7pPr defTabSz="234000">
              <a:tabLst>
                <a:tab pos="234000" algn="l"/>
              </a:tabLst>
              <a:defRPr sz="1800"/>
            </a:lvl7pPr>
            <a:lvl8pPr defTabSz="234000">
              <a:tabLst>
                <a:tab pos="234000" algn="l"/>
              </a:tabLst>
              <a:defRPr sz="1800"/>
            </a:lvl8pPr>
            <a:lvl9pPr defTabSz="234000">
              <a:tabLst>
                <a:tab pos="234000" algn="l"/>
              </a:tabLst>
              <a:defRPr sz="1800"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895F2483-1DEA-447F-A577-785648C791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76649"/>
            <a:ext cx="1246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5A8BB0B-4BD0-4791-8A9B-89C9D0000E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68000" y="918000"/>
            <a:ext cx="8172000" cy="336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grpSp>
        <p:nvGrpSpPr>
          <p:cNvPr id="6" name="Regieanweisungen">
            <a:extLst>
              <a:ext uri="{FF2B5EF4-FFF2-40B4-BE49-F238E27FC236}">
                <a16:creationId xmlns:a16="http://schemas.microsoft.com/office/drawing/2014/main" id="{20CE116F-C667-495A-B654-8B72C3A079E7}"/>
              </a:ext>
            </a:extLst>
          </p:cNvPr>
          <p:cNvGrpSpPr/>
          <p:nvPr userDrawn="1"/>
        </p:nvGrpSpPr>
        <p:grpSpPr>
          <a:xfrm>
            <a:off x="-2628800" y="-468000"/>
            <a:ext cx="14833648" cy="6083999"/>
            <a:chOff x="-2628800" y="-468000"/>
            <a:chExt cx="14833648" cy="6083999"/>
          </a:xfrm>
        </p:grpSpPr>
        <p:sp>
          <p:nvSpPr>
            <p:cNvPr id="16" name="Listenebenen">
              <a:extLst>
                <a:ext uri="{FF2B5EF4-FFF2-40B4-BE49-F238E27FC236}">
                  <a16:creationId xmlns:a16="http://schemas.microsoft.com/office/drawing/2014/main" id="{84A0104B-AA90-4DE7-ADAE-6959FBC15DB1}"/>
                </a:ext>
              </a:extLst>
            </p:cNvPr>
            <p:cNvSpPr txBox="1"/>
            <p:nvPr userDrawn="1"/>
          </p:nvSpPr>
          <p:spPr>
            <a:xfrm rot="10800000" flipH="1" flipV="1">
              <a:off x="-2628800" y="1368000"/>
              <a:ext cx="2520800" cy="152778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Einfärbung einer Spalte/Zeile: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Markieren der Spalte/Zeile:</a:t>
              </a: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 Entwurf / Tabellentools &gt; Schattierung &gt;</a:t>
              </a: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2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r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Die gewünschte Farbe aus den Designfarben auswählen</a:t>
              </a:r>
            </a:p>
          </p:txBody>
        </p:sp>
        <p:sp>
          <p:nvSpPr>
            <p:cNvPr id="10" name="Zurücksetzen">
              <a:extLst>
                <a:ext uri="{FF2B5EF4-FFF2-40B4-BE49-F238E27FC236}">
                  <a16:creationId xmlns:a16="http://schemas.microsoft.com/office/drawing/2014/main" id="{431D1FFE-03BA-4520-A89B-CDD1BC7E4751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38EA8585-E11F-4D10-9DAB-78E6756B2D63}"/>
                </a:ext>
              </a:extLst>
            </p:cNvPr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Löschen einer Spalte/Zeile: 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Markieren der Spalte/Zeile: Layout &gt; Löschen &gt; Spalte bzw. Zeile löschen</a:t>
              </a:r>
            </a:p>
          </p:txBody>
        </p:sp>
        <p:sp>
          <p:nvSpPr>
            <p:cNvPr id="12" name="Fußzeile">
              <a:extLst>
                <a:ext uri="{FF2B5EF4-FFF2-40B4-BE49-F238E27FC236}">
                  <a16:creationId xmlns:a16="http://schemas.microsoft.com/office/drawing/2014/main" id="{4EFB3271-7B15-42ED-A704-B39FAEDC1436}"/>
                </a:ext>
              </a:extLst>
            </p:cNvPr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3" name="Layoutwechsel">
              <a:extLst>
                <a:ext uri="{FF2B5EF4-FFF2-40B4-BE49-F238E27FC236}">
                  <a16:creationId xmlns:a16="http://schemas.microsoft.com/office/drawing/2014/main" id="{6BCDAEA0-53BC-4E57-84CA-5C530F05A90E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2283786"/>
              <a:ext cx="2952848" cy="104404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Einfügen einer Spalte/Zeile: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Markieren der Spalte/Zeile neben der eine weitere eingefügt werden soll: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Layout &gt; Hier die gewünschte Einfügeoption auswählen</a:t>
              </a: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73989D-8FFD-4555-AAB7-592C2CE3AC9F}"/>
              </a:ext>
            </a:extLst>
          </p:cNvPr>
          <p:cNvCxnSpPr/>
          <p:nvPr userDrawn="1"/>
        </p:nvCxnSpPr>
        <p:spPr>
          <a:xfrm>
            <a:off x="0" y="4485600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3269418-AEC9-43D6-9A0C-41CA02546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513"/>
          <a:stretch/>
        </p:blipFill>
        <p:spPr>
          <a:xfrm>
            <a:off x="9252000" y="3327773"/>
            <a:ext cx="2067213" cy="86415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1CC49D-33BF-49DC-B533-86BE2EB41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8000" y="4679640"/>
            <a:ext cx="1512000" cy="288720"/>
          </a:xfrm>
          <a:prstGeom prst="rect">
            <a:avLst/>
          </a:prstGeom>
        </p:spPr>
      </p:pic>
      <p:pic>
        <p:nvPicPr>
          <p:cNvPr id="17" name="Grafik 8">
            <a:extLst>
              <a:ext uri="{FF2B5EF4-FFF2-40B4-BE49-F238E27FC236}">
                <a16:creationId xmlns:a16="http://schemas.microsoft.com/office/drawing/2014/main" id="{67AC3B3E-B8BA-4440-A0B8-47633EF759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76649"/>
            <a:ext cx="1246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54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514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391117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052000" y="468000"/>
            <a:ext cx="5040000" cy="336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51999" y="3952800"/>
            <a:ext cx="5040000" cy="32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1500"/>
            </a:lvl1pPr>
            <a:lvl2pPr>
              <a:lnSpc>
                <a:spcPts val="1200"/>
              </a:lnSpc>
              <a:spcAft>
                <a:spcPts val="0"/>
              </a:spcAft>
              <a:defRPr sz="15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62724032-7798-4548-BFED-A3DCBE598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76649"/>
            <a:ext cx="1246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704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  <p15:guide id="3" orient="horz" pos="291" userDrawn="1">
          <p15:clr>
            <a:srgbClr val="FBAE40"/>
          </p15:clr>
        </p15:guide>
        <p15:guide id="4" orient="horz" pos="241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000" y="468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240000"/>
            <a:ext cx="3960000" cy="104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1500"/>
            </a:lvl1pPr>
            <a:lvl2pPr>
              <a:lnSpc>
                <a:spcPts val="1200"/>
              </a:lnSpc>
              <a:spcAft>
                <a:spcPts val="0"/>
              </a:spcAft>
              <a:defRPr sz="15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0000" y="468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240000"/>
            <a:ext cx="3960000" cy="1044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1500"/>
            </a:lvl1pPr>
            <a:lvl2pPr>
              <a:lnSpc>
                <a:spcPts val="1200"/>
              </a:lnSpc>
              <a:spcAft>
                <a:spcPts val="0"/>
              </a:spcAft>
              <a:defRPr sz="15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10" name="Grafik 8">
            <a:extLst>
              <a:ext uri="{FF2B5EF4-FFF2-40B4-BE49-F238E27FC236}">
                <a16:creationId xmlns:a16="http://schemas.microsoft.com/office/drawing/2014/main" id="{1D6516D8-4ACC-4269-BCE2-0CE7E7E709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76649"/>
            <a:ext cx="1246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643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 userDrawn="1">
          <p15:clr>
            <a:srgbClr val="FBAE40"/>
          </p15:clr>
        </p15:guide>
        <p15:guide id="2" pos="5443" userDrawn="1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1963" userDrawn="1">
          <p15:clr>
            <a:srgbClr val="FBAE40"/>
          </p15:clr>
        </p15:guide>
        <p15:guide id="5" pos="279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1500"/>
            </a:lvl1pPr>
            <a:lvl2pPr>
              <a:lnSpc>
                <a:spcPts val="1200"/>
              </a:lnSpc>
              <a:spcAft>
                <a:spcPts val="0"/>
              </a:spcAft>
              <a:defRPr sz="15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0000" y="954000"/>
            <a:ext cx="3960000" cy="264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708000"/>
            <a:ext cx="3960000" cy="576000"/>
          </a:xfr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1500"/>
            </a:lvl1pPr>
            <a:lvl2pPr>
              <a:lnSpc>
                <a:spcPts val="1200"/>
              </a:lnSpc>
              <a:spcAft>
                <a:spcPts val="0"/>
              </a:spcAft>
              <a:defRPr sz="15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pic>
        <p:nvPicPr>
          <p:cNvPr id="10" name="Grafik 8">
            <a:extLst>
              <a:ext uri="{FF2B5EF4-FFF2-40B4-BE49-F238E27FC236}">
                <a16:creationId xmlns:a16="http://schemas.microsoft.com/office/drawing/2014/main" id="{B13A005A-4B5D-4311-87B5-15BECE5B1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76649"/>
            <a:ext cx="1246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25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  <p15:guide id="5" pos="2790">
          <p15:clr>
            <a:srgbClr val="FBAE40"/>
          </p15:clr>
        </p15:guide>
        <p15:guide id="6" pos="544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468000" y="396000"/>
            <a:ext cx="75600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KAPITEL | CHART-HEADLINE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468000" y="918000"/>
            <a:ext cx="7560000" cy="336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(Text und Aufzählungen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360000" y="5524114"/>
            <a:ext cx="4284008" cy="17998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720000" y="4752000"/>
            <a:ext cx="6300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324000" y="4752000"/>
            <a:ext cx="252000" cy="1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2088000" y="-468000"/>
            <a:ext cx="13284000" cy="6083999"/>
            <a:chOff x="-2088000" y="-468000"/>
            <a:chExt cx="13284000" cy="6083999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2088000" y="1368000"/>
              <a:ext cx="1980000" cy="2319874"/>
              <a:chOff x="-2088000" y="1368000"/>
              <a:chExt cx="1980000" cy="2319874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2016000" y="2787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2016000" y="3291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2088000" y="1368000"/>
                <a:ext cx="1980000" cy="828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Listen erstellen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Wechseln Sie die Textebene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63360" y="3291874"/>
                <a:ext cx="855360" cy="396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-963360" y="2787874"/>
                <a:ext cx="855360" cy="396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2283786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/>
          <p:nvPr userDrawn="1"/>
        </p:nvCxnSpPr>
        <p:spPr>
          <a:xfrm>
            <a:off x="0" y="4485600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89C4D98-9606-4382-895C-2F9999CA328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308000" y="4679640"/>
            <a:ext cx="1512000" cy="288720"/>
          </a:xfrm>
          <a:prstGeom prst="rect">
            <a:avLst/>
          </a:prstGeom>
        </p:spPr>
      </p:pic>
      <p:pic>
        <p:nvPicPr>
          <p:cNvPr id="20" name="Grafik 8">
            <a:extLst>
              <a:ext uri="{FF2B5EF4-FFF2-40B4-BE49-F238E27FC236}">
                <a16:creationId xmlns:a16="http://schemas.microsoft.com/office/drawing/2014/main" id="{B42E0F75-B22D-411A-88DF-AB13CD3024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76649"/>
            <a:ext cx="12461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0" r:id="rId4"/>
    <p:sldLayoutId id="2147483667" r:id="rId5"/>
    <p:sldLayoutId id="2147483658" r:id="rId6"/>
    <p:sldLayoutId id="2147483659" r:id="rId7"/>
    <p:sldLayoutId id="2147483660" r:id="rId8"/>
    <p:sldLayoutId id="2147483661" r:id="rId9"/>
    <p:sldLayoutId id="2147483663" r:id="rId10"/>
    <p:sldLayoutId id="2147483662" r:id="rId11"/>
    <p:sldLayoutId id="2147483664" r:id="rId12"/>
    <p:sldLayoutId id="2147483665" r:id="rId13"/>
    <p:sldLayoutId id="2147483666" r:id="rId14"/>
    <p:sldLayoutId id="2147483654" r:id="rId15"/>
    <p:sldLayoutId id="2147483655" r:id="rId16"/>
  </p:sldLayoutIdLst>
  <p:hf hdr="0" dt="0"/>
  <p:txStyles>
    <p:title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00" b="0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1200"/>
        </a:spcAft>
        <a:buSzPct val="75000"/>
        <a:buFont typeface="Arial" panose="020B0604020202020204" pitchFamily="34" charset="0"/>
        <a:buNone/>
        <a:defRPr sz="18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234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468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702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2" userDrawn="1">
          <p15:clr>
            <a:srgbClr val="5ACBF0"/>
          </p15:clr>
        </p15:guide>
        <p15:guide id="2" pos="5059" userDrawn="1">
          <p15:clr>
            <a:srgbClr val="5ACBF0"/>
          </p15:clr>
        </p15:guide>
        <p15:guide id="3" orient="horz" pos="245" userDrawn="1">
          <p15:clr>
            <a:srgbClr val="5ACBF0"/>
          </p15:clr>
        </p15:guide>
        <p15:guide id="4" orient="horz" pos="2700" userDrawn="1">
          <p15:clr>
            <a:srgbClr val="5ACBF0"/>
          </p15:clr>
        </p15:guide>
        <p15:guide id="5" pos="5443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bmp"/><Relationship Id="rId4" Type="http://schemas.openxmlformats.org/officeDocument/2006/relationships/image" Target="../media/image3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b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3F806E7C-E56D-41BC-8AA6-00785CAB7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6022"/>
            <a:ext cx="7560000" cy="324000"/>
          </a:xfrm>
        </p:spPr>
        <p:txBody>
          <a:bodyPr/>
          <a:lstStyle/>
          <a:p>
            <a:r>
              <a:rPr lang="de-DE" altLang="de-DE" dirty="0"/>
              <a:t>IOPS </a:t>
            </a:r>
            <a:r>
              <a:rPr lang="de-DE" altLang="de-DE" dirty="0" err="1"/>
              <a:t>Presentation</a:t>
            </a:r>
            <a:r>
              <a:rPr lang="de-DE" altLang="de-DE" dirty="0"/>
              <a:t>: Patrick Hermanns</a:t>
            </a:r>
          </a:p>
          <a:p>
            <a:endParaRPr lang="de-DE" alt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91F5E70-F6F5-4247-85F2-66AA884FA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939938"/>
            <a:ext cx="8064440" cy="3240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de-DE" sz="2000" b="1" dirty="0">
                <a:solidFill>
                  <a:srgbClr val="17365C"/>
                </a:solidFill>
                <a:cs typeface="Arial" panose="020B0604020202020204" pitchFamily="34" charset="0"/>
              </a:rPr>
              <a:t>Plasma Electrolytic Oxidation (PEO) at High Frequencies: Characterization and Control</a:t>
            </a:r>
            <a:endParaRPr lang="de-DE" altLang="de-DE" sz="2000" b="1" dirty="0">
              <a:solidFill>
                <a:srgbClr val="17365C"/>
              </a:solidFill>
              <a:cs typeface="Arial" panose="020B0604020202020204" pitchFamily="34" charset="0"/>
            </a:endParaRP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5C8FFCD0-6F22-4670-A420-4DB107F973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532" r="16532"/>
          <a:stretch/>
        </p:blipFill>
        <p:spPr>
          <a:xfrm>
            <a:off x="-1" y="-1352686"/>
            <a:ext cx="8182800" cy="4572508"/>
          </a:xfrm>
        </p:spPr>
      </p:pic>
      <p:pic>
        <p:nvPicPr>
          <p:cNvPr id="7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522412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918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2A67BD0-987D-4E6A-9913-D0D173B5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96000"/>
            <a:ext cx="7560000" cy="468000"/>
          </a:xfrm>
        </p:spPr>
        <p:txBody>
          <a:bodyPr anchor="t">
            <a:normAutofit/>
          </a:bodyPr>
          <a:lstStyle/>
          <a:p>
            <a:r>
              <a:rPr lang="de-DE" dirty="0" err="1"/>
              <a:t>Porous</a:t>
            </a:r>
            <a:r>
              <a:rPr lang="de-DE" dirty="0"/>
              <a:t> </a:t>
            </a:r>
            <a:r>
              <a:rPr lang="de-DE" dirty="0" err="1"/>
              <a:t>surface</a:t>
            </a:r>
            <a:endParaRPr lang="de-DE" dirty="0"/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72641A26-45BF-456A-8A7B-52F4F2EC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752000"/>
            <a:ext cx="6300000" cy="108000"/>
          </a:xfrm>
        </p:spPr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24" name="Foliennummernplatzhalter 4">
            <a:extLst>
              <a:ext uri="{FF2B5EF4-FFF2-40B4-BE49-F238E27FC236}">
                <a16:creationId xmlns:a16="http://schemas.microsoft.com/office/drawing/2014/main" id="{EC734306-2211-4BF3-8935-63974FF2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10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3" name="Grafik 2" descr="Ein Bild, das Foto, Gruppe, haltend, Essen enthält.&#10;&#10;Automatisch generierte Beschreibung">
            <a:extLst>
              <a:ext uri="{FF2B5EF4-FFF2-40B4-BE49-F238E27FC236}">
                <a16:creationId xmlns:a16="http://schemas.microsoft.com/office/drawing/2014/main" id="{6881462F-8FCD-4E30-AD0B-7B4AE8903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17" r="68900"/>
          <a:stretch/>
        </p:blipFill>
        <p:spPr>
          <a:xfrm>
            <a:off x="3878794" y="447514"/>
            <a:ext cx="4932040" cy="3705782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CA498FF1-6F2E-4B3F-A2B7-345897D71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918000"/>
            <a:ext cx="3059884" cy="3366000"/>
          </a:xfrm>
        </p:spPr>
        <p:txBody>
          <a:bodyPr/>
          <a:lstStyle/>
          <a:p>
            <a:endParaRPr lang="de-DE" dirty="0"/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b="0" dirty="0" err="1"/>
              <a:t>Aluminum</a:t>
            </a:r>
            <a:r>
              <a:rPr lang="de-DE" b="0" dirty="0"/>
              <a:t> </a:t>
            </a:r>
            <a:r>
              <a:rPr lang="de-DE" b="0" dirty="0" err="1"/>
              <a:t>oxide</a:t>
            </a:r>
            <a:r>
              <a:rPr lang="de-DE" b="0" dirty="0"/>
              <a:t> </a:t>
            </a:r>
            <a:r>
              <a:rPr lang="de-DE" b="0" dirty="0" err="1"/>
              <a:t>melts</a:t>
            </a:r>
            <a:r>
              <a:rPr lang="de-DE" b="0" dirty="0"/>
              <a:t> and </a:t>
            </a:r>
            <a:r>
              <a:rPr lang="de-DE" b="0" dirty="0" err="1"/>
              <a:t>resolidifies</a:t>
            </a:r>
            <a:r>
              <a:rPr lang="de-DE" b="0" dirty="0"/>
              <a:t> on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surface</a:t>
            </a:r>
            <a:endParaRPr lang="de-DE" b="0" dirty="0"/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endParaRPr lang="de-DE" b="0" dirty="0"/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b="0" dirty="0"/>
              <a:t>Crater-like </a:t>
            </a:r>
            <a:r>
              <a:rPr lang="de-DE" b="0" dirty="0" err="1"/>
              <a:t>structures</a:t>
            </a:r>
            <a:r>
              <a:rPr lang="de-DE" b="0" dirty="0"/>
              <a:t> at </a:t>
            </a:r>
            <a:r>
              <a:rPr lang="de-DE" b="0" dirty="0" err="1"/>
              <a:t>center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microdischarge</a:t>
            </a:r>
            <a:r>
              <a:rPr lang="de-DE" b="0" dirty="0"/>
              <a:t> </a:t>
            </a:r>
            <a:r>
              <a:rPr lang="de-DE" b="0" dirty="0" err="1"/>
              <a:t>ignition</a:t>
            </a:r>
            <a:endParaRPr lang="de-DE" b="0" dirty="0"/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endParaRPr lang="de-DE" b="0" dirty="0"/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b="0" dirty="0" err="1"/>
              <a:t>Highly</a:t>
            </a:r>
            <a:r>
              <a:rPr lang="de-DE" b="0" dirty="0"/>
              <a:t> </a:t>
            </a:r>
            <a:r>
              <a:rPr lang="de-DE" b="0" dirty="0" err="1"/>
              <a:t>porous</a:t>
            </a:r>
            <a:r>
              <a:rPr lang="de-DE" b="0" dirty="0"/>
              <a:t> </a:t>
            </a:r>
            <a:r>
              <a:rPr lang="de-DE" b="0" dirty="0" err="1"/>
              <a:t>surface</a:t>
            </a:r>
            <a:r>
              <a:rPr lang="de-DE" b="0" dirty="0"/>
              <a:t> </a:t>
            </a:r>
            <a:r>
              <a:rPr lang="de-DE" b="0" dirty="0" err="1"/>
              <a:t>is</a:t>
            </a:r>
            <a:r>
              <a:rPr lang="de-DE" b="0" dirty="0"/>
              <a:t> </a:t>
            </a:r>
            <a:r>
              <a:rPr lang="de-DE" b="0" dirty="0" err="1"/>
              <a:t>established</a:t>
            </a:r>
            <a:r>
              <a:rPr lang="de-DE" b="0" dirty="0"/>
              <a:t> </a:t>
            </a:r>
            <a:r>
              <a:rPr lang="de-DE" b="0" dirty="0" err="1"/>
              <a:t>during</a:t>
            </a:r>
            <a:r>
              <a:rPr lang="de-DE" b="0" dirty="0"/>
              <a:t> </a:t>
            </a:r>
            <a:r>
              <a:rPr lang="de-DE" b="0" dirty="0" err="1"/>
              <a:t>coating</a:t>
            </a:r>
            <a:r>
              <a:rPr lang="de-DE" b="0" dirty="0"/>
              <a:t> 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381E7771-06D4-495B-BC7A-E499527710EA}"/>
              </a:ext>
            </a:extLst>
          </p:cNvPr>
          <p:cNvSpPr/>
          <p:nvPr/>
        </p:nvSpPr>
        <p:spPr>
          <a:xfrm>
            <a:off x="639147" y="1505072"/>
            <a:ext cx="7807017" cy="19667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E64580E-4918-48DC-89BB-C86B747996C1}"/>
              </a:ext>
            </a:extLst>
          </p:cNvPr>
          <p:cNvSpPr txBox="1">
            <a:spLocks/>
          </p:cNvSpPr>
          <p:nvPr/>
        </p:nvSpPr>
        <p:spPr>
          <a:xfrm>
            <a:off x="1117451" y="1671650"/>
            <a:ext cx="7115473" cy="96638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de-DE" sz="2200" dirty="0"/>
              <a:t>Problem:	                                                              </a:t>
            </a:r>
            <a:r>
              <a:rPr lang="de-DE" sz="2200" dirty="0" err="1"/>
              <a:t>Microdischarge</a:t>
            </a:r>
            <a:r>
              <a:rPr lang="de-DE" sz="2200" dirty="0"/>
              <a:t> </a:t>
            </a:r>
            <a:r>
              <a:rPr lang="de-DE" sz="2200" dirty="0" err="1"/>
              <a:t>energy</a:t>
            </a:r>
            <a:r>
              <a:rPr lang="de-DE" sz="2200" dirty="0"/>
              <a:t> </a:t>
            </a:r>
            <a:r>
              <a:rPr lang="de-DE" sz="2200" dirty="0" err="1"/>
              <a:t>increases</a:t>
            </a:r>
            <a:r>
              <a:rPr lang="de-DE" sz="2200" dirty="0"/>
              <a:t> </a:t>
            </a:r>
            <a:r>
              <a:rPr lang="de-DE" sz="2200" dirty="0" err="1"/>
              <a:t>with</a:t>
            </a:r>
            <a:r>
              <a:rPr lang="de-DE" sz="2200" dirty="0"/>
              <a:t> time             and </a:t>
            </a:r>
            <a:r>
              <a:rPr lang="de-DE" sz="2200" dirty="0" err="1"/>
              <a:t>locally</a:t>
            </a:r>
            <a:r>
              <a:rPr lang="de-DE" sz="2200" dirty="0"/>
              <a:t> </a:t>
            </a:r>
            <a:r>
              <a:rPr lang="de-DE" sz="2200" dirty="0" err="1"/>
              <a:t>destroys</a:t>
            </a:r>
            <a:r>
              <a:rPr lang="de-DE" sz="2200" dirty="0"/>
              <a:t>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oxide</a:t>
            </a:r>
            <a:r>
              <a:rPr lang="de-DE" sz="2200" dirty="0"/>
              <a:t> </a:t>
            </a:r>
            <a:r>
              <a:rPr lang="de-DE" sz="2200" dirty="0" err="1"/>
              <a:t>coating</a:t>
            </a:r>
            <a:endParaRPr lang="de-DE" sz="2200" b="0" dirty="0"/>
          </a:p>
        </p:txBody>
      </p:sp>
    </p:spTree>
    <p:extLst>
      <p:ext uri="{BB962C8B-B14F-4D97-AF65-F5344CB8AC3E}">
        <p14:creationId xmlns:p14="http://schemas.microsoft.com/office/powerpoint/2010/main" val="167759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485B0-CB17-4D7C-8EE6-2C7A19A62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23478"/>
            <a:ext cx="8172000" cy="5040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3000" dirty="0"/>
              <a:t>Problem</a:t>
            </a:r>
            <a:endParaRPr lang="de-DE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D256E7FE-9017-4295-8F91-652EE4C6D814}"/>
                  </a:ext>
                </a:extLst>
              </p:cNvPr>
              <p:cNvSpPr txBox="1"/>
              <p:nvPr/>
            </p:nvSpPr>
            <p:spPr>
              <a:xfrm>
                <a:off x="393814" y="853176"/>
                <a:ext cx="4572000" cy="19543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800" b="1" dirty="0" err="1">
                    <a:solidFill>
                      <a:schemeClr val="bg1"/>
                    </a:solidFill>
                    <a:latin typeface="Arial (Überschriften)"/>
                  </a:rPr>
                  <a:t>Electrical</a:t>
                </a:r>
                <a:r>
                  <a:rPr lang="de-DE" sz="1800" b="1" dirty="0">
                    <a:solidFill>
                      <a:schemeClr val="bg1"/>
                    </a:solidFill>
                    <a:latin typeface="Arial (Überschriften)"/>
                  </a:rPr>
                  <a:t> </a:t>
                </a:r>
                <a:r>
                  <a:rPr lang="de-DE" sz="1800" b="1" dirty="0" err="1">
                    <a:solidFill>
                      <a:schemeClr val="bg1"/>
                    </a:solidFill>
                    <a:latin typeface="Arial (Überschriften)"/>
                  </a:rPr>
                  <a:t>parameters</a:t>
                </a:r>
                <a:endParaRPr lang="de-DE" sz="1800" b="1" dirty="0">
                  <a:solidFill>
                    <a:schemeClr val="bg1"/>
                  </a:solidFill>
                  <a:latin typeface="Arial (Überschriften)"/>
                </a:endParaRPr>
              </a:p>
              <a:p>
                <a:r>
                  <a:rPr lang="de-DE" sz="1700" dirty="0">
                    <a:solidFill>
                      <a:schemeClr val="bg1"/>
                    </a:solidFill>
                  </a:rPr>
                  <a:t>- </a:t>
                </a:r>
                <a:r>
                  <a:rPr lang="de-DE" sz="1700" dirty="0" err="1">
                    <a:solidFill>
                      <a:schemeClr val="bg1"/>
                    </a:solidFill>
                  </a:rPr>
                  <a:t>Current</a:t>
                </a:r>
                <a:r>
                  <a:rPr lang="de-DE" sz="1700" dirty="0">
                    <a:solidFill>
                      <a:schemeClr val="bg1"/>
                    </a:solidFill>
                  </a:rPr>
                  <a:t> </a:t>
                </a:r>
                <a:r>
                  <a:rPr lang="de-DE" sz="1700" dirty="0" err="1">
                    <a:solidFill>
                      <a:schemeClr val="bg1"/>
                    </a:solidFill>
                  </a:rPr>
                  <a:t>amplitude</a:t>
                </a:r>
                <a:r>
                  <a:rPr lang="de-DE" sz="1700" dirty="0">
                    <a:solidFill>
                      <a:schemeClr val="bg1"/>
                    </a:solidFill>
                  </a:rPr>
                  <a:t> </a:t>
                </a:r>
                <a:r>
                  <a:rPr lang="de-DE" sz="1600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XITS Math" panose="02000503000000000000" pitchFamily="50" charset="0"/>
                  </a:rPr>
                  <a:t>I</a:t>
                </a:r>
                <a:endParaRPr lang="de-DE" sz="1700" dirty="0">
                  <a:solidFill>
                    <a:schemeClr val="bg1"/>
                  </a:solidFill>
                </a:endParaRPr>
              </a:p>
              <a:p>
                <a:r>
                  <a:rPr lang="de-DE" sz="1700" dirty="0">
                    <a:solidFill>
                      <a:schemeClr val="bg1"/>
                    </a:solidFill>
                  </a:rPr>
                  <a:t>- Pulse On-time </a:t>
                </a:r>
                <a:r>
                  <a:rPr lang="de-DE" sz="1600" i="1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T</a:t>
                </a:r>
                <a:r>
                  <a:rPr lang="de-DE" sz="1600" baseline="-25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on</a:t>
                </a:r>
                <a:r>
                  <a:rPr lang="de-DE" sz="1700" dirty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de-DE" sz="1700" dirty="0">
                    <a:solidFill>
                      <a:schemeClr val="bg1"/>
                    </a:solidFill>
                  </a:rPr>
                  <a:t>- Pulse Off-time </a:t>
                </a:r>
                <a:r>
                  <a:rPr lang="de-DE" sz="1600" i="1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T</a:t>
                </a:r>
                <a:r>
                  <a:rPr lang="de-DE" sz="1600" i="1" baseline="-25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off</a:t>
                </a:r>
                <a:endParaRPr lang="de-DE" sz="1700" dirty="0">
                  <a:solidFill>
                    <a:schemeClr val="bg1"/>
                  </a:solidFill>
                </a:endParaRPr>
              </a:p>
              <a:p>
                <a:r>
                  <a:rPr lang="de-DE" sz="1700" dirty="0">
                    <a:solidFill>
                      <a:schemeClr val="bg1"/>
                    </a:solidFill>
                  </a:rPr>
                  <a:t>- Duty-Cycle </a:t>
                </a:r>
                <a14:m>
                  <m:oMath xmlns:m="http://schemas.openxmlformats.org/officeDocument/2006/math">
                    <m:r>
                      <a:rPr lang="de-DE" sz="17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𝜗</m:t>
                    </m:r>
                  </m:oMath>
                </a14:m>
                <a:endParaRPr lang="de-DE" sz="1700" dirty="0">
                  <a:solidFill>
                    <a:schemeClr val="bg1"/>
                  </a:solidFill>
                </a:endParaRPr>
              </a:p>
              <a:p>
                <a:r>
                  <a:rPr lang="de-DE" sz="1700" dirty="0">
                    <a:solidFill>
                      <a:schemeClr val="bg1"/>
                    </a:solidFill>
                  </a:rPr>
                  <a:t>- </a:t>
                </a:r>
                <a:r>
                  <a:rPr lang="de-DE" sz="1700" dirty="0" err="1">
                    <a:solidFill>
                      <a:schemeClr val="bg1"/>
                    </a:solidFill>
                  </a:rPr>
                  <a:t>Pulsing</a:t>
                </a:r>
                <a:r>
                  <a:rPr lang="de-DE" sz="1700" dirty="0">
                    <a:solidFill>
                      <a:schemeClr val="bg1"/>
                    </a:solidFill>
                  </a:rPr>
                  <a:t> </a:t>
                </a:r>
                <a:r>
                  <a:rPr lang="de-DE" sz="1700" dirty="0" err="1">
                    <a:solidFill>
                      <a:schemeClr val="bg1"/>
                    </a:solidFill>
                  </a:rPr>
                  <a:t>frequency</a:t>
                </a:r>
                <a:r>
                  <a:rPr lang="de-DE" sz="1700" dirty="0">
                    <a:solidFill>
                      <a:schemeClr val="bg1"/>
                    </a:solidFill>
                  </a:rPr>
                  <a:t> </a:t>
                </a:r>
                <a:r>
                  <a:rPr lang="de-DE" sz="1700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</a:p>
              <a:p>
                <a:endParaRPr lang="de-DE" sz="18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D256E7FE-9017-4295-8F91-652EE4C6D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14" y="853176"/>
                <a:ext cx="4572000" cy="1954381"/>
              </a:xfrm>
              <a:prstGeom prst="rect">
                <a:avLst/>
              </a:prstGeom>
              <a:blipFill>
                <a:blip r:embed="rId2"/>
                <a:stretch>
                  <a:fillRect l="-1200" t="-18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EAABCD2-EC6F-4233-9982-075F15DEC648}"/>
                  </a:ext>
                </a:extLst>
              </p:cNvPr>
              <p:cNvSpPr txBox="1"/>
              <p:nvPr/>
            </p:nvSpPr>
            <p:spPr>
              <a:xfrm>
                <a:off x="6033195" y="853176"/>
                <a:ext cx="3543361" cy="22006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800" b="1" dirty="0">
                    <a:solidFill>
                      <a:schemeClr val="bg1"/>
                    </a:solidFill>
                    <a:latin typeface="+mj-lt"/>
                  </a:rPr>
                  <a:t>Microdischarge </a:t>
                </a:r>
                <a:r>
                  <a:rPr lang="de-DE" sz="1800" b="1" dirty="0" err="1">
                    <a:solidFill>
                      <a:schemeClr val="bg1"/>
                    </a:solidFill>
                    <a:latin typeface="+mj-lt"/>
                  </a:rPr>
                  <a:t>behaviour</a:t>
                </a:r>
                <a:endParaRPr lang="de-DE" sz="1800" b="1" dirty="0">
                  <a:solidFill>
                    <a:schemeClr val="bg1"/>
                  </a:solidFill>
                  <a:latin typeface="+mj-lt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- </a:t>
                </a:r>
                <a:r>
                  <a:rPr kumimoji="0" lang="de-DE" sz="1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Number</a:t>
                </a:r>
                <a:r>
                  <a:rPr kumimoji="0" lang="de-DE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de-DE" sz="1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density</a:t>
                </a:r>
                <a:r>
                  <a:rPr kumimoji="0" lang="de-DE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lang="de-DE" sz="1700" i="1" dirty="0" err="1">
                    <a:solidFill>
                      <a:prstClr val="whit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  <a:t>n</a:t>
                </a:r>
                <a:r>
                  <a:rPr lang="de-DE" sz="1700" baseline="-25000" dirty="0" err="1">
                    <a:solidFill>
                      <a:prstClr val="whit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  <a:t>MD</a:t>
                </a:r>
                <a:r>
                  <a:rPr kumimoji="0" lang="de-DE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- </a:t>
                </a:r>
                <a:r>
                  <a:rPr lang="de-DE" sz="1700" dirty="0" err="1">
                    <a:solidFill>
                      <a:prstClr val="white"/>
                    </a:solidFill>
                    <a:latin typeface="Arial" panose="020B0604020202020204"/>
                  </a:rPr>
                  <a:t>Microdischarge</a:t>
                </a:r>
                <a:r>
                  <a:rPr lang="de-DE" sz="1700" dirty="0">
                    <a:solidFill>
                      <a:prstClr val="white"/>
                    </a:solidFill>
                    <a:latin typeface="Arial" panose="020B0604020202020204"/>
                  </a:rPr>
                  <a:t> </a:t>
                </a:r>
                <a:r>
                  <a:rPr lang="de-DE" sz="1700" dirty="0" err="1">
                    <a:solidFill>
                      <a:prstClr val="white"/>
                    </a:solidFill>
                    <a:latin typeface="Arial" panose="020B0604020202020204"/>
                  </a:rPr>
                  <a:t>size</a:t>
                </a:r>
                <a:r>
                  <a:rPr kumimoji="0" lang="de-DE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lang="de-DE" sz="1700" i="1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  <a:t>A</a:t>
                </a:r>
                <a:r>
                  <a:rPr lang="de-DE" sz="1700" baseline="-25000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  <a:t>MD</a:t>
                </a:r>
                <a:r>
                  <a:rPr kumimoji="0" lang="de-DE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  <a:p>
                <a:pPr marR="0" lvl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de-DE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- </a:t>
                </a:r>
                <a:r>
                  <a:rPr kumimoji="0" lang="de-DE" sz="1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Photo</a:t>
                </a:r>
                <a:r>
                  <a:rPr kumimoji="0" lang="de-DE" sz="17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de-DE" sz="17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Intensity</a:t>
                </a:r>
                <a:r>
                  <a:rPr kumimoji="0" lang="de-DE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lang="de-DE" sz="1700" i="1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  <a:t>I</a:t>
                </a:r>
                <a:r>
                  <a:rPr lang="de-DE" sz="1700" baseline="-25000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  <a:t>MD</a:t>
                </a:r>
              </a:p>
              <a:p>
                <a:pPr lvl="0">
                  <a:defRPr/>
                </a:pPr>
                <a:r>
                  <a:rPr lang="de-DE" sz="1700" dirty="0">
                    <a:solidFill>
                      <a:prstClr val="white"/>
                    </a:solidFill>
                  </a:rPr>
                  <a:t>- Time </a:t>
                </a:r>
                <a:r>
                  <a:rPr lang="de-DE" sz="1700" dirty="0" err="1">
                    <a:solidFill>
                      <a:prstClr val="white"/>
                    </a:solidFill>
                  </a:rPr>
                  <a:t>constants</a:t>
                </a:r>
                <a:r>
                  <a:rPr lang="de-DE" sz="17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7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7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7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On</m:t>
                        </m:r>
                      </m:sub>
                    </m:sSub>
                  </m:oMath>
                </a14:m>
                <a:endParaRPr kumimoji="0" lang="de-DE" sz="1700" b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- </a:t>
                </a:r>
                <a:r>
                  <a:rPr lang="de-DE" sz="1700" noProof="0" dirty="0" err="1">
                    <a:solidFill>
                      <a:prstClr val="white"/>
                    </a:solidFill>
                    <a:latin typeface="Arial" panose="020B0604020202020204"/>
                  </a:rPr>
                  <a:t>Lifetme</a:t>
                </a:r>
                <a:r>
                  <a:rPr kumimoji="0" lang="de-DE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de-DE" sz="17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de-DE" sz="17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MD</m:t>
                        </m:r>
                      </m:sub>
                    </m:sSub>
                  </m:oMath>
                </a14:m>
                <a:endParaRPr kumimoji="0" lang="de-DE" sz="17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>
                  <a:defRPr/>
                </a:pPr>
                <a:r>
                  <a:rPr kumimoji="0" lang="de-DE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- </a:t>
                </a:r>
                <a:r>
                  <a:rPr kumimoji="0" lang="de-DE" sz="1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Electron</a:t>
                </a:r>
                <a:r>
                  <a:rPr kumimoji="0" lang="de-DE" sz="17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de-DE" sz="17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density</a:t>
                </a:r>
                <a:r>
                  <a:rPr kumimoji="0" lang="de-DE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de-DE" sz="17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  <a:t>n</a:t>
                </a:r>
                <a:r>
                  <a:rPr kumimoji="0" lang="de-DE" sz="1700" b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  <a:t>e</a:t>
                </a:r>
                <a:endParaRPr kumimoji="0" lang="de-DE" sz="1700" b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2EAABCD2-EC6F-4233-9982-075F15DEC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195" y="853176"/>
                <a:ext cx="3543361" cy="2200602"/>
              </a:xfrm>
              <a:prstGeom prst="rect">
                <a:avLst/>
              </a:prstGeom>
              <a:blipFill>
                <a:blip r:embed="rId3"/>
                <a:stretch>
                  <a:fillRect l="-1549" t="-16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6D5F08B-D43A-4D7D-8BB7-423DD115EF02}"/>
              </a:ext>
            </a:extLst>
          </p:cNvPr>
          <p:cNvGrpSpPr/>
          <p:nvPr/>
        </p:nvGrpSpPr>
        <p:grpSpPr>
          <a:xfrm>
            <a:off x="3527884" y="1383618"/>
            <a:ext cx="1980220" cy="3312368"/>
            <a:chOff x="3527884" y="1383618"/>
            <a:chExt cx="1980220" cy="3312368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0178BE8-D7C7-49B3-98D7-2F67F8A876AC}"/>
                </a:ext>
              </a:extLst>
            </p:cNvPr>
            <p:cNvSpPr/>
            <p:nvPr/>
          </p:nvSpPr>
          <p:spPr>
            <a:xfrm>
              <a:off x="3527884" y="1383618"/>
              <a:ext cx="1980220" cy="3312368"/>
            </a:xfrm>
            <a:prstGeom prst="rect">
              <a:avLst/>
            </a:prstGeom>
            <a:solidFill>
              <a:schemeClr val="tx2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825DC6C5-CF27-4791-9433-DE6B5C7AC42E}"/>
                </a:ext>
              </a:extLst>
            </p:cNvPr>
            <p:cNvSpPr/>
            <p:nvPr/>
          </p:nvSpPr>
          <p:spPr>
            <a:xfrm>
              <a:off x="4914038" y="1707654"/>
              <a:ext cx="180020" cy="1800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25B3214B-0153-4446-83A4-E8AB012635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0162" y="2175706"/>
              <a:ext cx="108012" cy="10801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B785C072-4DF1-406D-99E6-9023023D71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4058" y="2418116"/>
              <a:ext cx="90010" cy="9001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4A54251-C327-4C1B-98F7-3C8CCD538C49}"/>
                </a:ext>
              </a:extLst>
            </p:cNvPr>
            <p:cNvSpPr/>
            <p:nvPr/>
          </p:nvSpPr>
          <p:spPr>
            <a:xfrm>
              <a:off x="4315524" y="1745470"/>
              <a:ext cx="144016" cy="14401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9694EC4D-A267-4385-8445-5153A18EB1FC}"/>
                </a:ext>
              </a:extLst>
            </p:cNvPr>
            <p:cNvSpPr/>
            <p:nvPr/>
          </p:nvSpPr>
          <p:spPr>
            <a:xfrm>
              <a:off x="4034372" y="2175706"/>
              <a:ext cx="180020" cy="1800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4817E3C-AFBC-49A2-9212-9AD4B11A94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34738" y="2868056"/>
              <a:ext cx="144016" cy="14401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BB981FE-6B05-4F56-A9AD-8310A7EC2C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0162" y="3435846"/>
              <a:ext cx="108012" cy="10801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BDFF3DAF-AC96-4035-8A03-870F97F4947D}"/>
                </a:ext>
              </a:extLst>
            </p:cNvPr>
            <p:cNvSpPr/>
            <p:nvPr/>
          </p:nvSpPr>
          <p:spPr>
            <a:xfrm>
              <a:off x="4938194" y="3061358"/>
              <a:ext cx="180020" cy="1800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F499F03-6E3B-498E-B808-5FF5E5D5B0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4729" y="3525857"/>
              <a:ext cx="81009" cy="8100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BBB20ED-6D2E-4068-8E08-3E38EFAE283D}"/>
                </a:ext>
              </a:extLst>
            </p:cNvPr>
            <p:cNvSpPr/>
            <p:nvPr/>
          </p:nvSpPr>
          <p:spPr>
            <a:xfrm>
              <a:off x="4572000" y="3894223"/>
              <a:ext cx="180020" cy="1800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12707E44-3DFC-4E61-B27A-1E64A40CF8C7}"/>
                </a:ext>
              </a:extLst>
            </p:cNvPr>
            <p:cNvSpPr/>
            <p:nvPr/>
          </p:nvSpPr>
          <p:spPr>
            <a:xfrm>
              <a:off x="4965814" y="4196240"/>
              <a:ext cx="180020" cy="1800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9B7893C7-4DE8-444C-BADB-1144361228C0}"/>
                </a:ext>
              </a:extLst>
            </p:cNvPr>
            <p:cNvSpPr/>
            <p:nvPr/>
          </p:nvSpPr>
          <p:spPr>
            <a:xfrm>
              <a:off x="3864708" y="4251918"/>
              <a:ext cx="180020" cy="1800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64B9A399-C34C-4A62-B194-3C41D99D1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37974" y="4366702"/>
              <a:ext cx="54006" cy="540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9CA2BB2F-59F6-4728-B965-EB2F99DECFD1}"/>
                </a:ext>
              </a:extLst>
            </p:cNvPr>
            <p:cNvSpPr/>
            <p:nvPr/>
          </p:nvSpPr>
          <p:spPr>
            <a:xfrm>
              <a:off x="3684688" y="3151368"/>
              <a:ext cx="180020" cy="1800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0156336D-7B7E-406C-AB06-A0504546428F}"/>
                </a:ext>
              </a:extLst>
            </p:cNvPr>
            <p:cNvSpPr/>
            <p:nvPr/>
          </p:nvSpPr>
          <p:spPr>
            <a:xfrm>
              <a:off x="3738458" y="1707654"/>
              <a:ext cx="180020" cy="1800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483F66D5-6D3E-4889-B56C-C6209A0CAA7A}"/>
                </a:ext>
              </a:extLst>
            </p:cNvPr>
            <p:cNvSpPr/>
            <p:nvPr/>
          </p:nvSpPr>
          <p:spPr>
            <a:xfrm>
              <a:off x="4590152" y="2634083"/>
              <a:ext cx="180020" cy="1800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8D49BE35-840C-498E-94C0-9E2E63FC8A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5824" y="3688615"/>
              <a:ext cx="126014" cy="12601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5" name="Textfeld 44">
            <a:extLst>
              <a:ext uri="{FF2B5EF4-FFF2-40B4-BE49-F238E27FC236}">
                <a16:creationId xmlns:a16="http://schemas.microsoft.com/office/drawing/2014/main" id="{DE163D51-AB4E-4232-B9C8-F2CDBBE9F4E7}"/>
              </a:ext>
            </a:extLst>
          </p:cNvPr>
          <p:cNvSpPr txBox="1"/>
          <p:nvPr/>
        </p:nvSpPr>
        <p:spPr>
          <a:xfrm>
            <a:off x="4094008" y="4753507"/>
            <a:ext cx="992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+mj-lt"/>
              </a:rPr>
              <a:t>Anode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D4D59E64-3C7F-4D31-964E-E3D80E197FBC}"/>
              </a:ext>
            </a:extLst>
          </p:cNvPr>
          <p:cNvSpPr/>
          <p:nvPr/>
        </p:nvSpPr>
        <p:spPr bwMode="auto">
          <a:xfrm>
            <a:off x="851082" y="3488741"/>
            <a:ext cx="687652" cy="643799"/>
          </a:xfrm>
          <a:prstGeom prst="rect">
            <a:avLst/>
          </a:prstGeom>
          <a:noFill/>
          <a:ln w="44450">
            <a:solidFill>
              <a:schemeClr val="bg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17" tIns="45709" rIns="91417" bIns="45709" rtlCol="0" anchor="ctr"/>
          <a:lstStyle/>
          <a:p>
            <a:pPr algn="ctr"/>
            <a:endParaRPr lang="de-DE" sz="1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6BCE5B55-7EA7-4B9B-BCA8-57662CD2BB43}"/>
              </a:ext>
            </a:extLst>
          </p:cNvPr>
          <p:cNvSpPr/>
          <p:nvPr/>
        </p:nvSpPr>
        <p:spPr bwMode="auto">
          <a:xfrm>
            <a:off x="2302573" y="3483937"/>
            <a:ext cx="802437" cy="643799"/>
          </a:xfrm>
          <a:prstGeom prst="rect">
            <a:avLst/>
          </a:prstGeom>
          <a:noFill/>
          <a:ln w="44450">
            <a:solidFill>
              <a:schemeClr val="bg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17" tIns="45709" rIns="91417" bIns="45709" rtlCol="0" anchor="ctr"/>
          <a:lstStyle/>
          <a:p>
            <a:pPr algn="ctr"/>
            <a:endParaRPr lang="de-DE" sz="1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8D799BA6-16E0-40CD-93CC-0DF61E10E9FF}"/>
              </a:ext>
            </a:extLst>
          </p:cNvPr>
          <p:cNvCxnSpPr>
            <a:cxnSpLocks/>
          </p:cNvCxnSpPr>
          <p:nvPr/>
        </p:nvCxnSpPr>
        <p:spPr>
          <a:xfrm flipH="1" flipV="1">
            <a:off x="481629" y="2962783"/>
            <a:ext cx="0" cy="1174561"/>
          </a:xfrm>
          <a:prstGeom prst="straightConnector1">
            <a:avLst/>
          </a:prstGeom>
          <a:ln w="444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ECA3CD53-0FF6-4A8A-A6D1-D5AC350040AE}"/>
              </a:ext>
            </a:extLst>
          </p:cNvPr>
          <p:cNvCxnSpPr>
            <a:cxnSpLocks/>
          </p:cNvCxnSpPr>
          <p:nvPr/>
        </p:nvCxnSpPr>
        <p:spPr>
          <a:xfrm flipV="1">
            <a:off x="470952" y="4137344"/>
            <a:ext cx="2857387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949D380D-F087-480D-BF4A-AD7C459E9B71}"/>
              </a:ext>
            </a:extLst>
          </p:cNvPr>
          <p:cNvSpPr txBox="1"/>
          <p:nvPr/>
        </p:nvSpPr>
        <p:spPr>
          <a:xfrm>
            <a:off x="3085952" y="4187930"/>
            <a:ext cx="29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>
                <a:solidFill>
                  <a:schemeClr val="bg1"/>
                </a:solidFill>
                <a:latin typeface="Arial" charset="0"/>
                <a:cs typeface="Arial" charset="0"/>
              </a:rPr>
              <a:t>t</a:t>
            </a:r>
            <a:endParaRPr lang="de-DE" sz="1800" i="1" dirty="0">
              <a:solidFill>
                <a:schemeClr val="bg1"/>
              </a:solidFill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4BA02346-1CDD-4F08-9CA0-EAC40F0D4D16}"/>
              </a:ext>
            </a:extLst>
          </p:cNvPr>
          <p:cNvSpPr txBox="1"/>
          <p:nvPr/>
        </p:nvSpPr>
        <p:spPr>
          <a:xfrm>
            <a:off x="-508" y="2706474"/>
            <a:ext cx="540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XITS Math" panose="02000503000000000000" pitchFamily="50" charset="0"/>
              </a:rPr>
              <a:t>I(t)</a:t>
            </a:r>
          </a:p>
        </p:txBody>
      </p: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00E1D764-378B-4B0E-A441-3ED922AE4081}"/>
              </a:ext>
            </a:extLst>
          </p:cNvPr>
          <p:cNvCxnSpPr>
            <a:cxnSpLocks/>
          </p:cNvCxnSpPr>
          <p:nvPr/>
        </p:nvCxnSpPr>
        <p:spPr>
          <a:xfrm flipH="1">
            <a:off x="843074" y="4773189"/>
            <a:ext cx="1578717" cy="0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feld 54">
            <a:extLst>
              <a:ext uri="{FF2B5EF4-FFF2-40B4-BE49-F238E27FC236}">
                <a16:creationId xmlns:a16="http://schemas.microsoft.com/office/drawing/2014/main" id="{AC4CFA44-A174-404B-88F1-6C41A36C0E36}"/>
              </a:ext>
            </a:extLst>
          </p:cNvPr>
          <p:cNvSpPr txBox="1"/>
          <p:nvPr/>
        </p:nvSpPr>
        <p:spPr>
          <a:xfrm>
            <a:off x="793690" y="4244832"/>
            <a:ext cx="802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i="1" dirty="0">
                <a:solidFill>
                  <a:schemeClr val="bg1"/>
                </a:solidFill>
                <a:latin typeface="Arial" charset="0"/>
                <a:cs typeface="Arial" charset="0"/>
              </a:rPr>
              <a:t>T</a:t>
            </a:r>
            <a:r>
              <a:rPr lang="de-DE" sz="1800" baseline="-25000" dirty="0">
                <a:solidFill>
                  <a:schemeClr val="bg1"/>
                </a:solidFill>
                <a:latin typeface="Arial" charset="0"/>
                <a:cs typeface="Arial" charset="0"/>
              </a:rPr>
              <a:t>on</a:t>
            </a:r>
            <a:endParaRPr lang="de-DE" sz="1800" baseline="-25000" dirty="0">
              <a:solidFill>
                <a:schemeClr val="bg1"/>
              </a:solidFill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A9D6A2EC-68C5-420A-8EBC-C50442238809}"/>
              </a:ext>
            </a:extLst>
          </p:cNvPr>
          <p:cNvSpPr txBox="1"/>
          <p:nvPr/>
        </p:nvSpPr>
        <p:spPr>
          <a:xfrm>
            <a:off x="1596126" y="4249388"/>
            <a:ext cx="802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i="1" dirty="0">
                <a:solidFill>
                  <a:schemeClr val="bg1"/>
                </a:solidFill>
                <a:latin typeface="Arial" charset="0"/>
                <a:cs typeface="Arial" charset="0"/>
              </a:rPr>
              <a:t>T</a:t>
            </a:r>
            <a:r>
              <a:rPr lang="de-DE" sz="1800" baseline="-25000" dirty="0">
                <a:solidFill>
                  <a:schemeClr val="bg1"/>
                </a:solidFill>
                <a:latin typeface="Arial" charset="0"/>
                <a:cs typeface="Arial" charset="0"/>
              </a:rPr>
              <a:t>off</a:t>
            </a:r>
            <a:endParaRPr lang="de-DE" sz="1800" baseline="-25000" dirty="0">
              <a:solidFill>
                <a:schemeClr val="bg1"/>
              </a:solidFill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5EE20438-2E3B-4368-A6FB-D79579FE398E}"/>
              </a:ext>
            </a:extLst>
          </p:cNvPr>
          <p:cNvGrpSpPr/>
          <p:nvPr/>
        </p:nvGrpSpPr>
        <p:grpSpPr>
          <a:xfrm flipH="1">
            <a:off x="2391720" y="3220192"/>
            <a:ext cx="448469" cy="1368611"/>
            <a:chOff x="6007894" y="3015708"/>
            <a:chExt cx="1000125" cy="2484979"/>
          </a:xfrm>
        </p:grpSpPr>
        <p:sp>
          <p:nvSpPr>
            <p:cNvPr id="63" name="Bogen 62">
              <a:extLst>
                <a:ext uri="{FF2B5EF4-FFF2-40B4-BE49-F238E27FC236}">
                  <a16:creationId xmlns:a16="http://schemas.microsoft.com/office/drawing/2014/main" id="{73FA0DDE-34A2-4111-A556-66906E83AA85}"/>
                </a:ext>
              </a:extLst>
            </p:cNvPr>
            <p:cNvSpPr/>
            <p:nvPr/>
          </p:nvSpPr>
          <p:spPr>
            <a:xfrm>
              <a:off x="6007894" y="3852863"/>
              <a:ext cx="1000125" cy="1647824"/>
            </a:xfrm>
            <a:prstGeom prst="arc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FF00"/>
                </a:highlight>
              </a:endParaRPr>
            </a:p>
          </p:txBody>
        </p:sp>
        <p:sp>
          <p:nvSpPr>
            <p:cNvPr id="64" name="Bogen 63">
              <a:extLst>
                <a:ext uri="{FF2B5EF4-FFF2-40B4-BE49-F238E27FC236}">
                  <a16:creationId xmlns:a16="http://schemas.microsoft.com/office/drawing/2014/main" id="{79747137-4EEB-4D73-AB77-1DD6F016841B}"/>
                </a:ext>
              </a:extLst>
            </p:cNvPr>
            <p:cNvSpPr/>
            <p:nvPr/>
          </p:nvSpPr>
          <p:spPr>
            <a:xfrm rot="5400000">
              <a:off x="5525692" y="3681266"/>
              <a:ext cx="1647822" cy="316706"/>
            </a:xfrm>
            <a:prstGeom prst="arc">
              <a:avLst>
                <a:gd name="adj1" fmla="val 16200000"/>
                <a:gd name="adj2" fmla="val 104671"/>
              </a:avLst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highlight>
                  <a:srgbClr val="FFFF00"/>
                </a:highlight>
              </a:endParaRPr>
            </a:p>
          </p:txBody>
        </p:sp>
      </p:grp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8BEBB508-53F2-48DD-BAFE-E3015D573F10}"/>
              </a:ext>
            </a:extLst>
          </p:cNvPr>
          <p:cNvCxnSpPr>
            <a:cxnSpLocks/>
          </p:cNvCxnSpPr>
          <p:nvPr/>
        </p:nvCxnSpPr>
        <p:spPr>
          <a:xfrm flipV="1">
            <a:off x="755572" y="3477045"/>
            <a:ext cx="0" cy="634192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C0F5D2D7-42C4-40AB-AFF2-54170F58DF4B}"/>
              </a:ext>
            </a:extLst>
          </p:cNvPr>
          <p:cNvCxnSpPr>
            <a:cxnSpLocks/>
          </p:cNvCxnSpPr>
          <p:nvPr/>
        </p:nvCxnSpPr>
        <p:spPr>
          <a:xfrm flipH="1">
            <a:off x="851082" y="4267995"/>
            <a:ext cx="687652" cy="0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DEE7E93B-1D41-47FD-BF3D-3B415495871C}"/>
              </a:ext>
            </a:extLst>
          </p:cNvPr>
          <p:cNvCxnSpPr>
            <a:cxnSpLocks/>
          </p:cNvCxnSpPr>
          <p:nvPr/>
        </p:nvCxnSpPr>
        <p:spPr>
          <a:xfrm flipH="1">
            <a:off x="1547847" y="4264577"/>
            <a:ext cx="870741" cy="4556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feld 64">
            <a:extLst>
              <a:ext uri="{FF2B5EF4-FFF2-40B4-BE49-F238E27FC236}">
                <a16:creationId xmlns:a16="http://schemas.microsoft.com/office/drawing/2014/main" id="{43D6D3DF-995D-4CF3-8DCE-F2B0408A88EC}"/>
              </a:ext>
            </a:extLst>
          </p:cNvPr>
          <p:cNvSpPr txBox="1"/>
          <p:nvPr/>
        </p:nvSpPr>
        <p:spPr>
          <a:xfrm>
            <a:off x="1198449" y="4758702"/>
            <a:ext cx="1877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XITS Math" panose="02000503000000000000" pitchFamily="50" charset="0"/>
              </a:rPr>
              <a:t>T = 1/f</a:t>
            </a:r>
          </a:p>
        </p:txBody>
      </p:sp>
      <p:sp>
        <p:nvSpPr>
          <p:cNvPr id="67" name="Freihandform: Form 66">
            <a:extLst>
              <a:ext uri="{FF2B5EF4-FFF2-40B4-BE49-F238E27FC236}">
                <a16:creationId xmlns:a16="http://schemas.microsoft.com/office/drawing/2014/main" id="{28382E2B-F213-4A5B-B061-726953BE8ED0}"/>
              </a:ext>
            </a:extLst>
          </p:cNvPr>
          <p:cNvSpPr/>
          <p:nvPr/>
        </p:nvSpPr>
        <p:spPr>
          <a:xfrm rot="165441">
            <a:off x="3205532" y="907966"/>
            <a:ext cx="2543441" cy="131188"/>
          </a:xfrm>
          <a:custGeom>
            <a:avLst/>
            <a:gdLst>
              <a:gd name="connsiteX0" fmla="*/ 0 w 2665379"/>
              <a:gd name="connsiteY0" fmla="*/ 162559 h 162559"/>
              <a:gd name="connsiteX1" fmla="*/ 1449422 w 2665379"/>
              <a:gd name="connsiteY1" fmla="*/ 6917 h 162559"/>
              <a:gd name="connsiteX2" fmla="*/ 2665379 w 2665379"/>
              <a:gd name="connsiteY2" fmla="*/ 45827 h 16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5379" h="162559">
                <a:moveTo>
                  <a:pt x="0" y="162559"/>
                </a:moveTo>
                <a:cubicBezTo>
                  <a:pt x="502596" y="94465"/>
                  <a:pt x="1005192" y="26372"/>
                  <a:pt x="1449422" y="6917"/>
                </a:cubicBezTo>
                <a:cubicBezTo>
                  <a:pt x="1893652" y="-12538"/>
                  <a:pt x="2495145" y="11780"/>
                  <a:pt x="2665379" y="45827"/>
                </a:cubicBezTo>
              </a:path>
            </a:pathLst>
          </a:custGeom>
          <a:noFill/>
          <a:ln w="571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B3B967E-5650-45ED-A763-99E60CA9FD51}"/>
              </a:ext>
            </a:extLst>
          </p:cNvPr>
          <p:cNvSpPr txBox="1"/>
          <p:nvPr/>
        </p:nvSpPr>
        <p:spPr>
          <a:xfrm>
            <a:off x="4319972" y="280895"/>
            <a:ext cx="41404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9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B22D8CB9-0538-414F-801E-6A08930B89F3}"/>
              </a:ext>
            </a:extLst>
          </p:cNvPr>
          <p:cNvSpPr txBox="1"/>
          <p:nvPr/>
        </p:nvSpPr>
        <p:spPr>
          <a:xfrm>
            <a:off x="471456" y="3598970"/>
            <a:ext cx="320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XITS Math" panose="02000503000000000000" pitchFamily="50" charset="0"/>
              </a:rPr>
              <a:t>I</a:t>
            </a: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05932C43-D27C-436F-A640-9E033478D3AC}"/>
              </a:ext>
            </a:extLst>
          </p:cNvPr>
          <p:cNvSpPr/>
          <p:nvPr/>
        </p:nvSpPr>
        <p:spPr>
          <a:xfrm>
            <a:off x="4459540" y="3331388"/>
            <a:ext cx="856081" cy="11005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EA7A146C-10B5-42B5-AB8F-2AC00FC0B1C2}"/>
              </a:ext>
            </a:extLst>
          </p:cNvPr>
          <p:cNvSpPr txBox="1"/>
          <p:nvPr/>
        </p:nvSpPr>
        <p:spPr>
          <a:xfrm>
            <a:off x="5840595" y="4244832"/>
            <a:ext cx="615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 err="1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n</a:t>
            </a:r>
            <a:r>
              <a:rPr lang="de-DE" sz="1800" baseline="-25000" dirty="0" err="1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charset="0"/>
              </a:rPr>
              <a:t>MD</a:t>
            </a:r>
            <a:endParaRPr lang="de-DE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5652600B-EE3B-4DEE-931D-74D2474A5357}"/>
              </a:ext>
            </a:extLst>
          </p:cNvPr>
          <p:cNvCxnSpPr>
            <a:stCxn id="73" idx="1"/>
          </p:cNvCxnSpPr>
          <p:nvPr/>
        </p:nvCxnSpPr>
        <p:spPr>
          <a:xfrm flipH="1" flipV="1">
            <a:off x="5347039" y="4286250"/>
            <a:ext cx="493556" cy="1432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C04B6EDF-0484-4DB5-950E-72C809A2A163}"/>
                  </a:ext>
                </a:extLst>
              </p:cNvPr>
              <p:cNvSpPr txBox="1"/>
              <p:nvPr/>
            </p:nvSpPr>
            <p:spPr>
              <a:xfrm>
                <a:off x="5869413" y="2984529"/>
                <a:ext cx="164245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kumimoji="0" lang="de-D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de-DE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MD</m:t>
                        </m:r>
                      </m:sub>
                    </m:sSub>
                  </m:oMath>
                </a14:m>
                <a:r>
                  <a:rPr kumimoji="0" lang="de-DE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  <a:t> , A</a:t>
                </a:r>
                <a:r>
                  <a:rPr kumimoji="0" lang="de-DE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  <a:t>MD </a:t>
                </a:r>
                <a:r>
                  <a:rPr lang="de-DE" sz="1800" i="1" noProof="0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  <a:t>, </a:t>
                </a:r>
                <a:r>
                  <a:rPr lang="de-DE" sz="1800" i="1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  <a:t>n</a:t>
                </a:r>
                <a:r>
                  <a:rPr lang="de-DE" sz="1800" i="1" baseline="-25000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charset="0"/>
                  </a:rPr>
                  <a:t>e</a:t>
                </a:r>
                <a:endParaRPr lang="de-DE" sz="1800" dirty="0"/>
              </a:p>
            </p:txBody>
          </p:sp>
        </mc:Choice>
        <mc:Fallback xmlns=""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C04B6EDF-0484-4DB5-950E-72C809A2A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413" y="2984529"/>
                <a:ext cx="1642451" cy="369332"/>
              </a:xfrm>
              <a:prstGeom prst="rect">
                <a:avLst/>
              </a:prstGeom>
              <a:blipFill>
                <a:blip r:embed="rId4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C8413C3B-D808-43CB-81D8-287FA906E314}"/>
              </a:ext>
            </a:extLst>
          </p:cNvPr>
          <p:cNvCxnSpPr>
            <a:cxnSpLocks/>
          </p:cNvCxnSpPr>
          <p:nvPr/>
        </p:nvCxnSpPr>
        <p:spPr>
          <a:xfrm flipH="1">
            <a:off x="5211257" y="3182209"/>
            <a:ext cx="62933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C54A11CC-56DC-4706-960B-B058226518CF}"/>
                  </a:ext>
                </a:extLst>
              </p:cNvPr>
              <p:cNvSpPr txBox="1"/>
              <p:nvPr/>
            </p:nvSpPr>
            <p:spPr>
              <a:xfrm>
                <a:off x="1984285" y="2778117"/>
                <a:ext cx="1224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de-D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de-DE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MD</m:t>
                        </m:r>
                      </m:sub>
                    </m:sSub>
                  </m:oMath>
                </a14:m>
                <a:r>
                  <a:rPr lang="de-DE" sz="1800" dirty="0">
                    <a:solidFill>
                      <a:prstClr val="white"/>
                    </a:solidFill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800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On</m:t>
                        </m:r>
                      </m:sub>
                    </m:sSub>
                  </m:oMath>
                </a14:m>
                <a:endParaRPr lang="de-DE" sz="1800" dirty="0"/>
              </a:p>
            </p:txBody>
          </p:sp>
        </mc:Choice>
        <mc:Fallback xmlns=""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C54A11CC-56DC-4706-960B-B05822651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285" y="2778117"/>
                <a:ext cx="1224137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Gerade Verbindung mit Pfeil 85">
            <a:extLst>
              <a:ext uri="{FF2B5EF4-FFF2-40B4-BE49-F238E27FC236}">
                <a16:creationId xmlns:a16="http://schemas.microsoft.com/office/drawing/2014/main" id="{0E8E8D96-EE0E-4434-A9B6-C5DE38CBA7A2}"/>
              </a:ext>
            </a:extLst>
          </p:cNvPr>
          <p:cNvCxnSpPr>
            <a:cxnSpLocks/>
          </p:cNvCxnSpPr>
          <p:nvPr/>
        </p:nvCxnSpPr>
        <p:spPr>
          <a:xfrm>
            <a:off x="2552372" y="3247994"/>
            <a:ext cx="3400" cy="4398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00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1" grpId="0"/>
      <p:bldP spid="52" grpId="0"/>
      <p:bldP spid="55" grpId="0"/>
      <p:bldP spid="56" grpId="0"/>
      <p:bldP spid="65" grpId="0"/>
      <p:bldP spid="67" grpId="0" animBg="1"/>
      <p:bldP spid="68" grpId="0"/>
      <p:bldP spid="70" grpId="0"/>
      <p:bldP spid="71" grpId="0" animBg="1"/>
      <p:bldP spid="73" grpId="0"/>
      <p:bldP spid="81" grpId="0"/>
      <p:bldP spid="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Experimental Setup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0DDC306-22C7-4A8A-BDF2-5C002AED26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8000" y="918000"/>
                <a:ext cx="3455928" cy="3366000"/>
              </a:xfrm>
            </p:spPr>
            <p:txBody>
              <a:bodyPr/>
              <a:lstStyle/>
              <a:p>
                <a:endParaRPr lang="de-DE" dirty="0"/>
              </a:p>
              <a:p>
                <a:pPr marL="285750" indent="-285750">
                  <a:buClr>
                    <a:schemeClr val="bg2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de-DE" b="0" dirty="0" err="1"/>
                  <a:t>Electrolyte</a:t>
                </a:r>
                <a:r>
                  <a:rPr lang="de-DE" b="0" dirty="0"/>
                  <a:t>:	 	                    </a:t>
                </a:r>
                <a:r>
                  <a:rPr lang="de-DE" b="0" dirty="0" err="1"/>
                  <a:t>dest</a:t>
                </a:r>
                <a:r>
                  <a:rPr lang="de-DE" b="0" dirty="0"/>
                  <a:t>. </a:t>
                </a:r>
                <a:r>
                  <a:rPr lang="de-DE" b="0" dirty="0" err="1"/>
                  <a:t>water</a:t>
                </a:r>
                <a:r>
                  <a:rPr lang="de-DE" b="0" dirty="0"/>
                  <a:t> +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2 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l</m:t>
                    </m:r>
                  </m:oMath>
                </a14:m>
                <a:r>
                  <a:rPr lang="de-DE" b="0" dirty="0"/>
                  <a:t> KOH </a:t>
                </a:r>
              </a:p>
              <a:p>
                <a:pPr marL="285750" indent="-285750">
                  <a:buClr>
                    <a:schemeClr val="bg2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de-DE" b="0" dirty="0"/>
                  <a:t>Anode material:	                   Al 6061 </a:t>
                </a:r>
                <a:r>
                  <a:rPr lang="de-DE" b="0" dirty="0" err="1"/>
                  <a:t>alloy</a:t>
                </a:r>
                <a:r>
                  <a:rPr lang="de-DE" b="0" dirty="0"/>
                  <a:t>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20⋅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0⋅2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de-DE" b="0" dirty="0"/>
                  <a:t>)</a:t>
                </a:r>
              </a:p>
              <a:p>
                <a:pPr marL="285750" indent="-285750">
                  <a:buClr>
                    <a:schemeClr val="bg2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de-DE" b="0" dirty="0" err="1"/>
                  <a:t>Cathode</a:t>
                </a:r>
                <a:r>
                  <a:rPr lang="de-DE" b="0" dirty="0"/>
                  <a:t> material:        </a:t>
                </a:r>
                <a:r>
                  <a:rPr lang="de-DE" b="0" dirty="0" err="1"/>
                  <a:t>stainless</a:t>
                </a:r>
                <a:r>
                  <a:rPr lang="de-DE" b="0" dirty="0"/>
                  <a:t> </a:t>
                </a:r>
                <a:r>
                  <a:rPr lang="de-DE" b="0" dirty="0" err="1"/>
                  <a:t>steel</a:t>
                </a:r>
                <a:r>
                  <a:rPr lang="de-DE" b="0" dirty="0"/>
                  <a:t> (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= 4 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de-DE" b="0" dirty="0"/>
                  <a:t>)</a:t>
                </a:r>
              </a:p>
              <a:p>
                <a:pPr marL="285750" indent="-285750">
                  <a:buClr>
                    <a:schemeClr val="bg2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de-DE" b="0" dirty="0"/>
                  <a:t>Generator: 	                 </a:t>
                </a:r>
                <a:r>
                  <a:rPr lang="de-DE" b="0" dirty="0" err="1"/>
                  <a:t>Magpuls</a:t>
                </a:r>
                <a:r>
                  <a:rPr lang="de-DE" b="0" dirty="0"/>
                  <a:t> MP2-30,     </a:t>
                </a:r>
                <a:r>
                  <a:rPr lang="de-DE" b="0" dirty="0" err="1"/>
                  <a:t>galvanostatic</a:t>
                </a:r>
                <a:r>
                  <a:rPr lang="de-DE" b="0" dirty="0"/>
                  <a:t> </a:t>
                </a:r>
                <a:r>
                  <a:rPr lang="de-DE" b="0" dirty="0" err="1"/>
                  <a:t>mode</a:t>
                </a:r>
                <a:r>
                  <a:rPr lang="de-DE" b="0" dirty="0"/>
                  <a:t>, 	                  unipolar (</a:t>
                </a:r>
                <a:r>
                  <a:rPr lang="de-DE" b="0" dirty="0" err="1"/>
                  <a:t>rectangular</a:t>
                </a:r>
                <a:r>
                  <a:rPr lang="de-DE" b="0" dirty="0"/>
                  <a:t>) </a:t>
                </a:r>
                <a:r>
                  <a:rPr lang="de-DE" b="0" dirty="0" err="1"/>
                  <a:t>pulsing</a:t>
                </a:r>
                <a:endParaRPr lang="de-DE" b="0" dirty="0"/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0DDC306-22C7-4A8A-BDF2-5C002AED26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000" y="918000"/>
                <a:ext cx="3455928" cy="3366000"/>
              </a:xfrm>
              <a:blipFill>
                <a:blip r:embed="rId2"/>
                <a:stretch>
                  <a:fillRect l="-45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12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2E148D-F66E-4B4D-8FDA-8ADD77AD9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996" y="120257"/>
            <a:ext cx="4361429" cy="42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2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MD </a:t>
            </a:r>
            <a:r>
              <a:rPr lang="de-DE" dirty="0" err="1"/>
              <a:t>Detection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0DDC306-22C7-4A8A-BDF2-5C002AED26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8000" y="918000"/>
                <a:ext cx="3563940" cy="3366000"/>
              </a:xfrm>
            </p:spPr>
            <p:txBody>
              <a:bodyPr/>
              <a:lstStyle/>
              <a:p>
                <a:endParaRPr lang="de-DE" dirty="0"/>
              </a:p>
              <a:p>
                <a:pPr marL="285750" indent="-285750">
                  <a:buClr>
                    <a:schemeClr val="bg2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de-DE" b="0" dirty="0"/>
                  <a:t>Image </a:t>
                </a:r>
                <a:r>
                  <a:rPr lang="de-DE" b="0" dirty="0" err="1"/>
                  <a:t>analysis</a:t>
                </a:r>
                <a:r>
                  <a:rPr lang="de-DE" b="0" dirty="0"/>
                  <a:t> </a:t>
                </a:r>
                <a:r>
                  <a:rPr lang="de-DE" b="0" dirty="0" err="1"/>
                  <a:t>during</a:t>
                </a:r>
                <a:r>
                  <a:rPr lang="de-DE" b="0" dirty="0"/>
                  <a:t> </a:t>
                </a:r>
                <a:r>
                  <a:rPr lang="de-DE" b="0" dirty="0" err="1"/>
                  <a:t>process</a:t>
                </a:r>
                <a:endParaRPr lang="de-DE" b="0" dirty="0"/>
              </a:p>
              <a:p>
                <a:pPr marL="285750" indent="-285750">
                  <a:buClr>
                    <a:schemeClr val="bg2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de-DE" b="0" dirty="0"/>
                  <a:t>Fast </a:t>
                </a:r>
                <a:r>
                  <a:rPr lang="de-DE" b="0" dirty="0" err="1"/>
                  <a:t>algorithm</a:t>
                </a:r>
                <a:r>
                  <a:rPr lang="de-DE" b="0" dirty="0"/>
                  <a:t> </a:t>
                </a:r>
                <a:r>
                  <a:rPr lang="de-DE" b="0" dirty="0" err="1"/>
                  <a:t>to</a:t>
                </a:r>
                <a:r>
                  <a:rPr lang="de-DE" b="0" dirty="0"/>
                  <a:t> </a:t>
                </a:r>
                <a:r>
                  <a:rPr lang="de-DE" b="0" dirty="0" err="1"/>
                  <a:t>enable</a:t>
                </a:r>
                <a:r>
                  <a:rPr lang="de-DE" b="0" dirty="0"/>
                  <a:t> </a:t>
                </a:r>
                <a:r>
                  <a:rPr lang="de-DE" b="0" i="1" dirty="0"/>
                  <a:t>in situ </a:t>
                </a:r>
                <a:r>
                  <a:rPr lang="de-DE" b="0" dirty="0" err="1"/>
                  <a:t>measurements</a:t>
                </a:r>
                <a:endParaRPr lang="de-DE" b="0" dirty="0"/>
              </a:p>
              <a:p>
                <a:pPr marL="285750" indent="-285750">
                  <a:buClr>
                    <a:schemeClr val="bg2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de-DE" b="0" dirty="0"/>
                  <a:t>Threshold </a:t>
                </a:r>
                <a:r>
                  <a:rPr lang="de-DE" b="0" dirty="0" err="1"/>
                  <a:t>filter</a:t>
                </a:r>
                <a:r>
                  <a:rPr lang="de-DE" b="0" dirty="0"/>
                  <a:t> </a:t>
                </a:r>
                <a:r>
                  <a:rPr lang="de-DE" b="0" dirty="0" err="1"/>
                  <a:t>regarding</a:t>
                </a:r>
                <a:r>
                  <a:rPr lang="de-DE" b="0" dirty="0"/>
                  <a:t> </a:t>
                </a:r>
                <a:r>
                  <a:rPr lang="de-DE" b="0" dirty="0" err="1"/>
                  <a:t>photo-intensity</a:t>
                </a:r>
                <a:r>
                  <a:rPr lang="de-DE" b="0" dirty="0"/>
                  <a:t> </a:t>
                </a:r>
                <a:r>
                  <a:rPr lang="de-DE" b="0" dirty="0" err="1"/>
                  <a:t>to</a:t>
                </a:r>
                <a:r>
                  <a:rPr lang="de-DE" b="0" dirty="0"/>
                  <a:t> </a:t>
                </a:r>
                <a:r>
                  <a:rPr lang="de-DE" b="0" dirty="0" err="1"/>
                  <a:t>create</a:t>
                </a:r>
                <a:r>
                  <a:rPr lang="de-DE" b="0" dirty="0"/>
                  <a:t> </a:t>
                </a:r>
                <a:r>
                  <a:rPr lang="de-DE" b="0" dirty="0" err="1"/>
                  <a:t>binary</a:t>
                </a:r>
                <a:r>
                  <a:rPr lang="de-DE" b="0" dirty="0"/>
                  <a:t> </a:t>
                </a:r>
                <a:r>
                  <a:rPr lang="de-DE" b="0" dirty="0" err="1"/>
                  <a:t>image</a:t>
                </a:r>
                <a:endParaRPr lang="de-DE" b="0" dirty="0"/>
              </a:p>
              <a:p>
                <a:pPr marL="285750" indent="-285750">
                  <a:buClr>
                    <a:schemeClr val="bg2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de-DE" b="0" dirty="0"/>
                  <a:t>MD </a:t>
                </a:r>
                <a:r>
                  <a:rPr lang="de-DE" b="0" dirty="0" err="1"/>
                  <a:t>size</a:t>
                </a:r>
                <a:r>
                  <a:rPr lang="de-DE" b="0" dirty="0"/>
                  <a:t>, </a:t>
                </a:r>
                <a:r>
                  <a:rPr lang="de-DE" b="0" dirty="0" err="1"/>
                  <a:t>number</a:t>
                </a:r>
                <a:r>
                  <a:rPr lang="de-DE" b="0" dirty="0"/>
                  <a:t> </a:t>
                </a:r>
                <a:r>
                  <a:rPr lang="de-DE" b="0" dirty="0" err="1"/>
                  <a:t>density</a:t>
                </a:r>
                <a:r>
                  <a:rPr lang="de-DE" b="0" dirty="0"/>
                  <a:t>  and </a:t>
                </a:r>
                <a:r>
                  <a:rPr lang="de-DE" b="0" dirty="0" err="1"/>
                  <a:t>photointensity</a:t>
                </a:r>
                <a:r>
                  <a:rPr lang="de-DE" b="0" dirty="0"/>
                  <a:t> </a:t>
                </a:r>
                <a:r>
                  <a:rPr lang="de-DE" b="0" dirty="0" err="1"/>
                  <a:t>are</a:t>
                </a:r>
                <a:r>
                  <a:rPr lang="de-DE" b="0" dirty="0"/>
                  <a:t> </a:t>
                </a:r>
                <a:r>
                  <a:rPr lang="de-DE" b="0" dirty="0" err="1"/>
                  <a:t>calculated</a:t>
                </a:r>
                <a:endParaRPr lang="de-DE" b="0" dirty="0"/>
              </a:p>
              <a:p>
                <a:pPr marL="285750" indent="-285750">
                  <a:buClr>
                    <a:schemeClr val="bg2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de-DE" b="0" dirty="0"/>
                  <a:t>Time </a:t>
                </a:r>
                <a:r>
                  <a:rPr lang="de-DE" b="0" dirty="0" err="1"/>
                  <a:t>for</a:t>
                </a:r>
                <a:r>
                  <a:rPr lang="de-DE" b="0" dirty="0"/>
                  <a:t> </a:t>
                </a:r>
                <a:r>
                  <a:rPr lang="de-DE" b="0" dirty="0" err="1"/>
                  <a:t>processing</a:t>
                </a:r>
                <a:r>
                  <a:rPr lang="de-DE" b="0" dirty="0"/>
                  <a:t> </a:t>
                </a:r>
                <a:r>
                  <a:rPr lang="de-DE" b="0" dirty="0" err="1"/>
                  <a:t>of</a:t>
                </a:r>
                <a:r>
                  <a:rPr lang="de-DE" b="0" dirty="0"/>
                  <a:t> </a:t>
                </a:r>
                <a:r>
                  <a:rPr lang="de-DE" b="0" dirty="0" err="1"/>
                  <a:t>one</a:t>
                </a:r>
                <a:r>
                  <a:rPr lang="de-DE" b="0" dirty="0"/>
                  <a:t> </a:t>
                </a:r>
                <a:r>
                  <a:rPr lang="de-DE" b="0" dirty="0" err="1"/>
                  <a:t>image</a:t>
                </a:r>
                <a:r>
                  <a:rPr lang="de-DE" b="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&lt; 90 </m:t>
                    </m:r>
                    <m:r>
                      <m:rPr>
                        <m:sty m:val="p"/>
                      </m:rPr>
                      <a:rPr lang="de-DE" b="0" i="0" dirty="0" err="1" smtClean="0">
                        <a:latin typeface="Cambria Math" panose="02040503050406030204" pitchFamily="18" charset="0"/>
                      </a:rPr>
                      <m:t>ms</m:t>
                    </m:r>
                  </m:oMath>
                </a14:m>
                <a:endParaRPr lang="de-DE" b="0" dirty="0"/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10DDC306-22C7-4A8A-BDF2-5C002AED26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000" y="918000"/>
                <a:ext cx="3563940" cy="3366000"/>
              </a:xfrm>
              <a:blipFill>
                <a:blip r:embed="rId2"/>
                <a:stretch>
                  <a:fillRect l="-4452" r="-35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13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380D91D-DF7F-431E-9560-A02E3F6BDA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91980" y="219035"/>
            <a:ext cx="4244934" cy="418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13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Parameter </a:t>
            </a:r>
            <a:r>
              <a:rPr lang="de-DE" dirty="0" err="1"/>
              <a:t>variation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14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DAD00B-BCA2-47DA-B063-72DDF32788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612" y="1203598"/>
            <a:ext cx="6860617" cy="324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Inhaltsplatzhalter 2">
                <a:extLst>
                  <a:ext uri="{FF2B5EF4-FFF2-40B4-BE49-F238E27FC236}">
                    <a16:creationId xmlns:a16="http://schemas.microsoft.com/office/drawing/2014/main" id="{68B924B1-63BF-4DBF-A8F1-E9F19B87E2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27378" y="1887660"/>
                <a:ext cx="6138710" cy="1012518"/>
              </a:xfrm>
            </p:spPr>
            <p:txBody>
              <a:bodyPr/>
              <a:lstStyle/>
              <a:p>
                <a:endParaRPr lang="de-DE" dirty="0"/>
              </a:p>
              <a:p>
                <a:pPr algn="ctr">
                  <a:buClr>
                    <a:schemeClr val="bg2"/>
                  </a:buClr>
                  <a:buSzPct val="120000"/>
                </a:pPr>
                <a:r>
                  <a:rPr lang="de-DE" b="0" dirty="0"/>
                  <a:t>Standard </a:t>
                </a:r>
                <a:r>
                  <a:rPr lang="de-DE" b="0" dirty="0" err="1"/>
                  <a:t>parameters</a:t>
                </a:r>
                <a:r>
                  <a:rPr lang="de-DE" b="0" dirty="0"/>
                  <a:t>: </a:t>
                </a:r>
              </a:p>
              <a:p>
                <a:pPr algn="ctr">
                  <a:buClr>
                    <a:schemeClr val="bg2"/>
                  </a:buClr>
                  <a:buSzPct val="12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= 15 </m:t>
                      </m:r>
                      <m:r>
                        <m:rPr>
                          <m:sty m:val="p"/>
                        </m:rPr>
                        <a:rPr lang="de-DE" b="0" i="1" dirty="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= 5 </m:t>
                      </m:r>
                      <m:r>
                        <m:rPr>
                          <m:sty m:val="p"/>
                        </m:rPr>
                        <a:rPr lang="de-DE" b="0" i="0" dirty="0" smtClean="0">
                          <a:latin typeface="Cambria Math" panose="02040503050406030204" pitchFamily="18" charset="0"/>
                        </a:rPr>
                        <m:t>kHz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𝜗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= 50 %;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=1 </m:t>
                      </m:r>
                      <m:r>
                        <m:rPr>
                          <m:sty m:val="p"/>
                        </m:rPr>
                        <a:rPr lang="de-DE" b="0" i="0" dirty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>
          <p:sp>
            <p:nvSpPr>
              <p:cNvPr id="7" name="Inhaltsplatzhalter 2">
                <a:extLst>
                  <a:ext uri="{FF2B5EF4-FFF2-40B4-BE49-F238E27FC236}">
                    <a16:creationId xmlns:a16="http://schemas.microsoft.com/office/drawing/2014/main" id="{68B924B1-63BF-4DBF-A8F1-E9F19B87E2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27378" y="1887660"/>
                <a:ext cx="6138710" cy="101251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DAFF01A9-62D8-4264-A830-0D3EFDE703F6}"/>
              </a:ext>
            </a:extLst>
          </p:cNvPr>
          <p:cNvSpPr/>
          <p:nvPr/>
        </p:nvSpPr>
        <p:spPr>
          <a:xfrm>
            <a:off x="1799692" y="2178574"/>
            <a:ext cx="5394082" cy="786351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Inhaltsplatzhalter 2">
                <a:extLst>
                  <a:ext uri="{FF2B5EF4-FFF2-40B4-BE49-F238E27FC236}">
                    <a16:creationId xmlns:a16="http://schemas.microsoft.com/office/drawing/2014/main" id="{7770C664-5497-4273-8797-BA25E4A1F7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91880" y="-56542"/>
                <a:ext cx="4954285" cy="817159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1200"/>
                  </a:spcAft>
                  <a:buSzPct val="75000"/>
                  <a:buFont typeface="Arial" panose="020B0604020202020204" pitchFamily="34" charset="0"/>
                  <a:buNone/>
                  <a:defRPr sz="18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SzPct val="75000"/>
                  <a:buFont typeface="Arial" panose="020B0604020202020204" pitchFamily="34" charset="0"/>
                  <a:buNone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234000" indent="-23400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bg2"/>
                  </a:buClr>
                  <a:buSzPct val="100000"/>
                  <a:buFont typeface="Wingdings" panose="05000000000000000000" pitchFamily="2" charset="2"/>
                  <a:buChar char="§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468000" indent="-23400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§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02000" indent="-23400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§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SzPct val="75000"/>
                  <a:buFont typeface="Arial" panose="020B0604020202020204" pitchFamily="34" charset="0"/>
                  <a:buNone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SzPct val="75000"/>
                  <a:buFont typeface="Arial" panose="020B0604020202020204" pitchFamily="34" charset="0"/>
                  <a:buNone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SzPct val="75000"/>
                  <a:buFont typeface="Arial" panose="020B0604020202020204" pitchFamily="34" charset="0"/>
                  <a:buNone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SzPct val="75000"/>
                  <a:buFont typeface="Arial" panose="020B0604020202020204" pitchFamily="34" charset="0"/>
                  <a:buNone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/>
              </a:p>
              <a:p>
                <a:pPr algn="ctr">
                  <a:lnSpc>
                    <a:spcPts val="1100"/>
                  </a:lnSpc>
                  <a:buClr>
                    <a:schemeClr val="bg2"/>
                  </a:buClr>
                  <a:buSzPct val="120000"/>
                </a:pPr>
                <a:r>
                  <a:rPr lang="de-DE" sz="1500" b="0" dirty="0"/>
                  <a:t>Standard </a:t>
                </a:r>
                <a:r>
                  <a:rPr lang="de-DE" sz="1500" b="0" dirty="0" err="1"/>
                  <a:t>parameters</a:t>
                </a:r>
                <a:r>
                  <a:rPr lang="de-DE" sz="1500" b="0" dirty="0"/>
                  <a:t>: </a:t>
                </a:r>
              </a:p>
              <a:p>
                <a:pPr algn="ctr">
                  <a:lnSpc>
                    <a:spcPts val="1100"/>
                  </a:lnSpc>
                  <a:buClr>
                    <a:schemeClr val="bg2"/>
                  </a:buClr>
                  <a:buSzPct val="12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 = 15 </m:t>
                      </m:r>
                      <m:r>
                        <m:rPr>
                          <m:sty m:val="p"/>
                        </m:rPr>
                        <a:rPr lang="de-DE" sz="1500" b="0" i="1" dirty="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 = 5 </m:t>
                      </m:r>
                      <m:r>
                        <m:rPr>
                          <m:sty m:val="p"/>
                        </m:rPr>
                        <a:rPr lang="de-DE" sz="1500" b="0" i="0" dirty="0" smtClean="0">
                          <a:latin typeface="Cambria Math" panose="02040503050406030204" pitchFamily="18" charset="0"/>
                        </a:rPr>
                        <m:t>kHz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𝜗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 = 50 %; 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 =1 </m:t>
                      </m:r>
                      <m:r>
                        <m:rPr>
                          <m:sty m:val="p"/>
                        </m:rPr>
                        <a:rPr lang="de-DE" sz="1500" b="0" i="0" dirty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de-DE" sz="15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500" b="0" dirty="0"/>
              </a:p>
            </p:txBody>
          </p:sp>
        </mc:Choice>
        <mc:Fallback>
          <p:sp>
            <p:nvSpPr>
              <p:cNvPr id="12" name="Inhaltsplatzhalter 2">
                <a:extLst>
                  <a:ext uri="{FF2B5EF4-FFF2-40B4-BE49-F238E27FC236}">
                    <a16:creationId xmlns:a16="http://schemas.microsoft.com/office/drawing/2014/main" id="{7770C664-5497-4273-8797-BA25E4A1F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-56542"/>
                <a:ext cx="4954285" cy="817159"/>
              </a:xfrm>
              <a:prstGeom prst="rect">
                <a:avLst/>
              </a:prstGeom>
              <a:blipFill>
                <a:blip r:embed="rId4"/>
                <a:stretch>
                  <a:fillRect b="-119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1A4A5999-12FB-42C4-931A-9D8502C013C8}"/>
              </a:ext>
            </a:extLst>
          </p:cNvPr>
          <p:cNvSpPr/>
          <p:nvPr/>
        </p:nvSpPr>
        <p:spPr>
          <a:xfrm>
            <a:off x="3815916" y="203191"/>
            <a:ext cx="4212468" cy="634630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A8E0616-8CC7-43FE-8F7C-DA3B93F29D29}"/>
              </a:ext>
            </a:extLst>
          </p:cNvPr>
          <p:cNvSpPr txBox="1">
            <a:spLocks/>
          </p:cNvSpPr>
          <p:nvPr/>
        </p:nvSpPr>
        <p:spPr>
          <a:xfrm>
            <a:off x="1799692" y="1005054"/>
            <a:ext cx="1296172" cy="38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 err="1"/>
              <a:t>Frequency</a:t>
            </a:r>
            <a:endParaRPr lang="de-DE" sz="1600" b="0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099865A5-BF52-40D8-880D-8C9E5B402A08}"/>
              </a:ext>
            </a:extLst>
          </p:cNvPr>
          <p:cNvSpPr txBox="1">
            <a:spLocks/>
          </p:cNvSpPr>
          <p:nvPr/>
        </p:nvSpPr>
        <p:spPr>
          <a:xfrm>
            <a:off x="4248000" y="1005054"/>
            <a:ext cx="1296172" cy="38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 err="1"/>
              <a:t>Current</a:t>
            </a:r>
            <a:endParaRPr lang="de-DE" sz="1600" b="0" dirty="0"/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5AA0CC39-F670-428F-AB60-70C65AB1571A}"/>
              </a:ext>
            </a:extLst>
          </p:cNvPr>
          <p:cNvSpPr txBox="1">
            <a:spLocks/>
          </p:cNvSpPr>
          <p:nvPr/>
        </p:nvSpPr>
        <p:spPr>
          <a:xfrm>
            <a:off x="6300164" y="1005054"/>
            <a:ext cx="1296172" cy="38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/>
              <a:t>Duty-Cycle</a:t>
            </a:r>
          </a:p>
        </p:txBody>
      </p:sp>
    </p:spTree>
    <p:extLst>
      <p:ext uri="{BB962C8B-B14F-4D97-AF65-F5344CB8AC3E}">
        <p14:creationId xmlns:p14="http://schemas.microsoft.com/office/powerpoint/2010/main" val="393307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12" grpId="0"/>
      <p:bldP spid="13" grpId="0" animBg="1"/>
      <p:bldP spid="14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15</a:t>
            </a:fld>
            <a:r>
              <a:rPr lang="de-DE"/>
              <a:t> 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Inhaltsplatzhalter 2">
                <a:extLst>
                  <a:ext uri="{FF2B5EF4-FFF2-40B4-BE49-F238E27FC236}">
                    <a16:creationId xmlns:a16="http://schemas.microsoft.com/office/drawing/2014/main" id="{4DD82E91-2012-4661-B907-3F45EB34FA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91880" y="-56542"/>
                <a:ext cx="4954285" cy="817159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0" indent="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1200"/>
                  </a:spcAft>
                  <a:buSzPct val="75000"/>
                  <a:buFont typeface="Arial" panose="020B0604020202020204" pitchFamily="34" charset="0"/>
                  <a:buNone/>
                  <a:defRPr sz="18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SzPct val="75000"/>
                  <a:buFont typeface="Arial" panose="020B0604020202020204" pitchFamily="34" charset="0"/>
                  <a:buNone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234000" indent="-23400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bg2"/>
                  </a:buClr>
                  <a:buSzPct val="100000"/>
                  <a:buFont typeface="Wingdings" panose="05000000000000000000" pitchFamily="2" charset="2"/>
                  <a:buChar char="§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468000" indent="-23400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§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702000" indent="-23400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§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SzPct val="75000"/>
                  <a:buFont typeface="Arial" panose="020B0604020202020204" pitchFamily="34" charset="0"/>
                  <a:buNone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SzPct val="75000"/>
                  <a:buFont typeface="Arial" panose="020B0604020202020204" pitchFamily="34" charset="0"/>
                  <a:buNone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SzPct val="75000"/>
                  <a:buFont typeface="Arial" panose="020B0604020202020204" pitchFamily="34" charset="0"/>
                  <a:buNone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685800" rtl="0" eaLnBrk="1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600"/>
                  </a:spcAft>
                  <a:buSzPct val="75000"/>
                  <a:buFont typeface="Arial" panose="020B0604020202020204" pitchFamily="34" charset="0"/>
                  <a:buNone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/>
              </a:p>
              <a:p>
                <a:pPr algn="ctr">
                  <a:lnSpc>
                    <a:spcPts val="1100"/>
                  </a:lnSpc>
                  <a:buClr>
                    <a:schemeClr val="bg2"/>
                  </a:buClr>
                  <a:buSzPct val="120000"/>
                </a:pPr>
                <a:r>
                  <a:rPr lang="de-DE" sz="1500" b="0" dirty="0"/>
                  <a:t>Standard </a:t>
                </a:r>
                <a:r>
                  <a:rPr lang="de-DE" sz="1500" b="0" dirty="0" err="1"/>
                  <a:t>parameters</a:t>
                </a:r>
                <a:r>
                  <a:rPr lang="de-DE" sz="1500" b="0" dirty="0"/>
                  <a:t>: </a:t>
                </a:r>
              </a:p>
              <a:p>
                <a:pPr algn="ctr">
                  <a:lnSpc>
                    <a:spcPts val="1100"/>
                  </a:lnSpc>
                  <a:buClr>
                    <a:schemeClr val="bg2"/>
                  </a:buClr>
                  <a:buSzPct val="12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 = 15 </m:t>
                      </m:r>
                      <m:r>
                        <m:rPr>
                          <m:sty m:val="p"/>
                        </m:rPr>
                        <a:rPr lang="de-DE" sz="1500" b="0" i="1" dirty="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 = 5</m:t>
                      </m:r>
                      <m:r>
                        <a:rPr lang="de-DE" sz="15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1500" b="0" i="0" dirty="0" smtClean="0">
                          <a:latin typeface="Cambria Math" panose="02040503050406030204" pitchFamily="18" charset="0"/>
                        </a:rPr>
                        <m:t>kHz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𝜗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 = 50 %; 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 =1 </m:t>
                      </m:r>
                      <m:r>
                        <m:rPr>
                          <m:sty m:val="p"/>
                        </m:rPr>
                        <a:rPr lang="de-DE" sz="1500" b="0" i="0" dirty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500" b="0" dirty="0"/>
              </a:p>
            </p:txBody>
          </p:sp>
        </mc:Choice>
        <mc:Fallback>
          <p:sp>
            <p:nvSpPr>
              <p:cNvPr id="7" name="Inhaltsplatzhalter 2">
                <a:extLst>
                  <a:ext uri="{FF2B5EF4-FFF2-40B4-BE49-F238E27FC236}">
                    <a16:creationId xmlns:a16="http://schemas.microsoft.com/office/drawing/2014/main" id="{4DD82E91-2012-4661-B907-3F45EB34F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-56542"/>
                <a:ext cx="4954285" cy="817159"/>
              </a:xfrm>
              <a:prstGeom prst="rect">
                <a:avLst/>
              </a:prstGeom>
              <a:blipFill>
                <a:blip r:embed="rId2"/>
                <a:stretch>
                  <a:fillRect b="-119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4BEFEFF-D352-47E6-9FC2-CB9FAE6B0DB6}"/>
              </a:ext>
            </a:extLst>
          </p:cNvPr>
          <p:cNvSpPr/>
          <p:nvPr/>
        </p:nvSpPr>
        <p:spPr>
          <a:xfrm>
            <a:off x="3815916" y="203191"/>
            <a:ext cx="4212468" cy="634630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9893FDA-F618-46E9-BA76-FADCBD50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96000"/>
            <a:ext cx="7560000" cy="468000"/>
          </a:xfrm>
        </p:spPr>
        <p:txBody>
          <a:bodyPr/>
          <a:lstStyle/>
          <a:p>
            <a:r>
              <a:rPr lang="de-DE" dirty="0"/>
              <a:t>Parameter </a:t>
            </a:r>
            <a:r>
              <a:rPr lang="de-DE" dirty="0" err="1"/>
              <a:t>variation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05E37DC-524D-42A7-A43B-5B460B98EE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9859" y="1203598"/>
            <a:ext cx="6936517" cy="3240000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3F40CDB-C8FF-4FAD-873B-FE4D87D0E580}"/>
              </a:ext>
            </a:extLst>
          </p:cNvPr>
          <p:cNvSpPr/>
          <p:nvPr/>
        </p:nvSpPr>
        <p:spPr>
          <a:xfrm>
            <a:off x="639147" y="1505072"/>
            <a:ext cx="7807017" cy="14987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413D7AF2-8DE4-4651-8D0D-FAC041037F37}"/>
              </a:ext>
            </a:extLst>
          </p:cNvPr>
          <p:cNvSpPr txBox="1">
            <a:spLocks/>
          </p:cNvSpPr>
          <p:nvPr/>
        </p:nvSpPr>
        <p:spPr>
          <a:xfrm>
            <a:off x="1117451" y="1738231"/>
            <a:ext cx="7115473" cy="96638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de-DE" sz="2200" dirty="0"/>
              <a:t>MD </a:t>
            </a:r>
            <a:r>
              <a:rPr lang="de-DE" sz="2200" dirty="0" err="1"/>
              <a:t>size</a:t>
            </a:r>
            <a:r>
              <a:rPr lang="de-DE" sz="2200" dirty="0"/>
              <a:t> and MD </a:t>
            </a:r>
            <a:r>
              <a:rPr lang="de-DE" sz="2200" dirty="0" err="1"/>
              <a:t>density</a:t>
            </a:r>
            <a:r>
              <a:rPr lang="de-DE" sz="2200" dirty="0"/>
              <a:t> </a:t>
            </a:r>
            <a:r>
              <a:rPr lang="de-DE" sz="2200" dirty="0" err="1"/>
              <a:t>can</a:t>
            </a:r>
            <a:r>
              <a:rPr lang="de-DE" sz="2200" dirty="0"/>
              <a:t> </a:t>
            </a:r>
            <a:r>
              <a:rPr lang="de-DE" sz="2200" dirty="0" err="1"/>
              <a:t>be</a:t>
            </a:r>
            <a:r>
              <a:rPr lang="de-DE" sz="2200" dirty="0"/>
              <a:t> </a:t>
            </a:r>
            <a:r>
              <a:rPr lang="de-DE" sz="2200" dirty="0" err="1"/>
              <a:t>controlled</a:t>
            </a:r>
            <a:r>
              <a:rPr lang="de-DE" sz="2200" dirty="0"/>
              <a:t> </a:t>
            </a:r>
            <a:r>
              <a:rPr lang="de-DE" sz="2200" dirty="0" err="1"/>
              <a:t>by</a:t>
            </a:r>
            <a:r>
              <a:rPr lang="de-DE" sz="2200" dirty="0"/>
              <a:t> </a:t>
            </a:r>
            <a:r>
              <a:rPr lang="de-DE" sz="2200" dirty="0" err="1"/>
              <a:t>changing</a:t>
            </a:r>
            <a:r>
              <a:rPr lang="de-DE" sz="2200" dirty="0"/>
              <a:t>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duty-cycle</a:t>
            </a:r>
            <a:r>
              <a:rPr lang="de-DE" sz="2200" dirty="0"/>
              <a:t> and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current</a:t>
            </a:r>
            <a:r>
              <a:rPr lang="de-DE" sz="2200" dirty="0"/>
              <a:t> </a:t>
            </a:r>
            <a:r>
              <a:rPr lang="de-DE" sz="2200" dirty="0" err="1"/>
              <a:t>density</a:t>
            </a:r>
            <a:r>
              <a:rPr lang="de-DE" sz="2200" dirty="0"/>
              <a:t>!</a:t>
            </a:r>
            <a:endParaRPr lang="de-DE" sz="2200" b="0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BFCCCDE-6DC1-4539-9FA4-3DD910484D9C}"/>
              </a:ext>
            </a:extLst>
          </p:cNvPr>
          <p:cNvSpPr txBox="1">
            <a:spLocks/>
          </p:cNvSpPr>
          <p:nvPr/>
        </p:nvSpPr>
        <p:spPr>
          <a:xfrm>
            <a:off x="1799692" y="1005054"/>
            <a:ext cx="1296172" cy="38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 err="1"/>
              <a:t>Frequency</a:t>
            </a:r>
            <a:endParaRPr lang="de-DE" sz="1600" b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4EAE980D-71A5-43B5-B8CE-4127F4BCC23E}"/>
              </a:ext>
            </a:extLst>
          </p:cNvPr>
          <p:cNvSpPr txBox="1">
            <a:spLocks/>
          </p:cNvSpPr>
          <p:nvPr/>
        </p:nvSpPr>
        <p:spPr>
          <a:xfrm>
            <a:off x="4211960" y="1005054"/>
            <a:ext cx="1296172" cy="38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 err="1"/>
              <a:t>Current</a:t>
            </a:r>
            <a:endParaRPr lang="de-DE" sz="1600" b="0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C87B55E7-E9E0-4DEF-B206-DB6961F62428}"/>
              </a:ext>
            </a:extLst>
          </p:cNvPr>
          <p:cNvSpPr txBox="1">
            <a:spLocks/>
          </p:cNvSpPr>
          <p:nvPr/>
        </p:nvSpPr>
        <p:spPr>
          <a:xfrm>
            <a:off x="6336168" y="1005054"/>
            <a:ext cx="1296172" cy="38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/>
              <a:t>Duty-Cycle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16ACA098-88A2-4C2E-9FE8-9614C2EC2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752000"/>
            <a:ext cx="6300000" cy="108000"/>
          </a:xfrm>
        </p:spPr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</p:spTree>
    <p:extLst>
      <p:ext uri="{BB962C8B-B14F-4D97-AF65-F5344CB8AC3E}">
        <p14:creationId xmlns:p14="http://schemas.microsoft.com/office/powerpoint/2010/main" val="217756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Lifetime </a:t>
            </a:r>
            <a:r>
              <a:rPr lang="de-DE" dirty="0" err="1"/>
              <a:t>of</a:t>
            </a:r>
            <a:r>
              <a:rPr lang="de-DE" dirty="0"/>
              <a:t> MDs (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pulses</a:t>
            </a:r>
            <a:r>
              <a:rPr lang="de-DE" dirty="0"/>
              <a:t>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16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DF9AEA68-A6DB-4D5B-80D6-115CE596F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12" y="951570"/>
            <a:ext cx="7560000" cy="34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22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Lifetime </a:t>
            </a:r>
            <a:r>
              <a:rPr lang="de-DE" dirty="0" err="1"/>
              <a:t>of</a:t>
            </a:r>
            <a:r>
              <a:rPr lang="de-DE" dirty="0"/>
              <a:t> MDs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17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2E687CF5-2650-4742-80F0-AE18E538A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807554"/>
            <a:ext cx="6538257" cy="1162197"/>
          </a:xfrm>
        </p:spPr>
        <p:txBody>
          <a:bodyPr/>
          <a:lstStyle/>
          <a:p>
            <a:endParaRPr lang="de-DE" dirty="0"/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b="0" dirty="0"/>
              <a:t>Analysis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current</a:t>
            </a:r>
            <a:r>
              <a:rPr lang="de-DE" b="0" dirty="0"/>
              <a:t> </a:t>
            </a:r>
            <a:r>
              <a:rPr lang="de-DE" b="0" dirty="0" err="1"/>
              <a:t>pulses</a:t>
            </a:r>
            <a:r>
              <a:rPr lang="de-DE" b="0" dirty="0"/>
              <a:t> </a:t>
            </a:r>
            <a:r>
              <a:rPr lang="de-DE" b="0" dirty="0" err="1"/>
              <a:t>by</a:t>
            </a:r>
            <a:r>
              <a:rPr lang="de-DE" b="0" dirty="0"/>
              <a:t> </a:t>
            </a:r>
            <a:r>
              <a:rPr lang="de-DE" b="0" dirty="0" err="1"/>
              <a:t>wavelet</a:t>
            </a:r>
            <a:r>
              <a:rPr lang="de-DE" b="0" dirty="0"/>
              <a:t> </a:t>
            </a:r>
            <a:r>
              <a:rPr lang="de-DE" b="0" dirty="0" err="1"/>
              <a:t>transform</a:t>
            </a:r>
            <a:r>
              <a:rPr lang="de-DE" b="0" dirty="0"/>
              <a:t> </a:t>
            </a:r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b="0" dirty="0"/>
              <a:t>Fitting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wavelet</a:t>
            </a:r>
            <a:r>
              <a:rPr lang="de-DE" b="0" dirty="0"/>
              <a:t> </a:t>
            </a:r>
            <a:r>
              <a:rPr lang="de-DE" b="0" dirty="0" err="1"/>
              <a:t>function</a:t>
            </a:r>
            <a:r>
              <a:rPr lang="de-DE" b="0" dirty="0"/>
              <a:t> </a:t>
            </a:r>
            <a:r>
              <a:rPr lang="de-DE" b="0" dirty="0" err="1"/>
              <a:t>by</a:t>
            </a:r>
            <a:r>
              <a:rPr lang="de-DE" b="0" dirty="0"/>
              <a:t> </a:t>
            </a:r>
            <a:r>
              <a:rPr lang="de-DE" b="0" dirty="0" err="1"/>
              <a:t>translation</a:t>
            </a:r>
            <a:r>
              <a:rPr lang="de-DE" b="0" dirty="0"/>
              <a:t> </a:t>
            </a:r>
            <a:r>
              <a:rPr lang="de-DE" b="0" i="1" dirty="0"/>
              <a:t>b</a:t>
            </a:r>
            <a:r>
              <a:rPr lang="de-DE" b="0" dirty="0"/>
              <a:t> and </a:t>
            </a:r>
            <a:r>
              <a:rPr lang="de-DE" b="0" dirty="0" err="1"/>
              <a:t>dilation</a:t>
            </a:r>
            <a:r>
              <a:rPr lang="de-DE" b="0" dirty="0"/>
              <a:t> </a:t>
            </a:r>
            <a:r>
              <a:rPr lang="de-DE" b="0" i="1" dirty="0"/>
              <a:t>s:</a:t>
            </a:r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endParaRPr lang="de-DE" b="0" i="1" dirty="0"/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endParaRPr lang="de-DE" b="0" i="1" dirty="0"/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endParaRPr lang="de-DE" b="0" i="1" dirty="0"/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b="0" dirty="0"/>
              <a:t>Wavelet </a:t>
            </a:r>
            <a:r>
              <a:rPr lang="de-DE" b="0" dirty="0" err="1"/>
              <a:t>coefficients</a:t>
            </a:r>
            <a:r>
              <a:rPr lang="de-DE" b="0" dirty="0"/>
              <a:t> (like </a:t>
            </a:r>
            <a:r>
              <a:rPr lang="de-DE" b="0" dirty="0" err="1"/>
              <a:t>fourier</a:t>
            </a:r>
            <a:r>
              <a:rPr lang="de-DE" b="0" dirty="0"/>
              <a:t> </a:t>
            </a:r>
            <a:r>
              <a:rPr lang="de-DE" b="0" dirty="0" err="1"/>
              <a:t>coefficients</a:t>
            </a:r>
            <a:r>
              <a:rPr lang="de-DE" b="0" dirty="0"/>
              <a:t>):</a:t>
            </a:r>
            <a:endParaRPr lang="de-DE" b="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A9B2FD8C-4F46-43FD-B238-7EA886486C48}"/>
                  </a:ext>
                </a:extLst>
              </p:cNvPr>
              <p:cNvSpPr txBox="1"/>
              <p:nvPr/>
            </p:nvSpPr>
            <p:spPr>
              <a:xfrm>
                <a:off x="709828" y="2104956"/>
                <a:ext cx="2430665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de-DE" sz="1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 </m:t>
                      </m:r>
                      <m:f>
                        <m:fPr>
                          <m:ctrlP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rad>
                        </m:den>
                      </m:f>
                      <m:r>
                        <m:rPr>
                          <m:sty m:val="p"/>
                        </m:rPr>
                        <a:rPr lang="de-DE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de-DE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A9B2FD8C-4F46-43FD-B238-7EA886486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28" y="2104956"/>
                <a:ext cx="2430665" cy="622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1513376-04D5-48F3-B056-EEAA285D4F0D}"/>
                  </a:ext>
                </a:extLst>
              </p:cNvPr>
              <p:cNvSpPr txBox="1"/>
              <p:nvPr/>
            </p:nvSpPr>
            <p:spPr>
              <a:xfrm>
                <a:off x="709827" y="3603614"/>
                <a:ext cx="384938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d>
                        <m:dPr>
                          <m:ctrlP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de-DE" sz="1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rad>
                        </m:den>
                      </m:f>
                      <m:nary>
                        <m:naryPr>
                          <m:ctrlP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</m:e>
                      </m:nary>
                      <m:r>
                        <m:rPr>
                          <m:sty m:val="p"/>
                        </m:rPr>
                        <a:rPr lang="de-DE" sz="1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de-DE" sz="1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de-DE" sz="1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  <m:r>
                        <a:rPr lang="de-DE" sz="1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de-DE" sz="1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1513376-04D5-48F3-B056-EEAA285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27" y="3603614"/>
                <a:ext cx="3849387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fik 24">
            <a:extLst>
              <a:ext uri="{FF2B5EF4-FFF2-40B4-BE49-F238E27FC236}">
                <a16:creationId xmlns:a16="http://schemas.microsoft.com/office/drawing/2014/main" id="{749D4EE0-29D1-4977-B2E2-BF4CEE70AE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99" r="33856"/>
          <a:stretch/>
        </p:blipFill>
        <p:spPr>
          <a:xfrm>
            <a:off x="6862524" y="2139702"/>
            <a:ext cx="1940652" cy="177052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25EA38B-922B-4FB5-972F-9506DCBBB8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6" r="66380"/>
          <a:stretch/>
        </p:blipFill>
        <p:spPr>
          <a:xfrm>
            <a:off x="6876256" y="231490"/>
            <a:ext cx="1940652" cy="177052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E380E7C8-B213-4C06-B360-7FC437E2B2EB}"/>
              </a:ext>
            </a:extLst>
          </p:cNvPr>
          <p:cNvSpPr txBox="1"/>
          <p:nvPr/>
        </p:nvSpPr>
        <p:spPr>
          <a:xfrm>
            <a:off x="6463588" y="4031029"/>
            <a:ext cx="276598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300" dirty="0"/>
              <a:t>Source: towardsdatascience.com</a:t>
            </a:r>
          </a:p>
        </p:txBody>
      </p:sp>
    </p:spTree>
    <p:extLst>
      <p:ext uri="{BB962C8B-B14F-4D97-AF65-F5344CB8AC3E}">
        <p14:creationId xmlns:p14="http://schemas.microsoft.com/office/powerpoint/2010/main" val="1662060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wavelet</a:t>
            </a:r>
            <a:r>
              <a:rPr lang="de-DE" dirty="0"/>
              <a:t> </a:t>
            </a:r>
            <a:r>
              <a:rPr lang="de-DE" dirty="0" err="1"/>
              <a:t>transformation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18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9563E0-F60E-4261-8372-652DB725E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291" y="843558"/>
            <a:ext cx="6590760" cy="33739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0AE845B8-9607-4A65-8365-014444554015}"/>
                  </a:ext>
                </a:extLst>
              </p:cNvPr>
              <p:cNvSpPr txBox="1"/>
              <p:nvPr/>
            </p:nvSpPr>
            <p:spPr>
              <a:xfrm>
                <a:off x="2375756" y="2079083"/>
                <a:ext cx="174475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 </m:t>
                      </m:r>
                      <m:r>
                        <a:rPr lang="de-DE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µ</m:t>
                      </m:r>
                      <m:r>
                        <m:rPr>
                          <m:sty m:val="p"/>
                        </m:rPr>
                        <a:rPr lang="de-DE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0AE845B8-9607-4A65-8365-014444554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756" y="2079083"/>
                <a:ext cx="1744752" cy="338554"/>
              </a:xfrm>
              <a:prstGeom prst="rect">
                <a:avLst/>
              </a:prstGeom>
              <a:blipFill>
                <a:blip r:embed="rId3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1027CCF-5080-4792-9153-64FBD6307476}"/>
              </a:ext>
            </a:extLst>
          </p:cNvPr>
          <p:cNvCxnSpPr/>
          <p:nvPr/>
        </p:nvCxnSpPr>
        <p:spPr>
          <a:xfrm>
            <a:off x="3239852" y="2417637"/>
            <a:ext cx="504056" cy="406141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22187F1A-930F-4AB8-8349-22688C3D88A6}"/>
                  </a:ext>
                </a:extLst>
              </p:cNvPr>
              <p:cNvSpPr txBox="1"/>
              <p:nvPr/>
            </p:nvSpPr>
            <p:spPr>
              <a:xfrm>
                <a:off x="5974299" y="1700674"/>
                <a:ext cx="174475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=1.6 </m:t>
                      </m:r>
                      <m:r>
                        <m:rPr>
                          <m:sty m:val="p"/>
                        </m:rPr>
                        <a:rPr lang="de-DE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22187F1A-930F-4AB8-8349-22688C3D8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299" y="1700674"/>
                <a:ext cx="1744752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F1B8C25-2D9A-4428-ABB0-43B7D4419F4A}"/>
              </a:ext>
            </a:extLst>
          </p:cNvPr>
          <p:cNvCxnSpPr>
            <a:cxnSpLocks/>
          </p:cNvCxnSpPr>
          <p:nvPr/>
        </p:nvCxnSpPr>
        <p:spPr>
          <a:xfrm>
            <a:off x="6838395" y="2039228"/>
            <a:ext cx="289889" cy="532522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267E8F1C-0F85-4AE8-9E03-7429CB6BFE6D}"/>
              </a:ext>
            </a:extLst>
          </p:cNvPr>
          <p:cNvSpPr/>
          <p:nvPr/>
        </p:nvSpPr>
        <p:spPr>
          <a:xfrm>
            <a:off x="771679" y="1668274"/>
            <a:ext cx="7807017" cy="14987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B9A0C02-148F-4F9B-A5DF-2B2CAB697881}"/>
              </a:ext>
            </a:extLst>
          </p:cNvPr>
          <p:cNvSpPr txBox="1">
            <a:spLocks/>
          </p:cNvSpPr>
          <p:nvPr/>
        </p:nvSpPr>
        <p:spPr>
          <a:xfrm>
            <a:off x="1249983" y="1901433"/>
            <a:ext cx="7115473" cy="96638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de-DE" sz="2200" dirty="0"/>
              <a:t>Lifetime </a:t>
            </a:r>
            <a:r>
              <a:rPr lang="de-DE" sz="2200" dirty="0" err="1"/>
              <a:t>of</a:t>
            </a:r>
            <a:r>
              <a:rPr lang="de-DE" sz="2200" dirty="0"/>
              <a:t> MDs </a:t>
            </a:r>
            <a:r>
              <a:rPr lang="de-DE" sz="2200" dirty="0" err="1"/>
              <a:t>is</a:t>
            </a:r>
            <a:r>
              <a:rPr lang="de-DE" sz="2200" dirty="0"/>
              <a:t> in </a:t>
            </a:r>
            <a:r>
              <a:rPr lang="de-DE" sz="2200" dirty="0" err="1"/>
              <a:t>the</a:t>
            </a:r>
            <a:r>
              <a:rPr lang="de-DE" sz="2200" dirty="0"/>
              <a:t> kHz </a:t>
            </a:r>
            <a:r>
              <a:rPr lang="de-DE" sz="2200" dirty="0" err="1"/>
              <a:t>range</a:t>
            </a:r>
            <a:r>
              <a:rPr lang="de-DE" sz="2200" dirty="0"/>
              <a:t>! </a:t>
            </a:r>
            <a:r>
              <a:rPr lang="de-DE" sz="2200" dirty="0" err="1"/>
              <a:t>Influence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frequency</a:t>
            </a:r>
            <a:r>
              <a:rPr lang="de-DE" sz="2200" dirty="0"/>
              <a:t> in </a:t>
            </a:r>
            <a:r>
              <a:rPr lang="de-DE" sz="2200" dirty="0" err="1"/>
              <a:t>this</a:t>
            </a:r>
            <a:r>
              <a:rPr lang="de-DE" sz="2200" dirty="0"/>
              <a:t> </a:t>
            </a:r>
            <a:r>
              <a:rPr lang="de-DE" sz="2200" dirty="0" err="1"/>
              <a:t>region</a:t>
            </a:r>
            <a:r>
              <a:rPr lang="de-DE" sz="2200" dirty="0"/>
              <a:t>?</a:t>
            </a:r>
            <a:endParaRPr lang="de-DE" sz="2200" b="0" dirty="0"/>
          </a:p>
        </p:txBody>
      </p:sp>
    </p:spTree>
    <p:extLst>
      <p:ext uri="{BB962C8B-B14F-4D97-AF65-F5344CB8AC3E}">
        <p14:creationId xmlns:p14="http://schemas.microsoft.com/office/powerpoint/2010/main" val="320970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Phase </a:t>
            </a:r>
            <a:r>
              <a:rPr lang="de-DE" dirty="0" err="1"/>
              <a:t>resolved</a:t>
            </a:r>
            <a:r>
              <a:rPr lang="de-DE" dirty="0"/>
              <a:t> MD </a:t>
            </a:r>
            <a:r>
              <a:rPr lang="de-DE" dirty="0" err="1"/>
              <a:t>dynamics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19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1390852-C29F-4CE6-9857-A6ABAE882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692" y="1059582"/>
            <a:ext cx="2108088" cy="3312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387F2CA-1DEA-44E8-9C8F-723318ECF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224" y="1059582"/>
            <a:ext cx="2104776" cy="3312000"/>
          </a:xfrm>
          <a:prstGeom prst="rect">
            <a:avLst/>
          </a:prstGeom>
        </p:spPr>
      </p:pic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2D1407B4-0C24-4C52-B734-4CA3E0543293}"/>
              </a:ext>
            </a:extLst>
          </p:cNvPr>
          <p:cNvCxnSpPr/>
          <p:nvPr/>
        </p:nvCxnSpPr>
        <p:spPr>
          <a:xfrm>
            <a:off x="4675188" y="946150"/>
            <a:ext cx="0" cy="3340100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01F53E5C-CFE1-4FC8-9718-B57B7B450844}"/>
              </a:ext>
            </a:extLst>
          </p:cNvPr>
          <p:cNvSpPr txBox="1"/>
          <p:nvPr/>
        </p:nvSpPr>
        <p:spPr>
          <a:xfrm>
            <a:off x="720000" y="2446923"/>
            <a:ext cx="1172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2060"/>
                </a:solidFill>
              </a:rPr>
              <a:t>f = 5 kHz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46E31AF5-B6D2-4FFF-9035-4A5DE893D837}"/>
              </a:ext>
            </a:extLst>
          </p:cNvPr>
          <p:cNvSpPr/>
          <p:nvPr/>
        </p:nvSpPr>
        <p:spPr>
          <a:xfrm>
            <a:off x="575960" y="2388895"/>
            <a:ext cx="1253137" cy="45461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9A1C974-C358-4325-BCF6-A37D0E645BCE}"/>
              </a:ext>
            </a:extLst>
          </p:cNvPr>
          <p:cNvSpPr txBox="1"/>
          <p:nvPr/>
        </p:nvSpPr>
        <p:spPr>
          <a:xfrm>
            <a:off x="7548634" y="2446923"/>
            <a:ext cx="1343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2060"/>
                </a:solidFill>
              </a:rPr>
              <a:t>f = 100 kHz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331F662A-D435-4371-8A6D-4A6F1EE4CCF8}"/>
              </a:ext>
            </a:extLst>
          </p:cNvPr>
          <p:cNvSpPr/>
          <p:nvPr/>
        </p:nvSpPr>
        <p:spPr>
          <a:xfrm>
            <a:off x="7404594" y="2388895"/>
            <a:ext cx="1487886" cy="45461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C854DD38-5FB1-4C2B-AA39-2E3DFC79B9AF}"/>
              </a:ext>
            </a:extLst>
          </p:cNvPr>
          <p:cNvSpPr/>
          <p:nvPr/>
        </p:nvSpPr>
        <p:spPr>
          <a:xfrm>
            <a:off x="639147" y="1527634"/>
            <a:ext cx="7807017" cy="14987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A58FCD6D-23AE-4816-9283-02A2CB060B92}"/>
              </a:ext>
            </a:extLst>
          </p:cNvPr>
          <p:cNvSpPr txBox="1">
            <a:spLocks/>
          </p:cNvSpPr>
          <p:nvPr/>
        </p:nvSpPr>
        <p:spPr>
          <a:xfrm>
            <a:off x="1117451" y="1760793"/>
            <a:ext cx="7115473" cy="96638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de-DE" sz="2200" dirty="0"/>
              <a:t>MDs </a:t>
            </a:r>
            <a:r>
              <a:rPr lang="de-DE" sz="2200" dirty="0" err="1"/>
              <a:t>cannot</a:t>
            </a:r>
            <a:r>
              <a:rPr lang="de-DE" sz="2200" dirty="0"/>
              <a:t> follow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generator</a:t>
            </a:r>
            <a:r>
              <a:rPr lang="de-DE" sz="2200" dirty="0"/>
              <a:t> </a:t>
            </a:r>
            <a:r>
              <a:rPr lang="de-DE" sz="2200" dirty="0" err="1"/>
              <a:t>frequency</a:t>
            </a:r>
            <a:r>
              <a:rPr lang="de-DE" sz="2200" dirty="0"/>
              <a:t> </a:t>
            </a:r>
            <a:r>
              <a:rPr lang="de-DE" sz="2200" dirty="0" err="1"/>
              <a:t>if</a:t>
            </a:r>
            <a:r>
              <a:rPr lang="de-DE" sz="2200" dirty="0"/>
              <a:t>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pulsing</a:t>
            </a:r>
            <a:r>
              <a:rPr lang="de-DE" sz="2200" dirty="0"/>
              <a:t> time </a:t>
            </a:r>
            <a:r>
              <a:rPr lang="de-DE" sz="2200" dirty="0" err="1"/>
              <a:t>is</a:t>
            </a:r>
            <a:r>
              <a:rPr lang="de-DE" sz="2200" dirty="0"/>
              <a:t> </a:t>
            </a:r>
            <a:r>
              <a:rPr lang="de-DE" sz="2200" dirty="0" err="1"/>
              <a:t>shorter</a:t>
            </a:r>
            <a:r>
              <a:rPr lang="de-DE" sz="2200" dirty="0"/>
              <a:t> </a:t>
            </a:r>
            <a:r>
              <a:rPr lang="de-DE" sz="2200" dirty="0" err="1"/>
              <a:t>than</a:t>
            </a:r>
            <a:r>
              <a:rPr lang="de-DE" sz="2200" dirty="0"/>
              <a:t> </a:t>
            </a:r>
            <a:r>
              <a:rPr lang="de-DE" sz="2200" dirty="0" err="1"/>
              <a:t>the</a:t>
            </a:r>
            <a:r>
              <a:rPr lang="de-DE" sz="2200" dirty="0"/>
              <a:t> MD </a:t>
            </a:r>
            <a:r>
              <a:rPr lang="de-DE" sz="2200" dirty="0" err="1"/>
              <a:t>lifetime</a:t>
            </a:r>
            <a:r>
              <a:rPr lang="de-DE" sz="2200" dirty="0"/>
              <a:t>!</a:t>
            </a:r>
            <a:endParaRPr lang="de-DE" sz="2200" b="0" dirty="0"/>
          </a:p>
        </p:txBody>
      </p:sp>
    </p:spTree>
    <p:extLst>
      <p:ext uri="{BB962C8B-B14F-4D97-AF65-F5344CB8AC3E}">
        <p14:creationId xmlns:p14="http://schemas.microsoft.com/office/powerpoint/2010/main" val="91787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Plasma </a:t>
            </a:r>
            <a:r>
              <a:rPr lang="de-DE" dirty="0" err="1"/>
              <a:t>Electrolytic</a:t>
            </a:r>
            <a:r>
              <a:rPr lang="de-DE" dirty="0"/>
              <a:t> Oxidation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2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AA0E762-C08E-42A0-9E59-D3E443809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1" t="3100" r="2681" b="3800"/>
          <a:stretch/>
        </p:blipFill>
        <p:spPr>
          <a:xfrm>
            <a:off x="4403960" y="1273800"/>
            <a:ext cx="4145712" cy="265086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9F22CF3-FF4E-4B52-90F3-452EF9829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21" y="1707797"/>
            <a:ext cx="2026838" cy="1894241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25E50610-6E5D-41E7-81BE-2ABDFA35B61A}"/>
              </a:ext>
            </a:extLst>
          </p:cNvPr>
          <p:cNvSpPr txBox="1"/>
          <p:nvPr/>
        </p:nvSpPr>
        <p:spPr>
          <a:xfrm>
            <a:off x="973029" y="1119271"/>
            <a:ext cx="22668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17365C"/>
                </a:solidFill>
                <a:cs typeface="Arial" charset="0"/>
              </a:rPr>
              <a:t>Plasma (</a:t>
            </a:r>
            <a:r>
              <a:rPr lang="de-DE" sz="1600" b="1" dirty="0" err="1">
                <a:solidFill>
                  <a:srgbClr val="17365C"/>
                </a:solidFill>
                <a:cs typeface="Arial" charset="0"/>
              </a:rPr>
              <a:t>enhanced</a:t>
            </a:r>
            <a:r>
              <a:rPr lang="de-DE" sz="1600" b="1" dirty="0">
                <a:solidFill>
                  <a:srgbClr val="17365C"/>
                </a:solidFill>
                <a:cs typeface="Arial" charset="0"/>
              </a:rPr>
              <a:t>) </a:t>
            </a:r>
            <a:r>
              <a:rPr lang="de-DE" sz="1600" b="1" dirty="0" err="1">
                <a:solidFill>
                  <a:srgbClr val="17365C"/>
                </a:solidFill>
                <a:cs typeface="Arial" charset="0"/>
              </a:rPr>
              <a:t>Anodization</a:t>
            </a:r>
            <a:endParaRPr lang="de-DE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997B848-8905-44E8-9F03-11BCC3B647B4}"/>
              </a:ext>
            </a:extLst>
          </p:cNvPr>
          <p:cNvSpPr txBox="1"/>
          <p:nvPr/>
        </p:nvSpPr>
        <p:spPr>
          <a:xfrm>
            <a:off x="973028" y="3742677"/>
            <a:ext cx="2266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17365C"/>
                </a:solidFill>
                <a:cs typeface="Arial" charset="0"/>
              </a:rPr>
              <a:t>Al </a:t>
            </a:r>
            <a:r>
              <a:rPr lang="de-DE" sz="1600" dirty="0">
                <a:solidFill>
                  <a:srgbClr val="17365C"/>
                </a:solidFill>
                <a:cs typeface="Arial" charset="0"/>
                <a:sym typeface="Wingdings" panose="05000000000000000000" pitchFamily="2" charset="2"/>
              </a:rPr>
              <a:t> Al</a:t>
            </a:r>
            <a:r>
              <a:rPr lang="de-DE" sz="1600" baseline="-25000" dirty="0">
                <a:solidFill>
                  <a:srgbClr val="17365C"/>
                </a:solidFill>
                <a:cs typeface="Arial" charset="0"/>
                <a:sym typeface="Wingdings" panose="05000000000000000000" pitchFamily="2" charset="2"/>
              </a:rPr>
              <a:t>2</a:t>
            </a:r>
            <a:r>
              <a:rPr lang="de-DE" sz="1600" dirty="0">
                <a:solidFill>
                  <a:srgbClr val="17365C"/>
                </a:solidFill>
                <a:cs typeface="Arial" charset="0"/>
                <a:sym typeface="Wingdings" panose="05000000000000000000" pitchFamily="2" charset="2"/>
              </a:rPr>
              <a:t>O</a:t>
            </a:r>
            <a:r>
              <a:rPr lang="de-DE" sz="1600" baseline="-25000" dirty="0">
                <a:solidFill>
                  <a:srgbClr val="17365C"/>
                </a:solidFill>
                <a:cs typeface="Arial" charset="0"/>
                <a:sym typeface="Wingdings" panose="05000000000000000000" pitchFamily="2" charset="2"/>
              </a:rPr>
              <a:t>3</a:t>
            </a:r>
            <a:endParaRPr lang="de-DE" sz="1600" baseline="-25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A9BA9653-42FE-4AC9-9DC2-B9EEE342A4E1}"/>
              </a:ext>
            </a:extLst>
          </p:cNvPr>
          <p:cNvSpPr txBox="1"/>
          <p:nvPr/>
        </p:nvSpPr>
        <p:spPr>
          <a:xfrm>
            <a:off x="4361916" y="3999860"/>
            <a:ext cx="66548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Source: keronite.com</a:t>
            </a:r>
          </a:p>
        </p:txBody>
      </p:sp>
    </p:spTree>
    <p:extLst>
      <p:ext uri="{BB962C8B-B14F-4D97-AF65-F5344CB8AC3E}">
        <p14:creationId xmlns:p14="http://schemas.microsoft.com/office/powerpoint/2010/main" val="248056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dirty="0"/>
              <a:t>In situ</a:t>
            </a:r>
            <a:r>
              <a:rPr lang="de-DE" dirty="0"/>
              <a:t> MD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scheme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20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4D53F0-F99B-4357-9656-C67F4F801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54" y="1027714"/>
            <a:ext cx="8062386" cy="341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00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MD </a:t>
            </a:r>
            <a:r>
              <a:rPr lang="de-DE" dirty="0" err="1"/>
              <a:t>control</a:t>
            </a:r>
            <a:r>
              <a:rPr lang="de-DE" dirty="0"/>
              <a:t> (</a:t>
            </a:r>
            <a:r>
              <a:rPr lang="de-DE" dirty="0" err="1"/>
              <a:t>camera</a:t>
            </a:r>
            <a:r>
              <a:rPr lang="de-DE" dirty="0"/>
              <a:t>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21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B81BDC-9DE0-446B-B459-62E624B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791" y="997536"/>
            <a:ext cx="8895701" cy="329284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BA2A93D-90D4-453D-B018-1B25DBF2C938}"/>
              </a:ext>
            </a:extLst>
          </p:cNvPr>
          <p:cNvSpPr/>
          <p:nvPr/>
        </p:nvSpPr>
        <p:spPr>
          <a:xfrm>
            <a:off x="2015716" y="864000"/>
            <a:ext cx="6156684" cy="461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AC55EC-2F66-420E-8DC3-DD4A1747F83D}"/>
              </a:ext>
            </a:extLst>
          </p:cNvPr>
          <p:cNvSpPr txBox="1"/>
          <p:nvPr/>
        </p:nvSpPr>
        <p:spPr>
          <a:xfrm>
            <a:off x="2048497" y="921723"/>
            <a:ext cx="9716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2060"/>
                </a:solidFill>
              </a:rPr>
              <a:t>MD </a:t>
            </a:r>
            <a:r>
              <a:rPr lang="de-DE" sz="1600" b="1" dirty="0" err="1">
                <a:solidFill>
                  <a:srgbClr val="002060"/>
                </a:solidFill>
              </a:rPr>
              <a:t>size</a:t>
            </a:r>
            <a:endParaRPr lang="de-DE" sz="1600" b="1" dirty="0">
              <a:solidFill>
                <a:srgbClr val="00206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6B08443-3029-4263-A048-229DF808FC3F}"/>
              </a:ext>
            </a:extLst>
          </p:cNvPr>
          <p:cNvSpPr txBox="1"/>
          <p:nvPr/>
        </p:nvSpPr>
        <p:spPr>
          <a:xfrm>
            <a:off x="6332973" y="921723"/>
            <a:ext cx="13918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2060"/>
                </a:solidFill>
              </a:rPr>
              <a:t>MD </a:t>
            </a:r>
            <a:r>
              <a:rPr lang="de-DE" sz="1600" b="1" dirty="0" err="1">
                <a:solidFill>
                  <a:srgbClr val="002060"/>
                </a:solidFill>
              </a:rPr>
              <a:t>number</a:t>
            </a:r>
            <a:endParaRPr lang="de-DE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16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MD </a:t>
            </a:r>
            <a:r>
              <a:rPr lang="de-DE" dirty="0" err="1"/>
              <a:t>control</a:t>
            </a:r>
            <a:r>
              <a:rPr lang="de-DE" dirty="0"/>
              <a:t> (</a:t>
            </a:r>
            <a:r>
              <a:rPr lang="de-DE" dirty="0" err="1"/>
              <a:t>pictures</a:t>
            </a:r>
            <a:r>
              <a:rPr lang="de-DE" dirty="0"/>
              <a:t>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22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2131AE-A5AF-4B30-ACE4-75DBF71AD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51" r="25714" b="7699"/>
          <a:stretch/>
        </p:blipFill>
        <p:spPr>
          <a:xfrm>
            <a:off x="5425128" y="1298250"/>
            <a:ext cx="1995866" cy="306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E1C1459-E283-45C4-B8DC-D6AD9D2F88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08" r="25657" b="7611"/>
          <a:stretch/>
        </p:blipFill>
        <p:spPr>
          <a:xfrm>
            <a:off x="1824728" y="1298250"/>
            <a:ext cx="1993977" cy="306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E15634F-838F-403A-9F90-FFE75B27361C}"/>
              </a:ext>
            </a:extLst>
          </p:cNvPr>
          <p:cNvSpPr txBox="1"/>
          <p:nvPr/>
        </p:nvSpPr>
        <p:spPr>
          <a:xfrm>
            <a:off x="2088144" y="909992"/>
            <a:ext cx="14671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2060"/>
                </a:solidFill>
              </a:rPr>
              <a:t>Uncontrolled</a:t>
            </a:r>
            <a:endParaRPr lang="de-DE" sz="1600" b="1" dirty="0">
              <a:solidFill>
                <a:srgbClr val="00206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1D038CD-A18B-43DF-8444-3FE0EEF8868E}"/>
              </a:ext>
            </a:extLst>
          </p:cNvPr>
          <p:cNvSpPr txBox="1"/>
          <p:nvPr/>
        </p:nvSpPr>
        <p:spPr>
          <a:xfrm>
            <a:off x="5808394" y="886996"/>
            <a:ext cx="1229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2060"/>
                </a:solidFill>
              </a:rPr>
              <a:t>Controlled</a:t>
            </a:r>
            <a:endParaRPr lang="de-DE" sz="1600" b="1" dirty="0">
              <a:solidFill>
                <a:srgbClr val="002060"/>
              </a:solidFill>
            </a:endParaRP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1C5F18D3-4B7A-45ED-94FA-20BEA369667B}"/>
              </a:ext>
            </a:extLst>
          </p:cNvPr>
          <p:cNvSpPr/>
          <p:nvPr/>
        </p:nvSpPr>
        <p:spPr>
          <a:xfrm>
            <a:off x="4236996" y="2577044"/>
            <a:ext cx="775060" cy="37898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B0008D57-D1E1-4F85-91E8-FD82FD307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752000"/>
            <a:ext cx="6300000" cy="108000"/>
          </a:xfrm>
        </p:spPr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</p:spTree>
    <p:extLst>
      <p:ext uri="{BB962C8B-B14F-4D97-AF65-F5344CB8AC3E}">
        <p14:creationId xmlns:p14="http://schemas.microsoft.com/office/powerpoint/2010/main" val="2161538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MD </a:t>
            </a:r>
            <a:r>
              <a:rPr lang="de-DE" dirty="0" err="1"/>
              <a:t>control</a:t>
            </a:r>
            <a:r>
              <a:rPr lang="de-DE" dirty="0"/>
              <a:t> (OES)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23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DFAB33-B4A7-4E63-BDBD-9AAF3BB528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03944" y="694460"/>
            <a:ext cx="7012472" cy="374415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4EA5A5-08E6-4A7C-B51F-E022CBB63571}"/>
              </a:ext>
            </a:extLst>
          </p:cNvPr>
          <p:cNvSpPr txBox="1"/>
          <p:nvPr/>
        </p:nvSpPr>
        <p:spPr>
          <a:xfrm>
            <a:off x="6139512" y="460723"/>
            <a:ext cx="14671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2060"/>
                </a:solidFill>
              </a:rPr>
              <a:t>Uncontrolled</a:t>
            </a:r>
            <a:endParaRPr lang="de-DE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79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MD </a:t>
            </a:r>
            <a:r>
              <a:rPr lang="de-DE" dirty="0" err="1"/>
              <a:t>control</a:t>
            </a:r>
            <a:r>
              <a:rPr lang="de-DE" dirty="0"/>
              <a:t> (OES)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24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DFAB33-B4A7-4E63-BDBD-9AAF3BB528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96465" y="838612"/>
            <a:ext cx="7091959" cy="360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A3B887C-99D0-4A1F-9F93-D023D9C507B2}"/>
              </a:ext>
            </a:extLst>
          </p:cNvPr>
          <p:cNvSpPr txBox="1"/>
          <p:nvPr/>
        </p:nvSpPr>
        <p:spPr>
          <a:xfrm>
            <a:off x="6139512" y="460723"/>
            <a:ext cx="14671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2060"/>
                </a:solidFill>
              </a:rPr>
              <a:t>Controlled</a:t>
            </a:r>
            <a:endParaRPr lang="de-DE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19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MD </a:t>
            </a:r>
            <a:r>
              <a:rPr lang="de-DE" dirty="0" err="1"/>
              <a:t>control</a:t>
            </a:r>
            <a:r>
              <a:rPr lang="de-DE" dirty="0"/>
              <a:t> (SEM)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25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7" name="Grafik 6" descr="Ein Bild, das Foto, Gruppe, haltend, Essen enthält.&#10;&#10;Automatisch generierte Beschreibung">
            <a:extLst>
              <a:ext uri="{FF2B5EF4-FFF2-40B4-BE49-F238E27FC236}">
                <a16:creationId xmlns:a16="http://schemas.microsoft.com/office/drawing/2014/main" id="{0CB16CFA-F7EC-4046-A546-B1BDA3E65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17" r="68112"/>
          <a:stretch/>
        </p:blipFill>
        <p:spPr>
          <a:xfrm>
            <a:off x="755576" y="1633321"/>
            <a:ext cx="3438802" cy="2520000"/>
          </a:xfrm>
          <a:prstGeom prst="rect">
            <a:avLst/>
          </a:prstGeom>
        </p:spPr>
      </p:pic>
      <p:pic>
        <p:nvPicPr>
          <p:cNvPr id="8" name="Grafik 7" descr="Ein Bild, das Foto, Gruppe, haltend, Essen enthält.&#10;&#10;Automatisch generierte Beschreibung">
            <a:extLst>
              <a:ext uri="{FF2B5EF4-FFF2-40B4-BE49-F238E27FC236}">
                <a16:creationId xmlns:a16="http://schemas.microsoft.com/office/drawing/2014/main" id="{2CA16CD5-46D8-4FD6-AE27-24898A729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88" t="11017"/>
          <a:stretch/>
        </p:blipFill>
        <p:spPr>
          <a:xfrm>
            <a:off x="4427984" y="1633321"/>
            <a:ext cx="3441406" cy="2520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EA78096-F334-4B84-A15A-9CA8960BA511}"/>
              </a:ext>
            </a:extLst>
          </p:cNvPr>
          <p:cNvSpPr txBox="1"/>
          <p:nvPr/>
        </p:nvSpPr>
        <p:spPr>
          <a:xfrm>
            <a:off x="1655676" y="1250088"/>
            <a:ext cx="14671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2060"/>
                </a:solidFill>
              </a:rPr>
              <a:t>Uncontrolled</a:t>
            </a:r>
            <a:endParaRPr lang="de-DE" sz="1600" b="1" dirty="0">
              <a:solidFill>
                <a:srgbClr val="00206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005A39B-5402-4175-966D-834CFAE0F4C0}"/>
              </a:ext>
            </a:extLst>
          </p:cNvPr>
          <p:cNvSpPr txBox="1"/>
          <p:nvPr/>
        </p:nvSpPr>
        <p:spPr>
          <a:xfrm>
            <a:off x="5668373" y="1250088"/>
            <a:ext cx="12078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2060"/>
                </a:solidFill>
              </a:rPr>
              <a:t>Controlled</a:t>
            </a:r>
            <a:endParaRPr lang="de-DE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97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26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7BA09E27-2A92-49EE-B12E-A9A365F20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918000"/>
            <a:ext cx="7560000" cy="3366000"/>
          </a:xfrm>
        </p:spPr>
        <p:txBody>
          <a:bodyPr/>
          <a:lstStyle/>
          <a:p>
            <a:endParaRPr lang="de-DE" dirty="0"/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b="0" dirty="0"/>
              <a:t>MD </a:t>
            </a:r>
            <a:r>
              <a:rPr lang="de-DE" b="0" dirty="0" err="1"/>
              <a:t>lifetime</a:t>
            </a:r>
            <a:r>
              <a:rPr lang="de-DE" b="0" dirty="0"/>
              <a:t> </a:t>
            </a:r>
            <a:r>
              <a:rPr lang="de-DE" b="0" dirty="0" err="1"/>
              <a:t>is</a:t>
            </a:r>
            <a:r>
              <a:rPr lang="de-DE" b="0" dirty="0"/>
              <a:t> in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range</a:t>
            </a:r>
            <a:r>
              <a:rPr lang="de-DE" b="0" dirty="0"/>
              <a:t> </a:t>
            </a:r>
            <a:r>
              <a:rPr lang="de-DE" b="0" dirty="0" err="1"/>
              <a:t>between</a:t>
            </a:r>
            <a:r>
              <a:rPr lang="de-DE" b="0" dirty="0"/>
              <a:t> 6 µs and 1600 µs</a:t>
            </a:r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b="0" dirty="0" err="1"/>
              <a:t>Current</a:t>
            </a:r>
            <a:r>
              <a:rPr lang="de-DE" b="0" dirty="0"/>
              <a:t> </a:t>
            </a:r>
            <a:r>
              <a:rPr lang="de-DE" b="0" dirty="0" err="1"/>
              <a:t>density</a:t>
            </a:r>
            <a:r>
              <a:rPr lang="de-DE" b="0" dirty="0"/>
              <a:t> and </a:t>
            </a:r>
            <a:r>
              <a:rPr lang="de-DE" b="0" dirty="0" err="1"/>
              <a:t>duty-cycle</a:t>
            </a:r>
            <a:r>
              <a:rPr lang="de-DE" b="0" dirty="0"/>
              <a:t> </a:t>
            </a:r>
            <a:r>
              <a:rPr lang="de-DE" b="0" dirty="0" err="1"/>
              <a:t>can</a:t>
            </a:r>
            <a:r>
              <a:rPr lang="de-DE" b="0" dirty="0"/>
              <a:t> </a:t>
            </a:r>
            <a:r>
              <a:rPr lang="de-DE" b="0" dirty="0" err="1"/>
              <a:t>adjust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MD </a:t>
            </a:r>
            <a:r>
              <a:rPr lang="de-DE" b="0" dirty="0" err="1"/>
              <a:t>number</a:t>
            </a:r>
            <a:r>
              <a:rPr lang="de-DE" b="0" dirty="0"/>
              <a:t> </a:t>
            </a:r>
            <a:r>
              <a:rPr lang="de-DE" b="0" dirty="0" err="1"/>
              <a:t>density</a:t>
            </a:r>
            <a:r>
              <a:rPr lang="de-DE" b="0" dirty="0"/>
              <a:t> and </a:t>
            </a:r>
            <a:r>
              <a:rPr lang="de-DE" b="0" dirty="0" err="1"/>
              <a:t>size</a:t>
            </a:r>
            <a:endParaRPr lang="de-DE" b="0" dirty="0"/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b="0" dirty="0" err="1"/>
              <a:t>Pulsing</a:t>
            </a:r>
            <a:r>
              <a:rPr lang="de-DE" b="0" dirty="0"/>
              <a:t> </a:t>
            </a:r>
            <a:r>
              <a:rPr lang="de-DE" b="0" dirty="0" err="1"/>
              <a:t>frequency</a:t>
            </a:r>
            <a:r>
              <a:rPr lang="de-DE" b="0" dirty="0"/>
              <a:t> </a:t>
            </a:r>
            <a:r>
              <a:rPr lang="de-DE" b="0" dirty="0" err="1"/>
              <a:t>has</a:t>
            </a:r>
            <a:r>
              <a:rPr lang="de-DE" b="0" dirty="0"/>
              <a:t> </a:t>
            </a:r>
            <a:r>
              <a:rPr lang="de-DE" b="0" dirty="0" err="1"/>
              <a:t>to</a:t>
            </a:r>
            <a:r>
              <a:rPr lang="de-DE" b="0" dirty="0"/>
              <a:t> </a:t>
            </a:r>
            <a:r>
              <a:rPr lang="de-DE" b="0" dirty="0" err="1"/>
              <a:t>be</a:t>
            </a:r>
            <a:r>
              <a:rPr lang="de-DE" b="0" dirty="0"/>
              <a:t> in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range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microdischarge</a:t>
            </a:r>
            <a:r>
              <a:rPr lang="de-DE" b="0" dirty="0"/>
              <a:t> </a:t>
            </a:r>
            <a:r>
              <a:rPr lang="de-DE" b="0" dirty="0" err="1"/>
              <a:t>lifetime</a:t>
            </a:r>
            <a:r>
              <a:rPr lang="de-DE" b="0" dirty="0"/>
              <a:t> </a:t>
            </a:r>
            <a:r>
              <a:rPr lang="de-DE" b="0" dirty="0" err="1"/>
              <a:t>to</a:t>
            </a:r>
            <a:r>
              <a:rPr lang="de-DE" b="0" dirty="0"/>
              <a:t> </a:t>
            </a:r>
            <a:r>
              <a:rPr lang="de-DE" b="0" dirty="0" err="1"/>
              <a:t>control</a:t>
            </a:r>
            <a:r>
              <a:rPr lang="de-DE" b="0" dirty="0"/>
              <a:t> </a:t>
            </a:r>
            <a:r>
              <a:rPr lang="de-DE" b="0" dirty="0" err="1"/>
              <a:t>microdischarges</a:t>
            </a:r>
            <a:endParaRPr lang="de-DE" b="0" dirty="0"/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b="0" dirty="0" err="1"/>
              <a:t>Microdischarge</a:t>
            </a:r>
            <a:r>
              <a:rPr lang="de-DE" b="0" dirty="0"/>
              <a:t> </a:t>
            </a:r>
            <a:r>
              <a:rPr lang="de-DE" b="0" dirty="0" err="1"/>
              <a:t>properties</a:t>
            </a:r>
            <a:r>
              <a:rPr lang="de-DE" b="0" dirty="0"/>
              <a:t> </a:t>
            </a:r>
            <a:r>
              <a:rPr lang="de-DE" b="0" dirty="0" err="1"/>
              <a:t>can</a:t>
            </a:r>
            <a:r>
              <a:rPr lang="de-DE" b="0" dirty="0"/>
              <a:t> </a:t>
            </a:r>
            <a:r>
              <a:rPr lang="de-DE" b="0" dirty="0" err="1"/>
              <a:t>be</a:t>
            </a:r>
            <a:r>
              <a:rPr lang="de-DE" b="0" dirty="0"/>
              <a:t> </a:t>
            </a:r>
            <a:r>
              <a:rPr lang="de-DE" b="0" dirty="0" err="1"/>
              <a:t>controlled</a:t>
            </a:r>
            <a:r>
              <a:rPr lang="de-DE" b="0" dirty="0"/>
              <a:t> </a:t>
            </a:r>
            <a:r>
              <a:rPr lang="de-DE" b="0" dirty="0" err="1"/>
              <a:t>to</a:t>
            </a:r>
            <a:r>
              <a:rPr lang="de-DE" b="0" dirty="0"/>
              <a:t> </a:t>
            </a:r>
            <a:r>
              <a:rPr lang="de-DE" b="0" dirty="0" err="1"/>
              <a:t>distinct</a:t>
            </a:r>
            <a:r>
              <a:rPr lang="de-DE" b="0" dirty="0"/>
              <a:t> </a:t>
            </a:r>
            <a:r>
              <a:rPr lang="de-DE" b="0" dirty="0" err="1"/>
              <a:t>values</a:t>
            </a:r>
            <a:r>
              <a:rPr lang="de-DE" b="0" dirty="0"/>
              <a:t> </a:t>
            </a:r>
            <a:r>
              <a:rPr lang="de-DE" b="0" dirty="0" err="1"/>
              <a:t>with</a:t>
            </a:r>
            <a:r>
              <a:rPr lang="de-DE" b="0" dirty="0"/>
              <a:t> an </a:t>
            </a:r>
            <a:r>
              <a:rPr lang="de-DE" b="0" i="1" dirty="0"/>
              <a:t>in situ</a:t>
            </a:r>
            <a:r>
              <a:rPr lang="de-DE" b="0" dirty="0"/>
              <a:t> </a:t>
            </a:r>
            <a:r>
              <a:rPr lang="de-DE" b="0" dirty="0" err="1"/>
              <a:t>closed-control</a:t>
            </a:r>
            <a:r>
              <a:rPr lang="de-DE" b="0" dirty="0"/>
              <a:t> loop. By </a:t>
            </a:r>
            <a:r>
              <a:rPr lang="de-DE" b="0" dirty="0" err="1"/>
              <a:t>this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microdischarge</a:t>
            </a:r>
            <a:r>
              <a:rPr lang="de-DE" b="0" dirty="0"/>
              <a:t> </a:t>
            </a:r>
            <a:r>
              <a:rPr lang="de-DE" b="0" dirty="0" err="1"/>
              <a:t>energy</a:t>
            </a:r>
            <a:r>
              <a:rPr lang="de-DE" b="0" dirty="0"/>
              <a:t> </a:t>
            </a:r>
            <a:r>
              <a:rPr lang="de-DE" b="0" dirty="0" err="1"/>
              <a:t>can</a:t>
            </a:r>
            <a:r>
              <a:rPr lang="de-DE" b="0" dirty="0"/>
              <a:t> </a:t>
            </a:r>
            <a:r>
              <a:rPr lang="de-DE" b="0" dirty="0" err="1"/>
              <a:t>be</a:t>
            </a:r>
            <a:r>
              <a:rPr lang="de-DE" b="0" dirty="0"/>
              <a:t> </a:t>
            </a:r>
            <a:r>
              <a:rPr lang="de-DE" b="0" dirty="0" err="1"/>
              <a:t>controlled</a:t>
            </a:r>
            <a:r>
              <a:rPr lang="de-DE" b="0" dirty="0"/>
              <a:t> </a:t>
            </a:r>
            <a:r>
              <a:rPr lang="de-DE" b="0" dirty="0" err="1"/>
              <a:t>indirectly</a:t>
            </a:r>
            <a:endParaRPr lang="de-DE" b="0" dirty="0"/>
          </a:p>
          <a:p>
            <a:pPr marL="285750" indent="-285750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b="0" dirty="0"/>
              <a:t>Outlook: Further material </a:t>
            </a:r>
            <a:r>
              <a:rPr lang="de-DE" b="0" dirty="0" err="1"/>
              <a:t>characterization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produced</a:t>
            </a:r>
            <a:r>
              <a:rPr lang="de-DE" b="0" dirty="0"/>
              <a:t> </a:t>
            </a:r>
            <a:r>
              <a:rPr lang="de-DE" b="0" dirty="0" err="1"/>
              <a:t>oxide</a:t>
            </a:r>
            <a:r>
              <a:rPr lang="de-DE" b="0" dirty="0"/>
              <a:t> </a:t>
            </a:r>
            <a:r>
              <a:rPr lang="de-DE" b="0" dirty="0" err="1"/>
              <a:t>coatings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696151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1F164-D4E4-479B-B519-76EF8CA1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 </a:t>
            </a:r>
            <a:br>
              <a:rPr lang="de-DE" dirty="0"/>
            </a:br>
            <a:br>
              <a:rPr lang="de-DE" dirty="0"/>
            </a:br>
            <a:br>
              <a:rPr lang="de-DE" sz="2400" dirty="0"/>
            </a:br>
            <a:r>
              <a:rPr lang="de-DE" sz="2400" dirty="0"/>
              <a:t>Special </a:t>
            </a:r>
            <a:r>
              <a:rPr lang="de-DE" sz="2400" dirty="0" err="1"/>
              <a:t>thanks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people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: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27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E501FD01-D28C-4823-A879-177E98B7D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2607754"/>
            <a:ext cx="2844316" cy="65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2FFA4D1-3597-4A14-927B-4D0821CAC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422" y="2188629"/>
            <a:ext cx="1755192" cy="1319225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BD0C477-C107-4101-A950-396156732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562" y="2296641"/>
            <a:ext cx="2614910" cy="92527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8920786-018C-40FE-B213-6E2C82D6A981}"/>
              </a:ext>
            </a:extLst>
          </p:cNvPr>
          <p:cNvSpPr txBox="1"/>
          <p:nvPr/>
        </p:nvSpPr>
        <p:spPr>
          <a:xfrm>
            <a:off x="-82076" y="3831890"/>
            <a:ext cx="5626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baseline="30000" dirty="0">
                <a:solidFill>
                  <a:srgbClr val="17365C"/>
                </a:solidFill>
                <a:cs typeface="Arial" charset="0"/>
              </a:rPr>
              <a:t>1</a:t>
            </a:r>
            <a:r>
              <a:rPr lang="fr-FR" sz="1400" dirty="0">
                <a:solidFill>
                  <a:srgbClr val="17365C"/>
                </a:solidFill>
                <a:cs typeface="Arial" charset="0"/>
              </a:rPr>
              <a:t>Hermanns </a:t>
            </a:r>
            <a:r>
              <a:rPr lang="fr-FR" sz="1400" i="1" dirty="0">
                <a:solidFill>
                  <a:srgbClr val="17365C"/>
                </a:solidFill>
                <a:cs typeface="Arial" charset="0"/>
              </a:rPr>
              <a:t>et al. </a:t>
            </a:r>
            <a:r>
              <a:rPr lang="fr-FR" sz="1400" dirty="0">
                <a:solidFill>
                  <a:srgbClr val="17365C"/>
                </a:solidFill>
                <a:cs typeface="Arial" charset="0"/>
              </a:rPr>
              <a:t>2020 J. Phys. D: </a:t>
            </a:r>
            <a:r>
              <a:rPr lang="fr-FR" sz="1400" dirty="0" err="1">
                <a:solidFill>
                  <a:srgbClr val="17365C"/>
                </a:solidFill>
                <a:cs typeface="Arial" charset="0"/>
              </a:rPr>
              <a:t>Appl</a:t>
            </a:r>
            <a:r>
              <a:rPr lang="fr-FR" sz="1400" dirty="0">
                <a:solidFill>
                  <a:srgbClr val="17365C"/>
                </a:solidFill>
                <a:cs typeface="Arial" charset="0"/>
              </a:rPr>
              <a:t>. Phys. </a:t>
            </a:r>
            <a:r>
              <a:rPr lang="fr-FR" sz="1400" b="1" dirty="0">
                <a:solidFill>
                  <a:srgbClr val="17365C"/>
                </a:solidFill>
                <a:cs typeface="Arial" charset="0"/>
              </a:rPr>
              <a:t>53</a:t>
            </a:r>
            <a:r>
              <a:rPr lang="fr-FR" sz="1400" dirty="0">
                <a:solidFill>
                  <a:srgbClr val="17365C"/>
                </a:solidFill>
                <a:cs typeface="Arial" charset="0"/>
              </a:rPr>
              <a:t> 435204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baseline="30000" dirty="0">
                <a:solidFill>
                  <a:srgbClr val="17365C"/>
                </a:solidFill>
                <a:cs typeface="Arial" charset="0"/>
              </a:rPr>
              <a:t>2</a:t>
            </a:r>
            <a:r>
              <a:rPr lang="fr-FR" sz="1400" dirty="0">
                <a:solidFill>
                  <a:srgbClr val="17365C"/>
                </a:solidFill>
                <a:cs typeface="Arial" charset="0"/>
              </a:rPr>
              <a:t>Hermanns </a:t>
            </a:r>
            <a:r>
              <a:rPr lang="fr-FR" sz="1400" i="1" dirty="0">
                <a:solidFill>
                  <a:srgbClr val="17365C"/>
                </a:solidFill>
                <a:cs typeface="Arial" charset="0"/>
              </a:rPr>
              <a:t>et al. </a:t>
            </a:r>
            <a:r>
              <a:rPr lang="fr-FR" sz="1400" dirty="0">
                <a:solidFill>
                  <a:srgbClr val="17365C"/>
                </a:solidFill>
                <a:cs typeface="Arial" charset="0"/>
              </a:rPr>
              <a:t>2021 J. Phys. D: </a:t>
            </a:r>
            <a:r>
              <a:rPr lang="fr-FR" sz="1400" dirty="0" err="1">
                <a:solidFill>
                  <a:srgbClr val="17365C"/>
                </a:solidFill>
                <a:cs typeface="Arial" charset="0"/>
              </a:rPr>
              <a:t>Appl</a:t>
            </a:r>
            <a:r>
              <a:rPr lang="fr-FR" sz="1400" dirty="0">
                <a:solidFill>
                  <a:srgbClr val="17365C"/>
                </a:solidFill>
                <a:cs typeface="Arial" charset="0"/>
              </a:rPr>
              <a:t>. Phys. </a:t>
            </a:r>
            <a:r>
              <a:rPr lang="fr-FR" sz="1400" b="1" dirty="0">
                <a:solidFill>
                  <a:srgbClr val="17365C"/>
                </a:solidFill>
                <a:cs typeface="Arial" charset="0"/>
              </a:rPr>
              <a:t>54 </a:t>
            </a:r>
            <a:r>
              <a:rPr lang="fr-FR" sz="1400" dirty="0">
                <a:solidFill>
                  <a:srgbClr val="17365C"/>
                </a:solidFill>
                <a:cs typeface="Arial" charset="0"/>
              </a:rPr>
              <a:t>045205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200" i="1" baseline="-25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1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5A069F-1B2B-4986-8D6E-C8613B8F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6C1F4-AD6A-433F-947E-09C57C45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B9BD84A-4874-4E46-84F7-A99C814B9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Electrochemical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61E20C1-C76A-4988-98CE-A682CC706E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11276" y="879562"/>
            <a:ext cx="5833032" cy="287796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E82A6B4-52E5-40DC-9F69-A5E60B88B141}"/>
              </a:ext>
            </a:extLst>
          </p:cNvPr>
          <p:cNvSpPr txBox="1"/>
          <p:nvPr/>
        </p:nvSpPr>
        <p:spPr>
          <a:xfrm>
            <a:off x="3491496" y="2426555"/>
            <a:ext cx="756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cs typeface="Arial" charset="0"/>
              </a:rPr>
              <a:t>OH</a:t>
            </a:r>
            <a:r>
              <a:rPr lang="de-DE" sz="2400" baseline="30000" dirty="0">
                <a:cs typeface="Arial" charset="0"/>
              </a:rPr>
              <a:t>-</a:t>
            </a:r>
            <a:endParaRPr lang="de-DE" sz="2400" baseline="30000" dirty="0">
              <a:latin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837DD67-BD77-4716-8ABB-2877D7A69831}"/>
              </a:ext>
            </a:extLst>
          </p:cNvPr>
          <p:cNvSpPr txBox="1"/>
          <p:nvPr/>
        </p:nvSpPr>
        <p:spPr>
          <a:xfrm>
            <a:off x="3959548" y="2821193"/>
            <a:ext cx="756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cs typeface="Arial" charset="0"/>
              </a:rPr>
              <a:t>H</a:t>
            </a:r>
            <a:r>
              <a:rPr lang="de-DE" sz="2200" baseline="30000" dirty="0">
                <a:cs typeface="Arial" charset="0"/>
              </a:rPr>
              <a:t>+</a:t>
            </a:r>
            <a:endParaRPr lang="de-DE" sz="2200" baseline="30000" dirty="0">
              <a:latin typeface="Calibri" panose="020F0502020204030204" pitchFamily="34" charset="0"/>
            </a:endParaRP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7FDD4D60-9AB0-4404-9A4C-7581176026C4}"/>
              </a:ext>
            </a:extLst>
          </p:cNvPr>
          <p:cNvSpPr/>
          <p:nvPr/>
        </p:nvSpPr>
        <p:spPr>
          <a:xfrm>
            <a:off x="4103756" y="2536234"/>
            <a:ext cx="324036" cy="10801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ED8DBC74-5A52-4566-B6DE-4F7F6984863B}"/>
              </a:ext>
            </a:extLst>
          </p:cNvPr>
          <p:cNvSpPr/>
          <p:nvPr/>
        </p:nvSpPr>
        <p:spPr>
          <a:xfrm rot="10800000">
            <a:off x="3797530" y="2932186"/>
            <a:ext cx="324036" cy="10801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60E04B37-F160-47E7-BC1F-DE10D0CD4DBB}"/>
                  </a:ext>
                </a:extLst>
              </p:cNvPr>
              <p:cNvSpPr txBox="1"/>
              <p:nvPr/>
            </p:nvSpPr>
            <p:spPr>
              <a:xfrm>
                <a:off x="1511276" y="4012981"/>
                <a:ext cx="31273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de-DE" sz="1800" b="0" i="0" smtClean="0">
                          <a:latin typeface="Cambria Math" panose="02040503050406030204" pitchFamily="18" charset="0"/>
                        </a:rPr>
                        <m:t>A</m:t>
                      </m:r>
                      <m:sSup>
                        <m:sSupPr>
                          <m:ctrlPr>
                            <a:rPr lang="de-DE" sz="1800" b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p>
                          <m: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3+</m:t>
                          </m:r>
                        </m:sup>
                      </m:sSup>
                      <m:r>
                        <a:rPr lang="de-DE" sz="1800" b="0" i="0" smtClean="0">
                          <a:latin typeface="Cambria Math" panose="020405030504060302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lang="de-DE" sz="1800" b="0" i="0" smtClean="0">
                          <a:latin typeface="Cambria Math" panose="02040503050406030204" pitchFamily="18" charset="0"/>
                        </a:rPr>
                        <m:t>O</m:t>
                      </m:r>
                      <m:sSup>
                        <m:sSupPr>
                          <m:ctrlPr>
                            <a:rPr lang="de-DE" sz="1800" b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de-DE" sz="1800" b="0" i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de-DE" sz="1800" b="0" i="0" smtClean="0">
                          <a:latin typeface="Cambria Math" panose="02040503050406030204" pitchFamily="18" charset="0"/>
                        </a:rPr>
                        <m:t>A</m:t>
                      </m:r>
                      <m:sSub>
                        <m:sSubPr>
                          <m:ctrlPr>
                            <a:rPr lang="de-DE" sz="1800" b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de-DE" sz="1800" b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de-DE" sz="1800" b="0" i="0" smtClean="0">
                          <a:latin typeface="Cambria Math" panose="02040503050406030204" pitchFamily="18" charset="0"/>
                        </a:rPr>
                        <m:t>+3</m:t>
                      </m:r>
                      <m:sSup>
                        <m:sSupPr>
                          <m:ctrlPr>
                            <a:rPr lang="de-DE" sz="1800" b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sz="1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800" dirty="0"/>
              </a:p>
            </p:txBody>
          </p:sp>
        </mc:Choice>
        <mc:Fallback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60E04B37-F160-47E7-BC1F-DE10D0CD4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276" y="4012981"/>
                <a:ext cx="3127331" cy="276999"/>
              </a:xfrm>
              <a:prstGeom prst="rect">
                <a:avLst/>
              </a:prstGeom>
              <a:blipFill>
                <a:blip r:embed="rId3"/>
                <a:stretch>
                  <a:fillRect l="-1170" t="-2174" b="-173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2D3B0454-4D89-4FEC-80ED-31143E845EE4}"/>
                  </a:ext>
                </a:extLst>
              </p:cNvPr>
              <p:cNvSpPr txBox="1"/>
              <p:nvPr/>
            </p:nvSpPr>
            <p:spPr>
              <a:xfrm>
                <a:off x="5001839" y="4012981"/>
                <a:ext cx="23064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de-DE" sz="1800" b="0" i="0" smtClean="0">
                          <a:latin typeface="Cambria Math" panose="02040503050406030204" pitchFamily="18" charset="0"/>
                        </a:rPr>
                        <m:t>A</m:t>
                      </m:r>
                      <m:sSup>
                        <m:sSupPr>
                          <m:ctrlPr>
                            <a:rPr lang="de-DE" sz="1800" b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p>
                          <m: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3+</m:t>
                          </m:r>
                        </m:sup>
                      </m:sSup>
                      <m:r>
                        <a:rPr lang="de-DE" sz="1800" b="0" i="0" smtClean="0">
                          <a:latin typeface="Cambria Math" panose="02040503050406030204" pitchFamily="18" charset="0"/>
                        </a:rPr>
                        <m:t>+3</m:t>
                      </m:r>
                      <m:sSup>
                        <m:sSupPr>
                          <m:ctrlPr>
                            <a:rPr lang="de-DE" sz="1800" b="0" i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p>
                          <m: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p>
                      <m:r>
                        <a:rPr lang="de-DE" sz="1800" b="0" i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de-DE" sz="1800" b="0" i="0" smtClean="0">
                          <a:latin typeface="Cambria Math" panose="02040503050406030204" pitchFamily="18" charset="0"/>
                        </a:rPr>
                        <m:t>A</m:t>
                      </m:r>
                      <m:sSub>
                        <m:sSubPr>
                          <m:ctrlPr>
                            <a:rPr lang="de-DE" sz="1800" b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de-DE" sz="1800" b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DE" sz="1800" dirty="0"/>
              </a:p>
            </p:txBody>
          </p:sp>
        </mc:Choice>
        <mc:Fallback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2D3B0454-4D89-4FEC-80ED-31143E845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839" y="4012981"/>
                <a:ext cx="2306465" cy="276999"/>
              </a:xfrm>
              <a:prstGeom prst="rect">
                <a:avLst/>
              </a:prstGeom>
              <a:blipFill>
                <a:blip r:embed="rId4"/>
                <a:stretch>
                  <a:fillRect l="-1852" t="-2174" r="-529" b="-173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hteck 14">
            <a:extLst>
              <a:ext uri="{FF2B5EF4-FFF2-40B4-BE49-F238E27FC236}">
                <a16:creationId xmlns:a16="http://schemas.microsoft.com/office/drawing/2014/main" id="{B45B332F-71AB-4F99-9C8D-B7D958E68B74}"/>
              </a:ext>
            </a:extLst>
          </p:cNvPr>
          <p:cNvSpPr/>
          <p:nvPr/>
        </p:nvSpPr>
        <p:spPr>
          <a:xfrm>
            <a:off x="1475656" y="3974930"/>
            <a:ext cx="3127331" cy="36101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C31D1D1-6F0A-464D-B8CB-84481D77FD06}"/>
              </a:ext>
            </a:extLst>
          </p:cNvPr>
          <p:cNvSpPr/>
          <p:nvPr/>
        </p:nvSpPr>
        <p:spPr>
          <a:xfrm>
            <a:off x="4932040" y="3974930"/>
            <a:ext cx="2412268" cy="36101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7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 animBg="1"/>
      <p:bldP spid="13" grpId="0"/>
      <p:bldP spid="14" grpId="0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2A67BD0-987D-4E6A-9913-D0D173B5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96000"/>
            <a:ext cx="7560000" cy="468000"/>
          </a:xfrm>
        </p:spPr>
        <p:txBody>
          <a:bodyPr anchor="t">
            <a:normAutofit/>
          </a:bodyPr>
          <a:lstStyle/>
          <a:p>
            <a:r>
              <a:rPr lang="de-DE" dirty="0"/>
              <a:t>Time </a:t>
            </a:r>
            <a:r>
              <a:rPr lang="de-DE" dirty="0" err="1"/>
              <a:t>dependent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72641A26-45BF-456A-8A7B-52F4F2EC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752000"/>
            <a:ext cx="6300000" cy="108000"/>
          </a:xfrm>
        </p:spPr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24" name="Foliennummernplatzhalter 4">
            <a:extLst>
              <a:ext uri="{FF2B5EF4-FFF2-40B4-BE49-F238E27FC236}">
                <a16:creationId xmlns:a16="http://schemas.microsoft.com/office/drawing/2014/main" id="{EC734306-2211-4BF3-8935-63974FF2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4</a:t>
            </a:fld>
            <a:r>
              <a:rPr lang="de-DE" dirty="0"/>
              <a:t> </a:t>
            </a:r>
          </a:p>
        </p:txBody>
      </p:sp>
      <p:pic>
        <p:nvPicPr>
          <p:cNvPr id="4" name="Grafik 3" descr="Ein Bild, das drinnen, Tasse, Essen, klein enthält.&#10;&#10;Automatisch generierte Beschreibung">
            <a:extLst>
              <a:ext uri="{FF2B5EF4-FFF2-40B4-BE49-F238E27FC236}">
                <a16:creationId xmlns:a16="http://schemas.microsoft.com/office/drawing/2014/main" id="{D3D9C401-EF62-4A3E-89A8-6D0F98D51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60" r="26094" b="6656"/>
          <a:stretch/>
        </p:blipFill>
        <p:spPr>
          <a:xfrm>
            <a:off x="6156176" y="253802"/>
            <a:ext cx="2484784" cy="40324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D6C4B8-7DAD-47E1-8EBF-E1857F0D7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1" y="843958"/>
            <a:ext cx="5689881" cy="3600000"/>
          </a:xfrm>
          <a:prstGeom prst="rect">
            <a:avLst/>
          </a:prstGeom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59A09C72-8777-481B-A271-D6E1210AA7E6}"/>
              </a:ext>
            </a:extLst>
          </p:cNvPr>
          <p:cNvSpPr/>
          <p:nvPr/>
        </p:nvSpPr>
        <p:spPr>
          <a:xfrm rot="8156580">
            <a:off x="830837" y="3694478"/>
            <a:ext cx="468052" cy="1800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1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2A67BD0-987D-4E6A-9913-D0D173B5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96000"/>
            <a:ext cx="7560000" cy="468000"/>
          </a:xfrm>
        </p:spPr>
        <p:txBody>
          <a:bodyPr anchor="t">
            <a:normAutofit/>
          </a:bodyPr>
          <a:lstStyle/>
          <a:p>
            <a:r>
              <a:rPr lang="de-DE" dirty="0"/>
              <a:t>Time </a:t>
            </a:r>
            <a:r>
              <a:rPr lang="de-DE" dirty="0" err="1"/>
              <a:t>dependent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72641A26-45BF-456A-8A7B-52F4F2EC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752000"/>
            <a:ext cx="6300000" cy="108000"/>
          </a:xfrm>
        </p:spPr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24" name="Foliennummernplatzhalter 4">
            <a:extLst>
              <a:ext uri="{FF2B5EF4-FFF2-40B4-BE49-F238E27FC236}">
                <a16:creationId xmlns:a16="http://schemas.microsoft.com/office/drawing/2014/main" id="{EC734306-2211-4BF3-8935-63974FF2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 dirty="0"/>
              <a:t> </a:t>
            </a:r>
          </a:p>
        </p:txBody>
      </p:sp>
      <p:pic>
        <p:nvPicPr>
          <p:cNvPr id="2" name="Grafik 1" descr="Ein Bild, das Essen, Ei, Kaffee enthält.&#10;&#10;Automatisch generierte Beschreibung">
            <a:extLst>
              <a:ext uri="{FF2B5EF4-FFF2-40B4-BE49-F238E27FC236}">
                <a16:creationId xmlns:a16="http://schemas.microsoft.com/office/drawing/2014/main" id="{CEE25D26-DD17-4C8E-BE6B-235030393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1" r="24973" b="6755"/>
          <a:stretch/>
        </p:blipFill>
        <p:spPr>
          <a:xfrm>
            <a:off x="6155979" y="258046"/>
            <a:ext cx="2484784" cy="40282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C9F398A-A6FF-4503-A5BA-465F32B8D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1" y="843958"/>
            <a:ext cx="5689881" cy="3600000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6AF4D61C-6938-4B9C-A23D-0B4AF51C14FB}"/>
              </a:ext>
            </a:extLst>
          </p:cNvPr>
          <p:cNvSpPr/>
          <p:nvPr/>
        </p:nvSpPr>
        <p:spPr>
          <a:xfrm rot="10800000">
            <a:off x="971600" y="2967794"/>
            <a:ext cx="468052" cy="1800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360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2A67BD0-987D-4E6A-9913-D0D173B5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96000"/>
            <a:ext cx="7560000" cy="468000"/>
          </a:xfrm>
        </p:spPr>
        <p:txBody>
          <a:bodyPr anchor="t">
            <a:normAutofit/>
          </a:bodyPr>
          <a:lstStyle/>
          <a:p>
            <a:r>
              <a:rPr lang="de-DE" dirty="0"/>
              <a:t>Time </a:t>
            </a:r>
            <a:r>
              <a:rPr lang="de-DE" dirty="0" err="1"/>
              <a:t>dependent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72641A26-45BF-456A-8A7B-52F4F2EC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752000"/>
            <a:ext cx="6300000" cy="108000"/>
          </a:xfrm>
        </p:spPr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24" name="Foliennummernplatzhalter 4">
            <a:extLst>
              <a:ext uri="{FF2B5EF4-FFF2-40B4-BE49-F238E27FC236}">
                <a16:creationId xmlns:a16="http://schemas.microsoft.com/office/drawing/2014/main" id="{EC734306-2211-4BF3-8935-63974FF2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6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2" name="Grafik 1" descr="Ein Bild, das Essen, Tasse, Tisch enthält.&#10;&#10;Automatisch generierte Beschreibung">
            <a:extLst>
              <a:ext uri="{FF2B5EF4-FFF2-40B4-BE49-F238E27FC236}">
                <a16:creationId xmlns:a16="http://schemas.microsoft.com/office/drawing/2014/main" id="{2E0E0E5E-2ACC-4D91-AFF9-8DE76D8410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7" r="25440" b="5822"/>
          <a:stretch/>
        </p:blipFill>
        <p:spPr>
          <a:xfrm>
            <a:off x="6189873" y="226760"/>
            <a:ext cx="2450890" cy="406845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2EB5813-1EAC-468D-858D-049BEDC0E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1" y="843958"/>
            <a:ext cx="5689881" cy="3600000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CEF63096-87C1-4B19-B820-FB5DA5B05960}"/>
              </a:ext>
            </a:extLst>
          </p:cNvPr>
          <p:cNvSpPr/>
          <p:nvPr/>
        </p:nvSpPr>
        <p:spPr>
          <a:xfrm rot="5400000">
            <a:off x="899592" y="1563638"/>
            <a:ext cx="468052" cy="1800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9231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2A67BD0-987D-4E6A-9913-D0D173B5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96000"/>
            <a:ext cx="7560000" cy="468000"/>
          </a:xfrm>
        </p:spPr>
        <p:txBody>
          <a:bodyPr anchor="t">
            <a:normAutofit/>
          </a:bodyPr>
          <a:lstStyle/>
          <a:p>
            <a:r>
              <a:rPr lang="de-DE" dirty="0"/>
              <a:t>Time </a:t>
            </a:r>
            <a:r>
              <a:rPr lang="de-DE" dirty="0" err="1"/>
              <a:t>dependent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72641A26-45BF-456A-8A7B-52F4F2EC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752000"/>
            <a:ext cx="6300000" cy="108000"/>
          </a:xfrm>
        </p:spPr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24" name="Foliennummernplatzhalter 4">
            <a:extLst>
              <a:ext uri="{FF2B5EF4-FFF2-40B4-BE49-F238E27FC236}">
                <a16:creationId xmlns:a16="http://schemas.microsoft.com/office/drawing/2014/main" id="{EC734306-2211-4BF3-8935-63974FF2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7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2" name="Grafik 1" descr="Ein Bild, das Tasse, Doughnut, Essen, Donut enthält.&#10;&#10;Automatisch generierte Beschreibung">
            <a:extLst>
              <a:ext uri="{FF2B5EF4-FFF2-40B4-BE49-F238E27FC236}">
                <a16:creationId xmlns:a16="http://schemas.microsoft.com/office/drawing/2014/main" id="{8692E4A0-93A7-4F25-BC62-B0B253B78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1" r="24973" b="7490"/>
          <a:stretch/>
        </p:blipFill>
        <p:spPr>
          <a:xfrm>
            <a:off x="6153603" y="289806"/>
            <a:ext cx="2484784" cy="399644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B24C0AB-C548-49C7-A2F7-BBB04BDBF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1" y="843958"/>
            <a:ext cx="5689881" cy="3600000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2641EC4E-9776-4D82-9A99-841B6FD8033E}"/>
              </a:ext>
            </a:extLst>
          </p:cNvPr>
          <p:cNvSpPr/>
          <p:nvPr/>
        </p:nvSpPr>
        <p:spPr>
          <a:xfrm rot="5400000">
            <a:off x="3635974" y="1443382"/>
            <a:ext cx="468052" cy="1800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88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2A67BD0-987D-4E6A-9913-D0D173B5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396000"/>
            <a:ext cx="7560000" cy="468000"/>
          </a:xfrm>
        </p:spPr>
        <p:txBody>
          <a:bodyPr anchor="t">
            <a:normAutofit/>
          </a:bodyPr>
          <a:lstStyle/>
          <a:p>
            <a:r>
              <a:rPr lang="de-DE" dirty="0"/>
              <a:t>Time </a:t>
            </a:r>
            <a:r>
              <a:rPr lang="de-DE" dirty="0" err="1"/>
              <a:t>dependent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24" name="Foliennummernplatzhalter 4">
            <a:extLst>
              <a:ext uri="{FF2B5EF4-FFF2-40B4-BE49-F238E27FC236}">
                <a16:creationId xmlns:a16="http://schemas.microsoft.com/office/drawing/2014/main" id="{EC734306-2211-4BF3-8935-63974FF2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8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2" name="Grafik 1" descr="Ein Bild, das sitzend, Essen, Tisch, Stern enthält.&#10;&#10;Automatisch generierte Beschreibung">
            <a:extLst>
              <a:ext uri="{FF2B5EF4-FFF2-40B4-BE49-F238E27FC236}">
                <a16:creationId xmlns:a16="http://schemas.microsoft.com/office/drawing/2014/main" id="{6F86E0FC-49F2-43D1-9845-6C863287B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1" r="24973" b="7709"/>
          <a:stretch/>
        </p:blipFill>
        <p:spPr>
          <a:xfrm>
            <a:off x="6152807" y="299276"/>
            <a:ext cx="2484784" cy="39869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E4DD363-9913-4A55-84F2-1FC029A72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1" y="843958"/>
            <a:ext cx="5689881" cy="3600000"/>
          </a:xfrm>
          <a:prstGeom prst="rect">
            <a:avLst/>
          </a:prstGeom>
        </p:spPr>
      </p:pic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B3EAC511-5028-446B-A740-142ECDA5B7E2}"/>
              </a:ext>
            </a:extLst>
          </p:cNvPr>
          <p:cNvSpPr/>
          <p:nvPr/>
        </p:nvSpPr>
        <p:spPr>
          <a:xfrm>
            <a:off x="4680012" y="1383084"/>
            <a:ext cx="468052" cy="1800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87F2B392-E568-4E19-B1A9-20520C57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752000"/>
            <a:ext cx="6300000" cy="108000"/>
          </a:xfrm>
        </p:spPr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</p:spTree>
    <p:extLst>
      <p:ext uri="{BB962C8B-B14F-4D97-AF65-F5344CB8AC3E}">
        <p14:creationId xmlns:p14="http://schemas.microsoft.com/office/powerpoint/2010/main" val="3274817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72641A26-45BF-456A-8A7B-52F4F2EC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4752000"/>
            <a:ext cx="6300000" cy="108000"/>
          </a:xfrm>
        </p:spPr>
        <p:txBody>
          <a:bodyPr/>
          <a:lstStyle/>
          <a:p>
            <a:r>
              <a:rPr lang="de-DE" dirty="0"/>
              <a:t>IOPS </a:t>
            </a:r>
            <a:r>
              <a:rPr lang="de-DE" dirty="0" err="1"/>
              <a:t>Presentation</a:t>
            </a:r>
            <a:r>
              <a:rPr lang="de-DE" dirty="0"/>
              <a:t> 19.11.2020</a:t>
            </a:r>
          </a:p>
        </p:txBody>
      </p:sp>
      <p:sp>
        <p:nvSpPr>
          <p:cNvPr id="24" name="Foliennummernplatzhalter 4">
            <a:extLst>
              <a:ext uri="{FF2B5EF4-FFF2-40B4-BE49-F238E27FC236}">
                <a16:creationId xmlns:a16="http://schemas.microsoft.com/office/drawing/2014/main" id="{EC734306-2211-4BF3-8935-63974FF2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528" y="4752000"/>
            <a:ext cx="252000" cy="108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8" name="Film_PEO_low">
            <a:hlinkClick r:id="" action="ppaction://media"/>
            <a:extLst>
              <a:ext uri="{FF2B5EF4-FFF2-40B4-BE49-F238E27FC236}">
                <a16:creationId xmlns:a16="http://schemas.microsoft.com/office/drawing/2014/main" id="{63458B10-C8C1-4454-AE85-6152E2C7F1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418" y="226427"/>
            <a:ext cx="7311163" cy="410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0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 Master RUB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RUB_03a.potx" id="{C867D821-36E8-4CDA-B68D-4949E463F39D}" vid="{F84F8B3F-9528-42A9-B5AE-3004D541450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755</Words>
  <Application>Microsoft Office PowerPoint</Application>
  <PresentationFormat>Bildschirmpräsentation (16:9)</PresentationFormat>
  <Paragraphs>174</Paragraphs>
  <Slides>27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4" baseType="lpstr">
      <vt:lpstr>Arial</vt:lpstr>
      <vt:lpstr>Arial (Überschriften)</vt:lpstr>
      <vt:lpstr>Calibri</vt:lpstr>
      <vt:lpstr>Cambria Math</vt:lpstr>
      <vt:lpstr>Times New Roman</vt:lpstr>
      <vt:lpstr>Wingdings</vt:lpstr>
      <vt:lpstr>PowerPoint Master RUB</vt:lpstr>
      <vt:lpstr>Plasma Electrolytic Oxidation (PEO) at High Frequencies: Characterization and Control</vt:lpstr>
      <vt:lpstr>Plasma Electrolytic Oxidation</vt:lpstr>
      <vt:lpstr>Electrochemical process</vt:lpstr>
      <vt:lpstr>Time dependent process</vt:lpstr>
      <vt:lpstr>Time dependent process</vt:lpstr>
      <vt:lpstr>Time dependent process</vt:lpstr>
      <vt:lpstr>Time dependent process</vt:lpstr>
      <vt:lpstr>Time dependent process</vt:lpstr>
      <vt:lpstr>PowerPoint-Präsentation</vt:lpstr>
      <vt:lpstr>Porous surface</vt:lpstr>
      <vt:lpstr>Problem</vt:lpstr>
      <vt:lpstr>Experimental Setup</vt:lpstr>
      <vt:lpstr>MD Detection</vt:lpstr>
      <vt:lpstr>Parameter variation</vt:lpstr>
      <vt:lpstr>Parameter variation</vt:lpstr>
      <vt:lpstr>Lifetime of MDs (current pulses)</vt:lpstr>
      <vt:lpstr>Lifetime of MDs</vt:lpstr>
      <vt:lpstr>Results wavelet transformation</vt:lpstr>
      <vt:lpstr>Phase resolved MD dynamics</vt:lpstr>
      <vt:lpstr>In situ MD control scheme</vt:lpstr>
      <vt:lpstr>Results MD control (camera)</vt:lpstr>
      <vt:lpstr>Results MD control (pictures)</vt:lpstr>
      <vt:lpstr>Results MD control (OES)</vt:lpstr>
      <vt:lpstr>Results MD control (OES)</vt:lpstr>
      <vt:lpstr>Results MD control (SEM)</vt:lpstr>
      <vt:lpstr>Conclusion</vt:lpstr>
      <vt:lpstr>Thank you for your attention!    Special thanks to people from: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Charakterisierung und Prozessoptimierung industriell relevanter Mikroplasmen:  Von der Beschichtungstechnik bis zur Mikrosensorik</dc:title>
  <dc:creator>Patrick Hermanns</dc:creator>
  <cp:lastModifiedBy>Patrick Hermanns</cp:lastModifiedBy>
  <cp:revision>72</cp:revision>
  <dcterms:created xsi:type="dcterms:W3CDTF">2020-11-10T12:27:13Z</dcterms:created>
  <dcterms:modified xsi:type="dcterms:W3CDTF">2020-11-19T14:40:59Z</dcterms:modified>
</cp:coreProperties>
</file>