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7" r:id="rId2"/>
    <p:sldId id="332" r:id="rId3"/>
    <p:sldId id="335" r:id="rId4"/>
    <p:sldId id="337" r:id="rId5"/>
    <p:sldId id="326" r:id="rId6"/>
    <p:sldId id="352" r:id="rId7"/>
    <p:sldId id="330" r:id="rId8"/>
    <p:sldId id="353" r:id="rId9"/>
    <p:sldId id="329" r:id="rId10"/>
    <p:sldId id="354" r:id="rId11"/>
    <p:sldId id="355" r:id="rId12"/>
    <p:sldId id="356" r:id="rId13"/>
    <p:sldId id="357" r:id="rId14"/>
    <p:sldId id="328" r:id="rId15"/>
    <p:sldId id="3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27" autoAdjust="0"/>
    <p:restoredTop sz="94595" autoAdjust="0"/>
  </p:normalViewPr>
  <p:slideViewPr>
    <p:cSldViewPr>
      <p:cViewPr varScale="1">
        <p:scale>
          <a:sx n="109" d="100"/>
          <a:sy n="109" d="100"/>
        </p:scale>
        <p:origin x="5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17D21-D76C-4B63-A3A7-59BA33A80C9F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E0C44-40D9-4A90-A3AC-6ADC5F7F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97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2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9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8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0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E0C44-40D9-4A90-A3AC-6ADC5F7F7B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8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4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6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0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7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2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1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33909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5334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2AB7D4D-4E81-5B40-91F6-CF14C25F86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4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0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2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0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EF7D53D-272A-624E-BE3D-99D13E2B4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8" name="Picture 4" descr="http://www.ne.ncsu.edu/img/ne-log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9384" y="-1858"/>
            <a:ext cx="1614616" cy="45905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92766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85750" y="2133600"/>
            <a:ext cx="8572500" cy="1470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lvl="0" algn="ctr">
              <a:defRPr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Atomic oxygen determination in the COST jet: from the gas phase with a liquid target to the liquid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71600" y="4049486"/>
            <a:ext cx="6400800" cy="1970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Brayden Myers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Carolina State University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4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B41AE66-7A7C-E149-B63F-57F119A74C01}"/>
              </a:ext>
            </a:extLst>
          </p:cNvPr>
          <p:cNvSpPr txBox="1">
            <a:spLocks/>
          </p:cNvSpPr>
          <p:nvPr/>
        </p:nvSpPr>
        <p:spPr bwMode="auto">
          <a:xfrm>
            <a:off x="457200" y="4556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Absolute density calibration of O TALIF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798635"/>
            <a:ext cx="4402232" cy="15224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EF1790A-7F1E-8D44-84F4-A9D22CF62F80}"/>
              </a:ext>
            </a:extLst>
          </p:cNvPr>
          <p:cNvSpPr txBox="1">
            <a:spLocks/>
          </p:cNvSpPr>
          <p:nvPr/>
        </p:nvSpPr>
        <p:spPr bwMode="auto">
          <a:xfrm>
            <a:off x="6598643" y="2895600"/>
            <a:ext cx="2545357" cy="11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Note outward expansion of highest densities</a:t>
            </a:r>
          </a:p>
          <a:p>
            <a:pPr marL="742950" lvl="1" indent="-28575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Revealed by in situ measurements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~30% increase in experimental accuracy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0471BD-039C-894B-98C4-D11BC8397C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01"/>
          <a:stretch/>
        </p:blipFill>
        <p:spPr>
          <a:xfrm>
            <a:off x="20153" y="1447800"/>
            <a:ext cx="6514012" cy="24368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EE247D-D3B0-CA40-84EC-00DA2B4C36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5" b="-1"/>
          <a:stretch/>
        </p:blipFill>
        <p:spPr>
          <a:xfrm>
            <a:off x="10610" y="3959390"/>
            <a:ext cx="6588033" cy="2365210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8149D5BE-130E-F14E-84D7-1D2CDCC1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42836"/>
            <a:ext cx="2133600" cy="365125"/>
          </a:xfrm>
        </p:spPr>
        <p:txBody>
          <a:bodyPr/>
          <a:lstStyle/>
          <a:p>
            <a:pPr algn="r"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798635"/>
            <a:ext cx="4402232" cy="15224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CE414-C912-5849-987C-7A0A83FDC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/>
          <a:stretch/>
        </p:blipFill>
        <p:spPr>
          <a:xfrm>
            <a:off x="152400" y="1891690"/>
            <a:ext cx="5705044" cy="3747110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EF1790A-7F1E-8D44-84F4-A9D22CF62F80}"/>
              </a:ext>
            </a:extLst>
          </p:cNvPr>
          <p:cNvSpPr txBox="1">
            <a:spLocks/>
          </p:cNvSpPr>
          <p:nvPr/>
        </p:nvSpPr>
        <p:spPr bwMode="auto">
          <a:xfrm>
            <a:off x="5518229" y="2047324"/>
            <a:ext cx="3657601" cy="11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He/O</a:t>
            </a:r>
            <a:r>
              <a:rPr lang="en-US" sz="1400" baseline="-25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admixtures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 exclusively formed in active plasma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Extinction driven by O</a:t>
            </a:r>
            <a:r>
              <a:rPr lang="en-US" sz="1400" baseline="-25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production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He/H</a:t>
            </a:r>
            <a:r>
              <a:rPr lang="en-US" sz="1400" baseline="-25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 produced in second order </a:t>
            </a:r>
            <a:r>
              <a:rPr lang="en-US" sz="14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·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OH recombination (</a:t>
            </a:r>
            <a:r>
              <a:rPr lang="en-US" sz="14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·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OH + </a:t>
            </a:r>
            <a:r>
              <a:rPr lang="en-US" sz="14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·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OH → O + H</a:t>
            </a:r>
            <a:r>
              <a:rPr lang="en-US" sz="1400" baseline="-25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O)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Wide variety of ROS (</a:t>
            </a:r>
            <a:r>
              <a:rPr lang="en-US" sz="14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·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OH, HO</a:t>
            </a:r>
            <a:r>
              <a:rPr lang="en-US" sz="1400" baseline="-25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H</a:t>
            </a:r>
            <a:r>
              <a:rPr lang="en-US" sz="1400" baseline="-25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400" baseline="-25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responsible for extinction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He-only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Convolution of both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Slow density decay result of few reaction partners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9F47B97-FD10-9A4A-8444-4CF2AE1B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42836"/>
            <a:ext cx="2133600" cy="365125"/>
          </a:xfrm>
        </p:spPr>
        <p:txBody>
          <a:bodyPr/>
          <a:lstStyle/>
          <a:p>
            <a:pPr algn="r"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B5947F-DBC9-784D-8BB6-8FECE69400AA}"/>
              </a:ext>
            </a:extLst>
          </p:cNvPr>
          <p:cNvSpPr txBox="1">
            <a:spLocks/>
          </p:cNvSpPr>
          <p:nvPr/>
        </p:nvSpPr>
        <p:spPr bwMode="auto">
          <a:xfrm>
            <a:off x="152400" y="457200"/>
            <a:ext cx="88392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Examination of formation and extinction pathways</a:t>
            </a:r>
          </a:p>
        </p:txBody>
      </p:sp>
    </p:spTree>
    <p:extLst>
      <p:ext uri="{BB962C8B-B14F-4D97-AF65-F5344CB8AC3E}">
        <p14:creationId xmlns:p14="http://schemas.microsoft.com/office/powerpoint/2010/main" val="226266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C122ED-4127-054B-8A76-64A696376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74204"/>
            <a:ext cx="5339787" cy="4004840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798635"/>
            <a:ext cx="4402232" cy="15224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EF1790A-7F1E-8D44-84F4-A9D22CF62F80}"/>
              </a:ext>
            </a:extLst>
          </p:cNvPr>
          <p:cNvSpPr txBox="1">
            <a:spLocks/>
          </p:cNvSpPr>
          <p:nvPr/>
        </p:nvSpPr>
        <p:spPr bwMode="auto">
          <a:xfrm>
            <a:off x="5518229" y="2047324"/>
            <a:ext cx="3657601" cy="11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Decay rates are largely unchanged</a:t>
            </a:r>
          </a:p>
          <a:p>
            <a:pPr marL="742950" lvl="1" indent="-28575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 discrepancy in background gas composition</a:t>
            </a:r>
          </a:p>
          <a:p>
            <a:pPr marL="742950" lvl="1" indent="-28575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Observed for all 3 admixtures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Significant reduction in recorded O density close to water surface</a:t>
            </a:r>
          </a:p>
          <a:p>
            <a:pPr marL="742950" lvl="1" indent="-28575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Likely due to obstruction of gas flow</a:t>
            </a:r>
          </a:p>
          <a:p>
            <a:pPr marL="742950" lvl="1" indent="-28575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Atomic oxygen’s short-lived nature results in more time to react with slowed flow velocity</a:t>
            </a:r>
          </a:p>
          <a:p>
            <a:pPr marL="742950" lvl="1" indent="-28575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Needs to be accounted for if estimating O flux from open effluent measurements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6E74B7-BC19-3542-97CE-BC47D0BA3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38400"/>
            <a:ext cx="5064665" cy="26764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881110-4EFC-B945-A649-EDB61449913B}"/>
              </a:ext>
            </a:extLst>
          </p:cNvPr>
          <p:cNvSpPr txBox="1"/>
          <p:nvPr/>
        </p:nvSpPr>
        <p:spPr>
          <a:xfrm>
            <a:off x="1975987" y="1933982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He 0.6% O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94E7DFA-BA97-FE4E-A62F-33E2A3BD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42836"/>
            <a:ext cx="2133600" cy="365125"/>
          </a:xfrm>
        </p:spPr>
        <p:txBody>
          <a:bodyPr/>
          <a:lstStyle/>
          <a:p>
            <a:pPr algn="r"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19279D-476B-B947-A4A7-A03DEE7EE0B5}"/>
              </a:ext>
            </a:extLst>
          </p:cNvPr>
          <p:cNvSpPr txBox="1">
            <a:spLocks/>
          </p:cNvSpPr>
          <p:nvPr/>
        </p:nvSpPr>
        <p:spPr bwMode="auto">
          <a:xfrm>
            <a:off x="457200" y="4556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 TALIF in the presence of a liquid (4 mm)</a:t>
            </a:r>
          </a:p>
        </p:txBody>
      </p:sp>
    </p:spTree>
    <p:extLst>
      <p:ext uri="{BB962C8B-B14F-4D97-AF65-F5344CB8AC3E}">
        <p14:creationId xmlns:p14="http://schemas.microsoft.com/office/powerpoint/2010/main" val="37779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798635"/>
            <a:ext cx="4402232" cy="15224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EF1790A-7F1E-8D44-84F4-A9D22CF62F80}"/>
              </a:ext>
            </a:extLst>
          </p:cNvPr>
          <p:cNvSpPr txBox="1">
            <a:spLocks/>
          </p:cNvSpPr>
          <p:nvPr/>
        </p:nvSpPr>
        <p:spPr bwMode="auto">
          <a:xfrm>
            <a:off x="15433" y="3443283"/>
            <a:ext cx="9099630" cy="11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TEMPO production (TEMP+O) is likely selective for O but subject to degradation, concentrations of TEMPO measured after one minute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TEMPO degradation is probably a result of O and other ROS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Very good agreement observed between O flux and TEMPO production for all three admixtures, considering degradation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He/O</a:t>
            </a:r>
            <a:r>
              <a:rPr lang="en-US" sz="1400" baseline="-25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plasma-treated liquid:</a:t>
            </a:r>
          </a:p>
          <a:p>
            <a:pPr marL="742950" lvl="1" indent="-28575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TEMPO degradation is driven by O and is therefore a better indicator of O entering liquid than TEMPO production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 other admixtures:</a:t>
            </a:r>
          </a:p>
          <a:p>
            <a:pPr marL="742950" lvl="1" indent="-28575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Degradation is only partially mediated by O so TEMPO degradation is not in close agreement with O flux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D3477-6F99-8A4B-998A-F2101FDF8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92" y="1676400"/>
            <a:ext cx="7254433" cy="1355499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9AC142D6-B96A-384C-A6B8-9E853C0F9AB5}"/>
              </a:ext>
            </a:extLst>
          </p:cNvPr>
          <p:cNvSpPr/>
          <p:nvPr/>
        </p:nvSpPr>
        <p:spPr>
          <a:xfrm>
            <a:off x="6248400" y="1598201"/>
            <a:ext cx="1739252" cy="1325334"/>
          </a:xfrm>
          <a:prstGeom prst="frame">
            <a:avLst>
              <a:gd name="adj1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F08C738-4188-8045-898C-3064E675BBCA}"/>
              </a:ext>
            </a:extLst>
          </p:cNvPr>
          <p:cNvSpPr/>
          <p:nvPr/>
        </p:nvSpPr>
        <p:spPr>
          <a:xfrm>
            <a:off x="4419600" y="1624231"/>
            <a:ext cx="1739252" cy="1325334"/>
          </a:xfrm>
          <a:prstGeom prst="frame">
            <a:avLst>
              <a:gd name="adj1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D53036EE-1A8D-3C41-9C2C-73E2A7FB6DC3}"/>
              </a:ext>
            </a:extLst>
          </p:cNvPr>
          <p:cNvSpPr/>
          <p:nvPr/>
        </p:nvSpPr>
        <p:spPr>
          <a:xfrm>
            <a:off x="1143000" y="2260868"/>
            <a:ext cx="6844652" cy="406132"/>
          </a:xfrm>
          <a:prstGeom prst="frame">
            <a:avLst>
              <a:gd name="adj1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6DC41758-84E0-C74B-BEA7-278CE184BD78}"/>
              </a:ext>
            </a:extLst>
          </p:cNvPr>
          <p:cNvSpPr/>
          <p:nvPr/>
        </p:nvSpPr>
        <p:spPr>
          <a:xfrm>
            <a:off x="1143000" y="1978303"/>
            <a:ext cx="6844652" cy="318948"/>
          </a:xfrm>
          <a:prstGeom prst="frame">
            <a:avLst>
              <a:gd name="adj1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D8D4C4AB-A044-D641-843D-57DA7DAD1E7A}"/>
              </a:ext>
            </a:extLst>
          </p:cNvPr>
          <p:cNvSpPr/>
          <p:nvPr/>
        </p:nvSpPr>
        <p:spPr>
          <a:xfrm>
            <a:off x="1142922" y="2588497"/>
            <a:ext cx="6844652" cy="335038"/>
          </a:xfrm>
          <a:prstGeom prst="frame">
            <a:avLst>
              <a:gd name="adj1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36DD13C6-A37C-7244-BEA9-A74EC1E7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42836"/>
            <a:ext cx="2133600" cy="365125"/>
          </a:xfrm>
        </p:spPr>
        <p:txBody>
          <a:bodyPr/>
          <a:lstStyle/>
          <a:p>
            <a:pPr algn="r"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B62FFDF-9B8C-4345-AC3A-85C078E62080}"/>
              </a:ext>
            </a:extLst>
          </p:cNvPr>
          <p:cNvSpPr txBox="1">
            <a:spLocks/>
          </p:cNvSpPr>
          <p:nvPr/>
        </p:nvSpPr>
        <p:spPr bwMode="auto">
          <a:xfrm>
            <a:off x="457200" y="4556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Comparison with EPR estimates of O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aq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52400" y="1524000"/>
            <a:ext cx="5638800" cy="15224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Spatially resolved absolute densities of atomic oxygen in the COST jet were found for several gas admixtures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Decay rates were recorded in situ at atmospheric pressure allowing for ~30% improvement in experimental accuracy</a:t>
            </a:r>
          </a:p>
          <a:p>
            <a:pPr lvl="1">
              <a:buFont typeface="System Font Regular"/>
              <a:buChar char="–"/>
            </a:pPr>
            <a:r>
              <a:rPr lang="en-US" sz="1600" dirty="0"/>
              <a:t>Largely unchanged with a liquid surface present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Examined O formation and extinction mechanisms in effluent </a:t>
            </a:r>
          </a:p>
          <a:p>
            <a:pPr lvl="1">
              <a:buFont typeface="System Font Regular"/>
              <a:buChar char="–"/>
            </a:pPr>
            <a:r>
              <a:rPr lang="en-US" sz="1600" dirty="0"/>
              <a:t>Active plasma for He/O</a:t>
            </a:r>
            <a:r>
              <a:rPr lang="en-US" sz="1600" baseline="-25000" dirty="0"/>
              <a:t>2</a:t>
            </a:r>
            <a:r>
              <a:rPr lang="en-US" sz="1600" dirty="0"/>
              <a:t> admixtures</a:t>
            </a:r>
          </a:p>
          <a:p>
            <a:pPr lvl="1">
              <a:buFont typeface="System Font Regular"/>
              <a:buChar char="–"/>
            </a:pPr>
            <a:r>
              <a:rPr lang="en-US" sz="1600" baseline="30000" dirty="0">
                <a:latin typeface="Arial" charset="0"/>
                <a:ea typeface="Arial" charset="0"/>
                <a:cs typeface="Arial" charset="0"/>
              </a:rPr>
              <a:t>·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OH self reaction for He/H</a:t>
            </a:r>
            <a:r>
              <a:rPr lang="en-US" sz="16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 plasma</a:t>
            </a: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Using the same experimental conditions as our liquid phase measurements allows direct comparison to TEMPO production and degradation</a:t>
            </a:r>
          </a:p>
          <a:p>
            <a:pPr lvl="1">
              <a:buFont typeface="System Font Regular"/>
              <a:buChar char="–"/>
            </a:pPr>
            <a:r>
              <a:rPr lang="en-US" sz="1600" dirty="0"/>
              <a:t>Very good agreement observed </a:t>
            </a:r>
          </a:p>
          <a:p>
            <a:pPr lvl="1">
              <a:buFont typeface="System Font Regular"/>
              <a:buChar char="–"/>
            </a:pPr>
            <a:r>
              <a:rPr lang="en-US" sz="1600" dirty="0"/>
              <a:t>Varying O contribution to TEMPO degradation</a:t>
            </a:r>
          </a:p>
          <a:p>
            <a:pPr lvl="1">
              <a:buFont typeface="System Font Regular"/>
              <a:buChar char="–"/>
            </a:pPr>
            <a:endParaRPr lang="en-US" sz="1600" dirty="0"/>
          </a:p>
          <a:p>
            <a:pPr marL="57150" indent="0">
              <a:buNone/>
            </a:pPr>
            <a:r>
              <a:rPr lang="en-US" sz="1600" b="1" dirty="0"/>
              <a:t>Submitted to Journal of Physics D: Applied Physics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26667" r="13613" b="11111"/>
          <a:stretch/>
        </p:blipFill>
        <p:spPr>
          <a:xfrm>
            <a:off x="5943600" y="1905000"/>
            <a:ext cx="2971800" cy="363449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441735F-D877-3B4B-B427-82950BB1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42836"/>
            <a:ext cx="2133600" cy="365125"/>
          </a:xfrm>
        </p:spPr>
        <p:txBody>
          <a:bodyPr/>
          <a:lstStyle/>
          <a:p>
            <a:pPr algn="r"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6F5007-9001-3A48-87B9-2A7BBAAF67B5}"/>
              </a:ext>
            </a:extLst>
          </p:cNvPr>
          <p:cNvSpPr txBox="1">
            <a:spLocks/>
          </p:cNvSpPr>
          <p:nvPr/>
        </p:nvSpPr>
        <p:spPr bwMode="auto">
          <a:xfrm>
            <a:off x="457200" y="4556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560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415644" y="1596321"/>
            <a:ext cx="6223812" cy="38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Dr. Edward </a:t>
            </a:r>
            <a:r>
              <a:rPr lang="en-US" dirty="0" err="1"/>
              <a:t>Barnat</a:t>
            </a:r>
            <a:r>
              <a:rPr lang="en-US" dirty="0"/>
              <a:t>, Sandia National Labs</a:t>
            </a:r>
          </a:p>
          <a:p>
            <a:pPr marL="0" indent="0" algn="ctr">
              <a:buNone/>
            </a:pPr>
            <a:r>
              <a:rPr lang="en-US" dirty="0"/>
              <a:t>Dr. Katharina Stapelmann, Advisor</a:t>
            </a:r>
          </a:p>
          <a:p>
            <a:pPr algn="ctr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12145-03C7-9C48-BC7B-3FE43125A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4772259"/>
            <a:ext cx="5181600" cy="1171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6DEA35-7E21-D741-B33B-D96E0A77A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74" y="3147604"/>
            <a:ext cx="5795352" cy="9755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DD1579-C372-0449-9FA0-00EFF5CBFAB9}"/>
              </a:ext>
            </a:extLst>
          </p:cNvPr>
          <p:cNvSpPr txBox="1">
            <a:spLocks/>
          </p:cNvSpPr>
          <p:nvPr/>
        </p:nvSpPr>
        <p:spPr bwMode="auto">
          <a:xfrm>
            <a:off x="457200" y="4556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54019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798635"/>
            <a:ext cx="4402232" cy="15224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74" y="1608615"/>
            <a:ext cx="2571526" cy="2088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216980" y="1608615"/>
            <a:ext cx="2790358" cy="2689902"/>
            <a:chOff x="0" y="0"/>
            <a:chExt cx="3562985" cy="3435062"/>
          </a:xfrm>
        </p:grpSpPr>
        <p:sp>
          <p:nvSpPr>
            <p:cNvPr id="10" name="Text Box 24"/>
            <p:cNvSpPr txBox="1"/>
            <p:nvPr/>
          </p:nvSpPr>
          <p:spPr>
            <a:xfrm>
              <a:off x="9237" y="2752437"/>
              <a:ext cx="3535680" cy="6826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TEMPO degradation after an initial conc. of 1 </a:t>
              </a:r>
              <a:r>
                <a:rPr lang="en-US" sz="1000" dirty="0" err="1">
                  <a:effectLst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mM.</a:t>
              </a:r>
              <a:r>
                <a:rPr lang="en-US" sz="1000" dirty="0">
                  <a:effectLst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[2]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6" t="6699" r="3340" b="3975"/>
            <a:stretch/>
          </p:blipFill>
          <p:spPr bwMode="auto">
            <a:xfrm>
              <a:off x="0" y="0"/>
              <a:ext cx="3562985" cy="26841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077256" y="1608615"/>
            <a:ext cx="2902668" cy="2836940"/>
            <a:chOff x="7557" y="0"/>
            <a:chExt cx="3359785" cy="3446860"/>
          </a:xfrm>
        </p:grpSpPr>
        <p:sp>
          <p:nvSpPr>
            <p:cNvPr id="14" name="Text Box 9"/>
            <p:cNvSpPr txBox="1"/>
            <p:nvPr/>
          </p:nvSpPr>
          <p:spPr>
            <a:xfrm>
              <a:off x="7557" y="2642949"/>
              <a:ext cx="3355341" cy="80391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Concentration of HTA produced by plasma treatment of 50 mM TA. [2]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" t="8374" r="4487" b="4536"/>
            <a:stretch/>
          </p:blipFill>
          <p:spPr bwMode="auto">
            <a:xfrm>
              <a:off x="7557" y="0"/>
              <a:ext cx="3359785" cy="25323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268674" y="4763656"/>
            <a:ext cx="42758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Experiments showed similar cellular response from different plasma sources </a:t>
            </a:r>
          </a:p>
          <a:p>
            <a:endParaRPr lang="en-US" sz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-COST jet with He/O</a:t>
            </a:r>
            <a:r>
              <a:rPr lang="en-US" sz="1200" baseline="-25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admixture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atomic O driven chemistry</a:t>
            </a:r>
          </a:p>
          <a:p>
            <a:pPr lvl="1"/>
            <a:endParaRPr lang="en-US" sz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</a:t>
            </a:r>
            <a:r>
              <a:rPr lang="en-US" sz="12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nspDBD</a:t>
            </a:r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2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●</a:t>
            </a:r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OH driven chemistry</a:t>
            </a:r>
          </a:p>
          <a:p>
            <a:pPr lvl="1"/>
            <a:endParaRPr lang="en-US" sz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268674" y="3782989"/>
            <a:ext cx="2571526" cy="6616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Viability of </a:t>
            </a:r>
            <a:r>
              <a:rPr lang="en-US" sz="10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Jurkat</a:t>
            </a:r>
            <a:r>
              <a:rPr lang="en-US" sz="1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cells after plasma treatment with the COST jet and a </a:t>
            </a:r>
            <a:r>
              <a:rPr lang="en-US" sz="10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nspDBD</a:t>
            </a:r>
            <a:r>
              <a:rPr lang="en-US" sz="1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  <a:r>
              <a:rPr lang="en-US" sz="1000" dirty="0">
                <a:effectLst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[1]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17304" y="4763656"/>
            <a:ext cx="4275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Attempts to measure </a:t>
            </a:r>
            <a:r>
              <a:rPr lang="en-US" sz="12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●</a:t>
            </a:r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OH and atomic O in liquid are complicated by:</a:t>
            </a:r>
          </a:p>
          <a:p>
            <a:pPr lvl="1"/>
            <a:endParaRPr lang="en-US" sz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-Lack of selectivity when both </a:t>
            </a:r>
            <a:r>
              <a:rPr lang="en-US" sz="12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●</a:t>
            </a:r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OH and O are present</a:t>
            </a:r>
          </a:p>
          <a:p>
            <a:pPr lvl="1"/>
            <a:endParaRPr lang="en-US" sz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-Degradation of chemical probes by atomic O</a:t>
            </a:r>
          </a:p>
          <a:p>
            <a:pPr lvl="1"/>
            <a:endParaRPr lang="en-US" sz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-Limited aqueous phase reaction rate data for O atoms</a:t>
            </a:r>
          </a:p>
          <a:p>
            <a:endParaRPr lang="en-US" sz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F7BB04-7BA3-D643-A181-FFE09179D68B}"/>
              </a:ext>
            </a:extLst>
          </p:cNvPr>
          <p:cNvSpPr/>
          <p:nvPr/>
        </p:nvSpPr>
        <p:spPr>
          <a:xfrm>
            <a:off x="4953000" y="570607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ATOMIC OXYGEN IS A PROBLEM</a:t>
            </a:r>
          </a:p>
          <a:p>
            <a:pPr lvl="1"/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180661F2-C88A-564B-BDCD-4D7C8A05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42836"/>
            <a:ext cx="2133600" cy="365125"/>
          </a:xfrm>
        </p:spPr>
        <p:txBody>
          <a:bodyPr/>
          <a:lstStyle/>
          <a:p>
            <a:pPr algn="r"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283D053-A226-D048-AC42-7FEA496387E9}"/>
              </a:ext>
            </a:extLst>
          </p:cNvPr>
          <p:cNvSpPr txBox="1">
            <a:spLocks/>
          </p:cNvSpPr>
          <p:nvPr/>
        </p:nvSpPr>
        <p:spPr bwMode="auto">
          <a:xfrm>
            <a:off x="457200" y="4556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Motivation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5616D2-E0F7-CD42-A8EC-24FD1C39770E}"/>
              </a:ext>
            </a:extLst>
          </p:cNvPr>
          <p:cNvSpPr txBox="1"/>
          <p:nvPr/>
        </p:nvSpPr>
        <p:spPr>
          <a:xfrm>
            <a:off x="83283" y="6324600"/>
            <a:ext cx="586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[1] Ranieri P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Applied Sciences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2020;10(6):2025.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[2] Myers B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J. Phys. D: Appl. Phys.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2021; 54(14):145202.</a:t>
            </a:r>
          </a:p>
        </p:txBody>
      </p:sp>
    </p:spTree>
    <p:extLst>
      <p:ext uri="{BB962C8B-B14F-4D97-AF65-F5344CB8AC3E}">
        <p14:creationId xmlns:p14="http://schemas.microsoft.com/office/powerpoint/2010/main" val="25227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Experimental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268686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COST Reference Microplasma Jet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"/>
          </p:nvPr>
        </p:nvSpPr>
        <p:spPr>
          <a:xfrm>
            <a:off x="4038600" y="1524000"/>
            <a:ext cx="48768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COST Reference Source [1]</a:t>
            </a:r>
          </a:p>
          <a:p>
            <a:pPr>
              <a:buFont typeface="Courier New" charset="0"/>
              <a:buChar char="o"/>
            </a:pP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Capacitively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coupled, 13.56 MHz RF discharge in helium or argon w/ small molecular admixtures </a:t>
            </a:r>
          </a:p>
          <a:p>
            <a:pPr lvl="1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Typically O</a:t>
            </a:r>
            <a:r>
              <a:rPr lang="en-US" sz="14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, H</a:t>
            </a:r>
            <a:r>
              <a:rPr lang="en-US" sz="14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O, or N</a:t>
            </a:r>
            <a:r>
              <a:rPr lang="en-US" sz="1400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  <a:p>
            <a:pPr lvl="1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 mm gap distance (30 mm</a:t>
            </a:r>
            <a:r>
              <a:rPr lang="en-US" sz="1400" baseline="30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plasma volume)</a:t>
            </a:r>
          </a:p>
          <a:p>
            <a:pPr>
              <a:buFont typeface="Courier New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Integrated matching network along with current and voltage probes for continuous monitoring </a:t>
            </a:r>
          </a:p>
          <a:p>
            <a:pPr>
              <a:buFont typeface="Courier New" charset="0"/>
              <a:buChar char="o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Experimental aims for gas phase O measurements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Use TALIF to measure atomic oxygen densities in the effluent of the COST jet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Absolutely calibrate with Xe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In situ determination of decay rates*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Measure with a liquid interface present to allow the most effective comparison with aqueous phase measurements</a:t>
            </a:r>
          </a:p>
          <a:p>
            <a:pPr lvl="1">
              <a:buFont typeface="Courier New" charset="0"/>
              <a:buChar char="o"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398" y="6248400"/>
            <a:ext cx="5867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[1] Golda J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 Phys D: Appl. Phys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2016;49(8):84003.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7" t="27778" r="25555" b="21852"/>
          <a:stretch/>
        </p:blipFill>
        <p:spPr>
          <a:xfrm rot="5400000">
            <a:off x="336086" y="2387250"/>
            <a:ext cx="3285386" cy="21902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981200" y="2590800"/>
            <a:ext cx="0" cy="838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709838" y="4218391"/>
            <a:ext cx="537882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797215-5BD9-804A-A1D2-BC54F67B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42836"/>
            <a:ext cx="2133600" cy="365125"/>
          </a:xfrm>
        </p:spPr>
        <p:txBody>
          <a:bodyPr/>
          <a:lstStyle/>
          <a:p>
            <a:pPr algn="r"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068387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Experimental cont.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458200" cy="22098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TALIF Measurements</a:t>
            </a:r>
          </a:p>
          <a:p>
            <a:pPr>
              <a:buFont typeface="Courier New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Broadly tunable laser scanned across J=2 resonance for atomic oxygen </a:t>
            </a:r>
          </a:p>
          <a:p>
            <a:pPr lvl="1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Centered at 225.64 nm</a:t>
            </a:r>
            <a:endParaRPr lang="en-US" sz="1400" baseline="-25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Laser focused with a planoconvex lens for a beam width of ~100 microns through the effluent</a:t>
            </a:r>
          </a:p>
          <a:p>
            <a:pPr lvl="1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Pulse width of 30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ps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, 50 Hz repetition rate</a:t>
            </a:r>
          </a:p>
          <a:p>
            <a:pPr>
              <a:buFont typeface="Courier New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Red-sensitive ICCD with 3 ns gate width used to capture TALIF signal at 844.9 nm</a:t>
            </a:r>
          </a:p>
          <a:p>
            <a:pPr lvl="1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Allows for 27 x 27 micron spatial resolution in the effluent</a:t>
            </a:r>
            <a:endParaRPr lang="en-US" sz="1400" baseline="-250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Plasma source moved on translational stage to allow for spatial scan of the effluent</a:t>
            </a:r>
          </a:p>
          <a:p>
            <a:pPr marL="0" indent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4CD1C-2754-1F48-9471-E5BF887AB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4444" r="6863" b="63333"/>
          <a:stretch/>
        </p:blipFill>
        <p:spPr>
          <a:xfrm>
            <a:off x="1512506" y="3657600"/>
            <a:ext cx="6118988" cy="295751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03D08-FC5B-BF48-9294-DE4C049F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59C28CA-5C68-B04F-9C50-8803B4699A1F}"/>
              </a:ext>
            </a:extLst>
          </p:cNvPr>
          <p:cNvSpPr txBox="1">
            <a:spLocks/>
          </p:cNvSpPr>
          <p:nvPr/>
        </p:nvSpPr>
        <p:spPr>
          <a:xfrm>
            <a:off x="6781800" y="63428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4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47FBC1-BFBC-B348-8E6E-B83717D9A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208957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DB5D5AC-3FFE-8648-AF2D-FA09151AFE0A}"/>
              </a:ext>
            </a:extLst>
          </p:cNvPr>
          <p:cNvSpPr txBox="1">
            <a:spLocks/>
          </p:cNvSpPr>
          <p:nvPr/>
        </p:nvSpPr>
        <p:spPr bwMode="auto">
          <a:xfrm>
            <a:off x="298450" y="4876800"/>
            <a:ext cx="845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Raw signal acquired by spectrally scanning over excitation wavelength of J=2 resonance and integrating over resulting Gaussian signal distribution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Predictably shows considerable differences between admixtures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Signals require absolute calibration to extract true density and spatial evolution of O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CD60EB4-66CC-0043-A180-17CA3E1B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42836"/>
            <a:ext cx="2133600" cy="365125"/>
          </a:xfrm>
        </p:spPr>
        <p:txBody>
          <a:bodyPr/>
          <a:lstStyle/>
          <a:p>
            <a:pPr algn="r"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8EE25EE-C356-EA4B-A768-77943CACD2F7}"/>
              </a:ext>
            </a:extLst>
          </p:cNvPr>
          <p:cNvSpPr txBox="1">
            <a:spLocks/>
          </p:cNvSpPr>
          <p:nvPr/>
        </p:nvSpPr>
        <p:spPr bwMode="auto">
          <a:xfrm>
            <a:off x="457200" y="4556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TALIF measurements of O atoms</a:t>
            </a:r>
          </a:p>
        </p:txBody>
      </p:sp>
    </p:spTree>
    <p:extLst>
      <p:ext uri="{BB962C8B-B14F-4D97-AF65-F5344CB8AC3E}">
        <p14:creationId xmlns:p14="http://schemas.microsoft.com/office/powerpoint/2010/main" val="6775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8341183-5BE3-0841-A43F-C41BD771E965}"/>
              </a:ext>
            </a:extLst>
          </p:cNvPr>
          <p:cNvSpPr txBox="1">
            <a:spLocks/>
          </p:cNvSpPr>
          <p:nvPr/>
        </p:nvSpPr>
        <p:spPr bwMode="auto">
          <a:xfrm>
            <a:off x="298449" y="2514600"/>
            <a:ext cx="3587751" cy="11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Xenon is used for calibration because of its very similar excitation and fluorescence scheme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 identical experimental setup was used to record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400" baseline="-25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xe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to minimize experimental uncertainty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6485A5-9CCE-2845-97B3-D8B3AC255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3936"/>
            <a:ext cx="6934200" cy="2128107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59DBB30-87C1-FC41-BC82-B258FB1FCD19}"/>
              </a:ext>
            </a:extLst>
          </p:cNvPr>
          <p:cNvSpPr txBox="1">
            <a:spLocks/>
          </p:cNvSpPr>
          <p:nvPr/>
        </p:nvSpPr>
        <p:spPr bwMode="auto">
          <a:xfrm>
            <a:off x="5254624" y="2514600"/>
            <a:ext cx="3508376" cy="11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Xe resonance was spectrally scanned and the resulting Gaussian signal distribution was integrated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4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dependence was verified for both O and Xe TALIF signals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051B51-D08E-CA43-A067-A86D53B2C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1751"/>
            <a:ext cx="4673600" cy="794249"/>
          </a:xfrm>
          <a:prstGeom prst="rect">
            <a:avLst/>
          </a:prstGeom>
        </p:spPr>
      </p:pic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751C7B86-30DE-2A4C-A9DD-B8EE865F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42836"/>
            <a:ext cx="2133600" cy="365125"/>
          </a:xfrm>
        </p:spPr>
        <p:txBody>
          <a:bodyPr/>
          <a:lstStyle/>
          <a:p>
            <a:pPr algn="r"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86F0F6D-DBDA-9449-85D8-B5D616AD855A}"/>
              </a:ext>
            </a:extLst>
          </p:cNvPr>
          <p:cNvSpPr txBox="1">
            <a:spLocks/>
          </p:cNvSpPr>
          <p:nvPr/>
        </p:nvSpPr>
        <p:spPr bwMode="auto">
          <a:xfrm>
            <a:off x="457200" y="4556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Absolute density calibration using Xe</a:t>
            </a:r>
          </a:p>
        </p:txBody>
      </p:sp>
    </p:spTree>
    <p:extLst>
      <p:ext uri="{BB962C8B-B14F-4D97-AF65-F5344CB8AC3E}">
        <p14:creationId xmlns:p14="http://schemas.microsoft.com/office/powerpoint/2010/main" val="23267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798635"/>
            <a:ext cx="4402232" cy="15224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EF1790A-7F1E-8D44-84F4-A9D22CF62F80}"/>
              </a:ext>
            </a:extLst>
          </p:cNvPr>
          <p:cNvSpPr txBox="1">
            <a:spLocks/>
          </p:cNvSpPr>
          <p:nvPr/>
        </p:nvSpPr>
        <p:spPr bwMode="auto">
          <a:xfrm>
            <a:off x="217508" y="3298276"/>
            <a:ext cx="6640492" cy="11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At atmospheric pressure, collisional quenching is main de-excitation mechanism</a:t>
            </a:r>
          </a:p>
          <a:p>
            <a:pPr marL="742950" lvl="1" indent="-28575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Very sensitive to background gas composition as collisional quenching coefficient can vary by orders of magnitude between species</a:t>
            </a:r>
          </a:p>
          <a:p>
            <a:pPr marL="742950" lvl="1" indent="-28575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Temperature and pressure effects also play a role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Experimental limitations often preclude direct measurement at atmosphere </a:t>
            </a:r>
          </a:p>
          <a:p>
            <a:pPr marL="800100" lvl="1" indent="-34290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Laser must be faster than decay rate</a:t>
            </a:r>
          </a:p>
          <a:p>
            <a:pPr marL="800100" lvl="1" indent="-342900" algn="l">
              <a:buFont typeface="System Font Regular"/>
              <a:buChar char="–"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compensate:</a:t>
            </a:r>
          </a:p>
          <a:p>
            <a:pPr marL="742950" lvl="1" indent="-28575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Collisional quenching coefficients are extrapolated from low pressure assuming a linear pressure/quenching relationship </a:t>
            </a:r>
          </a:p>
          <a:p>
            <a:pPr marL="742950" lvl="1" indent="-28575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Experiments are performed in a helium atmosphere to allow application of a single quenching rate across area of interest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1B8771-5C80-7747-8027-800382F37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1"/>
            <a:ext cx="4343400" cy="738134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:a16="http://schemas.microsoft.com/office/drawing/2014/main" id="{A6630D84-428B-EB4A-81CE-1A6B6628AFD1}"/>
              </a:ext>
            </a:extLst>
          </p:cNvPr>
          <p:cNvSpPr/>
          <p:nvPr/>
        </p:nvSpPr>
        <p:spPr>
          <a:xfrm>
            <a:off x="4356748" y="1828800"/>
            <a:ext cx="341603" cy="609600"/>
          </a:xfrm>
          <a:prstGeom prst="frame">
            <a:avLst>
              <a:gd name="adj1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AD24C6-1885-014E-BBCD-72C841A46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28800"/>
            <a:ext cx="1295400" cy="594743"/>
          </a:xfrm>
          <a:prstGeom prst="rect">
            <a:avLst/>
          </a:prstGeom>
        </p:spPr>
      </p:pic>
      <p:sp>
        <p:nvSpPr>
          <p:cNvPr id="23" name="Frame 22">
            <a:extLst>
              <a:ext uri="{FF2B5EF4-FFF2-40B4-BE49-F238E27FC236}">
                <a16:creationId xmlns:a16="http://schemas.microsoft.com/office/drawing/2014/main" id="{D9421E01-CD40-084D-B419-5A9BB534CE01}"/>
              </a:ext>
            </a:extLst>
          </p:cNvPr>
          <p:cNvSpPr/>
          <p:nvPr/>
        </p:nvSpPr>
        <p:spPr>
          <a:xfrm>
            <a:off x="7239000" y="2117810"/>
            <a:ext cx="322555" cy="287633"/>
          </a:xfrm>
          <a:prstGeom prst="frame">
            <a:avLst>
              <a:gd name="adj1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A32308-A59F-434A-BD75-6EE479A01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41" y="2728274"/>
            <a:ext cx="923500" cy="456600"/>
          </a:xfrm>
          <a:prstGeom prst="rect">
            <a:avLst/>
          </a:prstGeom>
        </p:spPr>
      </p:pic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9993029-9F61-6143-A6B5-2C3BBECD1F3A}"/>
              </a:ext>
            </a:extLst>
          </p:cNvPr>
          <p:cNvSpPr txBox="1">
            <a:spLocks/>
          </p:cNvSpPr>
          <p:nvPr/>
        </p:nvSpPr>
        <p:spPr bwMode="auto">
          <a:xfrm>
            <a:off x="6705600" y="5758861"/>
            <a:ext cx="2514600" cy="11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Not necessarily true</a:t>
            </a:r>
          </a:p>
          <a:p>
            <a:pPr algn="l"/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Not reflective of conditions during applications</a:t>
            </a: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24F17EE7-FA40-784C-8CE2-925E93D4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508" y="6319523"/>
            <a:ext cx="2133600" cy="365125"/>
          </a:xfrm>
        </p:spPr>
        <p:txBody>
          <a:bodyPr/>
          <a:lstStyle/>
          <a:p>
            <a:pPr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A53331D-7519-C14D-A62E-464E95B71AF0}"/>
              </a:ext>
            </a:extLst>
          </p:cNvPr>
          <p:cNvSpPr txBox="1">
            <a:spLocks/>
          </p:cNvSpPr>
          <p:nvPr/>
        </p:nvSpPr>
        <p:spPr bwMode="auto">
          <a:xfrm>
            <a:off x="457200" y="4556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Decay rates of laser-excited O(3p 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38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798635"/>
            <a:ext cx="4402232" cy="15224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CE635-DAB2-DA46-A423-B368C9FF8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22" y="1475966"/>
            <a:ext cx="5782856" cy="3615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3">
                <a:extLst>
                  <a:ext uri="{FF2B5EF4-FFF2-40B4-BE49-F238E27FC236}">
                    <a16:creationId xmlns:a16="http://schemas.microsoft.com/office/drawing/2014/main" id="{1EF1790A-7F1E-8D44-84F4-A9D22CF62F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800" y="5424109"/>
                <a:ext cx="7848600" cy="11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Arial"/>
                    <a:ea typeface="ＭＳ Ｐゴシック" charset="0"/>
                    <a:cs typeface="Arial"/>
                  </a:defRPr>
                </a:lvl1pPr>
                <a:lvl2pPr marL="457200" indent="0" algn="ctr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Arial"/>
                    <a:ea typeface="ＭＳ Ｐゴシック" charset="0"/>
                    <a:cs typeface="Arial"/>
                  </a:defRPr>
                </a:lvl2pPr>
                <a:lvl3pPr marL="914400" indent="0" algn="ctr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kern="1200">
                    <a:solidFill>
                      <a:schemeClr val="tx1">
                        <a:tint val="75000"/>
                      </a:schemeClr>
                    </a:solidFill>
                    <a:latin typeface="Arial"/>
                    <a:ea typeface="ＭＳ Ｐゴシック" charset="0"/>
                    <a:cs typeface="Arial"/>
                  </a:defRPr>
                </a:lvl3pPr>
                <a:lvl4pPr marL="1371600" indent="0" algn="ctr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Arial"/>
                    <a:ea typeface="ＭＳ Ｐゴシック" charset="0"/>
                    <a:cs typeface="Arial"/>
                  </a:defRPr>
                </a:lvl4pPr>
                <a:lvl5pPr marL="1828800" indent="0" algn="ctr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000" kern="1200">
                    <a:solidFill>
                      <a:schemeClr val="tx1">
                        <a:tint val="75000"/>
                      </a:schemeClr>
                    </a:solidFill>
                    <a:latin typeface="Arial"/>
                    <a:ea typeface="ＭＳ Ｐゴシック" charset="0"/>
                    <a:cs typeface="Arial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Effluent was temporally and spatially scanned, allowing for spatially resolved decay rates of laser-excited O out to 10 mm</a:t>
                </a:r>
              </a:p>
              <a:p>
                <a:pPr marL="800100" lvl="1" indent="-342900" algn="l">
                  <a:buFont typeface="System Font Regular"/>
                  <a:buChar char="–"/>
                </a:pPr>
                <a:r>
                  <a:rPr lang="en-US" sz="14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Exponential decay curve fit to each pixel</a:t>
                </a:r>
              </a:p>
              <a:p>
                <a:pPr marL="800100" lvl="1" indent="-342900" algn="l">
                  <a:buFont typeface="System Font Regular"/>
                  <a:buChar char="–"/>
                </a:pPr>
                <a:r>
                  <a:rPr lang="en-US" sz="14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Decay constant (inverse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𝜏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) extracted</a:t>
                </a:r>
              </a:p>
              <a:p>
                <a:pPr algn="l"/>
                <a:endParaRPr lang="en-US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Content Placeholder 3">
                <a:extLst>
                  <a:ext uri="{FF2B5EF4-FFF2-40B4-BE49-F238E27FC236}">
                    <a16:creationId xmlns:a16="http://schemas.microsoft.com/office/drawing/2014/main" id="{1EF1790A-7F1E-8D44-84F4-A9D22CF6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424109"/>
                <a:ext cx="7848600" cy="1121324"/>
              </a:xfrm>
              <a:prstGeom prst="rect">
                <a:avLst/>
              </a:prstGeom>
              <a:blipFill>
                <a:blip r:embed="rId4"/>
                <a:stretch>
                  <a:fillRect l="-1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F473288-AED7-9D49-90BA-5F843DED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42836"/>
            <a:ext cx="2133600" cy="365125"/>
          </a:xfrm>
        </p:spPr>
        <p:txBody>
          <a:bodyPr/>
          <a:lstStyle/>
          <a:p>
            <a:pPr algn="r"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D6EB5C-1152-6D4A-9B3A-DAB697372E4B}"/>
              </a:ext>
            </a:extLst>
          </p:cNvPr>
          <p:cNvSpPr txBox="1">
            <a:spLocks/>
          </p:cNvSpPr>
          <p:nvPr/>
        </p:nvSpPr>
        <p:spPr bwMode="auto">
          <a:xfrm>
            <a:off x="457200" y="4556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Temporal scans of TALIF signal</a:t>
            </a:r>
          </a:p>
        </p:txBody>
      </p:sp>
    </p:spTree>
    <p:extLst>
      <p:ext uri="{BB962C8B-B14F-4D97-AF65-F5344CB8AC3E}">
        <p14:creationId xmlns:p14="http://schemas.microsoft.com/office/powerpoint/2010/main" val="23473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BA4DC-24C5-8D41-A661-C2B1AB75B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89" b="-1"/>
          <a:stretch/>
        </p:blipFill>
        <p:spPr>
          <a:xfrm>
            <a:off x="10610" y="1295400"/>
            <a:ext cx="9144000" cy="3518121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0436515-CD75-134E-BBF3-1ACB03D75FBE}"/>
              </a:ext>
            </a:extLst>
          </p:cNvPr>
          <p:cNvSpPr txBox="1">
            <a:spLocks/>
          </p:cNvSpPr>
          <p:nvPr/>
        </p:nvSpPr>
        <p:spPr bwMode="auto">
          <a:xfrm>
            <a:off x="304800" y="5029200"/>
            <a:ext cx="7848600" cy="11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Effective lifetimes as short as 1 ns could be measured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situ measurements account for:</a:t>
            </a:r>
          </a:p>
          <a:p>
            <a:pPr marL="800100" lvl="1" indent="-34290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Temperature and pressure effects</a:t>
            </a:r>
          </a:p>
          <a:p>
            <a:pPr marL="800100" lvl="1" indent="-34290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Ambient air mixing</a:t>
            </a:r>
          </a:p>
          <a:p>
            <a:pPr marL="800100" lvl="1" indent="-342900" algn="l">
              <a:buFont typeface="System Font Regular"/>
              <a:buChar char="–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RONS species production in active plasma and effluent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Relevant for operating conditions found during application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10BEA721-B554-A94D-8045-294DFEC4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42836"/>
            <a:ext cx="2133600" cy="365125"/>
          </a:xfrm>
        </p:spPr>
        <p:txBody>
          <a:bodyPr/>
          <a:lstStyle/>
          <a:p>
            <a:pPr algn="r">
              <a:defRPr/>
            </a:pPr>
            <a:fld id="{EC35E9FC-F6D5-0349-BBED-EA7D7A9BC4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39011E9-C204-DA44-95A6-5D74E7884B11}"/>
              </a:ext>
            </a:extLst>
          </p:cNvPr>
          <p:cNvSpPr txBox="1">
            <a:spLocks/>
          </p:cNvSpPr>
          <p:nvPr/>
        </p:nvSpPr>
        <p:spPr bwMode="auto">
          <a:xfrm>
            <a:off x="457200" y="4556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 situ O(3p 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) effective lifetimes</a:t>
            </a:r>
          </a:p>
        </p:txBody>
      </p:sp>
    </p:spTree>
    <p:extLst>
      <p:ext uri="{BB962C8B-B14F-4D97-AF65-F5344CB8AC3E}">
        <p14:creationId xmlns:p14="http://schemas.microsoft.com/office/powerpoint/2010/main" val="36360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 qual presentation" id="{CE191548-19B9-BA49-887C-F619BB4EFF58}" vid="{E6C473F2-0B0A-014A-A9D1-C6CBD3738D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NCSU Research Template</Template>
  <TotalTime>110752</TotalTime>
  <Words>1116</Words>
  <Application>Microsoft Macintosh PowerPoint</Application>
  <PresentationFormat>On-screen Show (4:3)</PresentationFormat>
  <Paragraphs>159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Cambria Math</vt:lpstr>
      <vt:lpstr>Courier New</vt:lpstr>
      <vt:lpstr>System Font Regular</vt:lpstr>
      <vt:lpstr>Times New Roman</vt:lpstr>
      <vt:lpstr>NCStateU-horizontal-left-logo</vt:lpstr>
      <vt:lpstr>PowerPoint Presentation</vt:lpstr>
      <vt:lpstr>PowerPoint Presentation</vt:lpstr>
      <vt:lpstr>Experimental</vt:lpstr>
      <vt:lpstr>Experimental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Brayden Myers</dc:creator>
  <cp:lastModifiedBy>Brayden Myers</cp:lastModifiedBy>
  <cp:revision>127</cp:revision>
  <dcterms:created xsi:type="dcterms:W3CDTF">2019-10-17T19:33:47Z</dcterms:created>
  <dcterms:modified xsi:type="dcterms:W3CDTF">2021-05-20T22:35:42Z</dcterms:modified>
</cp:coreProperties>
</file>