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49" r:id="rId2"/>
    <p:sldMasterId id="2147483672" r:id="rId3"/>
  </p:sldMasterIdLst>
  <p:notesMasterIdLst>
    <p:notesMasterId r:id="rId25"/>
  </p:notesMasterIdLst>
  <p:sldIdLst>
    <p:sldId id="256" r:id="rId4"/>
    <p:sldId id="495" r:id="rId5"/>
    <p:sldId id="270" r:id="rId6"/>
    <p:sldId id="271" r:id="rId7"/>
    <p:sldId id="498" r:id="rId8"/>
    <p:sldId id="755" r:id="rId9"/>
    <p:sldId id="756" r:id="rId10"/>
    <p:sldId id="274" r:id="rId11"/>
    <p:sldId id="273" r:id="rId12"/>
    <p:sldId id="278" r:id="rId13"/>
    <p:sldId id="272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4" r:id="rId22"/>
    <p:sldId id="283" r:id="rId23"/>
    <p:sldId id="26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1C1C1C"/>
    <a:srgbClr val="996633"/>
    <a:srgbClr val="33CC33"/>
    <a:srgbClr val="CCFF99"/>
    <a:srgbClr val="CC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64" autoAdjust="0"/>
  </p:normalViewPr>
  <p:slideViewPr>
    <p:cSldViewPr>
      <p:cViewPr varScale="1">
        <p:scale>
          <a:sx n="75" d="100"/>
          <a:sy n="75" d="100"/>
        </p:scale>
        <p:origin x="16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D0BEDC-69CC-4E33-A4CB-D624B274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AA6A0A5-22E6-4A9B-AB41-35EC46DF85F3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2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A7EEAAA-D812-4A86-BF02-5C6238A1A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CCA5014-95AF-4A00-A19E-64D421D3D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DA00F3D-5E25-4300-A41C-BFDD372C5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5E7AF-A8D1-4529-AE96-AAD5F73154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8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0BEDC-69CC-4E33-A4CB-D624B2747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34EA-53A1-4B7B-808D-5542408F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53A6-F44D-4F63-B968-205F12D3C001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5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3196B-4063-4584-A8D6-F3233B7B4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8447-CEC5-4BEE-BE71-E87D040616DF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4345E-7FA2-4569-ADD8-9869FF670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4B48-6B7B-463D-A598-6DAFB43711EF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3A42-312C-49E1-8BD5-4AB5A2FFF3D9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99A0F-19BF-4B51-9AF7-757E85A3B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5EAF-8457-42D8-9454-8FCE018EA1DC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C3623-A67A-4F2F-9528-D15B8E1CE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0B07-ECF8-4E73-8B28-9A22C6E429FE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224C-2F87-4B87-9AD2-2D1E35B3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05A5-9F35-4E40-984E-EA48FBB01A70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73EB-2D77-4E79-9E8B-0A950EAC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7B1C-01D3-461F-B315-7CF254376EBA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D41EF-7C9A-43ED-BC20-2A5161A57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0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7F38-F8D2-4359-AA72-AB8494364AB1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AF0C-43FE-4994-A7C9-D865C2CD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170A-E575-4EAF-A8E1-5C03964F35D4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5600-E78B-4788-8184-8E0BE5723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9691-5BC9-425D-8E80-4C2E1EAA4920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DCCC-3F2E-4803-9A72-A791DB90B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BC4E-BCEC-4A2F-A787-A23DE084D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9CC9-93E6-4110-B2E5-E345FABF1660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2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93EF-9245-4708-9B16-B7D7EEEF86DC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8A57-D2AF-4EA8-99DE-33420129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FA46F-628E-48EC-AA85-FE6B6B8A491D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3446-03FC-4C3D-AF7C-5CB04558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D5D1-2FC8-4D8A-9BE9-34D3112A1E2B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B8475-6B06-4C1D-A274-F7CC21C9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56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086" y="3462337"/>
            <a:ext cx="6400800" cy="125253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E0B154A-ED94-44E2-A762-5AA071E0238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A2C20D4-A8E0-45F2-9D49-1C96FBFF34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A8434CC-65C8-45E4-8C69-3D62331F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67342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Lucida Grande" charset="0"/>
              </a:defRPr>
            </a:lvl1pPr>
            <a:lvl2pPr marL="396479" indent="-160735" algn="l" rtl="0" eaLnBrk="1" fontAlgn="base" hangingPunct="1">
              <a:spcBef>
                <a:spcPts val="394"/>
              </a:spcBef>
              <a:spcAft>
                <a:spcPct val="0"/>
              </a:spcAft>
              <a:buClr>
                <a:srgbClr val="009999"/>
              </a:buClr>
              <a:buSzPct val="100000"/>
              <a:buFont typeface="Wingdings" panose="05000000000000000000" pitchFamily="2" charset="2"/>
              <a:buChar char="§"/>
              <a:defRPr sz="1575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Lucida Grande" charset="0"/>
              </a:defRPr>
            </a:lvl2pPr>
            <a:lvl3pPr marL="621506" indent="-128588" algn="l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Lucida Grande" charset="0"/>
              </a:defRPr>
            </a:lvl3pPr>
            <a:lvl4pPr marL="878681" indent="-128588" algn="l" rtl="0" eaLnBrk="1" fontAlgn="base" hangingPunct="1">
              <a:spcBef>
                <a:spcPts val="281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Wingdings" panose="05000000000000000000" pitchFamily="2" charset="2"/>
              <a:buChar char="§"/>
              <a:defRPr sz="1125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Lucida Grande" charset="0"/>
              </a:defRPr>
            </a:lvl4pPr>
            <a:lvl5pPr marL="1135856" indent="-128588" algn="l" rtl="0" eaLnBrk="1" fontAlgn="base" hangingPunct="1">
              <a:spcBef>
                <a:spcPts val="281"/>
              </a:spcBef>
              <a:spcAft>
                <a:spcPct val="0"/>
              </a:spcAft>
              <a:buClr>
                <a:srgbClr val="BBE0E3"/>
              </a:buClr>
              <a:buSzPct val="100000"/>
              <a:buFont typeface="Wingdings" panose="05000000000000000000" pitchFamily="2" charset="2"/>
              <a:buChar char="§"/>
              <a:defRPr sz="1125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Lucida Grande" charset="0"/>
              </a:defRPr>
            </a:lvl5pPr>
            <a:lvl6pPr marL="1393031" indent="-128588" algn="l" rtl="0" eaLnBrk="1" fontAlgn="base" hangingPunct="1">
              <a:spcBef>
                <a:spcPts val="281"/>
              </a:spcBef>
              <a:spcAft>
                <a:spcPct val="0"/>
              </a:spcAft>
              <a:buClr>
                <a:srgbClr val="BBE0E3"/>
              </a:buClr>
              <a:buSzPct val="100000"/>
              <a:buFont typeface="Wingdings" charset="2"/>
              <a:buChar char="§"/>
              <a:defRPr sz="1125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1650206" indent="-128588" algn="l" rtl="0" eaLnBrk="1" fontAlgn="base" hangingPunct="1">
              <a:spcBef>
                <a:spcPts val="281"/>
              </a:spcBef>
              <a:spcAft>
                <a:spcPct val="0"/>
              </a:spcAft>
              <a:buClr>
                <a:srgbClr val="BBE0E3"/>
              </a:buClr>
              <a:buSzPct val="100000"/>
              <a:buFont typeface="Wingdings" charset="2"/>
              <a:buChar char="§"/>
              <a:defRPr sz="1125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1907381" indent="-128588" algn="l" rtl="0" eaLnBrk="1" fontAlgn="base" hangingPunct="1">
              <a:spcBef>
                <a:spcPts val="281"/>
              </a:spcBef>
              <a:spcAft>
                <a:spcPct val="0"/>
              </a:spcAft>
              <a:buClr>
                <a:srgbClr val="BBE0E3"/>
              </a:buClr>
              <a:buSzPct val="100000"/>
              <a:buFont typeface="Wingdings" charset="2"/>
              <a:buChar char="§"/>
              <a:defRPr sz="1125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2164556" indent="-128588" algn="l" rtl="0" eaLnBrk="1" fontAlgn="base" hangingPunct="1">
              <a:spcBef>
                <a:spcPts val="281"/>
              </a:spcBef>
              <a:spcAft>
                <a:spcPct val="0"/>
              </a:spcAft>
              <a:buClr>
                <a:srgbClr val="BBE0E3"/>
              </a:buClr>
              <a:buSzPct val="100000"/>
              <a:buFont typeface="Wingdings" charset="2"/>
              <a:buChar char="§"/>
              <a:defRPr sz="1125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b="1" kern="0" dirty="0"/>
              <a:t>1301 South Capital of Texas Highway, Suite B-330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b="1" kern="0" dirty="0"/>
              <a:t>Austin, Texas 78746</a:t>
            </a:r>
          </a:p>
          <a:p>
            <a:pPr marL="0" indent="0"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b="1" kern="0" dirty="0">
                <a:solidFill>
                  <a:schemeClr val="accent2"/>
                </a:solidFill>
              </a:rPr>
              <a:t>www.esgeetech.com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kern="0" dirty="0">
                <a:solidFill>
                  <a:schemeClr val="accent2"/>
                </a:solidFill>
              </a:rPr>
              <a:t>contact: info@esgeetech.com</a:t>
            </a:r>
          </a:p>
        </p:txBody>
      </p:sp>
      <p:pic>
        <p:nvPicPr>
          <p:cNvPr id="9" name="Picture 5" descr="inkscape_pasted_image_20101206_172657">
            <a:extLst>
              <a:ext uri="{FF2B5EF4-FFF2-40B4-BE49-F238E27FC236}">
                <a16:creationId xmlns:a16="http://schemas.microsoft.com/office/drawing/2014/main" id="{12CC2DF1-E972-4853-9EB5-4B437EDE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4572000"/>
            <a:ext cx="4343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1387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289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DDA13A-AEFA-4DD9-8C30-123D60302B6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862334" y="25399"/>
            <a:ext cx="257175" cy="254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3AE4B493-6DD5-4418-8EA2-BE4303721F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6A6DA25-3ED6-4C9C-9E56-4123147B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6808051-B201-4A14-969B-8405339B2FC0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1244600"/>
            <a:ext cx="61087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D1B8A03-86F1-4BB9-B504-2F6F195EEF3B}"/>
              </a:ext>
            </a:extLst>
          </p:cNvPr>
          <p:cNvSpPr>
            <a:spLocks/>
          </p:cNvSpPr>
          <p:nvPr userDrawn="1"/>
        </p:nvSpPr>
        <p:spPr bwMode="auto">
          <a:xfrm>
            <a:off x="8458200" y="1244600"/>
            <a:ext cx="2413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3612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E33026A-C9A9-4A50-A3CB-B2E404FBB8A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886826" y="10432"/>
            <a:ext cx="257175" cy="2540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18FDC14-2C73-448C-937C-ED4D67197E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B1EAB8E1-5009-464C-B3E2-779420BE2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129452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521176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521176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80F8736-40E2-420E-8D38-8B3DE1A1785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8209B6-8A46-4984-AD76-D1E401C6C7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A5BD181-AAFB-4200-9FF2-2116683B8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187173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33BFE4A-FA4A-46EC-928C-2D904FCE0CD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028728F-88D8-4A7C-9877-C0619E4F25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DA6065B-00E9-437B-8FCA-468AF9E5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45292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888FE75-00E9-4020-B25E-A4E54A3A808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1989-B209-46A9-9C61-E24B57D8CF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8D2A3562-0273-4F5C-9E51-A0FD26E93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41807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A62287F-70DE-493F-9E00-E9FDFB914E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732D-5A1B-462F-AE49-FD0EAA60BB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15C1F4B-A81D-4B4E-95DC-A9C6DB34B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93765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82F2-717C-4723-ABC5-821449EB6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D5FE-12B5-4677-B235-23E634372F26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09570CD-6AD8-4FA3-8C8E-9A7F8812207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2657-1AA2-4B8F-BA77-7E43CBF49B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82AC770-AFDB-424A-A8FA-581D67D9E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30455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>
                <a:sym typeface="Lucida Grande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D863FC1-5EFA-4C85-96F3-6430EBB2C2C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323E-5811-41AC-B98B-225E80153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C910696-1509-454B-8B40-1643C8DC6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805946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B691D9F-56E0-4EA2-BAB3-15E3B9397FB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EC8F-E659-476F-A49D-C0540BBB48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A7EF47F-51C2-4B40-B3EB-605B8D611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98177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47F7BBA-899F-40E8-B442-6CDC9ACC1D2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9F1C-8368-4120-A4B6-05488C8F84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5CF2A382-C462-40AD-9B15-C4DBBC10E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239975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BCF2-71CD-4F6C-B544-9EE5939D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4" y="450116"/>
            <a:ext cx="8148732" cy="5734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17C49BE-83C5-46E4-9BD3-C78BA46F4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509399A-4887-4488-8704-7787A8603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191500" cy="2773363"/>
          </a:xfrm>
        </p:spPr>
        <p:txBody>
          <a:bodyPr/>
          <a:lstStyle/>
          <a:p>
            <a:pPr lvl="0" indent="1588" algn="ctr" eaLnBrk="1" hangingPunct="1">
              <a:buFont typeface="Wingdings" pitchFamily="2" charset="2"/>
              <a:buNone/>
            </a:pPr>
            <a:r>
              <a:rPr lang="en-US" sz="2400"/>
              <a:t>Click to edit Master text styles</a:t>
            </a:r>
          </a:p>
          <a:p>
            <a:pPr lvl="1" indent="1588" algn="ctr" eaLnBrk="1" hangingPunct="1">
              <a:buFont typeface="Wingdings" pitchFamily="2" charset="2"/>
              <a:buNone/>
            </a:pPr>
            <a:r>
              <a:rPr lang="en-US" sz="240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566161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BA08-47F4-49C3-9328-F0AF0BD20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7022-7D76-4588-B6B7-C7F7DF84C511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92FC-DD34-4E84-8E55-BE6F9EFE5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C2DC-F70B-4006-8FAE-9708E58D399E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01A2-D51F-40F8-BE9C-25F4B445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1E64-B71B-455D-AF34-2A90B6C7CDF7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95CE-0505-4C69-8032-F28BB154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9DCB-054C-438C-8521-23D017B381C5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F561-5E21-4BEF-81F2-3E3303C57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ACB9-581B-4463-A8DA-6DAD18FF02BD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D7CC-8F3E-44A6-88B2-2FB603FF2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DF2D-96B0-4747-AFDF-9072025CDDE0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D526C-11BC-4C99-9B5F-3329305B1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gray">
          <a:xfrm>
            <a:off x="457200" y="1244600"/>
            <a:ext cx="6562725" cy="76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endParaRPr lang="en-US" sz="1800" b="1">
              <a:solidFill>
                <a:srgbClr val="660066"/>
              </a:solidFill>
              <a:latin typeface="Helvetic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 flipV="1">
            <a:off x="8458200" y="1244600"/>
            <a:ext cx="228600" cy="76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just" eaLnBrk="0" hangingPunct="0"/>
            <a:endParaRPr lang="en-US" sz="1800" b="1">
              <a:solidFill>
                <a:srgbClr val="660066"/>
              </a:solidFill>
              <a:latin typeface="Helvetica" pitchFamily="34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accent2"/>
                </a:solidFill>
                <a:cs typeface="Arial" charset="0"/>
              </a:defRPr>
            </a:lvl1pPr>
          </a:lstStyle>
          <a:p>
            <a:pPr>
              <a:defRPr/>
            </a:pPr>
            <a:fld id="{E8F01591-88D0-4EB1-848A-3519E31F3B60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pic>
        <p:nvPicPr>
          <p:cNvPr id="1033" name="Picture 14" descr="name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81100"/>
            <a:ext cx="1409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E5F1FC9-7111-4FA3-A968-9D5E8DFE208D}" type="datetime3">
              <a:rPr lang="en-US"/>
              <a:pPr>
                <a:defRPr/>
              </a:pPr>
              <a:t>16 September 2021</a:t>
            </a:fld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4DC76BE-C1FF-432F-84BA-2901E4C17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3667481-05E1-4931-A863-DBF764384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charset="0"/>
              </a:rPr>
              <a:t>Click to edit Master title style</a:t>
            </a:r>
            <a:endParaRPr lang="en-US" altLang="en-US" dirty="0">
              <a:sym typeface="Lucida Grande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1BAF1C9-6EF8-4579-8F94-7F3A6A1B2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charset="0"/>
              </a:rPr>
              <a:t>Second level</a:t>
            </a:r>
          </a:p>
          <a:p>
            <a:pPr lvl="2"/>
            <a:r>
              <a:rPr lang="en-US" altLang="en-US">
                <a:sym typeface="Lucida Grande" charset="0"/>
              </a:rPr>
              <a:t>Third level</a:t>
            </a:r>
          </a:p>
          <a:p>
            <a:pPr lvl="3"/>
            <a:r>
              <a:rPr lang="en-US" altLang="en-US">
                <a:sym typeface="Lucida Grande" charset="0"/>
              </a:rPr>
              <a:t>Fourth level</a:t>
            </a:r>
          </a:p>
          <a:p>
            <a:pPr lvl="4"/>
            <a:r>
              <a:rPr lang="en-US" altLang="en-US">
                <a:sym typeface="Lucida Grande" charset="0"/>
              </a:rPr>
              <a:t>Fifth level</a:t>
            </a:r>
            <a:endParaRPr lang="en-US" altLang="en-US" dirty="0">
              <a:sym typeface="Lucida Grande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D67E614-6E40-4AC6-8F57-6800A9E74E5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86826" y="907"/>
            <a:ext cx="2571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3246334-D10A-4E62-AA99-EC62A3FE8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2DACA4-0D25-4B81-80CD-DFDD42C1025D}"/>
              </a:ext>
            </a:extLst>
          </p:cNvPr>
          <p:cNvSpPr>
            <a:spLocks/>
          </p:cNvSpPr>
          <p:nvPr/>
        </p:nvSpPr>
        <p:spPr bwMode="auto">
          <a:xfrm>
            <a:off x="457200" y="1244600"/>
            <a:ext cx="6108700" cy="76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 sz="2363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6B6A85D-B9AD-49AC-88AF-8139F689B228}"/>
              </a:ext>
            </a:extLst>
          </p:cNvPr>
          <p:cNvSpPr>
            <a:spLocks/>
          </p:cNvSpPr>
          <p:nvPr/>
        </p:nvSpPr>
        <p:spPr bwMode="auto">
          <a:xfrm>
            <a:off x="8458200" y="1244600"/>
            <a:ext cx="241300" cy="76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 sz="23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BBFF0-4269-481E-811C-DC528B78F78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2"/>
          <a:stretch/>
        </p:blipFill>
        <p:spPr>
          <a:xfrm>
            <a:off x="6712133" y="1173820"/>
            <a:ext cx="1636619" cy="18936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D8B1C5-801E-4BE1-AA08-594375993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6025" y="6415581"/>
            <a:ext cx="4171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Lucida Grand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192881" indent="-192881" algn="l" rtl="0" eaLnBrk="1" fontAlgn="base" hangingPunct="1">
        <a:spcBef>
          <a:spcPts val="450"/>
        </a:spcBef>
        <a:spcAft>
          <a:spcPct val="0"/>
        </a:spcAft>
        <a:buClr>
          <a:srgbClr val="333399"/>
        </a:buClr>
        <a:buSzPct val="100000"/>
        <a:buFont typeface="Wingdings" panose="05000000000000000000" pitchFamily="2" charset="2"/>
        <a:buChar char="§"/>
        <a:defRPr sz="18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Lucida Grande" charset="0"/>
        </a:defRPr>
      </a:lvl1pPr>
      <a:lvl2pPr marL="396479" indent="-160735" algn="l" rtl="0" eaLnBrk="1" fontAlgn="base" hangingPunct="1">
        <a:spcBef>
          <a:spcPts val="394"/>
        </a:spcBef>
        <a:spcAft>
          <a:spcPct val="0"/>
        </a:spcAft>
        <a:buClr>
          <a:srgbClr val="009999"/>
        </a:buClr>
        <a:buSzPct val="100000"/>
        <a:buFont typeface="Wingdings" panose="05000000000000000000" pitchFamily="2" charset="2"/>
        <a:buChar char="§"/>
        <a:defRPr sz="1575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Lucida Grande" charset="0"/>
        </a:defRPr>
      </a:lvl2pPr>
      <a:lvl3pPr marL="621506" indent="-128588" algn="l" rtl="0" eaLnBrk="1" fontAlgn="base" hangingPunct="1">
        <a:spcBef>
          <a:spcPts val="338"/>
        </a:spcBef>
        <a:spcAft>
          <a:spcPct val="0"/>
        </a:spcAft>
        <a:buClr>
          <a:srgbClr val="99CC00"/>
        </a:buClr>
        <a:buSzPct val="100000"/>
        <a:buFont typeface="Wingdings" panose="05000000000000000000" pitchFamily="2" charset="2"/>
        <a:buChar char="§"/>
        <a:defRPr sz="135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Lucida Grande" charset="0"/>
        </a:defRPr>
      </a:lvl3pPr>
      <a:lvl4pPr marL="878681" indent="-128588" algn="l" rtl="0" eaLnBrk="1" fontAlgn="base" hangingPunct="1">
        <a:spcBef>
          <a:spcPts val="281"/>
        </a:spcBef>
        <a:spcAft>
          <a:spcPct val="0"/>
        </a:spcAft>
        <a:buClr>
          <a:srgbClr val="808080"/>
        </a:buClr>
        <a:buSzPct val="100000"/>
        <a:buFont typeface="Wingdings" panose="05000000000000000000" pitchFamily="2" charset="2"/>
        <a:buChar char="§"/>
        <a:defRPr sz="1125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Lucida Grande" charset="0"/>
        </a:defRPr>
      </a:lvl4pPr>
      <a:lvl5pPr marL="1135856" indent="-128588" algn="l" rtl="0" eaLnBrk="1" fontAlgn="base" hangingPunct="1">
        <a:spcBef>
          <a:spcPts val="281"/>
        </a:spcBef>
        <a:spcAft>
          <a:spcPct val="0"/>
        </a:spcAft>
        <a:buClr>
          <a:srgbClr val="BBE0E3"/>
        </a:buClr>
        <a:buSzPct val="100000"/>
        <a:buFont typeface="Wingdings" panose="05000000000000000000" pitchFamily="2" charset="2"/>
        <a:buChar char="§"/>
        <a:defRPr sz="1125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Lucida Grande" charset="0"/>
        </a:defRPr>
      </a:lvl5pPr>
      <a:lvl6pPr marL="1393031" indent="-128588" algn="l" rtl="0" eaLnBrk="1" fontAlgn="base" hangingPunct="1">
        <a:spcBef>
          <a:spcPts val="281"/>
        </a:spcBef>
        <a:spcAft>
          <a:spcPct val="0"/>
        </a:spcAft>
        <a:buClr>
          <a:srgbClr val="BBE0E3"/>
        </a:buClr>
        <a:buSzPct val="100000"/>
        <a:buFont typeface="Wingdings" charset="2"/>
        <a:buChar char="§"/>
        <a:defRPr sz="1125">
          <a:solidFill>
            <a:srgbClr val="000000"/>
          </a:solidFill>
          <a:latin typeface="+mn-lt"/>
          <a:ea typeface="+mn-ea"/>
          <a:cs typeface="+mn-cs"/>
          <a:sym typeface="Lucida Grande" charset="0"/>
        </a:defRPr>
      </a:lvl6pPr>
      <a:lvl7pPr marL="1650206" indent="-128588" algn="l" rtl="0" eaLnBrk="1" fontAlgn="base" hangingPunct="1">
        <a:spcBef>
          <a:spcPts val="281"/>
        </a:spcBef>
        <a:spcAft>
          <a:spcPct val="0"/>
        </a:spcAft>
        <a:buClr>
          <a:srgbClr val="BBE0E3"/>
        </a:buClr>
        <a:buSzPct val="100000"/>
        <a:buFont typeface="Wingdings" charset="2"/>
        <a:buChar char="§"/>
        <a:defRPr sz="1125">
          <a:solidFill>
            <a:srgbClr val="000000"/>
          </a:solidFill>
          <a:latin typeface="+mn-lt"/>
          <a:ea typeface="+mn-ea"/>
          <a:cs typeface="+mn-cs"/>
          <a:sym typeface="Lucida Grande" charset="0"/>
        </a:defRPr>
      </a:lvl7pPr>
      <a:lvl8pPr marL="1907381" indent="-128588" algn="l" rtl="0" eaLnBrk="1" fontAlgn="base" hangingPunct="1">
        <a:spcBef>
          <a:spcPts val="281"/>
        </a:spcBef>
        <a:spcAft>
          <a:spcPct val="0"/>
        </a:spcAft>
        <a:buClr>
          <a:srgbClr val="BBE0E3"/>
        </a:buClr>
        <a:buSzPct val="100000"/>
        <a:buFont typeface="Wingdings" charset="2"/>
        <a:buChar char="§"/>
        <a:defRPr sz="1125">
          <a:solidFill>
            <a:srgbClr val="000000"/>
          </a:solidFill>
          <a:latin typeface="+mn-lt"/>
          <a:ea typeface="+mn-ea"/>
          <a:cs typeface="+mn-cs"/>
          <a:sym typeface="Lucida Grande" charset="0"/>
        </a:defRPr>
      </a:lvl8pPr>
      <a:lvl9pPr marL="2164556" indent="-128588" algn="l" rtl="0" eaLnBrk="1" fontAlgn="base" hangingPunct="1">
        <a:spcBef>
          <a:spcPts val="281"/>
        </a:spcBef>
        <a:spcAft>
          <a:spcPct val="0"/>
        </a:spcAft>
        <a:buClr>
          <a:srgbClr val="BBE0E3"/>
        </a:buClr>
        <a:buSzPct val="100000"/>
        <a:buFont typeface="Wingdings" charset="2"/>
        <a:buChar char="§"/>
        <a:defRPr sz="1125">
          <a:solidFill>
            <a:srgbClr val="000000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7" Type="http://schemas.openxmlformats.org/officeDocument/2006/relationships/image" Target="../media/image44.pn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5"/>
          <p:cNvSpPr>
            <a:spLocks noGrp="1"/>
          </p:cNvSpPr>
          <p:nvPr>
            <p:ph type="dt" sz="quarter" idx="12"/>
          </p:nvPr>
        </p:nvSpPr>
        <p:spPr>
          <a:xfrm>
            <a:off x="6553200" y="6372785"/>
            <a:ext cx="2590800" cy="4762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2"/>
                </a:solidFill>
              </a:rPr>
              <a:t>Presented: IOPS Online Seminar</a:t>
            </a:r>
          </a:p>
          <a:p>
            <a:pPr eaLnBrk="1" hangingPunct="1"/>
            <a:r>
              <a:rPr lang="en-US" sz="1200" dirty="0">
                <a:solidFill>
                  <a:schemeClr val="accent2"/>
                </a:solidFill>
              </a:rPr>
              <a:t>16-Sep-2021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303" y="1546226"/>
            <a:ext cx="8610600" cy="226377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CC"/>
                </a:solidFill>
                <a:effectLst/>
              </a:rPr>
              <a:t>New insights into the physics and chemistry of ICP discharge in CF</a:t>
            </a:r>
            <a:r>
              <a:rPr lang="en-US" sz="2800" baseline="-25000" dirty="0">
                <a:solidFill>
                  <a:srgbClr val="0000CC"/>
                </a:solidFill>
                <a:effectLst/>
              </a:rPr>
              <a:t>4</a:t>
            </a:r>
            <a:r>
              <a:rPr lang="en-US" sz="2800" dirty="0">
                <a:solidFill>
                  <a:srgbClr val="0000CC"/>
                </a:solidFill>
                <a:effectLst/>
              </a:rPr>
              <a:t>/O</a:t>
            </a:r>
            <a:r>
              <a:rPr lang="en-US" sz="2800" baseline="-25000" dirty="0">
                <a:solidFill>
                  <a:srgbClr val="0000CC"/>
                </a:solidFill>
                <a:effectLst/>
              </a:rPr>
              <a:t>2</a:t>
            </a:r>
            <a:r>
              <a:rPr lang="en-US" sz="2800" dirty="0">
                <a:solidFill>
                  <a:srgbClr val="0000CC"/>
                </a:solidFill>
                <a:effectLst/>
              </a:rPr>
              <a:t> mixture</a:t>
            </a:r>
            <a:br>
              <a:rPr lang="en-US" sz="2800" dirty="0">
                <a:solidFill>
                  <a:srgbClr val="C00000"/>
                </a:solidFill>
                <a:effectLst/>
              </a:rPr>
            </a:b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Dmitry Levko, C. Shukla,</a:t>
            </a:r>
            <a:r>
              <a:rPr lang="en-US" sz="2000" baseline="300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R. R. Upadhyay, and L. L. Raja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648200"/>
            <a:ext cx="6400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err="1"/>
              <a:t>Esgee</a:t>
            </a:r>
            <a:r>
              <a:rPr lang="en-US" altLang="en-US" sz="1800" b="1" dirty="0"/>
              <a:t> Technologies Inc.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1301 S. Capital of Texas Hwy.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Suite B-330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Austin, Texas 78746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(www.esgeetech.com)</a:t>
            </a:r>
          </a:p>
        </p:txBody>
      </p:sp>
      <p:pic>
        <p:nvPicPr>
          <p:cNvPr id="7" name="Picture 6" descr="inkscape_pasted_image_20101206_1726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962400"/>
            <a:ext cx="4343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7A39-6AEE-48AA-9B8F-6BEEBF96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VizGlow</a:t>
            </a:r>
            <a:r>
              <a:rPr lang="en-US" dirty="0">
                <a:solidFill>
                  <a:srgbClr val="FF0000"/>
                </a:solidFill>
              </a:rPr>
              <a:t> Surface Reaction Mechanisms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F375-55FE-4E13-9A5C-167381E4C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10</a:t>
            </a:fld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6E236-50F5-4ECB-AD02-826BEA83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762570"/>
            <a:ext cx="4206240" cy="283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C4A999-BF34-41D2-AB79-F9C2CB1D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080" y="1712518"/>
            <a:ext cx="4206240" cy="284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0746CA-5669-44AB-A0B2-230C9C0F7602}"/>
              </a:ext>
            </a:extLst>
          </p:cNvPr>
          <p:cNvSpPr txBox="1"/>
          <p:nvPr/>
        </p:nvSpPr>
        <p:spPr>
          <a:xfrm>
            <a:off x="4704080" y="4673025"/>
            <a:ext cx="4206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latin typeface="+mj-lt"/>
              </a:rPr>
              <a:t>Levko, Shukla, Upadhyay, and Raja, </a:t>
            </a:r>
            <a:r>
              <a:rPr lang="en-US" sz="1600" i="0" dirty="0">
                <a:solidFill>
                  <a:schemeClr val="accent2"/>
                </a:solidFill>
                <a:effectLst/>
                <a:latin typeface="+mj-lt"/>
              </a:rPr>
              <a:t>J. Vac. Sci. Technol. B </a:t>
            </a:r>
            <a:r>
              <a:rPr lang="en-US" sz="1600" b="1" i="0" dirty="0">
                <a:solidFill>
                  <a:schemeClr val="accent2"/>
                </a:solidFill>
                <a:effectLst/>
                <a:latin typeface="+mj-lt"/>
              </a:rPr>
              <a:t>39,</a:t>
            </a:r>
            <a:r>
              <a:rPr lang="en-US" sz="1600" i="0" dirty="0">
                <a:solidFill>
                  <a:schemeClr val="accent2"/>
                </a:solidFill>
                <a:effectLst/>
                <a:latin typeface="+mj-lt"/>
              </a:rPr>
              <a:t> 042202 (2021)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8F588-2430-4444-AAE0-1FF47CCCC8CF}"/>
              </a:ext>
            </a:extLst>
          </p:cNvPr>
          <p:cNvSpPr txBox="1"/>
          <p:nvPr/>
        </p:nvSpPr>
        <p:spPr>
          <a:xfrm>
            <a:off x="132080" y="46765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 err="1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Toneli</a:t>
            </a:r>
            <a:r>
              <a:rPr lang="en-US" sz="1600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, Pessoa, Roberto, and Gudmundsson, Plasma Source Sci. Technol. </a:t>
            </a:r>
            <a:r>
              <a:rPr lang="en-US" sz="1600" b="1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28,</a:t>
            </a:r>
            <a:r>
              <a:rPr lang="en-US" sz="1600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 025007 (2019)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91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DA61-C70F-4172-ADDB-FA52610C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EM Wave Deposition into the Plasma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EE4BB-2C8A-434C-9868-724ED4F09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/>
          <a:stretch/>
        </p:blipFill>
        <p:spPr>
          <a:xfrm>
            <a:off x="2133600" y="2112443"/>
            <a:ext cx="5227320" cy="2566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9F0E4-2690-45F6-9962-1FC48D2F5A33}"/>
              </a:ext>
            </a:extLst>
          </p:cNvPr>
          <p:cNvSpPr txBox="1"/>
          <p:nvPr/>
        </p:nvSpPr>
        <p:spPr>
          <a:xfrm>
            <a:off x="762000" y="1561817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Imaginary and real components of the EM wave electric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65FD8F-4295-4937-99B9-66243EA255A2}"/>
                  </a:ext>
                </a:extLst>
              </p:cNvPr>
              <p:cNvSpPr txBox="1"/>
              <p:nvPr/>
            </p:nvSpPr>
            <p:spPr>
              <a:xfrm>
                <a:off x="152400" y="4753333"/>
                <a:ext cx="8839200" cy="179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The finite plasma conductivity couples real and imaginary components of the phasor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+mn-lt"/>
                    <a:ea typeface="MS Mincho" panose="02020609040205080304" pitchFamily="49" charset="-128"/>
                  </a:rPr>
                  <a:t>, thus producing both real and imaginary components of the electric and magnetic fields;</a:t>
                </a:r>
              </a:p>
              <a:p>
                <a:pPr marL="285750" indent="-28575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+mn-lt"/>
                    <a:ea typeface="MS Mincho" panose="02020609040205080304" pitchFamily="49" charset="-128"/>
                  </a:rPr>
                  <a:t>Magnetic field has axial and radial components which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generates the azimuth electric field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+mn-lt"/>
                    <a:ea typeface="MS Mincho" panose="02020609040205080304" pitchFamily="49" charset="-128"/>
                  </a:rPr>
                  <a:t>;</a:t>
                </a:r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pPr marL="285750" indent="-28575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EM wave power is transferred from the electric field to the plasma electrons within a skin depth layer;</a:t>
                </a:r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765FD8F-4295-4937-99B9-66243EA2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53333"/>
                <a:ext cx="8839200" cy="1790811"/>
              </a:xfrm>
              <a:prstGeom prst="rect">
                <a:avLst/>
              </a:prstGeom>
              <a:blipFill>
                <a:blip r:embed="rId3"/>
                <a:stretch>
                  <a:fillRect l="-414" t="-1701" r="-552" b="-4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CBA454-148E-4B20-B64F-3FCCFAE7B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796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2C67-DB0D-4DC8-9FD6-DE7B62B2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Plasma Parameters for Pure CF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br>
              <a:rPr lang="en-US" baseline="-250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(10 </a:t>
            </a:r>
            <a:r>
              <a:rPr lang="en-US" dirty="0" err="1">
                <a:solidFill>
                  <a:srgbClr val="FF0000"/>
                </a:solidFill>
              </a:rPr>
              <a:t>mTorr</a:t>
            </a:r>
            <a:r>
              <a:rPr lang="en-US" dirty="0">
                <a:solidFill>
                  <a:srgbClr val="FF0000"/>
                </a:solidFill>
              </a:rPr>
              <a:t>; 70 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DBB9D-F218-4863-A931-7705B71CD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2755"/>
            <a:ext cx="7772400" cy="2260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80A26-34AD-4C7A-B175-2FB936A0C662}"/>
              </a:ext>
            </a:extLst>
          </p:cNvPr>
          <p:cNvSpPr txBox="1"/>
          <p:nvPr/>
        </p:nvSpPr>
        <p:spPr>
          <a:xfrm>
            <a:off x="2432210" y="139230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94070-C156-457C-86AF-16923FC36C89}"/>
              </a:ext>
            </a:extLst>
          </p:cNvPr>
          <p:cNvSpPr txBox="1"/>
          <p:nvPr/>
        </p:nvSpPr>
        <p:spPr>
          <a:xfrm>
            <a:off x="5242903" y="140061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03016-B634-4B1F-AEC7-CBAB762E1B3D}"/>
              </a:ext>
            </a:extLst>
          </p:cNvPr>
          <p:cNvSpPr txBox="1"/>
          <p:nvPr/>
        </p:nvSpPr>
        <p:spPr>
          <a:xfrm>
            <a:off x="7823696" y="13923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05CB4-5A9A-472B-BC60-B207BF7C4B24}"/>
              </a:ext>
            </a:extLst>
          </p:cNvPr>
          <p:cNvSpPr txBox="1"/>
          <p:nvPr/>
        </p:nvSpPr>
        <p:spPr>
          <a:xfrm>
            <a:off x="304800" y="4191000"/>
            <a:ext cx="861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he electron temperature is the highest near the quartz window, where almost all EM wave power is absorbed by the electrons;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The gas ionization rate is also the highest here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The electron density peaks on the discharge axis at a distance away from the window due to the diffusion-controlled balance;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Electron heating by the ES field is negligibly small in comparison with the EM wave heating;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5179E8-A060-4D05-A01C-6466FCE9F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51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01F0-9FA4-4651-9584-FB05544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Plasma Parameters for Pure CF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br>
              <a:rPr lang="en-US" baseline="-250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(10 </a:t>
            </a:r>
            <a:r>
              <a:rPr lang="en-US" dirty="0" err="1">
                <a:solidFill>
                  <a:srgbClr val="FF0000"/>
                </a:solidFill>
              </a:rPr>
              <a:t>mTorr</a:t>
            </a:r>
            <a:r>
              <a:rPr lang="en-US" dirty="0">
                <a:solidFill>
                  <a:srgbClr val="FF0000"/>
                </a:solidFill>
              </a:rPr>
              <a:t>; 70 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69608-265B-4ADF-8B59-518E42B43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BC4E-BCEC-4A2F-A787-A23DE084DF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73B91-C9BB-47CE-A4D9-CF480A65D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200400" cy="4514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53B327-5D0E-4090-AE8D-50A2D230DB18}"/>
              </a:ext>
            </a:extLst>
          </p:cNvPr>
          <p:cNvSpPr txBox="1"/>
          <p:nvPr/>
        </p:nvSpPr>
        <p:spPr>
          <a:xfrm>
            <a:off x="3733800" y="1676400"/>
            <a:ext cx="533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Dominant positive ions are CF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baseline="30000" dirty="0">
                <a:latin typeface="+mn-lt"/>
              </a:rPr>
              <a:t>+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They are mainly generated in the ionization reaction:</a:t>
            </a:r>
          </a:p>
          <a:p>
            <a:pPr algn="l"/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	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→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1800" baseline="30000" dirty="0">
                <a:effectLst/>
                <a:latin typeface="+mn-lt"/>
                <a:ea typeface="Calibri" panose="020F0502020204030204" pitchFamily="34" charset="0"/>
              </a:rPr>
              <a:t>+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F + 2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Other channels are less efficient due to the radical densities being much smaller than the density of CF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peak value of the negative ion density F</a:t>
            </a:r>
            <a:r>
              <a:rPr lang="en-US" sz="1800" baseline="30000" dirty="0">
                <a:latin typeface="+mn-lt"/>
              </a:rPr>
              <a:t>-</a:t>
            </a:r>
            <a:r>
              <a:rPr lang="en-US" sz="1800" dirty="0">
                <a:latin typeface="+mn-lt"/>
              </a:rPr>
              <a:t> exceeds that of the electrons; these species are mainly generated in reaction: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→ F</a:t>
            </a:r>
            <a:r>
              <a:rPr lang="en-US" sz="1800" baseline="30000" dirty="0"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Plasma electronegativity is ~1; therefore,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the plasma transport is still governed by the electropositive description (see, for instance,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Lisovskiy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</a:rPr>
              <a:t>Yegorenkov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, EPL 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99,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35002 (2012));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9AD71-0BDD-4BB3-9E03-99BBB98C0098}"/>
              </a:ext>
            </a:extLst>
          </p:cNvPr>
          <p:cNvSpPr txBox="1"/>
          <p:nvPr/>
        </p:nvSpPr>
        <p:spPr>
          <a:xfrm>
            <a:off x="2362200" y="143978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BA6DFA4-52C5-433C-A8FD-DA6719D4EFD1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424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3161-DA92-438C-BD69-FD6510A3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Dominant Neutral Species for Pure CF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br>
              <a:rPr lang="en-US" baseline="-250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(10 </a:t>
            </a:r>
            <a:r>
              <a:rPr lang="en-US" dirty="0" err="1">
                <a:solidFill>
                  <a:srgbClr val="FF0000"/>
                </a:solidFill>
              </a:rPr>
              <a:t>mTorr</a:t>
            </a:r>
            <a:r>
              <a:rPr lang="en-US" dirty="0">
                <a:solidFill>
                  <a:srgbClr val="FF0000"/>
                </a:solidFill>
              </a:rPr>
              <a:t>; 70 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900EA-F249-4E99-A1D4-AB77AAC59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6" y="1828800"/>
            <a:ext cx="8503920" cy="2368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0943A-F6CD-46F2-9477-CCFC17317923}"/>
              </a:ext>
            </a:extLst>
          </p:cNvPr>
          <p:cNvSpPr txBox="1"/>
          <p:nvPr/>
        </p:nvSpPr>
        <p:spPr>
          <a:xfrm>
            <a:off x="7924800" y="1371600"/>
            <a:ext cx="114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×10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-3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FE3B0-4719-48C1-A47D-2462123B71C1}"/>
              </a:ext>
            </a:extLst>
          </p:cNvPr>
          <p:cNvSpPr txBox="1"/>
          <p:nvPr/>
        </p:nvSpPr>
        <p:spPr>
          <a:xfrm>
            <a:off x="28112" y="4411285"/>
            <a:ext cx="888728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The fluorine atoms are mainly generated in these two reactions: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	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→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F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endParaRPr lang="en-US" sz="1800" i="1" dirty="0">
              <a:latin typeface="+mn-lt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+mn-lt"/>
              </a:rPr>
              <a:t>	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→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1800" baseline="30000" dirty="0">
                <a:effectLst/>
                <a:latin typeface="+mn-lt"/>
                <a:ea typeface="Calibri" panose="020F0502020204030204" pitchFamily="34" charset="0"/>
              </a:rPr>
              <a:t>+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F + 2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Their rate coefficients in the electron temperature range 4-5 eV are comparable;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 dominant reaction for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generation is the reaction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→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+ F +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EB7159-39E9-4D9D-AD60-71AD223EAEBD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896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FB01-4A9D-41A6-8EE7-A819EFB5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Experimental Data for Mechanism Validation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B5F71-ACBF-48D1-9CC4-A74CEDDD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98140"/>
            <a:ext cx="2771775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B5BF5-B5D2-4D1B-AD2D-325E3139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1458157"/>
            <a:ext cx="2752725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DE2E7C-BC3D-4B05-8888-33C2A9B85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362" y="1469994"/>
            <a:ext cx="2809875" cy="2190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63D2B4-B8A2-45B6-9C70-A83DB1A6AAB7}"/>
              </a:ext>
            </a:extLst>
          </p:cNvPr>
          <p:cNvSpPr txBox="1"/>
          <p:nvPr/>
        </p:nvSpPr>
        <p:spPr>
          <a:xfrm>
            <a:off x="114299" y="3863080"/>
            <a:ext cx="89154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Both experimental and modeling results were taken from Kimura and </a:t>
            </a:r>
            <a:r>
              <a:rPr lang="en-US" sz="1800" dirty="0" err="1">
                <a:latin typeface="+mn-lt"/>
              </a:rPr>
              <a:t>Ohe</a:t>
            </a:r>
            <a:r>
              <a:rPr lang="en-US" sz="1800" dirty="0">
                <a:latin typeface="+mn-lt"/>
              </a:rPr>
              <a:t>, J. Appl. Phys. </a:t>
            </a:r>
            <a:r>
              <a:rPr lang="en-US" sz="1800" b="1" dirty="0">
                <a:latin typeface="+mn-lt"/>
              </a:rPr>
              <a:t>92, </a:t>
            </a:r>
            <a:r>
              <a:rPr lang="en-US" sz="1800" dirty="0">
                <a:latin typeface="+mn-lt"/>
              </a:rPr>
              <a:t>1780 (2002);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Modeling results were obtained using the global model, i.e.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for spatially averaged quantities with the assumption about the uniform electron spatial distribution;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Although this assumption can be valid for small diameter flow-tube type ICP reactors, it is not necessarily valid in a stove-top ICP configuration, where electromagnetic heating of the electrons is confined to a narrow skin depth region in the vicinity of the antenna;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447C3B0-92FD-4D39-835F-7F9DE3D111DA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224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CF65-DC2F-4549-952E-D4F00E30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Stochastic Heating Model Implemented within </a:t>
            </a:r>
            <a:r>
              <a:rPr lang="en-US" dirty="0" err="1">
                <a:solidFill>
                  <a:srgbClr val="FF0000"/>
                </a:solidFill>
              </a:rPr>
              <a:t>VizGlow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70FFD-B454-46C2-B613-C32ACCB45A97}"/>
              </a:ext>
            </a:extLst>
          </p:cNvPr>
          <p:cNvSpPr txBox="1"/>
          <p:nvPr/>
        </p:nvSpPr>
        <p:spPr>
          <a:xfrm>
            <a:off x="228600" y="1676400"/>
            <a:ext cx="4724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In an ICP plasma, electrons gain energy from the EM wave electric field by two mechanisms</a:t>
            </a:r>
          </a:p>
          <a:p>
            <a:pPr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</a:rPr>
              <a:t>In the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u="sng" dirty="0">
                <a:effectLst/>
                <a:latin typeface="+mn-lt"/>
                <a:ea typeface="Calibri" panose="020F0502020204030204" pitchFamily="34" charset="0"/>
              </a:rPr>
              <a:t>first mechanism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, the wave energy is transferred to the electrons through the oscillating electric field within a skin depth layer near the plasma surface by collisional (ohmic) dissipation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;</a:t>
            </a:r>
          </a:p>
          <a:p>
            <a:pPr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n the </a:t>
            </a:r>
            <a:r>
              <a:rPr lang="en-US" sz="1800" u="sng" dirty="0">
                <a:effectLst/>
                <a:latin typeface="+mn-lt"/>
                <a:ea typeface="Calibri" panose="020F0502020204030204" pitchFamily="34" charset="0"/>
              </a:rPr>
              <a:t>second mechanism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, plasma electrons are “stochastically” heated by the oscillating inductive electric fields;</a:t>
            </a:r>
          </a:p>
          <a:p>
            <a:pPr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Although the first mechanism is always realized at all pressure regimes, the latter mechanism is efficient only at low gas pressures.  In this limit, non-local and transit-time effects are important.</a:t>
            </a:r>
            <a:endParaRPr lang="en-US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09C10B-BBDF-48AA-B1FA-3814FDD807FB}"/>
                  </a:ext>
                </a:extLst>
              </p:cNvPr>
              <p:cNvSpPr txBox="1"/>
              <p:nvPr/>
            </p:nvSpPr>
            <p:spPr>
              <a:xfrm>
                <a:off x="5791200" y="2691269"/>
                <a:ext cx="2133600" cy="613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09C10B-BBDF-48AA-B1FA-3814FDD80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91269"/>
                <a:ext cx="2133600" cy="613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23457-BEAB-4746-8420-B9A50C5E9947}"/>
                  </a:ext>
                </a:extLst>
              </p:cNvPr>
              <p:cNvSpPr txBox="1"/>
              <p:nvPr/>
            </p:nvSpPr>
            <p:spPr>
              <a:xfrm>
                <a:off x="6023129" y="4762975"/>
                <a:ext cx="1669742" cy="701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𝑝𝑒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F23457-BEAB-4746-8420-B9A50C5E9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29" y="4762975"/>
                <a:ext cx="1669742" cy="701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3D786D3-B9A4-4B61-BF24-7FE51193C527}"/>
              </a:ext>
            </a:extLst>
          </p:cNvPr>
          <p:cNvSpPr txBox="1"/>
          <p:nvPr/>
        </p:nvSpPr>
        <p:spPr>
          <a:xfrm>
            <a:off x="5029200" y="172845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</a:rPr>
              <a:t>In </a:t>
            </a:r>
            <a:r>
              <a:rPr lang="en-US" sz="1800" b="1" dirty="0" err="1">
                <a:solidFill>
                  <a:schemeClr val="accent2"/>
                </a:solidFill>
              </a:rPr>
              <a:t>VizGlow</a:t>
            </a:r>
            <a:r>
              <a:rPr lang="en-US" sz="1800" b="1" dirty="0">
                <a:solidFill>
                  <a:schemeClr val="accent2"/>
                </a:solidFill>
              </a:rPr>
              <a:t>, we introduced the “effective” electron-neutral collision frequency: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FCCA5-7364-445D-845D-A83012F7D655}"/>
              </a:ext>
            </a:extLst>
          </p:cNvPr>
          <p:cNvSpPr txBox="1"/>
          <p:nvPr/>
        </p:nvSpPr>
        <p:spPr>
          <a:xfrm>
            <a:off x="5029200" y="3433933"/>
            <a:ext cx="422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</a:rPr>
              <a:t>It is used in the electron transport, electron energy balance equation as well as in the EM equations through the plasma conductivity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9327E5-22A9-4A46-AA92-38F2DB6CE7C1}"/>
              </a:ext>
            </a:extLst>
          </p:cNvPr>
          <p:cNvSpPr txBox="1"/>
          <p:nvPr/>
        </p:nvSpPr>
        <p:spPr>
          <a:xfrm>
            <a:off x="153618" y="6133951"/>
            <a:ext cx="61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solidFill>
                  <a:schemeClr val="accent2"/>
                </a:solidFill>
                <a:latin typeface="+mj-lt"/>
              </a:rPr>
              <a:t>For more details, see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:</a:t>
            </a:r>
          </a:p>
          <a:p>
            <a:pPr algn="l"/>
            <a:r>
              <a:rPr lang="en-US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Vahedi, Lieberman, </a:t>
            </a:r>
            <a:r>
              <a:rPr lang="en-US" dirty="0" err="1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DiPeso</a:t>
            </a:r>
            <a:r>
              <a:rPr lang="en-US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Rognlien</a:t>
            </a:r>
            <a:r>
              <a:rPr lang="en-US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, and Hewett, J. Appl. Phys. </a:t>
            </a:r>
            <a:r>
              <a:rPr lang="en-US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78,</a:t>
            </a:r>
            <a:r>
              <a:rPr lang="en-US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1446 (1995)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436268A-663A-48E3-BDE8-A23521C1B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034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CF8E-875A-4918-A905-94DF09A7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VizGlow</a:t>
            </a:r>
            <a:r>
              <a:rPr lang="en-US" dirty="0">
                <a:solidFill>
                  <a:srgbClr val="FF0000"/>
                </a:solidFill>
              </a:rPr>
              <a:t> vs. Experimental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32775-114D-43C6-9D91-52193B916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1526163"/>
            <a:ext cx="3017520" cy="2462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2A3FF-CD01-4996-9E9E-FC6212ED0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0" y="1535489"/>
            <a:ext cx="3108960" cy="2452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A57290-57FA-4778-92DF-2E5B225C9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145349"/>
            <a:ext cx="3017520" cy="2435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61720-C841-4194-BDE8-DCAA4CDBF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4145348"/>
            <a:ext cx="3108960" cy="2452936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71B6421-A451-48C7-940C-FDE61F4B3500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478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CE9E-6FD9-4C2D-B4DC-6F5E1F78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Influence of the Stochastic Heating Length Scale (10 </a:t>
            </a:r>
            <a:r>
              <a:rPr lang="en-US" dirty="0" err="1">
                <a:solidFill>
                  <a:srgbClr val="FF0000"/>
                </a:solidFill>
              </a:rPr>
              <a:t>mTorr</a:t>
            </a:r>
            <a:r>
              <a:rPr lang="en-US" dirty="0">
                <a:solidFill>
                  <a:srgbClr val="FF0000"/>
                </a:solidFill>
              </a:rPr>
              <a:t>; 70 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FE3FC-FDC8-4CD7-8BCA-C74C5E6A6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0" y="2059169"/>
            <a:ext cx="7040880" cy="207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ECC5E-AE0B-4640-B665-C2C665083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813045"/>
            <a:ext cx="7040880" cy="2024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7A336-86F6-402C-AC6C-9B656332FEE2}"/>
              </a:ext>
            </a:extLst>
          </p:cNvPr>
          <p:cNvSpPr txBox="1"/>
          <p:nvPr/>
        </p:nvSpPr>
        <p:spPr>
          <a:xfrm>
            <a:off x="7529566" y="154047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DAC85-4977-4063-A445-FEB5B67A53CE}"/>
              </a:ext>
            </a:extLst>
          </p:cNvPr>
          <p:cNvSpPr txBox="1"/>
          <p:nvPr/>
        </p:nvSpPr>
        <p:spPr>
          <a:xfrm>
            <a:off x="3593174" y="1283183"/>
            <a:ext cx="195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Electron density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850C8-C771-4063-A9BC-F72E6A3C6B01}"/>
              </a:ext>
            </a:extLst>
          </p:cNvPr>
          <p:cNvSpPr txBox="1"/>
          <p:nvPr/>
        </p:nvSpPr>
        <p:spPr>
          <a:xfrm>
            <a:off x="3273123" y="4110547"/>
            <a:ext cx="2522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Electron temperature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5E3EB-EAA5-44F6-9686-74D8FCB018A3}"/>
              </a:ext>
            </a:extLst>
          </p:cNvPr>
          <p:cNvSpPr txBox="1"/>
          <p:nvPr/>
        </p:nvSpPr>
        <p:spPr>
          <a:xfrm>
            <a:off x="7696200" y="413866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endParaRPr 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C301F95-EAF5-4A42-A2CE-52807EE695FB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18</a:t>
            </a:fld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64BC5-60D2-49FE-9F4A-B986373E497A}"/>
              </a:ext>
            </a:extLst>
          </p:cNvPr>
          <p:cNvSpPr txBox="1"/>
          <p:nvPr/>
        </p:nvSpPr>
        <p:spPr>
          <a:xfrm>
            <a:off x="1219200" y="1629301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No stochastic heating</a:t>
            </a:r>
            <a:endParaRPr lang="en-US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8BC829-5175-434F-B92F-0B5E5E9FE25B}"/>
                  </a:ext>
                </a:extLst>
              </p:cNvPr>
              <p:cNvSpPr txBox="1"/>
              <p:nvPr/>
            </p:nvSpPr>
            <p:spPr>
              <a:xfrm>
                <a:off x="3853648" y="1659569"/>
                <a:ext cx="1231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cm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8BC829-5175-434F-B92F-0B5E5E9FE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648" y="1659569"/>
                <a:ext cx="1231043" cy="369332"/>
              </a:xfrm>
              <a:prstGeom prst="rect">
                <a:avLst/>
              </a:prstGeom>
              <a:blipFill>
                <a:blip r:embed="rId4"/>
                <a:stretch>
                  <a:fillRect t="-9836" r="-2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FB94B3-5B72-4EE5-B3F8-D64F38AB0479}"/>
                  </a:ext>
                </a:extLst>
              </p:cNvPr>
              <p:cNvSpPr txBox="1"/>
              <p:nvPr/>
            </p:nvSpPr>
            <p:spPr>
              <a:xfrm>
                <a:off x="5979324" y="1634788"/>
                <a:ext cx="1231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cm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BFB94B3-5B72-4EE5-B3F8-D64F38AB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24" y="1634788"/>
                <a:ext cx="1231043" cy="369332"/>
              </a:xfrm>
              <a:prstGeom prst="rect">
                <a:avLst/>
              </a:prstGeom>
              <a:blipFill>
                <a:blip r:embed="rId5"/>
                <a:stretch>
                  <a:fillRect t="-9836" r="-198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46712DB-6A5C-4143-AF11-DBF7DA0C20A4}"/>
              </a:ext>
            </a:extLst>
          </p:cNvPr>
          <p:cNvSpPr txBox="1"/>
          <p:nvPr/>
        </p:nvSpPr>
        <p:spPr>
          <a:xfrm>
            <a:off x="1307174" y="4417678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No stochastic heating</a:t>
            </a:r>
            <a:endParaRPr lang="en-US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77BF07-BE38-4E4E-AE6C-A0F8C866ABB5}"/>
                  </a:ext>
                </a:extLst>
              </p:cNvPr>
              <p:cNvSpPr txBox="1"/>
              <p:nvPr/>
            </p:nvSpPr>
            <p:spPr>
              <a:xfrm>
                <a:off x="3941622" y="4447946"/>
                <a:ext cx="1231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cm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677BF07-BE38-4E4E-AE6C-A0F8C866A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622" y="4447946"/>
                <a:ext cx="1231043" cy="369332"/>
              </a:xfrm>
              <a:prstGeom prst="rect">
                <a:avLst/>
              </a:prstGeom>
              <a:blipFill>
                <a:blip r:embed="rId6"/>
                <a:stretch>
                  <a:fillRect t="-11667" r="-198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55F32A-1624-4852-85AC-345B56C813F6}"/>
                  </a:ext>
                </a:extLst>
              </p:cNvPr>
              <p:cNvSpPr txBox="1"/>
              <p:nvPr/>
            </p:nvSpPr>
            <p:spPr>
              <a:xfrm>
                <a:off x="6067298" y="4423165"/>
                <a:ext cx="1231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cm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555F32A-1624-4852-85AC-345B56C81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98" y="4423165"/>
                <a:ext cx="1231043" cy="369332"/>
              </a:xfrm>
              <a:prstGeom prst="rect">
                <a:avLst/>
              </a:prstGeom>
              <a:blipFill>
                <a:blip r:embed="rId7"/>
                <a:stretch>
                  <a:fillRect t="-11667" r="-24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75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7D10-1AC2-40C8-8296-C508C048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Influence of the Background Gas Pressure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(70 W)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794AA-555A-444A-B582-52A4F57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92806"/>
            <a:ext cx="7040880" cy="2069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33A1F9-CC0C-4294-8DB0-B2320457B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95800"/>
            <a:ext cx="7040880" cy="207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5C163-E098-436D-8106-9718F7782D15}"/>
              </a:ext>
            </a:extLst>
          </p:cNvPr>
          <p:cNvSpPr txBox="1"/>
          <p:nvPr/>
        </p:nvSpPr>
        <p:spPr>
          <a:xfrm>
            <a:off x="7529566" y="154047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25282-2F73-4C50-88B4-8A4F82975B88}"/>
              </a:ext>
            </a:extLst>
          </p:cNvPr>
          <p:cNvSpPr txBox="1"/>
          <p:nvPr/>
        </p:nvSpPr>
        <p:spPr>
          <a:xfrm>
            <a:off x="7529566" y="415445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037AD-36FB-4F9C-BF52-E61D200F8E22}"/>
              </a:ext>
            </a:extLst>
          </p:cNvPr>
          <p:cNvSpPr txBox="1"/>
          <p:nvPr/>
        </p:nvSpPr>
        <p:spPr>
          <a:xfrm>
            <a:off x="3581400" y="1474619"/>
            <a:ext cx="195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Electron density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9917A-C5F0-446E-8143-CF98281FB574}"/>
              </a:ext>
            </a:extLst>
          </p:cNvPr>
          <p:cNvSpPr txBox="1"/>
          <p:nvPr/>
        </p:nvSpPr>
        <p:spPr>
          <a:xfrm>
            <a:off x="3731535" y="4019490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Ion F</a:t>
            </a:r>
            <a:r>
              <a:rPr lang="en-US" sz="2000" b="1" baseline="30000" dirty="0">
                <a:solidFill>
                  <a:schemeClr val="accent2"/>
                </a:solidFill>
              </a:rPr>
              <a:t>-</a:t>
            </a:r>
            <a:r>
              <a:rPr lang="en-US" sz="2000" b="1" dirty="0">
                <a:solidFill>
                  <a:schemeClr val="accent2"/>
                </a:solidFill>
              </a:rPr>
              <a:t> density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2B3117-C54E-428C-A444-97B578889F36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15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004E03A-AF7D-4288-9711-F53B0AEF6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12" y="2388650"/>
            <a:ext cx="8610600" cy="40626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333399"/>
              </a:buClr>
              <a:buSzPts val="2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Location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Austin, Texas, USA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333399"/>
              </a:buClr>
              <a:buSzPts val="2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History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		Incorporated 2003</a:t>
            </a:r>
          </a:p>
          <a:p>
            <a:pPr marL="1828800" marR="0" lvl="0" indent="-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333399"/>
              </a:buClr>
              <a:buSzPts val="2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Market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International customer base across US, Europe, and Asia </a:t>
            </a:r>
          </a:p>
          <a:p>
            <a:pPr marL="1828800" marR="0" lvl="0" indent="-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333399"/>
              </a:buClr>
              <a:buSzPts val="2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Team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	Diverse team with domain expertise in plasmas, reactive flows, gas and surface chemistries, thermal fluids, electromagnetics and hybrid plasma systems </a:t>
            </a:r>
          </a:p>
          <a:p>
            <a:pPr marL="1828800" marR="0" lvl="0" indent="-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333399"/>
              </a:buClr>
              <a:buSzPts val="2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Products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	Develops, supports, consults, and distributes the OverViz Simulation Suite and OverViz modules. Offers academic and commercial licenses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0D145D-39BA-4830-8493-843C051F61A7}"/>
              </a:ext>
            </a:extLst>
          </p:cNvPr>
          <p:cNvSpPr/>
          <p:nvPr/>
        </p:nvSpPr>
        <p:spPr bwMode="auto">
          <a:xfrm>
            <a:off x="304800" y="1655763"/>
            <a:ext cx="85344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Industry leader in non-equilibrium and thermal plasma multiphysics simulation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5CAF60-BE23-4225-9929-0ABB8B452C00}"/>
              </a:ext>
            </a:extLst>
          </p:cNvPr>
          <p:cNvSpPr txBox="1">
            <a:spLocks/>
          </p:cNvSpPr>
          <p:nvPr/>
        </p:nvSpPr>
        <p:spPr bwMode="auto">
          <a:xfrm>
            <a:off x="335536" y="218537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Company Overview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9F777B2-843F-4229-BF05-D0FEBD8E6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302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83F2-AB5A-43E0-AB99-05DA3ECB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D39B4-BC73-4FA5-B3A8-7A49F40AC0AF}"/>
              </a:ext>
            </a:extLst>
          </p:cNvPr>
          <p:cNvSpPr txBox="1"/>
          <p:nvPr/>
        </p:nvSpPr>
        <p:spPr>
          <a:xfrm>
            <a:off x="431307" y="1600200"/>
            <a:ext cx="76198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We used the self-consistent axisymmetric multi-fluid numerical model to analyze an inductively coupled plasma discharge in pure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for the conditions typical for the plasma etching applications;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We developed a mechanism of plasma chemical reactions for both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/O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mixture and pure CF</a:t>
            </a:r>
            <a:r>
              <a:rPr lang="en-US" sz="1800" baseline="-25000" dirty="0">
                <a:effectLst/>
                <a:latin typeface="+mn-lt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 and validated them against the experimental data;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We found that accounting for the stochastic electron heating leads to the accumulation of electrons closer to the quartz window;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We obtained that accounting for the stochastic heating is necessary to explain experimentally measured plasma parameters;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We analyzed the influence of the background gas pressure on the plasma parameters.  We obtained that for the pressure of 5 mTorr the plasma is electropositive with the dominant negative species as electrons.  An increase of gas pressure led to the increase of the plasma electronegativity.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EB1C75-57F4-42E0-B445-7951FE1DB9CD}"/>
              </a:ext>
            </a:extLst>
          </p:cNvPr>
          <p:cNvSpPr txBox="1">
            <a:spLocks/>
          </p:cNvSpPr>
          <p:nvPr/>
        </p:nvSpPr>
        <p:spPr bwMode="auto">
          <a:xfrm>
            <a:off x="8458199" y="0"/>
            <a:ext cx="671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13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8229600" cy="990600"/>
          </a:xfrm>
        </p:spPr>
        <p:txBody>
          <a:bodyPr/>
          <a:lstStyle/>
          <a:p>
            <a:pPr algn="ctr"/>
            <a:r>
              <a:rPr lang="en-US" sz="2000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285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C3DED79-5F74-4CF5-9D1D-2D2216221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10B1B-6758-4B30-8CA6-5F23FC197EEF}"/>
              </a:ext>
            </a:extLst>
          </p:cNvPr>
          <p:cNvSpPr txBox="1">
            <a:spLocks/>
          </p:cNvSpPr>
          <p:nvPr/>
        </p:nvSpPr>
        <p:spPr bwMode="auto">
          <a:xfrm>
            <a:off x="335536" y="218537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93261-2C78-4D66-9409-BF2D46D04780}"/>
              </a:ext>
            </a:extLst>
          </p:cNvPr>
          <p:cNvSpPr txBox="1"/>
          <p:nvPr/>
        </p:nvSpPr>
        <p:spPr>
          <a:xfrm>
            <a:off x="228600" y="15240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Plasma etching is a critical unit process used in semiconductor manufacturing (</a:t>
            </a:r>
            <a:r>
              <a:rPr lang="en-US" sz="2000" dirty="0">
                <a:effectLst/>
                <a:latin typeface="+mn-lt"/>
              </a:rPr>
              <a:t>plasmas used in 40-45% of the fabrication steps in leading microchip manufacturing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);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The etch process has both physical and chemical attributes; therefore, to maximize the efficiency of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reactor design, processing engineers need full-fidelity multiscale multispecies computational tools;</a:t>
            </a:r>
            <a:endParaRPr lang="en-US" sz="2000" dirty="0">
              <a:latin typeface="+mn-lt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Feedgas mixes for plasma etching are usually complex because of the conflicting requirements on etch rate, selectivity to mask and underlayer, and anisotropy</a:t>
            </a:r>
            <a:r>
              <a:rPr lang="en-US" sz="2000" dirty="0">
                <a:latin typeface="+mn-lt"/>
              </a:rPr>
              <a:t>;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Detailed mechanisms for plasma etch processes are not well understood for a majority of process gases; the development, validation, and improvement of these mechanisms is a constant endeavor;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Some of the existing mechanisms of plasma chemical reactions even contradict each other.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94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Experiments Chosen for Validation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01BC0-C28F-4546-8D1E-6E279CF8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035040" cy="3872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C91E4-6EF6-4D61-9A9B-15B108673997}"/>
              </a:ext>
            </a:extLst>
          </p:cNvPr>
          <p:cNvSpPr txBox="1"/>
          <p:nvPr/>
        </p:nvSpPr>
        <p:spPr>
          <a:xfrm>
            <a:off x="213360" y="6112428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</a:rPr>
              <a:t>Kimura and Noto, J. Appl. Phys. </a:t>
            </a:r>
            <a:r>
              <a:rPr lang="en-US" sz="1600" b="1" dirty="0">
                <a:solidFill>
                  <a:schemeClr val="accent2"/>
                </a:solidFill>
              </a:rPr>
              <a:t>100,</a:t>
            </a:r>
            <a:r>
              <a:rPr lang="en-US" sz="1600" dirty="0">
                <a:solidFill>
                  <a:schemeClr val="accent2"/>
                </a:solidFill>
              </a:rPr>
              <a:t> 063303 (2006) (ICP discharge in CF</a:t>
            </a:r>
            <a:r>
              <a:rPr lang="en-US" sz="1600" baseline="-25000" dirty="0">
                <a:solidFill>
                  <a:schemeClr val="accent2"/>
                </a:solidFill>
              </a:rPr>
              <a:t>4</a:t>
            </a:r>
            <a:r>
              <a:rPr lang="en-US" sz="1600" dirty="0">
                <a:solidFill>
                  <a:schemeClr val="accent2"/>
                </a:solidFill>
              </a:rPr>
              <a:t>/O</a:t>
            </a:r>
            <a:r>
              <a:rPr lang="en-US" sz="1600" baseline="-25000" dirty="0">
                <a:solidFill>
                  <a:schemeClr val="accent2"/>
                </a:solidFill>
              </a:rPr>
              <a:t>2</a:t>
            </a:r>
            <a:r>
              <a:rPr lang="en-US" sz="1600" dirty="0">
                <a:solidFill>
                  <a:schemeClr val="accent2"/>
                </a:solidFill>
              </a:rPr>
              <a:t> mixture)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</a:rPr>
              <a:t>Kimura and </a:t>
            </a:r>
            <a:r>
              <a:rPr lang="en-US" sz="1600" dirty="0" err="1">
                <a:solidFill>
                  <a:schemeClr val="accent2"/>
                </a:solidFill>
              </a:rPr>
              <a:t>Ohe</a:t>
            </a:r>
            <a:r>
              <a:rPr lang="en-US" sz="1600" dirty="0">
                <a:solidFill>
                  <a:schemeClr val="accent2"/>
                </a:solidFill>
              </a:rPr>
              <a:t>, J. Appl. Phys. </a:t>
            </a:r>
            <a:r>
              <a:rPr lang="en-US" sz="1600" b="1" dirty="0">
                <a:solidFill>
                  <a:schemeClr val="accent2"/>
                </a:solidFill>
              </a:rPr>
              <a:t>92,</a:t>
            </a:r>
            <a:r>
              <a:rPr lang="en-US" sz="1600" dirty="0">
                <a:solidFill>
                  <a:schemeClr val="accent2"/>
                </a:solidFill>
              </a:rPr>
              <a:t> 1780 (2002) (ICP discharge in pure CF</a:t>
            </a:r>
            <a:r>
              <a:rPr lang="en-US" sz="1600" baseline="-25000" dirty="0">
                <a:solidFill>
                  <a:schemeClr val="accent2"/>
                </a:solidFill>
              </a:rPr>
              <a:t>4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965E5-1AE8-4667-8720-2C36B944B0D3}"/>
              </a:ext>
            </a:extLst>
          </p:cNvPr>
          <p:cNvSpPr txBox="1"/>
          <p:nvPr/>
        </p:nvSpPr>
        <p:spPr>
          <a:xfrm>
            <a:off x="3581400" y="1524000"/>
            <a:ext cx="20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Experimental setup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D865406-1251-4983-96A4-B792E08CB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082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324C142-5B50-453C-A787-772D371B7F07}"/>
              </a:ext>
            </a:extLst>
          </p:cNvPr>
          <p:cNvSpPr/>
          <p:nvPr/>
        </p:nvSpPr>
        <p:spPr bwMode="auto">
          <a:xfrm>
            <a:off x="0" y="3940172"/>
            <a:ext cx="9136063" cy="291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7EB6FD-154A-4E1C-ACBD-BA6703E70464}"/>
              </a:ext>
            </a:extLst>
          </p:cNvPr>
          <p:cNvSpPr txBox="1"/>
          <p:nvPr/>
        </p:nvSpPr>
        <p:spPr>
          <a:xfrm>
            <a:off x="5029200" y="100013"/>
            <a:ext cx="39179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+mn-cs"/>
                <a:sym typeface="Gill Sans" charset="0"/>
              </a:rPr>
              <a:t>Parallelized, scalable framework for creating 1D/2D/3D, coupled simulations using a comprehensive suite of multiphysics modules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EE3A009-CF3B-4330-AC67-37181B4F9319}"/>
              </a:ext>
            </a:extLst>
          </p:cNvPr>
          <p:cNvSpPr/>
          <p:nvPr/>
        </p:nvSpPr>
        <p:spPr>
          <a:xfrm>
            <a:off x="1" y="1050951"/>
            <a:ext cx="9151936" cy="3348423"/>
          </a:xfrm>
          <a:prstGeom prst="rect">
            <a:avLst/>
          </a:prstGeom>
          <a:solidFill>
            <a:srgbClr val="FFF6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cs typeface="+mn-cs"/>
              <a:sym typeface="Gill Sans" charset="0"/>
            </a:endParaRPr>
          </a:p>
        </p:txBody>
      </p:sp>
      <p:cxnSp>
        <p:nvCxnSpPr>
          <p:cNvPr id="14344" name="Straight Connector 101">
            <a:extLst>
              <a:ext uri="{FF2B5EF4-FFF2-40B4-BE49-F238E27FC236}">
                <a16:creationId xmlns:a16="http://schemas.microsoft.com/office/drawing/2014/main" id="{229EF4BD-A85D-42E3-8604-B104DB4D7475}"/>
              </a:ext>
            </a:extLst>
          </p:cNvPr>
          <p:cNvCxnSpPr>
            <a:cxnSpLocks/>
          </p:cNvCxnSpPr>
          <p:nvPr/>
        </p:nvCxnSpPr>
        <p:spPr bwMode="auto">
          <a:xfrm>
            <a:off x="258763" y="8153400"/>
            <a:ext cx="8137525" cy="0"/>
          </a:xfrm>
          <a:prstGeom prst="line">
            <a:avLst/>
          </a:prstGeom>
          <a:noFill/>
          <a:ln w="28575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95">
            <a:extLst>
              <a:ext uri="{FF2B5EF4-FFF2-40B4-BE49-F238E27FC236}">
                <a16:creationId xmlns:a16="http://schemas.microsoft.com/office/drawing/2014/main" id="{528EAAC6-751F-4E28-BBB6-DBFB94176DB1}"/>
              </a:ext>
            </a:extLst>
          </p:cNvPr>
          <p:cNvCxnSpPr>
            <a:cxnSpLocks/>
          </p:cNvCxnSpPr>
          <p:nvPr/>
        </p:nvCxnSpPr>
        <p:spPr bwMode="auto">
          <a:xfrm>
            <a:off x="7937" y="1981200"/>
            <a:ext cx="9136063" cy="0"/>
          </a:xfrm>
          <a:prstGeom prst="lin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412" name="Group 176">
            <a:extLst>
              <a:ext uri="{FF2B5EF4-FFF2-40B4-BE49-F238E27FC236}">
                <a16:creationId xmlns:a16="http://schemas.microsoft.com/office/drawing/2014/main" id="{57288814-D76F-4CB2-A06C-090EDBA7D71D}"/>
              </a:ext>
            </a:extLst>
          </p:cNvPr>
          <p:cNvGrpSpPr>
            <a:grpSpLocks/>
          </p:cNvGrpSpPr>
          <p:nvPr/>
        </p:nvGrpSpPr>
        <p:grpSpPr bwMode="auto">
          <a:xfrm>
            <a:off x="385251" y="1311710"/>
            <a:ext cx="2145693" cy="523875"/>
            <a:chOff x="259459" y="1110328"/>
            <a:chExt cx="2145519" cy="523220"/>
          </a:xfrm>
        </p:grpSpPr>
        <p:grpSp>
          <p:nvGrpSpPr>
            <p:cNvPr id="14414" name="Group 105">
              <a:extLst>
                <a:ext uri="{FF2B5EF4-FFF2-40B4-BE49-F238E27FC236}">
                  <a16:creationId xmlns:a16="http://schemas.microsoft.com/office/drawing/2014/main" id="{F783F6CB-8A62-46E3-8FEB-389F6FD90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459" y="1143000"/>
              <a:ext cx="548640" cy="457200"/>
              <a:chOff x="652290" y="1698713"/>
              <a:chExt cx="594360" cy="502920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199019CC-A3A6-4A14-8D18-19053D9AC95A}"/>
                  </a:ext>
                </a:extLst>
              </p:cNvPr>
              <p:cNvSpPr/>
              <p:nvPr/>
            </p:nvSpPr>
            <p:spPr>
              <a:xfrm>
                <a:off x="652290" y="1699399"/>
                <a:ext cx="594999" cy="50229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  <a:sym typeface="Gill Sans" charset="0"/>
                </a:endParaRPr>
              </a:p>
            </p:txBody>
          </p:sp>
          <p:pic>
            <p:nvPicPr>
              <p:cNvPr id="14417" name="Picture 15" descr="ICPExample_AzImag_ver2">
                <a:extLst>
                  <a:ext uri="{FF2B5EF4-FFF2-40B4-BE49-F238E27FC236}">
                    <a16:creationId xmlns:a16="http://schemas.microsoft.com/office/drawing/2014/main" id="{93410D23-60EB-4177-9695-097883C4C16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" t="6378" r="2306" b="6288"/>
              <a:stretch>
                <a:fillRect/>
              </a:stretch>
            </p:blipFill>
            <p:spPr bwMode="auto">
              <a:xfrm>
                <a:off x="718908" y="1766890"/>
                <a:ext cx="457200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783F159-A7F9-402A-BBBD-F781B8638985}"/>
                </a:ext>
              </a:extLst>
            </p:cNvPr>
            <p:cNvSpPr txBox="1"/>
            <p:nvPr/>
          </p:nvSpPr>
          <p:spPr>
            <a:xfrm>
              <a:off x="865835" y="1110328"/>
              <a:ext cx="15391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w Cen MT" panose="020B0602020104020603" pitchFamily="34" charset="0"/>
                  <a:cs typeface="+mn-cs"/>
                  <a:sym typeface="Gill Sans" charset="0"/>
                </a:rPr>
                <a:t>VizGlow</a:t>
              </a: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A536AC2-371E-48EF-AB13-C00A5A084357}"/>
              </a:ext>
            </a:extLst>
          </p:cNvPr>
          <p:cNvSpPr/>
          <p:nvPr/>
        </p:nvSpPr>
        <p:spPr bwMode="auto">
          <a:xfrm>
            <a:off x="3027602" y="1444550"/>
            <a:ext cx="6127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rPr>
              <a:t>Non-equilibrium cold plasma systems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  <a:sym typeface="Gill Sans" charset="0"/>
            </a:endParaRPr>
          </a:p>
        </p:txBody>
      </p:sp>
      <p:cxnSp>
        <p:nvCxnSpPr>
          <p:cNvPr id="14343" name="Straight Connector 100">
            <a:extLst>
              <a:ext uri="{FF2B5EF4-FFF2-40B4-BE49-F238E27FC236}">
                <a16:creationId xmlns:a16="http://schemas.microsoft.com/office/drawing/2014/main" id="{98737408-55CD-4486-B204-C2061CEF3D0C}"/>
              </a:ext>
            </a:extLst>
          </p:cNvPr>
          <p:cNvCxnSpPr>
            <a:cxnSpLocks/>
          </p:cNvCxnSpPr>
          <p:nvPr/>
        </p:nvCxnSpPr>
        <p:spPr bwMode="auto">
          <a:xfrm>
            <a:off x="7937" y="3581400"/>
            <a:ext cx="9136063" cy="0"/>
          </a:xfrm>
          <a:prstGeom prst="lin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400" name="Group 174">
            <a:extLst>
              <a:ext uri="{FF2B5EF4-FFF2-40B4-BE49-F238E27FC236}">
                <a16:creationId xmlns:a16="http://schemas.microsoft.com/office/drawing/2014/main" id="{882E7659-95FB-4E2A-A7B7-60C2A53EB2ED}"/>
              </a:ext>
            </a:extLst>
          </p:cNvPr>
          <p:cNvGrpSpPr>
            <a:grpSpLocks/>
          </p:cNvGrpSpPr>
          <p:nvPr/>
        </p:nvGrpSpPr>
        <p:grpSpPr bwMode="auto">
          <a:xfrm>
            <a:off x="385251" y="2881986"/>
            <a:ext cx="2165136" cy="523875"/>
            <a:chOff x="259459" y="4136041"/>
            <a:chExt cx="2164960" cy="523220"/>
          </a:xfrm>
        </p:grpSpPr>
        <p:grpSp>
          <p:nvGrpSpPr>
            <p:cNvPr id="14402" name="Group 119">
              <a:extLst>
                <a:ext uri="{FF2B5EF4-FFF2-40B4-BE49-F238E27FC236}">
                  <a16:creationId xmlns:a16="http://schemas.microsoft.com/office/drawing/2014/main" id="{B2F95D37-56A4-4C2C-9F30-AB1CDAF3D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459" y="4168713"/>
              <a:ext cx="548640" cy="457200"/>
              <a:chOff x="862418" y="4156728"/>
              <a:chExt cx="594360" cy="50292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283E715D-94BB-4595-A869-0E19701C2303}"/>
                  </a:ext>
                </a:extLst>
              </p:cNvPr>
              <p:cNvSpPr/>
              <p:nvPr/>
            </p:nvSpPr>
            <p:spPr>
              <a:xfrm>
                <a:off x="862418" y="4157414"/>
                <a:ext cx="594999" cy="50229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pic>
            <p:nvPicPr>
              <p:cNvPr id="14405" name="Picture 2">
                <a:extLst>
                  <a:ext uri="{FF2B5EF4-FFF2-40B4-BE49-F238E27FC236}">
                    <a16:creationId xmlns:a16="http://schemas.microsoft.com/office/drawing/2014/main" id="{8711E6BC-4104-437A-8963-18EA74BD4D5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416" y="4225308"/>
                <a:ext cx="457200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A13797C-2A47-4954-A669-E4E562A19ED0}"/>
                </a:ext>
              </a:extLst>
            </p:cNvPr>
            <p:cNvSpPr txBox="1"/>
            <p:nvPr/>
          </p:nvSpPr>
          <p:spPr>
            <a:xfrm>
              <a:off x="865835" y="4136041"/>
              <a:ext cx="15585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VizGrain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632F0B0-D5CB-42D5-8F5A-879AED207DDA}"/>
              </a:ext>
            </a:extLst>
          </p:cNvPr>
          <p:cNvSpPr/>
          <p:nvPr/>
        </p:nvSpPr>
        <p:spPr bwMode="auto">
          <a:xfrm>
            <a:off x="3060559" y="2912558"/>
            <a:ext cx="6127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rPr>
              <a:t>Gas-DSMC, PIC, hybrid-plasma / macro-particle kinetics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  <a:sym typeface="Gill Sans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99721-821A-434D-9F88-DF932DEC043A}"/>
              </a:ext>
            </a:extLst>
          </p:cNvPr>
          <p:cNvGrpSpPr/>
          <p:nvPr/>
        </p:nvGrpSpPr>
        <p:grpSpPr>
          <a:xfrm>
            <a:off x="6934648" y="4897347"/>
            <a:ext cx="1942652" cy="1529766"/>
            <a:chOff x="6934648" y="4649789"/>
            <a:chExt cx="1942652" cy="1529766"/>
          </a:xfrm>
        </p:grpSpPr>
        <p:grpSp>
          <p:nvGrpSpPr>
            <p:cNvPr id="14396" name="Group 126">
              <a:extLst>
                <a:ext uri="{FF2B5EF4-FFF2-40B4-BE49-F238E27FC236}">
                  <a16:creationId xmlns:a16="http://schemas.microsoft.com/office/drawing/2014/main" id="{AAE06D82-3D05-4108-990C-A0A466F07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1337" y="4649789"/>
              <a:ext cx="549275" cy="454024"/>
              <a:chOff x="1399978" y="5583377"/>
              <a:chExt cx="594999" cy="499682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A38AE80D-37FD-4CE4-9B71-667A6A37DCE9}"/>
                  </a:ext>
                </a:extLst>
              </p:cNvPr>
              <p:cNvSpPr/>
              <p:nvPr/>
            </p:nvSpPr>
            <p:spPr>
              <a:xfrm>
                <a:off x="1399978" y="5583377"/>
                <a:ext cx="594999" cy="49968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pic>
            <p:nvPicPr>
              <p:cNvPr id="14399" name="Picture 129">
                <a:extLst>
                  <a:ext uri="{FF2B5EF4-FFF2-40B4-BE49-F238E27FC236}">
                    <a16:creationId xmlns:a16="http://schemas.microsoft.com/office/drawing/2014/main" id="{3F5A3D4F-9EAE-44F7-BD7D-197650296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596" y="5648732"/>
                <a:ext cx="457199" cy="365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18CCB5D-F286-4510-A195-74A9EEA11FA2}"/>
                </a:ext>
              </a:extLst>
            </p:cNvPr>
            <p:cNvSpPr txBox="1"/>
            <p:nvPr/>
          </p:nvSpPr>
          <p:spPr bwMode="auto">
            <a:xfrm>
              <a:off x="7159297" y="5160884"/>
              <a:ext cx="1493355" cy="52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VizMesh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2ED7D23-7E18-49F9-9C10-F53C495633DB}"/>
                </a:ext>
              </a:extLst>
            </p:cNvPr>
            <p:cNvSpPr/>
            <p:nvPr/>
          </p:nvSpPr>
          <p:spPr bwMode="auto">
            <a:xfrm>
              <a:off x="6934648" y="5656335"/>
              <a:ext cx="19426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Hybrid unstructured 2D mesh generation tool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EA15E9-4193-417C-9032-6FD9BDC71DEE}"/>
              </a:ext>
            </a:extLst>
          </p:cNvPr>
          <p:cNvGrpSpPr/>
          <p:nvPr/>
        </p:nvGrpSpPr>
        <p:grpSpPr>
          <a:xfrm>
            <a:off x="385251" y="3667125"/>
            <a:ext cx="2408238" cy="523875"/>
            <a:chOff x="258763" y="3506282"/>
            <a:chExt cx="2408238" cy="523875"/>
          </a:xfrm>
        </p:grpSpPr>
        <p:grpSp>
          <p:nvGrpSpPr>
            <p:cNvPr id="14376" name="Group 133">
              <a:extLst>
                <a:ext uri="{FF2B5EF4-FFF2-40B4-BE49-F238E27FC236}">
                  <a16:creationId xmlns:a16="http://schemas.microsoft.com/office/drawing/2014/main" id="{A26E8D88-EC04-40D6-B6B6-84D84CEC7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763" y="3539619"/>
              <a:ext cx="549275" cy="457201"/>
              <a:chOff x="862416" y="5719252"/>
              <a:chExt cx="594999" cy="502292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507A160A-074E-4B73-8592-01862A1B692B}"/>
                  </a:ext>
                </a:extLst>
              </p:cNvPr>
              <p:cNvSpPr/>
              <p:nvPr/>
            </p:nvSpPr>
            <p:spPr>
              <a:xfrm>
                <a:off x="862416" y="5719252"/>
                <a:ext cx="594999" cy="50229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grpSp>
            <p:nvGrpSpPr>
              <p:cNvPr id="14379" name="Group 136">
                <a:extLst>
                  <a:ext uri="{FF2B5EF4-FFF2-40B4-BE49-F238E27FC236}">
                    <a16:creationId xmlns:a16="http://schemas.microsoft.com/office/drawing/2014/main" id="{9909AF1B-5D3D-4549-B417-C9DC3D2FD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756" y="5787146"/>
                <a:ext cx="365760" cy="365760"/>
                <a:chOff x="2590800" y="1752600"/>
                <a:chExt cx="923925" cy="85725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899F53C4-C4D6-4E73-8216-5CD0868B3BF8}"/>
                    </a:ext>
                  </a:extLst>
                </p:cNvPr>
                <p:cNvSpPr/>
                <p:nvPr/>
              </p:nvSpPr>
              <p:spPr>
                <a:xfrm>
                  <a:off x="2590800" y="1752600"/>
                  <a:ext cx="923925" cy="8572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alpha val="57000"/>
                      </a:srgbClr>
                    </a:gs>
                    <a:gs pos="36000">
                      <a:srgbClr val="FFC000">
                        <a:alpha val="71000"/>
                      </a:srgbClr>
                    </a:gs>
                    <a:gs pos="98230">
                      <a:srgbClr val="5B9BD5">
                        <a:lumMod val="75000"/>
                        <a:alpha val="63000"/>
                      </a:srgbClr>
                    </a:gs>
                    <a:gs pos="76000">
                      <a:srgbClr val="5B9BD5">
                        <a:alpha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D0305534-C3E4-465E-9EE5-370CDB4E5C35}"/>
                    </a:ext>
                  </a:extLst>
                </p:cNvPr>
                <p:cNvSpPr/>
                <p:nvPr/>
              </p:nvSpPr>
              <p:spPr>
                <a:xfrm>
                  <a:off x="2980335" y="2218887"/>
                  <a:ext cx="34751" cy="36788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79D1610A-0C5E-4AB6-B20F-5A47C98B83A5}"/>
                    </a:ext>
                  </a:extLst>
                </p:cNvPr>
                <p:cNvSpPr/>
                <p:nvPr/>
              </p:nvSpPr>
              <p:spPr>
                <a:xfrm>
                  <a:off x="3114997" y="2030854"/>
                  <a:ext cx="34751" cy="36788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1A6A64F0-D682-4714-B4D4-9652863CAB82}"/>
                    </a:ext>
                  </a:extLst>
                </p:cNvPr>
                <p:cNvSpPr/>
                <p:nvPr/>
              </p:nvSpPr>
              <p:spPr>
                <a:xfrm>
                  <a:off x="3123685" y="2361954"/>
                  <a:ext cx="34751" cy="36790"/>
                </a:xfrm>
                <a:prstGeom prst="ellipse">
                  <a:avLst/>
                </a:prstGeom>
                <a:solidFill>
                  <a:srgbClr val="FFC000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369B1D49-2E00-44B8-9B29-62696B9D3BEC}"/>
                    </a:ext>
                  </a:extLst>
                </p:cNvPr>
                <p:cNvSpPr/>
                <p:nvPr/>
              </p:nvSpPr>
              <p:spPr>
                <a:xfrm>
                  <a:off x="3267033" y="2018590"/>
                  <a:ext cx="34751" cy="36790"/>
                </a:xfrm>
                <a:prstGeom prst="ellipse">
                  <a:avLst/>
                </a:prstGeom>
                <a:solidFill>
                  <a:srgbClr val="FFC000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31BC3ACB-D772-45F2-AB83-4E9387477BA1}"/>
                    </a:ext>
                  </a:extLst>
                </p:cNvPr>
                <p:cNvSpPr/>
                <p:nvPr/>
              </p:nvSpPr>
              <p:spPr>
                <a:xfrm>
                  <a:off x="2854363" y="2316991"/>
                  <a:ext cx="39094" cy="36788"/>
                </a:xfrm>
                <a:prstGeom prst="ellipse">
                  <a:avLst/>
                </a:prstGeom>
                <a:solidFill>
                  <a:srgbClr val="FFC000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6E632EDD-E74A-4F7F-ACC7-DD8A4F313068}"/>
                    </a:ext>
                  </a:extLst>
                </p:cNvPr>
                <p:cNvSpPr/>
                <p:nvPr/>
              </p:nvSpPr>
              <p:spPr>
                <a:xfrm>
                  <a:off x="2902144" y="2039030"/>
                  <a:ext cx="39097" cy="36788"/>
                </a:xfrm>
                <a:prstGeom prst="ellipse">
                  <a:avLst/>
                </a:prstGeom>
                <a:solidFill>
                  <a:srgbClr val="FFC000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FD8284E4-8F10-4939-B848-287AA112F0FF}"/>
                    </a:ext>
                  </a:extLst>
                </p:cNvPr>
                <p:cNvSpPr/>
                <p:nvPr/>
              </p:nvSpPr>
              <p:spPr>
                <a:xfrm>
                  <a:off x="3267033" y="2447796"/>
                  <a:ext cx="34751" cy="3678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DD736F70-3658-463D-94EE-6E439635EA72}"/>
                    </a:ext>
                  </a:extLst>
                </p:cNvPr>
                <p:cNvSpPr/>
                <p:nvPr/>
              </p:nvSpPr>
              <p:spPr>
                <a:xfrm>
                  <a:off x="3419071" y="2116694"/>
                  <a:ext cx="34751" cy="3679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D7516CF-537B-4851-927F-5E3561817F4A}"/>
                    </a:ext>
                  </a:extLst>
                </p:cNvPr>
                <p:cNvSpPr/>
                <p:nvPr/>
              </p:nvSpPr>
              <p:spPr>
                <a:xfrm>
                  <a:off x="2980335" y="1810121"/>
                  <a:ext cx="34751" cy="3678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980820C5-D995-41F6-A04A-FB14C2B21BC5}"/>
                    </a:ext>
                  </a:extLst>
                </p:cNvPr>
                <p:cNvSpPr/>
                <p:nvPr/>
              </p:nvSpPr>
              <p:spPr>
                <a:xfrm>
                  <a:off x="2845675" y="2447796"/>
                  <a:ext cx="39094" cy="3678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16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F7BFDD2-F2A3-4D0F-96C2-B35F5FE24FA1}"/>
                </a:ext>
              </a:extLst>
            </p:cNvPr>
            <p:cNvSpPr txBox="1"/>
            <p:nvPr/>
          </p:nvSpPr>
          <p:spPr bwMode="auto">
            <a:xfrm>
              <a:off x="865188" y="3506282"/>
              <a:ext cx="1801813" cy="523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ChemZone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39DBC3B-8A18-4A14-BA22-14402BD68BF6}"/>
              </a:ext>
            </a:extLst>
          </p:cNvPr>
          <p:cNvSpPr/>
          <p:nvPr/>
        </p:nvSpPr>
        <p:spPr bwMode="auto">
          <a:xfrm>
            <a:off x="3089291" y="3657600"/>
            <a:ext cx="6127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rPr>
              <a:t>Generalized 0D fast reactor model for complex chemical reactive systems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  <a:sym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762D4A-885D-4A5B-B9CB-2247B5C9C55C}"/>
              </a:ext>
            </a:extLst>
          </p:cNvPr>
          <p:cNvGrpSpPr/>
          <p:nvPr/>
        </p:nvGrpSpPr>
        <p:grpSpPr>
          <a:xfrm>
            <a:off x="4704567" y="4895758"/>
            <a:ext cx="2095973" cy="1962242"/>
            <a:chOff x="4402500" y="4648200"/>
            <a:chExt cx="2095973" cy="1962242"/>
          </a:xfrm>
        </p:grpSpPr>
        <p:grpSp>
          <p:nvGrpSpPr>
            <p:cNvPr id="14370" name="Group 151">
              <a:extLst>
                <a:ext uri="{FF2B5EF4-FFF2-40B4-BE49-F238E27FC236}">
                  <a16:creationId xmlns:a16="http://schemas.microsoft.com/office/drawing/2014/main" id="{451B0DBA-5E71-44D1-87E0-F4B59611E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8196" y="4648200"/>
              <a:ext cx="549274" cy="457202"/>
              <a:chOff x="4802943" y="2803643"/>
              <a:chExt cx="594998" cy="502292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FDDAFE51-3380-4597-95B0-6020F3E0CE62}"/>
                  </a:ext>
                </a:extLst>
              </p:cNvPr>
              <p:cNvSpPr/>
              <p:nvPr/>
            </p:nvSpPr>
            <p:spPr>
              <a:xfrm>
                <a:off x="4802943" y="2803643"/>
                <a:ext cx="594998" cy="50229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pic>
            <p:nvPicPr>
              <p:cNvPr id="14373" name="Picture 154">
                <a:extLst>
                  <a:ext uri="{FF2B5EF4-FFF2-40B4-BE49-F238E27FC236}">
                    <a16:creationId xmlns:a16="http://schemas.microsoft.com/office/drawing/2014/main" id="{37755982-DB13-495B-AF8A-3324EBDCEC1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531" y="2874395"/>
                <a:ext cx="457200" cy="365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472B1B9-B697-40C6-9154-CAE3ED5274A6}"/>
                </a:ext>
              </a:extLst>
            </p:cNvPr>
            <p:cNvSpPr txBox="1"/>
            <p:nvPr/>
          </p:nvSpPr>
          <p:spPr bwMode="auto">
            <a:xfrm>
              <a:off x="4879651" y="5160090"/>
              <a:ext cx="1386365" cy="523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VizData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23B2BFC-CB28-4868-AFE5-DBEF86C1EC52}"/>
                </a:ext>
              </a:extLst>
            </p:cNvPr>
            <p:cNvSpPr/>
            <p:nvPr/>
          </p:nvSpPr>
          <p:spPr bwMode="auto">
            <a:xfrm>
              <a:off x="4402500" y="5656335"/>
              <a:ext cx="20959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Comprehensive database of finite-rate chemistries and equilibrium thermodynamics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F523CA-203A-4B27-B142-66D2B2938F7A}"/>
              </a:ext>
            </a:extLst>
          </p:cNvPr>
          <p:cNvGrpSpPr/>
          <p:nvPr/>
        </p:nvGrpSpPr>
        <p:grpSpPr>
          <a:xfrm>
            <a:off x="2474487" y="4897347"/>
            <a:ext cx="2095973" cy="1745210"/>
            <a:chOff x="2104950" y="4649789"/>
            <a:chExt cx="2095973" cy="1745210"/>
          </a:xfrm>
        </p:grpSpPr>
        <p:grpSp>
          <p:nvGrpSpPr>
            <p:cNvPr id="14364" name="Group 158">
              <a:extLst>
                <a:ext uri="{FF2B5EF4-FFF2-40B4-BE49-F238E27FC236}">
                  <a16:creationId xmlns:a16="http://schemas.microsoft.com/office/drawing/2014/main" id="{C42BE5BE-6F89-4257-82DF-5497CB179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8298" y="4649789"/>
              <a:ext cx="549276" cy="454024"/>
              <a:chOff x="1407546" y="4514405"/>
              <a:chExt cx="595000" cy="499681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14C1D19-2D5A-4DCA-81A0-D1BE4FA6E405}"/>
                  </a:ext>
                </a:extLst>
              </p:cNvPr>
              <p:cNvSpPr/>
              <p:nvPr/>
            </p:nvSpPr>
            <p:spPr>
              <a:xfrm>
                <a:off x="1407546" y="4514405"/>
                <a:ext cx="595000" cy="49968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pic>
            <p:nvPicPr>
              <p:cNvPr id="14367" name="Picture 161">
                <a:extLst>
                  <a:ext uri="{FF2B5EF4-FFF2-40B4-BE49-F238E27FC236}">
                    <a16:creationId xmlns:a16="http://schemas.microsoft.com/office/drawing/2014/main" id="{DB08A837-7014-474C-BF45-FCF8B9050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164" y="4587374"/>
                <a:ext cx="457201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0994C95-4A6D-451F-9B60-6A77601E89CD}"/>
                </a:ext>
              </a:extLst>
            </p:cNvPr>
            <p:cNvSpPr txBox="1"/>
            <p:nvPr/>
          </p:nvSpPr>
          <p:spPr bwMode="auto">
            <a:xfrm>
              <a:off x="2364915" y="5160884"/>
              <a:ext cx="1576043" cy="52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VizFlow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A9E7F98-9DA9-4F3D-8947-E7161455AB93}"/>
                </a:ext>
              </a:extLst>
            </p:cNvPr>
            <p:cNvSpPr/>
            <p:nvPr/>
          </p:nvSpPr>
          <p:spPr bwMode="auto">
            <a:xfrm>
              <a:off x="2104950" y="5656335"/>
              <a:ext cx="20959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Robust flow modeling from incompressible to high-Mach compressible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57A9D9-F027-4654-A36E-B1CD90A241A0}"/>
              </a:ext>
            </a:extLst>
          </p:cNvPr>
          <p:cNvGrpSpPr/>
          <p:nvPr/>
        </p:nvGrpSpPr>
        <p:grpSpPr>
          <a:xfrm>
            <a:off x="397728" y="4897347"/>
            <a:ext cx="1942652" cy="1960653"/>
            <a:chOff x="54244" y="4649789"/>
            <a:chExt cx="1942652" cy="1960653"/>
          </a:xfrm>
        </p:grpSpPr>
        <p:grpSp>
          <p:nvGrpSpPr>
            <p:cNvPr id="14357" name="Group 165">
              <a:extLst>
                <a:ext uri="{FF2B5EF4-FFF2-40B4-BE49-F238E27FC236}">
                  <a16:creationId xmlns:a16="http://schemas.microsoft.com/office/drawing/2014/main" id="{CE85752E-2061-472A-A729-AB3AA896B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932" y="4649789"/>
              <a:ext cx="549276" cy="454024"/>
              <a:chOff x="1407554" y="3676071"/>
              <a:chExt cx="595000" cy="4996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2CE3BA1F-42A5-43E1-8CFE-F041BF698ACC}"/>
                  </a:ext>
                </a:extLst>
              </p:cNvPr>
              <p:cNvSpPr/>
              <p:nvPr/>
            </p:nvSpPr>
            <p:spPr>
              <a:xfrm>
                <a:off x="1407554" y="3676071"/>
                <a:ext cx="595000" cy="49968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pic>
            <p:nvPicPr>
              <p:cNvPr id="14360" name="Picture 168">
                <a:extLst>
                  <a:ext uri="{FF2B5EF4-FFF2-40B4-BE49-F238E27FC236}">
                    <a16:creationId xmlns:a16="http://schemas.microsoft.com/office/drawing/2014/main" id="{ED623D46-24E7-4BD2-AFE9-30F9FB583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19" t="25192" r="20979" b="21648"/>
              <a:stretch>
                <a:fillRect/>
              </a:stretch>
            </p:blipFill>
            <p:spPr bwMode="auto">
              <a:xfrm>
                <a:off x="1489835" y="3749044"/>
                <a:ext cx="457201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878F70A-2761-4737-BE12-37E8F8311CBD}"/>
                </a:ext>
              </a:extLst>
            </p:cNvPr>
            <p:cNvSpPr txBox="1"/>
            <p:nvPr/>
          </p:nvSpPr>
          <p:spPr bwMode="auto">
            <a:xfrm>
              <a:off x="470740" y="5160884"/>
              <a:ext cx="1109661" cy="52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VizEM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595308F-1B4A-45B0-B113-DE098E951C71}"/>
                </a:ext>
              </a:extLst>
            </p:cNvPr>
            <p:cNvSpPr/>
            <p:nvPr/>
          </p:nvSpPr>
          <p:spPr bwMode="auto">
            <a:xfrm>
              <a:off x="54244" y="5656335"/>
              <a:ext cx="19426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Static and wave electromagnetic fields in both time and frequency domains</a:t>
              </a:r>
            </a:p>
          </p:txBody>
        </p:sp>
      </p:grpSp>
      <p:grpSp>
        <p:nvGrpSpPr>
          <p:cNvPr id="14406" name="Group 175">
            <a:extLst>
              <a:ext uri="{FF2B5EF4-FFF2-40B4-BE49-F238E27FC236}">
                <a16:creationId xmlns:a16="http://schemas.microsoft.com/office/drawing/2014/main" id="{2C8D8D70-960A-47D7-948B-0BB6C451FC10}"/>
              </a:ext>
            </a:extLst>
          </p:cNvPr>
          <p:cNvGrpSpPr>
            <a:grpSpLocks/>
          </p:cNvGrpSpPr>
          <p:nvPr/>
        </p:nvGrpSpPr>
        <p:grpSpPr bwMode="auto">
          <a:xfrm>
            <a:off x="385251" y="2096848"/>
            <a:ext cx="2165136" cy="523875"/>
            <a:chOff x="259459" y="2075779"/>
            <a:chExt cx="2164960" cy="523220"/>
          </a:xfrm>
        </p:grpSpPr>
        <p:grpSp>
          <p:nvGrpSpPr>
            <p:cNvPr id="14408" name="Group 112">
              <a:extLst>
                <a:ext uri="{FF2B5EF4-FFF2-40B4-BE49-F238E27FC236}">
                  <a16:creationId xmlns:a16="http://schemas.microsoft.com/office/drawing/2014/main" id="{D00C22FF-F3FF-4ED3-9042-87979FBD9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459" y="2108451"/>
              <a:ext cx="548640" cy="457200"/>
              <a:chOff x="862418" y="2697346"/>
              <a:chExt cx="594360" cy="50292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C046D76F-A587-4D43-95FC-390E3B6FB014}"/>
                  </a:ext>
                </a:extLst>
              </p:cNvPr>
              <p:cNvSpPr/>
              <p:nvPr/>
            </p:nvSpPr>
            <p:spPr>
              <a:xfrm>
                <a:off x="862418" y="2698032"/>
                <a:ext cx="594999" cy="50229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endParaRPr>
              </a:p>
            </p:txBody>
          </p:sp>
          <p:pic>
            <p:nvPicPr>
              <p:cNvPr id="14411" name="Picture 115">
                <a:extLst>
                  <a:ext uri="{FF2B5EF4-FFF2-40B4-BE49-F238E27FC236}">
                    <a16:creationId xmlns:a16="http://schemas.microsoft.com/office/drawing/2014/main" id="{9F762260-8C90-40BD-A82F-03F1FBF2C25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416" y="2765926"/>
                <a:ext cx="457200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BAA02EA-74AC-43C3-A840-3C9E5F99B7F9}"/>
                </a:ext>
              </a:extLst>
            </p:cNvPr>
            <p:cNvSpPr txBox="1"/>
            <p:nvPr/>
          </p:nvSpPr>
          <p:spPr>
            <a:xfrm>
              <a:off x="865835" y="2075779"/>
              <a:ext cx="15585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Calibri" panose="020F0502020204030204" pitchFamily="34" charset="0"/>
                  <a:sym typeface="Gill Sans" charset="0"/>
                </a:rPr>
                <a:t>VizSpark</a:t>
              </a: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16B5389-4B2D-4F57-90D8-B52C77EED5ED}"/>
              </a:ext>
            </a:extLst>
          </p:cNvPr>
          <p:cNvSpPr/>
          <p:nvPr/>
        </p:nvSpPr>
        <p:spPr bwMode="auto">
          <a:xfrm>
            <a:off x="3016250" y="2187500"/>
            <a:ext cx="6127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Calibri" panose="020F0502020204030204" pitchFamily="34" charset="0"/>
                <a:sym typeface="Gill Sans" charset="0"/>
              </a:rPr>
              <a:t>Thermal (arc) plasma systems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  <a:sym typeface="Gill Sans" charset="0"/>
            </a:endParaRPr>
          </a:p>
        </p:txBody>
      </p:sp>
      <p:cxnSp>
        <p:nvCxnSpPr>
          <p:cNvPr id="109" name="Straight Connector 98">
            <a:extLst>
              <a:ext uri="{FF2B5EF4-FFF2-40B4-BE49-F238E27FC236}">
                <a16:creationId xmlns:a16="http://schemas.microsoft.com/office/drawing/2014/main" id="{32CE8E55-8974-4C4D-B14F-F613C0972717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2743200"/>
            <a:ext cx="9151937" cy="0"/>
          </a:xfrm>
          <a:prstGeom prst="lin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5A0102-A43E-46DE-B259-085646A11206}"/>
              </a:ext>
            </a:extLst>
          </p:cNvPr>
          <p:cNvSpPr txBox="1"/>
          <p:nvPr/>
        </p:nvSpPr>
        <p:spPr>
          <a:xfrm>
            <a:off x="246445" y="4471624"/>
            <a:ext cx="582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Each package includes following modules (ChemZone includes only VizData)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89A58A-46DE-445F-A65C-3D382CE37948}"/>
              </a:ext>
            </a:extLst>
          </p:cNvPr>
          <p:cNvSpPr txBox="1"/>
          <p:nvPr/>
        </p:nvSpPr>
        <p:spPr>
          <a:xfrm>
            <a:off x="12632" y="910627"/>
            <a:ext cx="913930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>
                <a:solidFill>
                  <a:schemeClr val="accent1"/>
                </a:solidFill>
              </a:rPr>
              <a:t>Software Packages</a:t>
            </a:r>
          </a:p>
        </p:txBody>
      </p:sp>
      <p:cxnSp>
        <p:nvCxnSpPr>
          <p:cNvPr id="130" name="Straight Connector 95">
            <a:extLst>
              <a:ext uri="{FF2B5EF4-FFF2-40B4-BE49-F238E27FC236}">
                <a16:creationId xmlns:a16="http://schemas.microsoft.com/office/drawing/2014/main" id="{F4D8DEAE-6BBF-4993-8DAF-4B019A9C938B}"/>
              </a:ext>
            </a:extLst>
          </p:cNvPr>
          <p:cNvCxnSpPr>
            <a:cxnSpLocks/>
          </p:cNvCxnSpPr>
          <p:nvPr/>
        </p:nvCxnSpPr>
        <p:spPr bwMode="auto">
          <a:xfrm>
            <a:off x="0" y="1279959"/>
            <a:ext cx="9136063" cy="0"/>
          </a:xfrm>
          <a:prstGeom prst="lin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Connector 100">
            <a:extLst>
              <a:ext uri="{FF2B5EF4-FFF2-40B4-BE49-F238E27FC236}">
                <a16:creationId xmlns:a16="http://schemas.microsoft.com/office/drawing/2014/main" id="{9138CC41-BF4B-40C8-8318-9D946F6F0BFF}"/>
              </a:ext>
            </a:extLst>
          </p:cNvPr>
          <p:cNvCxnSpPr>
            <a:cxnSpLocks/>
          </p:cNvCxnSpPr>
          <p:nvPr/>
        </p:nvCxnSpPr>
        <p:spPr bwMode="auto">
          <a:xfrm>
            <a:off x="0" y="4419600"/>
            <a:ext cx="9136063" cy="0"/>
          </a:xfrm>
          <a:prstGeom prst="lin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itle 26">
            <a:extLst>
              <a:ext uri="{FF2B5EF4-FFF2-40B4-BE49-F238E27FC236}">
                <a16:creationId xmlns:a16="http://schemas.microsoft.com/office/drawing/2014/main" id="{1328733A-C2B0-4BF9-BA35-56F8C09DD32B}"/>
              </a:ext>
            </a:extLst>
          </p:cNvPr>
          <p:cNvSpPr txBox="1">
            <a:spLocks/>
          </p:cNvSpPr>
          <p:nvPr/>
        </p:nvSpPr>
        <p:spPr bwMode="auto">
          <a:xfrm>
            <a:off x="27815" y="-19859"/>
            <a:ext cx="8229600" cy="92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OverViz Simulation Suite</a:t>
            </a: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E58AC8F6-D2C3-4CEC-81C5-F81CBC591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556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64F96D-4256-4210-97DC-432EF39A5F1F}"/>
              </a:ext>
            </a:extLst>
          </p:cNvPr>
          <p:cNvSpPr/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C42B52-15A9-4FC4-9732-06BF29511F6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0"/>
          <a:ext cx="7848600" cy="6810622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80723">
                  <a:extLst>
                    <a:ext uri="{9D8B030D-6E8A-4147-A177-3AD203B41FA5}">
                      <a16:colId xmlns:a16="http://schemas.microsoft.com/office/drawing/2014/main" val="4293776785"/>
                    </a:ext>
                  </a:extLst>
                </a:gridCol>
                <a:gridCol w="2676877">
                  <a:extLst>
                    <a:ext uri="{9D8B030D-6E8A-4147-A177-3AD203B41FA5}">
                      <a16:colId xmlns:a16="http://schemas.microsoft.com/office/drawing/2014/main" val="339384835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652707839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55794185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58302811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9891419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Module Capability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endParaRPr lang="en-US" sz="11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lvl="1" algn="l" fontAlgn="b"/>
                      <a:endParaRPr lang="en-US" sz="11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lvl="1" algn="l" fontAlgn="b"/>
                      <a:r>
                        <a:rPr lang="en-US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VizGlow                   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"/>
                      <a:endParaRPr lang="en-US" sz="11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VizSpark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           </a:t>
                      </a:r>
                    </a:p>
                    <a:p>
                      <a:pPr algn="ctr" fontAlgn="b"/>
                      <a:endParaRPr lang="en-US" sz="11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VizGrain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            </a:t>
                      </a:r>
                    </a:p>
                    <a:p>
                      <a:pPr algn="ctr" fontAlgn="b"/>
                      <a:endParaRPr lang="en-US" sz="11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ChemZone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0206"/>
                  </a:ext>
                </a:extLst>
              </a:tr>
              <a:tr h="182383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Non-equilibrium (glow) plasma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Basic Non-equilibrium (glow) plasma physics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79119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Self-consistent formulation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2662345973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Quasi-neutral formulation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865863885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Drift-diffusion transport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2098229109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Ion momentum transport equation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1617018969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Conducting dielectric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16060"/>
                  </a:ext>
                </a:extLst>
              </a:tr>
              <a:tr h="18238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Thermal (arc) plasma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Basic thermal (arc) plasma physics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9956610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Material ablation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395610645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Chemical equilibrium property module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243871"/>
                  </a:ext>
                </a:extLst>
              </a:tr>
              <a:tr h="1823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Particle model</a:t>
                      </a: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Particle In Cell(PIC) particle dynamics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9529747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Ion angular and energy distribution functions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560959"/>
                  </a:ext>
                </a:extLst>
              </a:tr>
              <a:tr h="18238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 0D plasma</a:t>
                      </a: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Basic</a:t>
                      </a:r>
                      <a:r>
                        <a:rPr lang="en-US" sz="1050" u="none" strike="noStrike" baseline="0" dirty="0">
                          <a:effectLst/>
                        </a:rPr>
                        <a:t> g</a:t>
                      </a:r>
                      <a:r>
                        <a:rPr lang="en-US" sz="1050" u="none" strike="noStrike" dirty="0">
                          <a:effectLst/>
                        </a:rPr>
                        <a:t>lobal 0D plasma physics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53401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Reaction mechanism sensitivity analysis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775152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Forward reaction rate analysis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14957"/>
                  </a:ext>
                </a:extLst>
              </a:tr>
              <a:tr h="182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Finite-rate chemistry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88236"/>
                  </a:ext>
                </a:extLst>
              </a:tr>
              <a:tr h="18238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Flow</a:t>
                      </a:r>
                      <a:r>
                        <a:rPr lang="en-US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model</a:t>
                      </a:r>
                    </a:p>
                    <a:p>
                      <a:pPr algn="ctr" fontAlgn="ctr"/>
                      <a:r>
                        <a:rPr lang="en-US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VizFlow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Incompressible fluid flow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2584486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Laminar fluid flow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2123409583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Buoyant natural convection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463558271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Conjugate heat transfer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1604870989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Moving body dynamics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51623"/>
                  </a:ext>
                </a:extLst>
              </a:tr>
              <a:tr h="182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EM</a:t>
                      </a:r>
                      <a:r>
                        <a:rPr lang="en-US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wave (</a:t>
                      </a:r>
                      <a:r>
                        <a:rPr lang="en-US" sz="110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VizEM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Electrostatics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394099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Electromagnetics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324610"/>
                  </a:ext>
                </a:extLst>
              </a:tr>
              <a:tr h="182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Database (VizData)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Finite rate chemistry database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67518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Equilibrium property database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22306"/>
                  </a:ext>
                </a:extLst>
              </a:tr>
              <a:tr h="182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Mesher (VizMesh)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2D geometry model creation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9332954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Hybrid structured/unstructured 2D meshing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12119"/>
                  </a:ext>
                </a:extLst>
              </a:tr>
              <a:tr h="18238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Common feature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</a:rPr>
                        <a:t>1D/2D/3D model support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05874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Parallel computing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3272209952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Steady state simulation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1029352222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Transient simulation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31868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External circuit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/>
                </a:tc>
                <a:extLst>
                  <a:ext uri="{0D108BD9-81ED-4DB2-BD59-A6C34878D82A}">
                    <a16:rowId xmlns:a16="http://schemas.microsoft.com/office/drawing/2014/main" val="71835149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Custom User  Expressions (CUX)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97806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Import external mesh (Gambit/CGNS/Nastran)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7923"/>
                  </a:ext>
                </a:extLst>
              </a:tr>
              <a:tr h="18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Export result (Tecplot/VTK/Paraview Ensight)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0" marR="6640" marT="664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16625"/>
                  </a:ext>
                </a:extLst>
              </a:tr>
            </a:tbl>
          </a:graphicData>
        </a:graphic>
      </p:graphicFrame>
      <p:grpSp>
        <p:nvGrpSpPr>
          <p:cNvPr id="45" name="Group 6">
            <a:extLst>
              <a:ext uri="{FF2B5EF4-FFF2-40B4-BE49-F238E27FC236}">
                <a16:creationId xmlns:a16="http://schemas.microsoft.com/office/drawing/2014/main" id="{20F26511-E255-4BFB-A72F-939C58A77B7C}"/>
              </a:ext>
            </a:extLst>
          </p:cNvPr>
          <p:cNvGrpSpPr>
            <a:grpSpLocks/>
          </p:cNvGrpSpPr>
          <p:nvPr/>
        </p:nvGrpSpPr>
        <p:grpSpPr bwMode="auto">
          <a:xfrm>
            <a:off x="4516472" y="23447"/>
            <a:ext cx="457200" cy="366712"/>
            <a:chOff x="652290" y="1698713"/>
            <a:chExt cx="594360" cy="50292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0F11AFF-FC24-4441-97A4-26D78A163007}"/>
                </a:ext>
              </a:extLst>
            </p:cNvPr>
            <p:cNvSpPr/>
            <p:nvPr/>
          </p:nvSpPr>
          <p:spPr>
            <a:xfrm>
              <a:off x="652290" y="1698713"/>
              <a:ext cx="594360" cy="5029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"/>
                <a:cs typeface="+mn-cs"/>
                <a:sym typeface="Gill Sans" charset="0"/>
              </a:endParaRPr>
            </a:p>
          </p:txBody>
        </p:sp>
        <p:pic>
          <p:nvPicPr>
            <p:cNvPr id="47" name="Picture 15" descr="ICPExample_AzImag_ver2">
              <a:extLst>
                <a:ext uri="{FF2B5EF4-FFF2-40B4-BE49-F238E27FC236}">
                  <a16:creationId xmlns:a16="http://schemas.microsoft.com/office/drawing/2014/main" id="{F355BB25-BD95-4D48-948B-95DC1F917FC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" t="6378" r="2306" b="6288"/>
            <a:stretch>
              <a:fillRect/>
            </a:stretch>
          </p:blipFill>
          <p:spPr bwMode="auto">
            <a:xfrm>
              <a:off x="718908" y="1766890"/>
              <a:ext cx="457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16C8C7BF-0035-4050-9A9D-233B5B13B0D4}"/>
              </a:ext>
            </a:extLst>
          </p:cNvPr>
          <p:cNvGrpSpPr>
            <a:grpSpLocks/>
          </p:cNvGrpSpPr>
          <p:nvPr/>
        </p:nvGrpSpPr>
        <p:grpSpPr bwMode="auto">
          <a:xfrm>
            <a:off x="5607405" y="30956"/>
            <a:ext cx="457200" cy="366712"/>
            <a:chOff x="862418" y="2697346"/>
            <a:chExt cx="594360" cy="502920"/>
          </a:xfrm>
          <a:effectLst/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7511937-4A6A-41E1-A910-828E739DAC61}"/>
                </a:ext>
              </a:extLst>
            </p:cNvPr>
            <p:cNvSpPr/>
            <p:nvPr/>
          </p:nvSpPr>
          <p:spPr>
            <a:xfrm>
              <a:off x="862418" y="2697346"/>
              <a:ext cx="594360" cy="5029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"/>
                <a:cs typeface="+mn-cs"/>
                <a:sym typeface="Gill Sans" charset="0"/>
              </a:endParaRPr>
            </a:p>
          </p:txBody>
        </p:sp>
        <p:pic>
          <p:nvPicPr>
            <p:cNvPr id="50" name="Picture 11">
              <a:extLst>
                <a:ext uri="{FF2B5EF4-FFF2-40B4-BE49-F238E27FC236}">
                  <a16:creationId xmlns:a16="http://schemas.microsoft.com/office/drawing/2014/main" id="{37E1DDF2-712F-4576-A7E5-D7450CE928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16" y="2765926"/>
              <a:ext cx="457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12">
            <a:extLst>
              <a:ext uri="{FF2B5EF4-FFF2-40B4-BE49-F238E27FC236}">
                <a16:creationId xmlns:a16="http://schemas.microsoft.com/office/drawing/2014/main" id="{4C880EAC-0800-46DD-B349-47084AF2AD19}"/>
              </a:ext>
            </a:extLst>
          </p:cNvPr>
          <p:cNvGrpSpPr>
            <a:grpSpLocks/>
          </p:cNvGrpSpPr>
          <p:nvPr/>
        </p:nvGrpSpPr>
        <p:grpSpPr bwMode="auto">
          <a:xfrm>
            <a:off x="6680682" y="43656"/>
            <a:ext cx="457200" cy="366712"/>
            <a:chOff x="862418" y="4156728"/>
            <a:chExt cx="594360" cy="50292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B610C9D-6991-481A-A9C9-BFF676A4A844}"/>
                </a:ext>
              </a:extLst>
            </p:cNvPr>
            <p:cNvSpPr/>
            <p:nvPr/>
          </p:nvSpPr>
          <p:spPr>
            <a:xfrm>
              <a:off x="862418" y="4156728"/>
              <a:ext cx="594360" cy="5029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"/>
                <a:cs typeface="+mn-cs"/>
                <a:sym typeface="Gill Sans" charset="0"/>
              </a:endParaRPr>
            </a:p>
          </p:txBody>
        </p: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5A19A8D4-0361-46D3-A69A-FDF98DCB6B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16" y="4225308"/>
              <a:ext cx="4572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Group 18">
            <a:extLst>
              <a:ext uri="{FF2B5EF4-FFF2-40B4-BE49-F238E27FC236}">
                <a16:creationId xmlns:a16="http://schemas.microsoft.com/office/drawing/2014/main" id="{5C9CE5EE-D7A2-4F9C-8CAE-3A73BBE00A9C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3447"/>
            <a:ext cx="457200" cy="366712"/>
            <a:chOff x="862418" y="5718566"/>
            <a:chExt cx="594360" cy="502920"/>
          </a:xfrm>
          <a:effectLst/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23289F7-8E69-4CBD-85B9-FE0F740555F3}"/>
                </a:ext>
              </a:extLst>
            </p:cNvPr>
            <p:cNvSpPr/>
            <p:nvPr/>
          </p:nvSpPr>
          <p:spPr>
            <a:xfrm>
              <a:off x="862418" y="5718566"/>
              <a:ext cx="594360" cy="5029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1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"/>
                <a:cs typeface="+mn-cs"/>
                <a:sym typeface="Gill Sans" charset="0"/>
              </a:endParaRPr>
            </a:p>
          </p:txBody>
        </p:sp>
        <p:grpSp>
          <p:nvGrpSpPr>
            <p:cNvPr id="59" name="Group 20">
              <a:extLst>
                <a:ext uri="{FF2B5EF4-FFF2-40B4-BE49-F238E27FC236}">
                  <a16:creationId xmlns:a16="http://schemas.microsoft.com/office/drawing/2014/main" id="{EA1E70ED-5398-4E59-B0C0-F4A0007CA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756" y="5787146"/>
              <a:ext cx="365760" cy="365760"/>
              <a:chOff x="2590800" y="1752600"/>
              <a:chExt cx="923925" cy="85725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996A0A1-B375-461D-A653-3B310E39605D}"/>
                  </a:ext>
                </a:extLst>
              </p:cNvPr>
              <p:cNvSpPr/>
              <p:nvPr/>
            </p:nvSpPr>
            <p:spPr>
              <a:xfrm>
                <a:off x="2590800" y="1752600"/>
                <a:ext cx="923925" cy="85725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alpha val="57000"/>
                    </a:srgbClr>
                  </a:gs>
                  <a:gs pos="36000">
                    <a:srgbClr val="FFC000">
                      <a:alpha val="71000"/>
                    </a:srgbClr>
                  </a:gs>
                  <a:gs pos="98230">
                    <a:srgbClr val="5B9BD5">
                      <a:lumMod val="75000"/>
                      <a:alpha val="63000"/>
                    </a:srgbClr>
                  </a:gs>
                  <a:gs pos="76000">
                    <a:srgbClr val="5B9BD5">
                      <a:alpha val="78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8A06B6E-0397-43E4-9E2C-01B075A87F00}"/>
                  </a:ext>
                </a:extLst>
              </p:cNvPr>
              <p:cNvSpPr/>
              <p:nvPr/>
            </p:nvSpPr>
            <p:spPr>
              <a:xfrm>
                <a:off x="2979519" y="2219494"/>
                <a:ext cx="36493" cy="40821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1E1D6BD-4F7B-46EF-9F26-FE54D3C8BAB5}"/>
                  </a:ext>
                </a:extLst>
              </p:cNvPr>
              <p:cNvSpPr/>
              <p:nvPr/>
            </p:nvSpPr>
            <p:spPr>
              <a:xfrm>
                <a:off x="3115060" y="2035798"/>
                <a:ext cx="36493" cy="30616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5CD9F4A-76DE-4829-BD0B-72BF89DA35D3}"/>
                  </a:ext>
                </a:extLst>
              </p:cNvPr>
              <p:cNvSpPr/>
              <p:nvPr/>
            </p:nvSpPr>
            <p:spPr>
              <a:xfrm>
                <a:off x="3125487" y="2362369"/>
                <a:ext cx="36493" cy="40821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8EACD-65B9-4EF2-AC1B-9D584CB8D8FE}"/>
                  </a:ext>
                </a:extLst>
              </p:cNvPr>
              <p:cNvSpPr/>
              <p:nvPr/>
            </p:nvSpPr>
            <p:spPr>
              <a:xfrm>
                <a:off x="3266242" y="2025593"/>
                <a:ext cx="36490" cy="30616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DFE8F17-20A1-4451-9C95-37B77EF1F68C}"/>
                  </a:ext>
                </a:extLst>
              </p:cNvPr>
              <p:cNvSpPr/>
              <p:nvPr/>
            </p:nvSpPr>
            <p:spPr>
              <a:xfrm>
                <a:off x="2854405" y="2321548"/>
                <a:ext cx="36493" cy="30616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AF372BC-606B-44CA-A8C5-9A36152035D4}"/>
                  </a:ext>
                </a:extLst>
              </p:cNvPr>
              <p:cNvSpPr/>
              <p:nvPr/>
            </p:nvSpPr>
            <p:spPr>
              <a:xfrm>
                <a:off x="2906536" y="2046003"/>
                <a:ext cx="36493" cy="30616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718EC9F-60B8-49C9-81CE-13919C87E253}"/>
                  </a:ext>
                </a:extLst>
              </p:cNvPr>
              <p:cNvSpPr/>
              <p:nvPr/>
            </p:nvSpPr>
            <p:spPr>
              <a:xfrm>
                <a:off x="3266242" y="2454218"/>
                <a:ext cx="36490" cy="3061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95C823A-765B-4E22-844D-4DB04CE7A185}"/>
                  </a:ext>
                </a:extLst>
              </p:cNvPr>
              <p:cNvSpPr/>
              <p:nvPr/>
            </p:nvSpPr>
            <p:spPr>
              <a:xfrm>
                <a:off x="3422636" y="2117441"/>
                <a:ext cx="36490" cy="40821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F57CD91-BBA8-478B-8A22-D2E7E9643684}"/>
                  </a:ext>
                </a:extLst>
              </p:cNvPr>
              <p:cNvSpPr/>
              <p:nvPr/>
            </p:nvSpPr>
            <p:spPr>
              <a:xfrm>
                <a:off x="2979519" y="1811280"/>
                <a:ext cx="36493" cy="40821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5F83475-F4F6-447C-8D3D-21DA7471E793}"/>
                  </a:ext>
                </a:extLst>
              </p:cNvPr>
              <p:cNvSpPr/>
              <p:nvPr/>
            </p:nvSpPr>
            <p:spPr>
              <a:xfrm>
                <a:off x="2849193" y="2454218"/>
                <a:ext cx="36490" cy="3061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1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"/>
                  <a:cs typeface="+mn-cs"/>
                  <a:sym typeface="Gill Sans" charset="0"/>
                </a:endParaRPr>
              </a:p>
            </p:txBody>
          </p:sp>
        </p:grp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6610C09E-03A6-4FFF-9D2C-8253088D0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50432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Modeling Setup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85FCE-B1F4-4D9E-8664-A072366D7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7400"/>
            <a:ext cx="3566160" cy="4428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829095-0866-4A19-A07D-C1DAB8A3834D}"/>
              </a:ext>
            </a:extLst>
          </p:cNvPr>
          <p:cNvSpPr txBox="1"/>
          <p:nvPr/>
        </p:nvSpPr>
        <p:spPr>
          <a:xfrm>
            <a:off x="3048000" y="1524000"/>
            <a:ext cx="30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accent1"/>
                </a:solidFill>
              </a:rPr>
              <a:t>VizGlow</a:t>
            </a:r>
            <a:r>
              <a:rPr lang="en-US" sz="1800" b="1" dirty="0">
                <a:solidFill>
                  <a:schemeClr val="accent1"/>
                </a:solidFill>
              </a:rPr>
              <a:t> simulation geometry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D865406-1251-4983-96A4-B792E08CB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5105400" y="2362200"/>
            <a:ext cx="16764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781800" y="19050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/>
              <a:t>VizEM</a:t>
            </a:r>
            <a:r>
              <a:rPr lang="en-US" sz="2000" dirty="0"/>
              <a:t> for modeling of electromagnetic wave – plasma interaction 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 flipV="1">
            <a:off x="5105400" y="4267200"/>
            <a:ext cx="1676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781800" y="37338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VizGlow</a:t>
            </a:r>
            <a:r>
              <a:rPr lang="en-US" sz="2000" dirty="0"/>
              <a:t> for the self-consistent modeling of non-equilibrium plasma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1905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/>
              <a:t>VizMesh</a:t>
            </a:r>
            <a:r>
              <a:rPr lang="en-US" sz="2000" b="1" dirty="0"/>
              <a:t> </a:t>
            </a:r>
            <a:r>
              <a:rPr lang="en-US" sz="2000" dirty="0"/>
              <a:t>to generate an unstructured mesh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3657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/>
              <a:t>VizData</a:t>
            </a:r>
            <a:r>
              <a:rPr lang="en-US" sz="2000" b="1" dirty="0"/>
              <a:t> </a:t>
            </a:r>
            <a:r>
              <a:rPr lang="en-US" sz="2000" dirty="0"/>
              <a:t>for modeling of chemically reactive multispecies plasma in the gas (plasma) domain and at the plasma-wall interfaces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082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0D90-1ED6-497F-AE2C-23131252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VizGlow</a:t>
            </a:r>
            <a:r>
              <a:rPr lang="en-US" dirty="0">
                <a:solidFill>
                  <a:srgbClr val="FF0000"/>
                </a:solidFill>
              </a:rPr>
              <a:t> Fluid Model of ICP Reactor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1B12B-2F08-482F-B8CC-1256C5D513EA}"/>
                  </a:ext>
                </a:extLst>
              </p:cNvPr>
              <p:cNvSpPr txBox="1"/>
              <p:nvPr/>
            </p:nvSpPr>
            <p:spPr>
              <a:xfrm>
                <a:off x="3529576" y="1964551"/>
                <a:ext cx="2018709" cy="560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231B12B-2F08-482F-B8CC-1256C5D5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76" y="1964551"/>
                <a:ext cx="2018709" cy="5605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8F8DF0-8B0A-4EE7-912C-7E84BF0FEC07}"/>
                  </a:ext>
                </a:extLst>
              </p:cNvPr>
              <p:cNvSpPr txBox="1"/>
              <p:nvPr/>
            </p:nvSpPr>
            <p:spPr>
              <a:xfrm>
                <a:off x="422364" y="4070512"/>
                <a:ext cx="8299271" cy="841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wave</m:t>
                          </m:r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B8F8DF0-8B0A-4EE7-912C-7E84BF0FE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" y="4070512"/>
                <a:ext cx="8299271" cy="841512"/>
              </a:xfrm>
              <a:prstGeom prst="rect">
                <a:avLst/>
              </a:prstGeom>
              <a:blipFill>
                <a:blip r:embed="rId3"/>
                <a:stretch>
                  <a:fillRect b="-5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FC8F8-17FF-4C67-B1C0-E09AF8534095}"/>
                  </a:ext>
                </a:extLst>
              </p:cNvPr>
              <p:cNvSpPr txBox="1"/>
              <p:nvPr/>
            </p:nvSpPr>
            <p:spPr>
              <a:xfrm>
                <a:off x="838200" y="5663596"/>
                <a:ext cx="2084355" cy="38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C9FC8F8-17FF-4C67-B1C0-E09AF8534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63596"/>
                <a:ext cx="2084355" cy="388248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1B669B-5E89-4C0A-A18B-E19EE555D281}"/>
                  </a:ext>
                </a:extLst>
              </p:cNvPr>
              <p:cNvSpPr txBox="1"/>
              <p:nvPr/>
            </p:nvSpPr>
            <p:spPr>
              <a:xfrm>
                <a:off x="5213004" y="5667242"/>
                <a:ext cx="3276600" cy="343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𝜇𝜖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𝜇𝜎𝜔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81B669B-5E89-4C0A-A18B-E19EE555D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04" y="5667242"/>
                <a:ext cx="3276600" cy="343620"/>
              </a:xfrm>
              <a:prstGeom prst="rect">
                <a:avLst/>
              </a:prstGeom>
              <a:blipFill>
                <a:blip r:embed="rId5"/>
                <a:stretch>
                  <a:fillRect t="-3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8AE7A-641C-46B2-9DC4-69606DE214BB}"/>
                  </a:ext>
                </a:extLst>
              </p:cNvPr>
              <p:cNvSpPr txBox="1"/>
              <p:nvPr/>
            </p:nvSpPr>
            <p:spPr>
              <a:xfrm>
                <a:off x="3994136" y="2917170"/>
                <a:ext cx="5125616" cy="619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9A8AE7A-641C-46B2-9DC4-69606DE2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136" y="2917170"/>
                <a:ext cx="5125616" cy="619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D321AD-DE5C-4248-8CFE-CEA1B7CCA725}"/>
                  </a:ext>
                </a:extLst>
              </p:cNvPr>
              <p:cNvSpPr txBox="1"/>
              <p:nvPr/>
            </p:nvSpPr>
            <p:spPr>
              <a:xfrm>
                <a:off x="838200" y="2927647"/>
                <a:ext cx="2202802" cy="369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AD321AD-DE5C-4248-8CFE-CEA1B7CCA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27647"/>
                <a:ext cx="2202802" cy="369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AFFF3ED-3791-4C33-B0CA-D82B408FD4C5}"/>
              </a:ext>
            </a:extLst>
          </p:cNvPr>
          <p:cNvSpPr txBox="1"/>
          <p:nvPr/>
        </p:nvSpPr>
        <p:spPr>
          <a:xfrm>
            <a:off x="2504440" y="1508808"/>
            <a:ext cx="412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Continuity equation for species densities: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6E854-5D03-44CB-B7FF-207AE8CDD517}"/>
              </a:ext>
            </a:extLst>
          </p:cNvPr>
          <p:cNvSpPr txBox="1"/>
          <p:nvPr/>
        </p:nvSpPr>
        <p:spPr>
          <a:xfrm>
            <a:off x="174171" y="2496872"/>
            <a:ext cx="431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Drift-diffusion approximation for electrons: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2C87B4-0608-49E6-8710-8A5CB9E3D357}"/>
              </a:ext>
            </a:extLst>
          </p:cNvPr>
          <p:cNvSpPr txBox="1"/>
          <p:nvPr/>
        </p:nvSpPr>
        <p:spPr>
          <a:xfrm>
            <a:off x="4736718" y="2461642"/>
            <a:ext cx="382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Momentum conservation for all ions: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3E7265-F208-4F91-97AF-49DDF11C7886}"/>
              </a:ext>
            </a:extLst>
          </p:cNvPr>
          <p:cNvSpPr txBox="1"/>
          <p:nvPr/>
        </p:nvSpPr>
        <p:spPr>
          <a:xfrm>
            <a:off x="2543749" y="3598270"/>
            <a:ext cx="344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Electron energy balance equation: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BC58E2-B52A-4C33-B73B-E760FE28D581}"/>
              </a:ext>
            </a:extLst>
          </p:cNvPr>
          <p:cNvSpPr txBox="1"/>
          <p:nvPr/>
        </p:nvSpPr>
        <p:spPr>
          <a:xfrm>
            <a:off x="144313" y="5138857"/>
            <a:ext cx="450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Poisson’s equation for electrostatic potential: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B3D97-1E4A-4038-968E-66AA88145AAA}"/>
              </a:ext>
            </a:extLst>
          </p:cNvPr>
          <p:cNvSpPr txBox="1"/>
          <p:nvPr/>
        </p:nvSpPr>
        <p:spPr>
          <a:xfrm>
            <a:off x="4775203" y="5143889"/>
            <a:ext cx="409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Maxwell’s equations in the time-domain: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740165-9830-4077-8CBE-4FD76EBB3464}"/>
              </a:ext>
            </a:extLst>
          </p:cNvPr>
          <p:cNvSpPr txBox="1"/>
          <p:nvPr/>
        </p:nvSpPr>
        <p:spPr>
          <a:xfrm>
            <a:off x="203203" y="6269506"/>
            <a:ext cx="8671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For more details, see</a:t>
            </a:r>
            <a:r>
              <a:rPr lang="en-US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algn="l"/>
            <a:r>
              <a:rPr lang="en-US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L.L. Raja, S. Mahadevan, P.L.G. Ventzek and J. Yoshikawa, J. Vac. Sci. Technol. A </a:t>
            </a:r>
            <a:r>
              <a:rPr lang="en-US" b="1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31(3), </a:t>
            </a:r>
            <a:r>
              <a:rPr lang="en-US" dirty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</a:rPr>
              <a:t>031304 (2013)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7AAEB0D-F293-4990-AB22-CB4A7D4F2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7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AB56-5070-408D-BEB3-D4C6200F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280461" cy="990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VizGlow</a:t>
            </a:r>
            <a:r>
              <a:rPr lang="en-US" dirty="0">
                <a:solidFill>
                  <a:srgbClr val="FF0000"/>
                </a:solidFill>
              </a:rPr>
              <a:t> Mechanism of Plasma Chemical Reactions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3D997-C9BC-4C49-9556-C2AB59D5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3714"/>
            <a:ext cx="5486400" cy="2516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6BE1E-E91C-4F79-97D9-F41976273D53}"/>
              </a:ext>
            </a:extLst>
          </p:cNvPr>
          <p:cNvSpPr txBox="1"/>
          <p:nvPr/>
        </p:nvSpPr>
        <p:spPr>
          <a:xfrm>
            <a:off x="304800" y="6256040"/>
            <a:ext cx="762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solidFill>
                  <a:schemeClr val="accent2"/>
                </a:solidFill>
                <a:latin typeface="+mj-lt"/>
              </a:rPr>
              <a:t>For full mechanism, see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:</a:t>
            </a:r>
          </a:p>
          <a:p>
            <a:pPr algn="l"/>
            <a:r>
              <a:rPr lang="en-US" dirty="0">
                <a:solidFill>
                  <a:schemeClr val="accent2"/>
                </a:solidFill>
                <a:latin typeface="+mj-lt"/>
              </a:rPr>
              <a:t>D. Levko, C. Shukla, R.R. Upadhyay and L.L. Raja, </a:t>
            </a:r>
            <a:r>
              <a:rPr lang="en-US" i="0" dirty="0">
                <a:solidFill>
                  <a:schemeClr val="accent2"/>
                </a:solidFill>
                <a:effectLst/>
                <a:latin typeface="+mj-lt"/>
              </a:rPr>
              <a:t>J. Vac. Sci. Technol. B </a:t>
            </a:r>
            <a:r>
              <a:rPr lang="en-US" b="1" i="0" dirty="0">
                <a:solidFill>
                  <a:schemeClr val="accent2"/>
                </a:solidFill>
                <a:effectLst/>
                <a:latin typeface="+mj-lt"/>
              </a:rPr>
              <a:t>39,</a:t>
            </a:r>
            <a:r>
              <a:rPr lang="en-US" i="0" dirty="0">
                <a:solidFill>
                  <a:schemeClr val="accent2"/>
                </a:solidFill>
                <a:effectLst/>
                <a:latin typeface="+mj-lt"/>
              </a:rPr>
              <a:t> 042202 (2021)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A217A-8EC3-40AF-95E8-D7BB45DFE0FF}"/>
              </a:ext>
            </a:extLst>
          </p:cNvPr>
          <p:cNvSpPr txBox="1"/>
          <p:nvPr/>
        </p:nvSpPr>
        <p:spPr>
          <a:xfrm>
            <a:off x="228600" y="4330779"/>
            <a:ext cx="85090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The mechanism includes: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11 charged species;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16 neutral species;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133 plasma chemical reactions (41 electron-neutral reactions among them);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rate coefficients of e-n reactions are for the Maxwellian EEDF;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DCCE1B-5B56-4EBF-BA32-5EC6A88B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366" y="1580422"/>
            <a:ext cx="2743200" cy="2513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05990-1F54-4E29-ACF0-EF60C385C2E4}"/>
              </a:ext>
            </a:extLst>
          </p:cNvPr>
          <p:cNvSpPr txBox="1"/>
          <p:nvPr/>
        </p:nvSpPr>
        <p:spPr>
          <a:xfrm>
            <a:off x="5638800" y="4093747"/>
            <a:ext cx="338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Experimentally measured EEDFs (Kimura and Noto, J. Appl. Phys. </a:t>
            </a:r>
            <a:r>
              <a:rPr lang="en-US" sz="1600" b="1" dirty="0">
                <a:solidFill>
                  <a:schemeClr val="accent2"/>
                </a:solidFill>
              </a:rPr>
              <a:t>100,</a:t>
            </a:r>
            <a:r>
              <a:rPr lang="en-US" sz="1600" dirty="0">
                <a:solidFill>
                  <a:schemeClr val="accent2"/>
                </a:solidFill>
              </a:rPr>
              <a:t> 063303 (2006))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B84678A-F477-4933-A8EF-37E118F65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199" y="0"/>
            <a:ext cx="671713" cy="476250"/>
          </a:xfrm>
        </p:spPr>
        <p:txBody>
          <a:bodyPr/>
          <a:lstStyle/>
          <a:p>
            <a:pPr algn="r">
              <a:defRPr/>
            </a:pPr>
            <a:fld id="{EF4DBC4E-BCEC-4A2F-A787-A23DE084DF89}" type="slidenum">
              <a:rPr lang="en-US" sz="1200" smtClean="0"/>
              <a:pPr algn="r"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86498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1" dirty="0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Theme">
  <a:themeElements>
    <a:clrScheme name="EsgeeTech Color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399"/>
      </a:accent1>
      <a:accent2>
        <a:srgbClr val="D3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Yu_Gothic">
      <a:majorFont>
        <a:latin typeface="Calibri"/>
        <a:ea typeface="Yu Gothic"/>
        <a:cs typeface="ヒラギノ角ゴ ProN W6"/>
      </a:majorFont>
      <a:minorFont>
        <a:latin typeface="Calibri"/>
        <a:ea typeface="Yu Gothic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600" dirty="0" err="1" smtClean="0"/>
        </a:defPPr>
      </a:lstStyle>
    </a:tx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ED93F560-D4BE-4F91-B06F-414646BD9299}" vid="{467BD479-E13E-4611-A4FD-27A3F83DB9E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21340</TotalTime>
  <Words>1941</Words>
  <Application>Microsoft Office PowerPoint</Application>
  <PresentationFormat>On-screen Show (4:3)</PresentationFormat>
  <Paragraphs>298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Gill Sans</vt:lpstr>
      <vt:lpstr>Helvetica</vt:lpstr>
      <vt:lpstr>Lucida Grande</vt:lpstr>
      <vt:lpstr>Times New Roman</vt:lpstr>
      <vt:lpstr>Tw Cen MT</vt:lpstr>
      <vt:lpstr>Wingdings</vt:lpstr>
      <vt:lpstr>Default Design</vt:lpstr>
      <vt:lpstr>Custom Design</vt:lpstr>
      <vt:lpstr>Default Theme</vt:lpstr>
      <vt:lpstr>New insights into the physics and chemistry of ICP discharge in CF4/O2 mixture  Dmitry Levko, C. Shukla, R. R. Upadhyay, and L. L. Raja</vt:lpstr>
      <vt:lpstr>PowerPoint Presentation</vt:lpstr>
      <vt:lpstr>PowerPoint Presentation</vt:lpstr>
      <vt:lpstr>Experiments Chosen for Validation</vt:lpstr>
      <vt:lpstr>PowerPoint Presentation</vt:lpstr>
      <vt:lpstr>PowerPoint Presentation</vt:lpstr>
      <vt:lpstr>Modeling Setup</vt:lpstr>
      <vt:lpstr>VizGlow Fluid Model of ICP Reactor</vt:lpstr>
      <vt:lpstr>VizGlow Mechanism of Plasma Chemical Reactions</vt:lpstr>
      <vt:lpstr>VizGlow Surface Reaction Mechanisms</vt:lpstr>
      <vt:lpstr>EM Wave Deposition into the Plasma</vt:lpstr>
      <vt:lpstr>Plasma Parameters for Pure CF4 (10 mTorr; 70 W)</vt:lpstr>
      <vt:lpstr>Plasma Parameters for Pure CF4  (10 mTorr; 70 W)</vt:lpstr>
      <vt:lpstr>Dominant Neutral Species for Pure CF4  (10 mTorr; 70 W)</vt:lpstr>
      <vt:lpstr>Experimental Data for Mechanism Validation</vt:lpstr>
      <vt:lpstr>Stochastic Heating Model Implemented within VizGlow</vt:lpstr>
      <vt:lpstr>VizGlow vs. Experimental Data</vt:lpstr>
      <vt:lpstr>Influence of the Stochastic Heating Length Scale (10 mTorr; 70 W)</vt:lpstr>
      <vt:lpstr>Influence of the Background Gas Pressure  (70 W)</vt:lpstr>
      <vt:lpstr>Conclusions</vt:lpstr>
      <vt:lpstr>End of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 TxZ reactor modeling using VizGlow Sensitivity to Edge Ring geometry  – 400 W, 13.56 MHz, pure H2 cases</dc:title>
  <dc:creator>Shankar</dc:creator>
  <cp:lastModifiedBy>Dima Levko</cp:lastModifiedBy>
  <cp:revision>812</cp:revision>
  <cp:lastPrinted>2011-04-10T17:00:39Z</cp:lastPrinted>
  <dcterms:created xsi:type="dcterms:W3CDTF">2011-03-11T05:24:06Z</dcterms:created>
  <dcterms:modified xsi:type="dcterms:W3CDTF">2021-09-16T14:44:00Z</dcterms:modified>
</cp:coreProperties>
</file>