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015" r:id="rId3"/>
    <p:sldId id="1964" r:id="rId4"/>
    <p:sldId id="2019" r:id="rId5"/>
    <p:sldId id="2023" r:id="rId6"/>
    <p:sldId id="1994" r:id="rId7"/>
    <p:sldId id="2026" r:id="rId8"/>
    <p:sldId id="1995" r:id="rId9"/>
    <p:sldId id="1984" r:id="rId10"/>
    <p:sldId id="1983" r:id="rId11"/>
    <p:sldId id="1996" r:id="rId12"/>
    <p:sldId id="1987" r:id="rId13"/>
    <p:sldId id="2020" r:id="rId14"/>
    <p:sldId id="1989" r:id="rId15"/>
    <p:sldId id="1991" r:id="rId16"/>
    <p:sldId id="1992" r:id="rId17"/>
    <p:sldId id="1990" r:id="rId18"/>
    <p:sldId id="1997" r:id="rId19"/>
    <p:sldId id="2021" r:id="rId20"/>
    <p:sldId id="2000" r:id="rId21"/>
    <p:sldId id="2002" r:id="rId22"/>
    <p:sldId id="1999" r:id="rId23"/>
    <p:sldId id="2003" r:id="rId24"/>
    <p:sldId id="2004" r:id="rId25"/>
    <p:sldId id="2005" r:id="rId26"/>
    <p:sldId id="2022" r:id="rId27"/>
    <p:sldId id="2007" r:id="rId28"/>
    <p:sldId id="2009" r:id="rId29"/>
    <p:sldId id="2008" r:id="rId30"/>
    <p:sldId id="2011" r:id="rId31"/>
    <p:sldId id="2010" r:id="rId32"/>
    <p:sldId id="2013" r:id="rId33"/>
    <p:sldId id="2025" r:id="rId34"/>
    <p:sldId id="2014" r:id="rId35"/>
    <p:sldId id="2027" r:id="rId36"/>
    <p:sldId id="202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6B30"/>
    <a:srgbClr val="E6E6E6"/>
    <a:srgbClr val="F414D4"/>
    <a:srgbClr val="FF3399"/>
    <a:srgbClr val="003399"/>
    <a:srgbClr val="0033CC"/>
    <a:srgbClr val="0066FF"/>
    <a:srgbClr val="6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3399"/>
  </p:normalViewPr>
  <p:slideViewPr>
    <p:cSldViewPr snapToGrid="0" snapToObjects="1">
      <p:cViewPr varScale="1">
        <p:scale>
          <a:sx n="100" d="100"/>
          <a:sy n="100" d="100"/>
        </p:scale>
        <p:origin x="18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9DE57-0833-D14B-A94A-4F5C21F7599D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96682-03EC-CC4F-BD94-210721957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7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64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0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filet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7632848" cy="562075"/>
          </a:xfrm>
          <a:noFill/>
        </p:spPr>
        <p:txBody>
          <a:bodyPr>
            <a:normAutofit/>
          </a:bodyPr>
          <a:lstStyle>
            <a:lvl1pPr>
              <a:defRPr sz="2800">
                <a:solidFill>
                  <a:srgbClr val="63003C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91680" y="6356351"/>
            <a:ext cx="5112568" cy="365125"/>
          </a:xfrm>
          <a:prstGeom prst="rect">
            <a:avLst/>
          </a:prstGeom>
        </p:spPr>
        <p:txBody>
          <a:bodyPr/>
          <a:lstStyle>
            <a:lvl1pPr>
              <a:defRPr lang="fr-FR" sz="1000" dirty="0">
                <a:solidFill>
                  <a:srgbClr val="63003C"/>
                </a:solidFill>
              </a:defRPr>
            </a:lvl1pPr>
          </a:lstStyle>
          <a:p>
            <a:r>
              <a:rPr lang="fr-FR"/>
              <a:t>Event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7544" y="6356351"/>
            <a:ext cx="1080120" cy="365125"/>
          </a:xfrm>
          <a:prstGeom prst="rect">
            <a:avLst/>
          </a:prstGeom>
        </p:spPr>
        <p:txBody>
          <a:bodyPr/>
          <a:lstStyle>
            <a:lvl1pPr>
              <a:defRPr lang="fr-FR" sz="1000" smtClean="0">
                <a:solidFill>
                  <a:srgbClr val="63003C"/>
                </a:solidFill>
              </a:defRPr>
            </a:lvl1pPr>
          </a:lstStyle>
          <a:p>
            <a:fld id="{641C90A5-C474-45C2-8719-E69FDD0C6A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67546" y="1556792"/>
            <a:ext cx="7632849" cy="468052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Open Sans" panose="020B0606030504020204" pitchFamily="34" charset="0"/>
              <a:buChar char="»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5801"/>
            <a:ext cx="683568" cy="770913"/>
          </a:xfrm>
          <a:prstGeom prst="rect">
            <a:avLst/>
          </a:prstGeom>
        </p:spPr>
      </p:pic>
      <p:cxnSp>
        <p:nvCxnSpPr>
          <p:cNvPr id="18" name="Connecteur droit 17"/>
          <p:cNvCxnSpPr/>
          <p:nvPr userDrawn="1"/>
        </p:nvCxnSpPr>
        <p:spPr>
          <a:xfrm>
            <a:off x="0" y="848705"/>
            <a:ext cx="9144000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1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5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72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3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1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91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9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1652-1217-E944-BD82-665255740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9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0.png"/><Relationship Id="rId5" Type="http://schemas.openxmlformats.org/officeDocument/2006/relationships/image" Target="../media/image3.jpeg"/><Relationship Id="rId15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9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3.jpeg"/><Relationship Id="rId9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jpeg"/><Relationship Id="rId7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i.org/10.18434/T4M88Q" TargetMode="External"/><Relationship Id="rId5" Type="http://schemas.openxmlformats.org/officeDocument/2006/relationships/image" Target="../media/image43.em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8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emf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92679B-556F-EC47-84FB-2FB425059126}"/>
              </a:ext>
            </a:extLst>
          </p:cNvPr>
          <p:cNvSpPr txBox="1"/>
          <p:nvPr/>
        </p:nvSpPr>
        <p:spPr>
          <a:xfrm>
            <a:off x="3267" y="1893172"/>
            <a:ext cx="9144000" cy="3170099"/>
          </a:xfrm>
          <a:prstGeom prst="rect">
            <a:avLst/>
          </a:prstGeom>
          <a:solidFill>
            <a:srgbClr val="63003B"/>
          </a:solidFill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</a:rPr>
              <a:t>Physics of negative hydrogen ion sources: a review</a:t>
            </a:r>
          </a:p>
          <a:p>
            <a:pPr algn="ctr"/>
            <a:endParaRPr lang="fr-FR" sz="3200" b="1" i="1" dirty="0">
              <a:solidFill>
                <a:schemeClr val="bg1"/>
              </a:solidFill>
            </a:endParaRPr>
          </a:p>
          <a:p>
            <a:pPr algn="ctr"/>
            <a:r>
              <a:rPr lang="fr-FR" sz="3000" b="1" dirty="0">
                <a:solidFill>
                  <a:schemeClr val="bg1"/>
                </a:solidFill>
              </a:rPr>
              <a:t>L. </a:t>
            </a:r>
            <a:r>
              <a:rPr lang="fr-FR" sz="3000" b="1" dirty="0" err="1">
                <a:solidFill>
                  <a:schemeClr val="bg1"/>
                </a:solidFill>
              </a:rPr>
              <a:t>Schiesko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40D8D-ECFF-6049-90E7-989C86E3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84" y="31749"/>
            <a:ext cx="1562116" cy="524742"/>
          </a:xfrm>
          <a:prstGeom prst="rect">
            <a:avLst/>
          </a:prstGeom>
        </p:spPr>
      </p:pic>
      <p:pic>
        <p:nvPicPr>
          <p:cNvPr id="1026" name="Picture 2" descr="Logo LPGP">
            <a:extLst>
              <a:ext uri="{FF2B5EF4-FFF2-40B4-BE49-F238E27FC236}">
                <a16:creationId xmlns:a16="http://schemas.microsoft.com/office/drawing/2014/main" id="{F96C37B8-27F3-4A19-9842-101DCD9F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61" y="31749"/>
            <a:ext cx="858625" cy="6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 CNRS">
            <a:extLst>
              <a:ext uri="{FF2B5EF4-FFF2-40B4-BE49-F238E27FC236}">
                <a16:creationId xmlns:a16="http://schemas.microsoft.com/office/drawing/2014/main" id="{C9E06047-F237-4B56-9D48-CE7099FD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1" y="31749"/>
            <a:ext cx="649438" cy="6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8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Dissociative </a:t>
            </a:r>
            <a:r>
              <a:rPr lang="fr-FR" sz="2800" b="1" dirty="0" err="1">
                <a:solidFill>
                  <a:schemeClr val="bg1"/>
                </a:solidFill>
              </a:rPr>
              <a:t>electron</a:t>
            </a:r>
            <a:r>
              <a:rPr lang="fr-FR" sz="2800" b="1" dirty="0">
                <a:solidFill>
                  <a:schemeClr val="bg1"/>
                </a:solidFill>
              </a:rPr>
              <a:t> attachement (DEA)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10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" y="1067207"/>
            <a:ext cx="4734302" cy="657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rgbClr val="0000FF"/>
              </a:buClr>
              <a:buSzPct val="100000"/>
              <a:buFont typeface="+mj-lt"/>
              <a:buAutoNum type="arabicPeriod" startAt="2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Dissociative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electron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attachement to a ro-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vibrationally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excited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H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/ D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Cross section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very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small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for v’ = 0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Gain of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several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orders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of magnitude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for v’ &gt; 1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Low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energy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electrons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needed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for DEA attachement !</a:t>
            </a: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46F08B-B573-45A9-A18E-9768A72D117E}"/>
              </a:ext>
            </a:extLst>
          </p:cNvPr>
          <p:cNvSpPr/>
          <p:nvPr/>
        </p:nvSpPr>
        <p:spPr>
          <a:xfrm>
            <a:off x="5462211" y="5735165"/>
            <a:ext cx="5037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Horacek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Phys. Rev. A 70, 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052712 (2004)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AD40B56-6441-4C21-8FBF-EE59F970D577}"/>
                  </a:ext>
                </a:extLst>
              </p:cNvPr>
              <p:cNvSpPr txBox="1"/>
              <p:nvPr/>
            </p:nvSpPr>
            <p:spPr>
              <a:xfrm>
                <a:off x="-309563" y="1968233"/>
                <a:ext cx="4405313" cy="330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2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fr-FR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fr-FR" sz="2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</m:d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200" b="1" i="0" baseline="30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2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AD40B56-6441-4C21-8FBF-EE59F970D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9563" y="1968233"/>
                <a:ext cx="4405313" cy="330732"/>
              </a:xfrm>
              <a:prstGeom prst="rect">
                <a:avLst/>
              </a:prstGeom>
              <a:blipFill>
                <a:blip r:embed="rId5"/>
                <a:stretch>
                  <a:fillRect b="-35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18ADD26E-89FC-481B-9EE2-B52030E1DB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1" t="5633" r="3395"/>
          <a:stretch/>
        </p:blipFill>
        <p:spPr>
          <a:xfrm>
            <a:off x="4576386" y="1150736"/>
            <a:ext cx="4540915" cy="452160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A23868F-CCC6-499B-8D63-39800BF7B4C7}"/>
              </a:ext>
            </a:extLst>
          </p:cNvPr>
          <p:cNvCxnSpPr/>
          <p:nvPr/>
        </p:nvCxnSpPr>
        <p:spPr>
          <a:xfrm flipV="1">
            <a:off x="2724150" y="1724025"/>
            <a:ext cx="1781175" cy="1190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DC8EF21-8AF9-42BD-B9F4-1FCC04D6397B}"/>
              </a:ext>
            </a:extLst>
          </p:cNvPr>
          <p:cNvCxnSpPr>
            <a:cxnSpLocks/>
          </p:cNvCxnSpPr>
          <p:nvPr/>
        </p:nvCxnSpPr>
        <p:spPr>
          <a:xfrm flipV="1">
            <a:off x="3768269" y="3743978"/>
            <a:ext cx="647700" cy="1993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C2904C28-81C1-48A2-A61E-8C2E8912895C}"/>
              </a:ext>
            </a:extLst>
          </p:cNvPr>
          <p:cNvSpPr/>
          <p:nvPr/>
        </p:nvSpPr>
        <p:spPr>
          <a:xfrm>
            <a:off x="4519990" y="1208408"/>
            <a:ext cx="495300" cy="778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61B3F16-885B-4DFB-BE8C-98E911D62B38}"/>
              </a:ext>
            </a:extLst>
          </p:cNvPr>
          <p:cNvSpPr/>
          <p:nvPr/>
        </p:nvSpPr>
        <p:spPr>
          <a:xfrm>
            <a:off x="4510465" y="3418519"/>
            <a:ext cx="495300" cy="77896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80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Main destruction </a:t>
            </a:r>
            <a:r>
              <a:rPr lang="fr-FR" sz="2800" b="1" dirty="0" err="1">
                <a:solidFill>
                  <a:schemeClr val="bg1"/>
                </a:solidFill>
              </a:rPr>
              <a:t>mechanisms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11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6">
                <a:extLst>
                  <a:ext uri="{FF2B5EF4-FFF2-40B4-BE49-F238E27FC236}">
                    <a16:creationId xmlns:a16="http://schemas.microsoft.com/office/drawing/2014/main" id="{30E4B267-4A60-4594-9CCC-7750D207E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39" y="580192"/>
                <a:ext cx="8945586" cy="9557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marL="1084263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H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electron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affinity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is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0.7542 eV</a:t>
                </a: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H</a:t>
                </a:r>
                <a:r>
                  <a:rPr lang="fr-FR" altLang="de-DE" sz="2000" b="1" baseline="30000" dirty="0">
                    <a:solidFill>
                      <a:schemeClr val="tx1"/>
                    </a:solidFill>
                    <a:latin typeface="+mn-lt"/>
                    <a:sym typeface="Symbol"/>
                  </a:rPr>
                  <a:t>-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/ D</a:t>
                </a:r>
                <a:r>
                  <a:rPr lang="fr-FR" altLang="de-DE" sz="2000" b="1" baseline="30000" dirty="0">
                    <a:solidFill>
                      <a:schemeClr val="tx1"/>
                    </a:solidFill>
                    <a:latin typeface="+mn-lt"/>
                    <a:sym typeface="Symbol"/>
                  </a:rPr>
                  <a:t>-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 err="1">
                    <a:solidFill>
                      <a:srgbClr val="0000FF"/>
                    </a:solidFill>
                    <a:latin typeface="+mn-lt"/>
                    <a:sym typeface="Symbol"/>
                  </a:rPr>
                  <a:t>easily</a:t>
                </a:r>
                <a:r>
                  <a:rPr lang="fr-FR" altLang="de-DE" sz="2000" b="1" dirty="0">
                    <a:solidFill>
                      <a:srgbClr val="0000FF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 err="1">
                    <a:solidFill>
                      <a:srgbClr val="0000FF"/>
                    </a:solidFill>
                    <a:latin typeface="+mn-lt"/>
                    <a:sym typeface="Symbol"/>
                  </a:rPr>
                  <a:t>destroyed</a:t>
                </a:r>
                <a:r>
                  <a:rPr lang="fr-FR" altLang="de-DE" sz="2000" b="1" dirty="0">
                    <a:solidFill>
                      <a:srgbClr val="0000FF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in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low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temperature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plasma volume:</a:t>
                </a: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[1]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negligible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for 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T</a:t>
                </a:r>
                <a:r>
                  <a:rPr lang="fr-FR" altLang="de-DE" sz="2000" b="1" baseline="-25000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e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 &lt; 2 eV: 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use of 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magnetic </a:t>
                </a:r>
                <a:r>
                  <a:rPr lang="fr-FR" altLang="de-DE" sz="2000" b="1" dirty="0" err="1">
                    <a:solidFill>
                      <a:srgbClr val="FF0000"/>
                    </a:solidFill>
                    <a:latin typeface="+mn-lt"/>
                    <a:sym typeface="Symbol"/>
                  </a:rPr>
                  <a:t>field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 (MF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 10 </a:t>
                </a:r>
                <a:r>
                  <a:rPr lang="fr-FR" altLang="de-DE" sz="2000" b="1" dirty="0" err="1">
                    <a:solidFill>
                      <a:srgbClr val="FF0000"/>
                    </a:solidFill>
                    <a:latin typeface="+mn-lt"/>
                    <a:sym typeface="Symbol"/>
                  </a:rPr>
                  <a:t>mT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) 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to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+mn-lt"/>
                    <a:sym typeface="Symbol"/>
                  </a:rPr>
                  <a:t>reduce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+mn-lt"/>
                    <a:sym typeface="Symbol"/>
                  </a:rPr>
                  <a:t> T</a:t>
                </a:r>
                <a:r>
                  <a:rPr lang="fr-FR" altLang="de-DE" sz="2000" b="1" baseline="-25000" dirty="0">
                    <a:solidFill>
                      <a:schemeClr val="tx1"/>
                    </a:solidFill>
                    <a:latin typeface="+mn-lt"/>
                    <a:sym typeface="Symbol"/>
                  </a:rPr>
                  <a:t>e </a:t>
                </a: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fr-FR" altLang="de-DE" sz="2000" b="1" dirty="0">
                    <a:solidFill>
                      <a:srgbClr val="FF0000"/>
                    </a:solidFill>
                    <a:latin typeface="+mn-lt"/>
                    <a:sym typeface="Symbol"/>
                  </a:rPr>
                  <a:t>Magnetic </a:t>
                </a:r>
                <a:r>
                  <a:rPr lang="fr-FR" altLang="de-DE" sz="2000" b="1" dirty="0" err="1">
                    <a:solidFill>
                      <a:srgbClr val="FF0000"/>
                    </a:solidFill>
                    <a:latin typeface="+mn-lt"/>
                    <a:sym typeface="Symbol"/>
                  </a:rPr>
                  <a:t>field</a:t>
                </a:r>
                <a:endParaRPr lang="fr-FR" altLang="de-DE" sz="2000" b="1" dirty="0">
                  <a:solidFill>
                    <a:srgbClr val="FF0000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endParaRPr lang="fr-FR" altLang="de-DE" sz="2000" b="1" dirty="0">
                  <a:solidFill>
                    <a:schemeClr val="tx1"/>
                  </a:solidFill>
                  <a:latin typeface="+mn-lt"/>
                  <a:sym typeface="Symbol"/>
                </a:endParaRPr>
              </a:p>
              <a:p>
                <a:pPr lvl="1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r>
                  <a:rPr lang="en-US" altLang="de-DE" sz="2000" b="1" dirty="0">
                    <a:solidFill>
                      <a:schemeClr val="tx1"/>
                    </a:solidFill>
                    <a:latin typeface="+mn-lt"/>
                  </a:rPr>
                  <a:t>					 </a:t>
                </a:r>
              </a:p>
              <a:p>
                <a:pPr marL="342900" indent="-342900">
                  <a:lnSpc>
                    <a:spcPct val="130000"/>
                  </a:lnSpc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en-US" altLang="de-DE" sz="2000" dirty="0">
                  <a:solidFill>
                    <a:srgbClr val="0000FF"/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  <a:buClr>
                    <a:schemeClr val="accent2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de-DE" sz="20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  <a:buClr>
                    <a:schemeClr val="accent2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altLang="de-DE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116">
                <a:extLst>
                  <a:ext uri="{FF2B5EF4-FFF2-40B4-BE49-F238E27FC236}">
                    <a16:creationId xmlns:a16="http://schemas.microsoft.com/office/drawing/2014/main" id="{30E4B267-4A60-4594-9CCC-7750D207E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39" y="580192"/>
                <a:ext cx="8945586" cy="9557104"/>
              </a:xfrm>
              <a:prstGeom prst="rect">
                <a:avLst/>
              </a:prstGeom>
              <a:blipFill>
                <a:blip r:embed="rId3"/>
                <a:stretch>
                  <a:fillRect l="-613" t="-1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102D3CB-4451-481F-9A45-7664EFE51B21}"/>
                  </a:ext>
                </a:extLst>
              </p:cNvPr>
              <p:cNvSpPr/>
              <p:nvPr/>
            </p:nvSpPr>
            <p:spPr>
              <a:xfrm>
                <a:off x="490818" y="2286521"/>
                <a:ext cx="3756413" cy="467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altLang="de-DE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fr-FR" altLang="de-DE" sz="2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𝐇</m:t>
                          </m:r>
                        </m:e>
                        <m:sup>
                          <m:r>
                            <a:rPr lang="fr-FR" altLang="de-DE" sz="2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</m:sup>
                      </m:sSup>
                      <m:r>
                        <a:rPr lang="fr-FR" altLang="de-D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+</m:t>
                      </m:r>
                      <m:sSup>
                        <m:sSupPr>
                          <m:ctrlPr>
                            <a:rPr lang="fr-FR" altLang="de-D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fr-FR" altLang="de-DE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𝐇</m:t>
                          </m:r>
                        </m:e>
                        <m:sup>
                          <m:r>
                            <a:rPr lang="fr-FR" altLang="de-D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+</m:t>
                          </m:r>
                        </m:sup>
                      </m:sSup>
                      <m:r>
                        <a:rPr lang="fr-FR" altLang="de-D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sSubSup>
                        <m:sSubSup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𝐨𝐫</m:t>
                      </m:r>
                      <m:sSubSup>
                        <m:sSubSup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altLang="de-D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𝟐</m:t>
                      </m:r>
                      <m:r>
                        <a:rPr lang="fr-FR" alt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𝐇</m:t>
                      </m:r>
                    </m:oMath>
                  </m:oMathPara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102D3CB-4451-481F-9A45-7664EFE51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8" y="2286521"/>
                <a:ext cx="3756413" cy="467949"/>
              </a:xfrm>
              <a:prstGeom prst="rect">
                <a:avLst/>
              </a:prstGeom>
              <a:blipFill>
                <a:blip r:embed="rId6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A33E96-03B2-476E-8784-004E6CC8C7ED}"/>
                  </a:ext>
                </a:extLst>
              </p:cNvPr>
              <p:cNvSpPr/>
              <p:nvPr/>
            </p:nvSpPr>
            <p:spPr>
              <a:xfrm>
                <a:off x="541842" y="1866663"/>
                <a:ext cx="24781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fr-FR" sz="2800" b="1" dirty="0">
                    <a:solidFill>
                      <a:schemeClr val="tx1"/>
                    </a:solidFill>
                  </a:rPr>
                  <a:t>e</a:t>
                </a:r>
                <a:endParaRPr lang="fr-FR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A33E96-03B2-476E-8784-004E6CC8C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" y="1866663"/>
                <a:ext cx="2478114" cy="523220"/>
              </a:xfrm>
              <a:prstGeom prst="rect">
                <a:avLst/>
              </a:prstGeom>
              <a:blipFill>
                <a:blip r:embed="rId7"/>
                <a:stretch>
                  <a:fillRect t="-10465" r="-2956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D3EE7D-B66B-4C08-93D8-63347C59CC18}"/>
                  </a:ext>
                </a:extLst>
              </p:cNvPr>
              <p:cNvSpPr/>
              <p:nvPr/>
            </p:nvSpPr>
            <p:spPr>
              <a:xfrm>
                <a:off x="544927" y="2597364"/>
                <a:ext cx="25523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𝟐𝐇</m:t>
                    </m:r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+ e</a:t>
                </a:r>
                <a:endParaRPr lang="fr-FR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D3EE7D-B66B-4C08-93D8-63347C59C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" y="2597364"/>
                <a:ext cx="2552365" cy="523220"/>
              </a:xfrm>
              <a:prstGeom prst="rect">
                <a:avLst/>
              </a:prstGeom>
              <a:blipFill>
                <a:blip r:embed="rId8"/>
                <a:stretch>
                  <a:fillRect t="-10465" r="-3819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2C97CBD-0A4B-40EB-899E-57BE63A280CC}"/>
                  </a:ext>
                </a:extLst>
              </p:cNvPr>
              <p:cNvSpPr/>
              <p:nvPr/>
            </p:nvSpPr>
            <p:spPr>
              <a:xfrm>
                <a:off x="554452" y="2965192"/>
                <a:ext cx="2491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400" b="1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+ e</a:t>
                </a:r>
                <a:endParaRPr lang="fr-FR" sz="2800" b="1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2C97CBD-0A4B-40EB-899E-57BE63A28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2" y="2965192"/>
                <a:ext cx="2491451" cy="523220"/>
              </a:xfrm>
              <a:prstGeom prst="rect">
                <a:avLst/>
              </a:prstGeom>
              <a:blipFill>
                <a:blip r:embed="rId9"/>
                <a:stretch>
                  <a:fillRect t="-10465" r="-3912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1">
            <a:extLst>
              <a:ext uri="{FF2B5EF4-FFF2-40B4-BE49-F238E27FC236}">
                <a16:creationId xmlns:a16="http://schemas.microsoft.com/office/drawing/2014/main" id="{7820EE8D-39FE-471F-84DD-09B5B92F1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652" y="2070557"/>
            <a:ext cx="3282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sz="1200" b="1" i="1" dirty="0"/>
              <a:t>R. K. </a:t>
            </a:r>
            <a:r>
              <a:rPr lang="en-GB" altLang="fr-FR" sz="1200" b="1" i="1" dirty="0" err="1"/>
              <a:t>Janev</a:t>
            </a:r>
            <a:r>
              <a:rPr lang="en-GB" altLang="fr-FR" sz="1200" b="1" i="1" dirty="0"/>
              <a:t> et al., Elementary Processes in Hydrogen-Helium Plasmas (1985)</a:t>
            </a:r>
            <a:endParaRPr lang="en-US" altLang="fr-FR" sz="1200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0DE892-A720-4873-A5B0-59595ACD4428}"/>
              </a:ext>
            </a:extLst>
          </p:cNvPr>
          <p:cNvSpPr/>
          <p:nvPr/>
        </p:nvSpPr>
        <p:spPr>
          <a:xfrm>
            <a:off x="5400177" y="2631012"/>
            <a:ext cx="3494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altLang="fr-FR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altLang="fr-FR" sz="1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Sidis</a:t>
            </a:r>
            <a:r>
              <a:rPr lang="en-GB" altLang="fr-FR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Phys. Rev. Lett. 47, 1280 (1981)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F1B3F5-9A7B-4C2D-AFAC-9F8FD00FDDC0}"/>
              </a:ext>
            </a:extLst>
          </p:cNvPr>
          <p:cNvSpPr/>
          <p:nvPr/>
        </p:nvSpPr>
        <p:spPr>
          <a:xfrm>
            <a:off x="564773" y="1934288"/>
            <a:ext cx="4340388" cy="1577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28035F-ABD1-4B5C-983D-56F03E7D7AA1}"/>
                  </a:ext>
                </a:extLst>
              </p:cNvPr>
              <p:cNvSpPr/>
              <p:nvPr/>
            </p:nvSpPr>
            <p:spPr>
              <a:xfrm>
                <a:off x="3325355" y="2844529"/>
                <a:ext cx="7553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de-DE" sz="22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</a:t>
                </a:r>
                <a:r>
                  <a:rPr lang="fr-FR" altLang="de-DE" sz="2200" b="1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H</a:t>
                </a:r>
                <a:endParaRPr lang="fr-FR" sz="2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28035F-ABD1-4B5C-983D-56F03E7D7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355" y="2844529"/>
                <a:ext cx="755335" cy="430887"/>
              </a:xfrm>
              <a:prstGeom prst="rect">
                <a:avLst/>
              </a:prstGeom>
              <a:blipFill>
                <a:blip r:embed="rId15"/>
                <a:stretch>
                  <a:fillRect t="-8571" r="-2419" b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ccolade fermante 36">
            <a:extLst>
              <a:ext uri="{FF2B5EF4-FFF2-40B4-BE49-F238E27FC236}">
                <a16:creationId xmlns:a16="http://schemas.microsoft.com/office/drawing/2014/main" id="{C90C4494-3CB7-45F8-A4D7-9EAC50E4F2CC}"/>
              </a:ext>
            </a:extLst>
          </p:cNvPr>
          <p:cNvSpPr/>
          <p:nvPr/>
        </p:nvSpPr>
        <p:spPr>
          <a:xfrm>
            <a:off x="3076851" y="2744443"/>
            <a:ext cx="180789" cy="6845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85439C-4963-4D0D-88F6-8175D56D6C94}"/>
                  </a:ext>
                </a:extLst>
              </p:cNvPr>
              <p:cNvSpPr/>
              <p:nvPr/>
            </p:nvSpPr>
            <p:spPr>
              <a:xfrm>
                <a:off x="4160035" y="2301390"/>
                <a:ext cx="7296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de-DE" sz="22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</a:t>
                </a:r>
                <a:r>
                  <a:rPr lang="fr-FR" altLang="de-DE" sz="2200" b="1" baseline="30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+</a:t>
                </a:r>
                <a:endParaRPr lang="fr-FR" sz="2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85439C-4963-4D0D-88F6-8175D56D6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35" y="2301390"/>
                <a:ext cx="729687" cy="430887"/>
              </a:xfrm>
              <a:prstGeom prst="rect">
                <a:avLst/>
              </a:prstGeom>
              <a:blipFill>
                <a:blip r:embed="rId11"/>
                <a:stretch>
                  <a:fillRect t="-8571" r="-2500" b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8347E6-74AF-4ED6-9594-807F647AEB7C}"/>
                  </a:ext>
                </a:extLst>
              </p:cNvPr>
              <p:cNvSpPr/>
              <p:nvPr/>
            </p:nvSpPr>
            <p:spPr>
              <a:xfrm>
                <a:off x="2834660" y="1928029"/>
                <a:ext cx="7023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de-DE" sz="220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</a:t>
                </a:r>
                <a:r>
                  <a:rPr lang="fr-FR" altLang="de-DE" sz="2200" b="1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e</a:t>
                </a:r>
                <a:endParaRPr lang="fr-FR" sz="2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8347E6-74AF-4ED6-9594-807F647AE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60" y="1928029"/>
                <a:ext cx="702308" cy="430887"/>
              </a:xfrm>
              <a:prstGeom prst="rect">
                <a:avLst/>
              </a:prstGeom>
              <a:blipFill>
                <a:blip r:embed="rId16"/>
                <a:stretch>
                  <a:fillRect t="-7042" r="-3478" b="-295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ccolade fermante 39">
            <a:extLst>
              <a:ext uri="{FF2B5EF4-FFF2-40B4-BE49-F238E27FC236}">
                <a16:creationId xmlns:a16="http://schemas.microsoft.com/office/drawing/2014/main" id="{D106433E-0172-45FD-9635-387EB3B0B080}"/>
              </a:ext>
            </a:extLst>
          </p:cNvPr>
          <p:cNvSpPr/>
          <p:nvPr/>
        </p:nvSpPr>
        <p:spPr>
          <a:xfrm rot="10800000">
            <a:off x="2190178" y="5054848"/>
            <a:ext cx="357692" cy="120669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75790A-4418-4C39-8508-189F2204AE1A}"/>
              </a:ext>
            </a:extLst>
          </p:cNvPr>
          <p:cNvSpPr/>
          <p:nvPr/>
        </p:nvSpPr>
        <p:spPr>
          <a:xfrm>
            <a:off x="2547870" y="4968296"/>
            <a:ext cx="5490157" cy="1398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altLang="de-DE" sz="2000" b="1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Increase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of </a:t>
            </a:r>
            <a:r>
              <a:rPr lang="fr-FR" altLang="de-DE" sz="2000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H</a:t>
            </a:r>
            <a:r>
              <a:rPr lang="fr-FR" altLang="de-DE" sz="2000" b="1" baseline="30000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-</a:t>
            </a:r>
            <a:r>
              <a:rPr lang="fr-FR" altLang="de-DE" sz="2000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 volume </a:t>
            </a:r>
            <a:r>
              <a:rPr lang="fr-FR" altLang="de-DE" sz="2000" b="1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generation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(source </a:t>
            </a:r>
            <a:r>
              <a:rPr lang="fr-FR" altLang="de-DE" sz="2000" b="1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dep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.)</a:t>
            </a:r>
          </a:p>
          <a:p>
            <a:pPr marL="342900" lvl="0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altLang="de-DE" sz="2000" b="1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Decreases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the </a:t>
            </a:r>
            <a:r>
              <a:rPr lang="fr-FR" altLang="de-DE" sz="2000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H</a:t>
            </a:r>
            <a:r>
              <a:rPr lang="fr-FR" altLang="de-DE" sz="2000" b="1" baseline="30000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-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destruction by e</a:t>
            </a:r>
            <a:r>
              <a:rPr lang="fr-FR" altLang="de-DE" sz="2000" b="1" baseline="30000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-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collision</a:t>
            </a:r>
          </a:p>
          <a:p>
            <a:pPr marL="342900" lvl="0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altLang="de-DE" sz="2000" b="1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Reduces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the </a:t>
            </a:r>
            <a:r>
              <a:rPr lang="fr-FR" altLang="de-DE" sz="2000" b="1" dirty="0" err="1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amount</a:t>
            </a:r>
            <a:r>
              <a:rPr lang="fr-FR" altLang="de-DE" sz="2000" b="1" dirty="0">
                <a:solidFill>
                  <a:prstClr val="black"/>
                </a:solidFill>
                <a:cs typeface="Arial" panose="020B0604020202020204" pitchFamily="34" charset="0"/>
                <a:sym typeface="Symbol"/>
              </a:rPr>
              <a:t> of </a:t>
            </a:r>
            <a:r>
              <a:rPr lang="fr-FR" altLang="de-DE" sz="2000" b="1" dirty="0" err="1">
                <a:solidFill>
                  <a:srgbClr val="FF0000"/>
                </a:solidFill>
                <a:cs typeface="Arial" panose="020B0604020202020204" pitchFamily="34" charset="0"/>
                <a:sym typeface="Symbol"/>
              </a:rPr>
              <a:t>co-extracted</a:t>
            </a:r>
            <a:r>
              <a:rPr lang="fr-FR" altLang="de-DE" sz="2000" b="1" dirty="0">
                <a:solidFill>
                  <a:srgbClr val="FF0000"/>
                </a:solidFill>
                <a:cs typeface="Arial" panose="020B0604020202020204" pitchFamily="34" charset="0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cs typeface="Arial" panose="020B0604020202020204" pitchFamily="34" charset="0"/>
                <a:sym typeface="Symbol"/>
              </a:rPr>
              <a:t>electrons</a:t>
            </a:r>
            <a:r>
              <a:rPr lang="fr-FR" altLang="de-DE" sz="2000" b="1" dirty="0">
                <a:solidFill>
                  <a:srgbClr val="FF0000"/>
                </a:solidFill>
                <a:cs typeface="Arial" panose="020B0604020202020204" pitchFamily="34" charset="0"/>
                <a:sym typeface="Symbo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DC7DB-653A-4E06-915F-1F1AB59CCD01}"/>
              </a:ext>
            </a:extLst>
          </p:cNvPr>
          <p:cNvSpPr/>
          <p:nvPr/>
        </p:nvSpPr>
        <p:spPr>
          <a:xfrm>
            <a:off x="6405" y="19394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[1]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93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Example of volume source setup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12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51617"/>
            <a:ext cx="8774135" cy="653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High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and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low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energy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electrons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: 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H</a:t>
            </a:r>
            <a:r>
              <a:rPr lang="fr-FR" altLang="de-DE" sz="2000" b="1" baseline="-25000" dirty="0">
                <a:solidFill>
                  <a:srgbClr val="FF0000"/>
                </a:solidFill>
                <a:latin typeface="+mn-lt"/>
                <a:sym typeface="Symbol"/>
              </a:rPr>
              <a:t>2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(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v’,J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)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and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electron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attachement /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minimization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of H</a:t>
            </a:r>
            <a:r>
              <a:rPr lang="fr-FR" altLang="de-DE" sz="2000" b="1" baseline="30000" dirty="0">
                <a:solidFill>
                  <a:srgbClr val="0000FF"/>
                </a:solidFill>
                <a:latin typeface="+mn-lt"/>
                <a:sym typeface="Symbol"/>
              </a:rPr>
              <a:t>-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destruction and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co-extracted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electrons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Use of a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magnetic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field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with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typical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induction of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10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mT</a:t>
            </a:r>
            <a:endParaRPr lang="fr-FR" altLang="de-DE" sz="2000" b="1" dirty="0">
              <a:solidFill>
                <a:srgbClr val="FF0000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E94E29-E176-4C9E-A28F-C249D51C21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9" b="13003"/>
          <a:stretch/>
        </p:blipFill>
        <p:spPr>
          <a:xfrm>
            <a:off x="1302620" y="1765760"/>
            <a:ext cx="7892223" cy="36694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B3B01-AB1A-47E6-A5E7-9C2FCDDC293B}"/>
              </a:ext>
            </a:extLst>
          </p:cNvPr>
          <p:cNvSpPr/>
          <p:nvPr/>
        </p:nvSpPr>
        <p:spPr>
          <a:xfrm>
            <a:off x="2899231" y="5432670"/>
            <a:ext cx="3102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D. Faircloth et al., New J. Phys. 20 025007 (2018)</a:t>
            </a:r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2A01A-A48C-4ABB-A14C-88CBFD0FB3C6}"/>
              </a:ext>
            </a:extLst>
          </p:cNvPr>
          <p:cNvSpPr/>
          <p:nvPr/>
        </p:nvSpPr>
        <p:spPr>
          <a:xfrm>
            <a:off x="2982545" y="2895562"/>
            <a:ext cx="1486491" cy="1075748"/>
          </a:xfrm>
          <a:prstGeom prst="rect">
            <a:avLst/>
          </a:prstGeom>
          <a:solidFill>
            <a:srgbClr val="F414D4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FDD571-2B71-4085-949C-47826FC5F6D5}"/>
              </a:ext>
            </a:extLst>
          </p:cNvPr>
          <p:cNvSpPr/>
          <p:nvPr/>
        </p:nvSpPr>
        <p:spPr>
          <a:xfrm>
            <a:off x="4561441" y="3125192"/>
            <a:ext cx="356572" cy="606846"/>
          </a:xfrm>
          <a:prstGeom prst="rect">
            <a:avLst/>
          </a:prstGeom>
          <a:solidFill>
            <a:srgbClr val="FF3399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8CC3FD-03E9-47A1-93D8-BAA5B7A5719E}"/>
              </a:ext>
            </a:extLst>
          </p:cNvPr>
          <p:cNvSpPr/>
          <p:nvPr/>
        </p:nvSpPr>
        <p:spPr>
          <a:xfrm>
            <a:off x="1092217" y="3218710"/>
            <a:ext cx="1253869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RF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AED00-6746-4B12-A363-411D774772DD}"/>
              </a:ext>
            </a:extLst>
          </p:cNvPr>
          <p:cNvSpPr/>
          <p:nvPr/>
        </p:nvSpPr>
        <p:spPr>
          <a:xfrm>
            <a:off x="3473296" y="3549880"/>
            <a:ext cx="900631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FF0000"/>
                </a:solidFill>
                <a:sym typeface="Symbol"/>
              </a:rPr>
              <a:t>H</a:t>
            </a:r>
            <a:r>
              <a:rPr lang="fr-FR" altLang="de-DE" b="1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(</a:t>
            </a:r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v’,J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22E7A-E3B2-4C0A-BDB7-974A7E7B13BB}"/>
              </a:ext>
            </a:extLst>
          </p:cNvPr>
          <p:cNvSpPr/>
          <p:nvPr/>
        </p:nvSpPr>
        <p:spPr>
          <a:xfrm>
            <a:off x="4603251" y="3284557"/>
            <a:ext cx="41739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H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385949-9B6A-4D6A-A3E2-E1F90272E3C1}"/>
              </a:ext>
            </a:extLst>
          </p:cNvPr>
          <p:cNvSpPr/>
          <p:nvPr/>
        </p:nvSpPr>
        <p:spPr>
          <a:xfrm>
            <a:off x="-50387" y="5178400"/>
            <a:ext cx="9194387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cs typeface="Arial" panose="020B0604020202020204" pitchFamily="34" charset="0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u="sng" dirty="0" err="1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Typical</a:t>
            </a:r>
            <a:r>
              <a:rPr lang="fr-FR" altLang="de-DE" sz="2000" b="1" u="sng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 </a:t>
            </a:r>
            <a:r>
              <a:rPr lang="fr-FR" altLang="de-DE" sz="2000" b="1" u="sng" dirty="0" err="1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parameters</a:t>
            </a:r>
            <a:r>
              <a:rPr lang="fr-FR" altLang="de-DE" sz="2000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: 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p = 0.1 - 10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mTorr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, 10</a:t>
            </a:r>
            <a:r>
              <a:rPr lang="fr-FR" altLang="de-DE" sz="2000" b="1" baseline="30000" dirty="0">
                <a:cs typeface="Arial" panose="020B0604020202020204" pitchFamily="34" charset="0"/>
                <a:sym typeface="Symbol"/>
              </a:rPr>
              <a:t>15-17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m</a:t>
            </a:r>
            <a:r>
              <a:rPr lang="fr-FR" altLang="de-DE" sz="2000" b="1" baseline="30000" dirty="0">
                <a:cs typeface="Arial" panose="020B0604020202020204" pitchFamily="34" charset="0"/>
                <a:sym typeface="Symbol"/>
              </a:rPr>
              <a:t>-3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positive ion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density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, T</a:t>
            </a:r>
            <a:r>
              <a:rPr lang="fr-FR" altLang="de-DE" sz="2000" b="1" baseline="-25000" dirty="0">
                <a:cs typeface="Arial" panose="020B0604020202020204" pitchFamily="34" charset="0"/>
                <a:sym typeface="Symbol"/>
              </a:rPr>
              <a:t>e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between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1 and 10 eV, kW range power and up to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tens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of kV for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beam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Performance of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tens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of mA.cm</a:t>
            </a:r>
            <a:r>
              <a:rPr lang="fr-FR" altLang="de-DE" sz="2000" b="1" baseline="30000" dirty="0">
                <a:cs typeface="Arial" panose="020B0604020202020204" pitchFamily="34" charset="0"/>
                <a:sym typeface="Symbol"/>
              </a:rPr>
              <a:t>-2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for the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beam</a:t>
            </a:r>
            <a:endParaRPr lang="fr-FR" altLang="de-DE" sz="2000" b="1" dirty="0">
              <a:cs typeface="Arial" panose="020B0604020202020204" pitchFamily="34" charset="0"/>
              <a:sym typeface="Symbo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D9BFFF-B070-4DD1-9114-791719DE9E80}"/>
              </a:ext>
            </a:extLst>
          </p:cNvPr>
          <p:cNvSpPr/>
          <p:nvPr/>
        </p:nvSpPr>
        <p:spPr>
          <a:xfrm>
            <a:off x="6742089" y="1728026"/>
            <a:ext cx="2401911" cy="3310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FAA98-A6BB-4348-94EC-3EC110444972}"/>
              </a:ext>
            </a:extLst>
          </p:cNvPr>
          <p:cNvSpPr/>
          <p:nvPr/>
        </p:nvSpPr>
        <p:spPr>
          <a:xfrm flipH="1">
            <a:off x="8019016" y="4698376"/>
            <a:ext cx="785611" cy="87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5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Outline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13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9">
            <a:extLst>
              <a:ext uri="{FF2B5EF4-FFF2-40B4-BE49-F238E27FC236}">
                <a16:creationId xmlns:a16="http://schemas.microsoft.com/office/drawing/2014/main" id="{F3191A5C-EE8B-4CA7-BD27-A48723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7651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fr-FR" sz="2400" b="1" dirty="0"/>
              <a:t>Work </a:t>
            </a:r>
            <a:r>
              <a:rPr lang="fr-FR" sz="2400" b="1" dirty="0" err="1"/>
              <a:t>principle</a:t>
            </a:r>
            <a:r>
              <a:rPr lang="fr-FR" sz="2400" b="1" dirty="0"/>
              <a:t>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Volume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and destruction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mechanisms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/>
              <a:t>Surface </a:t>
            </a:r>
            <a:r>
              <a:rPr lang="fr-FR" sz="2200" b="1" dirty="0" err="1"/>
              <a:t>negative</a:t>
            </a:r>
            <a:r>
              <a:rPr lang="fr-FR" sz="2200" b="1" dirty="0"/>
              <a:t> ions </a:t>
            </a:r>
            <a:r>
              <a:rPr lang="fr-FR" sz="2200" b="1" dirty="0" err="1"/>
              <a:t>generation</a:t>
            </a:r>
            <a:r>
              <a:rPr lang="fr-FR" sz="2200" b="1" dirty="0"/>
              <a:t>, </a:t>
            </a:r>
            <a:r>
              <a:rPr lang="fr-FR" sz="2200" b="1" dirty="0" err="1"/>
              <a:t>example</a:t>
            </a:r>
            <a:r>
              <a:rPr lang="fr-FR" sz="2200" b="1" dirty="0"/>
              <a:t> of source 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Diagnostics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Theory and modelling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2062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Surface </a:t>
            </a:r>
            <a:r>
              <a:rPr lang="fr-FR" sz="2800" b="1" dirty="0" err="1">
                <a:solidFill>
                  <a:schemeClr val="bg1"/>
                </a:solidFill>
              </a:rPr>
              <a:t>generation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mechanism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14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51617"/>
            <a:ext cx="9221811" cy="711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sz="2000" b="1" dirty="0">
                <a:solidFill>
                  <a:schemeClr val="tx1"/>
                </a:solidFill>
                <a:sym typeface="Symbol"/>
              </a:rPr>
              <a:t>			</a:t>
            </a:r>
            <a:endParaRPr lang="fr-FR" altLang="de-DE" sz="2000" b="1" u="sng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</a:rPr>
              <a:t>					 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rgbClr val="0000FF"/>
                </a:solidFill>
                <a:latin typeface="+mn-lt"/>
              </a:rPr>
              <a:t>Image potential:</a:t>
            </a: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 near surface downshift of H affinity level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Overlapping of surface VB and atom EA: </a:t>
            </a:r>
            <a:r>
              <a:rPr lang="en-US" altLang="de-DE" sz="2000" b="1" dirty="0">
                <a:solidFill>
                  <a:srgbClr val="0000FF"/>
                </a:solidFill>
                <a:latin typeface="+mn-lt"/>
              </a:rPr>
              <a:t>electron tunneling possible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altLang="de-DE" sz="20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Back-tunneling is possible when leaving the surf. (neutralization)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Electron affinity fixed to 0.75 eV for H, thus, </a:t>
            </a:r>
            <a:r>
              <a:rPr lang="en-US" altLang="de-DE" sz="2000" b="1" dirty="0">
                <a:solidFill>
                  <a:srgbClr val="FF0000"/>
                </a:solidFill>
                <a:latin typeface="+mn-lt"/>
              </a:rPr>
              <a:t>low mat. WF must be used !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Low mat WF around </a:t>
            </a:r>
            <a:r>
              <a:rPr lang="en-US" altLang="de-DE" sz="2000" b="1" dirty="0">
                <a:solidFill>
                  <a:srgbClr val="FF0000"/>
                </a:solidFill>
                <a:latin typeface="+mn-lt"/>
              </a:rPr>
              <a:t>2 to 3 eV </a:t>
            </a: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(Cs, Ba, LaB6, K, </a:t>
            </a:r>
            <a:r>
              <a:rPr lang="en-US" altLang="de-DE" sz="2000" b="1" dirty="0" err="1">
                <a:solidFill>
                  <a:schemeClr val="tx1"/>
                </a:solidFill>
                <a:latin typeface="+mn-lt"/>
              </a:rPr>
              <a:t>Rb</a:t>
            </a: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 …)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altLang="de-DE" sz="20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B3B01-AB1A-47E6-A5E7-9C2FCDDC293B}"/>
              </a:ext>
            </a:extLst>
          </p:cNvPr>
          <p:cNvSpPr/>
          <p:nvPr/>
        </p:nvSpPr>
        <p:spPr>
          <a:xfrm>
            <a:off x="3823410" y="3978824"/>
            <a:ext cx="29450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Cartry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New J. Phys. 19 025010 (2017)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572FE7-FD15-4044-93EB-6D635760B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389" y="544540"/>
            <a:ext cx="6957080" cy="3427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BD836E-6BB3-47BE-8239-9C76747490AB}"/>
              </a:ext>
            </a:extLst>
          </p:cNvPr>
          <p:cNvSpPr/>
          <p:nvPr/>
        </p:nvSpPr>
        <p:spPr>
          <a:xfrm>
            <a:off x="1958508" y="544718"/>
            <a:ext cx="802364" cy="3113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6DABC-FD30-450B-9DAD-568294B957D0}"/>
              </a:ext>
            </a:extLst>
          </p:cNvPr>
          <p:cNvSpPr/>
          <p:nvPr/>
        </p:nvSpPr>
        <p:spPr>
          <a:xfrm>
            <a:off x="1213901" y="1098666"/>
            <a:ext cx="7930099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Vacuum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A51F60-5EA3-4DD5-81FA-1DF2B57C6156}"/>
              </a:ext>
            </a:extLst>
          </p:cNvPr>
          <p:cNvSpPr/>
          <p:nvPr/>
        </p:nvSpPr>
        <p:spPr>
          <a:xfrm>
            <a:off x="862577" y="1502761"/>
            <a:ext cx="182473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Conduction band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0C32B-1A45-4986-AD50-C5C7003648BF}"/>
              </a:ext>
            </a:extLst>
          </p:cNvPr>
          <p:cNvSpPr/>
          <p:nvPr/>
        </p:nvSpPr>
        <p:spPr>
          <a:xfrm>
            <a:off x="1442514" y="1861776"/>
            <a:ext cx="123512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Fermi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0C7FE2-7824-48D3-A12B-1AA132E5B813}"/>
              </a:ext>
            </a:extLst>
          </p:cNvPr>
          <p:cNvSpPr/>
          <p:nvPr/>
        </p:nvSpPr>
        <p:spPr>
          <a:xfrm>
            <a:off x="1193529" y="2302942"/>
            <a:ext cx="1472152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Valence band</a:t>
            </a:r>
            <a:endParaRPr lang="fr-FR" altLang="de-DE" b="1" dirty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B35C96CB-8CBA-4869-A13B-91DF9C945230}"/>
              </a:ext>
            </a:extLst>
          </p:cNvPr>
          <p:cNvSpPr/>
          <p:nvPr/>
        </p:nvSpPr>
        <p:spPr>
          <a:xfrm rot="10800000">
            <a:off x="4361150" y="2657062"/>
            <a:ext cx="211119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E694B-0250-49B7-9BB0-765AF2965481}"/>
              </a:ext>
            </a:extLst>
          </p:cNvPr>
          <p:cNvSpPr/>
          <p:nvPr/>
        </p:nvSpPr>
        <p:spPr>
          <a:xfrm>
            <a:off x="2921041" y="657798"/>
            <a:ext cx="3352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u="sng" dirty="0" err="1">
                <a:sym typeface="Symbol"/>
              </a:rPr>
              <a:t>Negative</a:t>
            </a:r>
            <a:r>
              <a:rPr lang="fr-FR" altLang="de-DE" sz="2200" b="1" u="sng" dirty="0">
                <a:sym typeface="Symbol"/>
              </a:rPr>
              <a:t> surface </a:t>
            </a:r>
            <a:r>
              <a:rPr lang="fr-FR" altLang="de-DE" sz="2200" b="1" u="sng" dirty="0" err="1">
                <a:sym typeface="Symbol"/>
              </a:rPr>
              <a:t>ionization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B453E39-F1B8-4574-A65E-BEAFB76C53DF}"/>
                  </a:ext>
                </a:extLst>
              </p:cNvPr>
              <p:cNvSpPr txBox="1"/>
              <p:nvPr/>
            </p:nvSpPr>
            <p:spPr>
              <a:xfrm>
                <a:off x="3044883" y="5264120"/>
                <a:ext cx="30542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𝐞𝐱𝐩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⁡[−(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𝑾𝑭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𝑬𝑨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fr-FR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B453E39-F1B8-4574-A65E-BEAFB76C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883" y="5264120"/>
                <a:ext cx="3054234" cy="338554"/>
              </a:xfrm>
              <a:prstGeom prst="rect">
                <a:avLst/>
              </a:prstGeom>
              <a:blipFill>
                <a:blip r:embed="rId6"/>
                <a:stretch>
                  <a:fillRect l="-1594" t="-3636" r="-2590" b="-36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1F96385-DD75-4339-87D9-9BBB9B17BDC0}"/>
              </a:ext>
            </a:extLst>
          </p:cNvPr>
          <p:cNvSpPr/>
          <p:nvPr/>
        </p:nvSpPr>
        <p:spPr>
          <a:xfrm>
            <a:off x="6773216" y="870555"/>
            <a:ext cx="200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Fundamental level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83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6A6C57-A5F5-4406-805D-BB40CE08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63" y="3681951"/>
            <a:ext cx="3048000" cy="25431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28240F0-02B4-4D21-9538-D378B744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338" y="721599"/>
            <a:ext cx="3390900" cy="259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Surface </a:t>
            </a:r>
            <a:r>
              <a:rPr lang="fr-FR" sz="2800" b="1" dirty="0" err="1">
                <a:solidFill>
                  <a:schemeClr val="bg1"/>
                </a:solidFill>
              </a:rPr>
              <a:t>atomic</a:t>
            </a:r>
            <a:r>
              <a:rPr lang="fr-FR" sz="2800" b="1" dirty="0">
                <a:solidFill>
                  <a:schemeClr val="bg1"/>
                </a:solidFill>
              </a:rPr>
              <a:t> and </a:t>
            </a:r>
            <a:r>
              <a:rPr lang="fr-FR" sz="2800" b="1" dirty="0" err="1">
                <a:solidFill>
                  <a:schemeClr val="bg1"/>
                </a:solidFill>
              </a:rPr>
              <a:t>molecular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mechanisms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15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8" y="551617"/>
            <a:ext cx="5191099" cy="989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For plasma volume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atomic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species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: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surface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ionization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(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backscattering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): </a:t>
            </a:r>
          </a:p>
          <a:p>
            <a:pPr marL="1427163" lvl="1" indent="-34290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single 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(H</a:t>
            </a:r>
            <a:r>
              <a:rPr lang="fr-FR" altLang="de-DE" sz="2000" b="1" baseline="30000" dirty="0">
                <a:solidFill>
                  <a:srgbClr val="0000FF"/>
                </a:solidFill>
                <a:latin typeface="+mn-lt"/>
                <a:sym typeface="Symbol"/>
              </a:rPr>
              <a:t>0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/D</a:t>
            </a:r>
            <a:r>
              <a:rPr lang="fr-FR" altLang="de-DE" sz="2000" b="1" baseline="30000" dirty="0">
                <a:solidFill>
                  <a:srgbClr val="0000FF"/>
                </a:solidFill>
                <a:latin typeface="+mn-lt"/>
                <a:sym typeface="Symbol"/>
              </a:rPr>
              <a:t>0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)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or double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electron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capture 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(H</a:t>
            </a:r>
            <a:r>
              <a:rPr lang="fr-FR" altLang="de-DE" sz="2000" b="1" baseline="30000" dirty="0">
                <a:solidFill>
                  <a:srgbClr val="FF0000"/>
                </a:solidFill>
                <a:latin typeface="+mn-lt"/>
                <a:sym typeface="Symbol"/>
              </a:rPr>
              <a:t>+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/D</a:t>
            </a:r>
            <a:r>
              <a:rPr lang="fr-FR" altLang="de-DE" sz="2000" b="1" baseline="30000" dirty="0">
                <a:solidFill>
                  <a:srgbClr val="FF0000"/>
                </a:solidFill>
                <a:latin typeface="+mn-lt"/>
                <a:sym typeface="Symbol"/>
              </a:rPr>
              <a:t>+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)</a:t>
            </a:r>
          </a:p>
          <a:p>
            <a:pPr marL="1427163" lvl="1" indent="-34290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fragmentation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upon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impact and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ionization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of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molecular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ions (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H</a:t>
            </a:r>
            <a:r>
              <a:rPr lang="fr-FR" altLang="de-DE" sz="2000" b="1" baseline="-25000" dirty="0" err="1">
                <a:solidFill>
                  <a:schemeClr val="tx1"/>
                </a:solidFill>
                <a:latin typeface="+mn-lt"/>
                <a:sym typeface="Symbol"/>
              </a:rPr>
              <a:t>x</a:t>
            </a:r>
            <a:r>
              <a:rPr lang="fr-FR" altLang="de-DE" sz="2000" b="1" baseline="30000" dirty="0">
                <a:solidFill>
                  <a:schemeClr val="tx1"/>
                </a:solidFill>
                <a:latin typeface="+mn-lt"/>
                <a:sym typeface="Symbol"/>
              </a:rPr>
              <a:t>+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/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D</a:t>
            </a:r>
            <a:r>
              <a:rPr lang="fr-FR" altLang="de-DE" sz="2000" b="1" baseline="-25000" dirty="0" err="1">
                <a:solidFill>
                  <a:schemeClr val="tx1"/>
                </a:solidFill>
                <a:latin typeface="+mn-lt"/>
                <a:sym typeface="Symbol"/>
              </a:rPr>
              <a:t>x</a:t>
            </a:r>
            <a:r>
              <a:rPr lang="fr-FR" altLang="de-DE" sz="2000" b="1" baseline="30000" dirty="0">
                <a:solidFill>
                  <a:schemeClr val="tx1"/>
                </a:solidFill>
                <a:latin typeface="+mn-lt"/>
                <a:sym typeface="Symbol"/>
              </a:rPr>
              <a:t>+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)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with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x = 2 or 3</a:t>
            </a: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Sputtering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followed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by surface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ionization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of an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adsorbed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H or D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atom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by an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incoming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plasma ion (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energy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and surface temp.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dependent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)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B3B01-AB1A-47E6-A5E7-9C2FCDDC293B}"/>
              </a:ext>
            </a:extLst>
          </p:cNvPr>
          <p:cNvSpPr/>
          <p:nvPr/>
        </p:nvSpPr>
        <p:spPr>
          <a:xfrm>
            <a:off x="4994455" y="6338272"/>
            <a:ext cx="4134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Schiesko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Plasma Sources Sci. Technol. 19 045016 (2010)</a:t>
            </a:r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0A57E-ADD4-4D93-A46F-35D968875EFF}"/>
              </a:ext>
            </a:extLst>
          </p:cNvPr>
          <p:cNvSpPr/>
          <p:nvPr/>
        </p:nvSpPr>
        <p:spPr>
          <a:xfrm>
            <a:off x="6789956" y="751420"/>
            <a:ext cx="157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Backscattering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F493FC-A466-4CBD-8750-03886325EA31}"/>
              </a:ext>
            </a:extLst>
          </p:cNvPr>
          <p:cNvSpPr/>
          <p:nvPr/>
        </p:nvSpPr>
        <p:spPr>
          <a:xfrm>
            <a:off x="6440545" y="3715856"/>
            <a:ext cx="118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Sputtering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DBBD5-7EEB-4231-A60D-CEB1F43975D1}"/>
              </a:ext>
            </a:extLst>
          </p:cNvPr>
          <p:cNvSpPr/>
          <p:nvPr/>
        </p:nvSpPr>
        <p:spPr>
          <a:xfrm>
            <a:off x="8020023" y="1428699"/>
            <a:ext cx="975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ym typeface="Symbol"/>
              </a:rPr>
              <a:t>H </a:t>
            </a:r>
            <a:r>
              <a:rPr lang="fr-FR" b="1" dirty="0" err="1">
                <a:sym typeface="Symbol"/>
              </a:rPr>
              <a:t>atoms</a:t>
            </a:r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987B09D-5DBB-4C34-B796-6E2AC1267EE0}"/>
              </a:ext>
            </a:extLst>
          </p:cNvPr>
          <p:cNvCxnSpPr>
            <a:cxnSpLocks/>
          </p:cNvCxnSpPr>
          <p:nvPr/>
        </p:nvCxnSpPr>
        <p:spPr>
          <a:xfrm flipH="1">
            <a:off x="8257838" y="1742176"/>
            <a:ext cx="103702" cy="40190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FC8385-7F3C-4F75-9B7B-8ABDC3B1BF73}"/>
              </a:ext>
            </a:extLst>
          </p:cNvPr>
          <p:cNvSpPr/>
          <p:nvPr/>
        </p:nvSpPr>
        <p:spPr>
          <a:xfrm>
            <a:off x="8195394" y="3374056"/>
            <a:ext cx="95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ym typeface="Symbol"/>
              </a:rPr>
              <a:t>C </a:t>
            </a:r>
            <a:r>
              <a:rPr lang="fr-FR" b="1" dirty="0" err="1">
                <a:sym typeface="Symbol"/>
              </a:rPr>
              <a:t>atoms</a:t>
            </a:r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380BD41-0218-444C-A567-E4288DB163DA}"/>
              </a:ext>
            </a:extLst>
          </p:cNvPr>
          <p:cNvCxnSpPr>
            <a:cxnSpLocks/>
          </p:cNvCxnSpPr>
          <p:nvPr/>
        </p:nvCxnSpPr>
        <p:spPr>
          <a:xfrm flipH="1" flipV="1">
            <a:off x="8195394" y="3157773"/>
            <a:ext cx="327845" cy="24674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8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Low </a:t>
            </a:r>
            <a:r>
              <a:rPr lang="fr-FR" sz="2800" b="1" dirty="0" err="1">
                <a:solidFill>
                  <a:schemeClr val="bg1"/>
                </a:solidFill>
              </a:rPr>
              <a:t>work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function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materials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16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80192"/>
            <a:ext cx="8774135" cy="800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Alkali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metal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evaporated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from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an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oven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is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performed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mostly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Cs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altLang="de-DE" sz="20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rgbClr val="0000FF"/>
                </a:solidFill>
                <a:latin typeface="+mn-lt"/>
              </a:rPr>
              <a:t>Dipole effect </a:t>
            </a: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and Cs-Cs orbital overlapping decreases the WF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rgbClr val="FF0000"/>
                </a:solidFill>
                <a:latin typeface="+mn-lt"/>
              </a:rPr>
              <a:t>Strong reduction of the WF</a:t>
            </a: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, on most of the material over which it is deposited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sz="2000" b="1" dirty="0">
                <a:solidFill>
                  <a:srgbClr val="0000FF"/>
                </a:solidFill>
                <a:latin typeface="+mn-lt"/>
              </a:rPr>
              <a:t>Bulk Cs WF recovered</a:t>
            </a: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 for more than </a:t>
            </a:r>
            <a:r>
              <a:rPr lang="en-US" altLang="de-DE" sz="2000" b="1" dirty="0">
                <a:solidFill>
                  <a:srgbClr val="FF0000"/>
                </a:solidFill>
                <a:latin typeface="+mn-lt"/>
              </a:rPr>
              <a:t>1 mono-layer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altLang="de-DE" sz="20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SzPct val="100000"/>
              <a:defRPr/>
            </a:pPr>
            <a:endParaRPr lang="en-US" altLang="de-DE" sz="20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SzPct val="100000"/>
              <a:defRPr/>
            </a:pPr>
            <a:endParaRPr lang="en-US" altLang="de-DE" sz="20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632DFEB-EE80-4EE9-9224-2F04A38149DC}"/>
              </a:ext>
            </a:extLst>
          </p:cNvPr>
          <p:cNvGrpSpPr/>
          <p:nvPr/>
        </p:nvGrpSpPr>
        <p:grpSpPr>
          <a:xfrm>
            <a:off x="55539" y="1098225"/>
            <a:ext cx="4331462" cy="3969075"/>
            <a:chOff x="303759" y="1550193"/>
            <a:chExt cx="3889191" cy="375761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51C7EE5-CFCE-4EDE-87A9-5D73D069B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10"/>
            <a:stretch/>
          </p:blipFill>
          <p:spPr>
            <a:xfrm>
              <a:off x="303759" y="1550193"/>
              <a:ext cx="3889191" cy="375761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315FAE-F45D-4B42-9CC8-DC47ECB46D30}"/>
                </a:ext>
              </a:extLst>
            </p:cNvPr>
            <p:cNvSpPr/>
            <p:nvPr/>
          </p:nvSpPr>
          <p:spPr>
            <a:xfrm>
              <a:off x="453558" y="1550193"/>
              <a:ext cx="679917" cy="524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9E64387-8051-43FB-A8A7-A7981FB082B1}"/>
              </a:ext>
            </a:extLst>
          </p:cNvPr>
          <p:cNvSpPr/>
          <p:nvPr/>
        </p:nvSpPr>
        <p:spPr>
          <a:xfrm>
            <a:off x="2085675" y="906766"/>
            <a:ext cx="147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Electron poor</a:t>
            </a:r>
            <a:endParaRPr lang="fr-FR" b="1" dirty="0">
              <a:solidFill>
                <a:srgbClr val="FF33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4AF34-3345-439F-B212-6E06DECE5564}"/>
              </a:ext>
            </a:extLst>
          </p:cNvPr>
          <p:cNvSpPr/>
          <p:nvPr/>
        </p:nvSpPr>
        <p:spPr>
          <a:xfrm>
            <a:off x="681400" y="902755"/>
            <a:ext cx="138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>
                <a:solidFill>
                  <a:srgbClr val="0000FF"/>
                </a:solidFill>
              </a:rPr>
              <a:t>Electron rich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1732E19-7C34-4158-B388-78C49BB490DB}"/>
              </a:ext>
            </a:extLst>
          </p:cNvPr>
          <p:cNvCxnSpPr>
            <a:cxnSpLocks/>
          </p:cNvCxnSpPr>
          <p:nvPr/>
        </p:nvCxnSpPr>
        <p:spPr>
          <a:xfrm flipH="1">
            <a:off x="2243266" y="1272087"/>
            <a:ext cx="304800" cy="523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EC16122-8400-45A9-A32C-44113456D545}"/>
              </a:ext>
            </a:extLst>
          </p:cNvPr>
          <p:cNvCxnSpPr>
            <a:cxnSpLocks/>
          </p:cNvCxnSpPr>
          <p:nvPr/>
        </p:nvCxnSpPr>
        <p:spPr>
          <a:xfrm>
            <a:off x="1492637" y="1213919"/>
            <a:ext cx="174728" cy="5810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14A2E33-7C12-45A3-B72B-7D0975E3EC33}"/>
              </a:ext>
            </a:extLst>
          </p:cNvPr>
          <p:cNvSpPr/>
          <p:nvPr/>
        </p:nvSpPr>
        <p:spPr>
          <a:xfrm>
            <a:off x="2638725" y="1319802"/>
            <a:ext cx="89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>
                <a:solidFill>
                  <a:schemeClr val="bg1"/>
                </a:solidFill>
              </a:rPr>
              <a:t>Surface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C211F4-1E01-4144-9D55-0B473CC62EF6}"/>
              </a:ext>
            </a:extLst>
          </p:cNvPr>
          <p:cNvSpPr/>
          <p:nvPr/>
        </p:nvSpPr>
        <p:spPr>
          <a:xfrm>
            <a:off x="1782783" y="3576491"/>
            <a:ext cx="2034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Topology of </a:t>
            </a:r>
          </a:p>
          <a:p>
            <a:r>
              <a:rPr lang="en-US" b="1" dirty="0">
                <a:solidFill>
                  <a:schemeClr val="bg1"/>
                </a:solidFill>
              </a:rPr>
              <a:t>W covered Cs (DFT)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B3B01-AB1A-47E6-A5E7-9C2FCDDC293B}"/>
              </a:ext>
            </a:extLst>
          </p:cNvPr>
          <p:cNvSpPr/>
          <p:nvPr/>
        </p:nvSpPr>
        <p:spPr>
          <a:xfrm>
            <a:off x="229848" y="4941926"/>
            <a:ext cx="4331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S. Chou et al., J. Phys.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Condens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. Matter 24 445007 (2017)</a:t>
            </a:r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2519A2-0498-4F33-83A2-E3BA7924DB41}"/>
              </a:ext>
            </a:extLst>
          </p:cNvPr>
          <p:cNvSpPr/>
          <p:nvPr/>
        </p:nvSpPr>
        <p:spPr>
          <a:xfrm>
            <a:off x="1605696" y="1319802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FF0000"/>
                </a:solidFill>
              </a:rPr>
              <a:t>Dipole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t 24">
            <a:extLst>
              <a:ext uri="{FF2B5EF4-FFF2-40B4-BE49-F238E27FC236}">
                <a16:creationId xmlns:a16="http://schemas.microsoft.com/office/drawing/2014/main" id="{CF954A27-3CE9-4AD9-B19F-5D315653E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70917"/>
              </p:ext>
            </p:extLst>
          </p:nvPr>
        </p:nvGraphicFramePr>
        <p:xfrm>
          <a:off x="3626345" y="780032"/>
          <a:ext cx="6245729" cy="438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Graph" r:id="rId7" imgW="4132440" imgH="2901600" progId="Origin50.Graph">
                  <p:embed/>
                </p:oleObj>
              </mc:Choice>
              <mc:Fallback>
                <p:oleObj name="Graph" r:id="rId7" imgW="41324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26345" y="780032"/>
                        <a:ext cx="6245729" cy="438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">
            <a:extLst>
              <a:ext uri="{FF2B5EF4-FFF2-40B4-BE49-F238E27FC236}">
                <a16:creationId xmlns:a16="http://schemas.microsoft.com/office/drawing/2014/main" id="{F825BCF2-72AF-4B4C-8435-CDF196724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600" y="4948788"/>
            <a:ext cx="398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sz="1200" b="1" i="1" dirty="0"/>
              <a:t>L. W. Swanson and R. W. Strayer, J. Chem. Phys. 48, 2421 (1968)</a:t>
            </a:r>
            <a:endParaRPr lang="en-US" altLang="fr-FR" sz="1200" b="1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A48C4F-B6AB-45B6-8D87-D975AFD9F31D}"/>
              </a:ext>
            </a:extLst>
          </p:cNvPr>
          <p:cNvSpPr/>
          <p:nvPr/>
        </p:nvSpPr>
        <p:spPr>
          <a:xfrm>
            <a:off x="2311130" y="2922341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Bulk W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2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Example of surface conversion source setup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17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51617"/>
            <a:ext cx="8774135" cy="55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High and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low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energy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electrons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: H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dissociation and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minimization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of H</a:t>
            </a:r>
            <a:r>
              <a:rPr lang="fr-FR" altLang="de-DE" sz="2000" b="1" baseline="30000" dirty="0">
                <a:solidFill>
                  <a:schemeClr val="tx1"/>
                </a:solidFill>
                <a:latin typeface="+mn-lt"/>
                <a:sym typeface="Symbol"/>
              </a:rPr>
              <a:t>-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destruction and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co-extracted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electrons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magnetic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field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10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mT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Cs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evaporated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from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an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oven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,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covers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all the </a:t>
            </a:r>
            <a:r>
              <a:rPr lang="fr-FR" altLang="de-DE" sz="2000" b="1" dirty="0" err="1">
                <a:solidFill>
                  <a:srgbClr val="FF0000"/>
                </a:solidFill>
                <a:latin typeface="+mn-lt"/>
                <a:sym typeface="Symbol"/>
              </a:rPr>
              <a:t>chamber</a:t>
            </a:r>
            <a:r>
              <a:rPr lang="fr-FR" altLang="de-DE" sz="2000" b="1" dirty="0">
                <a:solidFill>
                  <a:srgbClr val="FF0000"/>
                </a:solidFill>
                <a:latin typeface="+mn-lt"/>
                <a:sym typeface="Symbol"/>
              </a:rPr>
              <a:t> surfaces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E8C18A-0CFE-4DF0-BB58-39AA0989B0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27" t="10161" r="4593" b="9975"/>
          <a:stretch/>
        </p:blipFill>
        <p:spPr>
          <a:xfrm>
            <a:off x="2777070" y="1778903"/>
            <a:ext cx="6343651" cy="35662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E2E7A9-0B28-4185-AC45-6BF7FBEC73B0}"/>
              </a:ext>
            </a:extLst>
          </p:cNvPr>
          <p:cNvSpPr/>
          <p:nvPr/>
        </p:nvSpPr>
        <p:spPr>
          <a:xfrm>
            <a:off x="2940416" y="5356098"/>
            <a:ext cx="3102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D. Faircloth et al., New J. Phys. 20 025007 (2018)</a:t>
            </a:r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5B228-619A-41E1-98A8-5AE58E5A56B6}"/>
              </a:ext>
            </a:extLst>
          </p:cNvPr>
          <p:cNvSpPr/>
          <p:nvPr/>
        </p:nvSpPr>
        <p:spPr>
          <a:xfrm>
            <a:off x="916642" y="2805898"/>
            <a:ext cx="1900328" cy="840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Filament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driven</a:t>
            </a:r>
            <a:endParaRPr lang="fr-FR" altLang="de-DE" b="1" dirty="0">
              <a:solidFill>
                <a:srgbClr val="0000FF"/>
              </a:solidFill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or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external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RF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coil</a:t>
            </a:r>
            <a:endParaRPr lang="fr-FR" altLang="de-DE" b="1" dirty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1283822-F4B4-4208-A790-EBE13A2A2ADD}"/>
              </a:ext>
            </a:extLst>
          </p:cNvPr>
          <p:cNvSpPr/>
          <p:nvPr/>
        </p:nvSpPr>
        <p:spPr>
          <a:xfrm>
            <a:off x="2871593" y="3725541"/>
            <a:ext cx="546556" cy="2476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977A1-B97F-412C-861C-2BE9DED1CCAE}"/>
              </a:ext>
            </a:extLst>
          </p:cNvPr>
          <p:cNvSpPr/>
          <p:nvPr/>
        </p:nvSpPr>
        <p:spPr>
          <a:xfrm>
            <a:off x="3738724" y="3057855"/>
            <a:ext cx="1281437" cy="946302"/>
          </a:xfrm>
          <a:prstGeom prst="rect">
            <a:avLst/>
          </a:prstGeom>
          <a:solidFill>
            <a:srgbClr val="F414D4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899B6A-317B-4400-9524-10B68C5D45E1}"/>
              </a:ext>
            </a:extLst>
          </p:cNvPr>
          <p:cNvSpPr/>
          <p:nvPr/>
        </p:nvSpPr>
        <p:spPr>
          <a:xfrm>
            <a:off x="5104575" y="3334740"/>
            <a:ext cx="286934" cy="381771"/>
          </a:xfrm>
          <a:prstGeom prst="rect">
            <a:avLst/>
          </a:prstGeom>
          <a:solidFill>
            <a:srgbClr val="FF3399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8CC70B-CA7F-4C59-AF8F-1506ABF4353D}"/>
              </a:ext>
            </a:extLst>
          </p:cNvPr>
          <p:cNvSpPr/>
          <p:nvPr/>
        </p:nvSpPr>
        <p:spPr>
          <a:xfrm>
            <a:off x="4379442" y="3591420"/>
            <a:ext cx="461986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FF0000"/>
                </a:solidFill>
                <a:sym typeface="Symbol"/>
              </a:rPr>
              <a:t>H</a:t>
            </a:r>
            <a:r>
              <a:rPr lang="fr-FR" altLang="de-DE" b="1" baseline="30000" dirty="0">
                <a:solidFill>
                  <a:srgbClr val="FF0000"/>
                </a:solidFill>
                <a:sym typeface="Symbol"/>
              </a:rPr>
              <a:t>0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A6DA5-888E-44CD-BDB8-020A78755CE5}"/>
              </a:ext>
            </a:extLst>
          </p:cNvPr>
          <p:cNvSpPr/>
          <p:nvPr/>
        </p:nvSpPr>
        <p:spPr>
          <a:xfrm>
            <a:off x="5081149" y="3325215"/>
            <a:ext cx="41739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H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53B67-6771-4912-8EB7-A17D00D88129}"/>
              </a:ext>
            </a:extLst>
          </p:cNvPr>
          <p:cNvSpPr/>
          <p:nvPr/>
        </p:nvSpPr>
        <p:spPr>
          <a:xfrm>
            <a:off x="-58503" y="5586731"/>
            <a:ext cx="9141376" cy="123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Typical</a:t>
            </a:r>
            <a:r>
              <a:rPr lang="fr-FR" altLang="de-DE" sz="2000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parameters</a:t>
            </a:r>
            <a:r>
              <a:rPr lang="fr-FR" altLang="de-DE" sz="2000" b="1" dirty="0">
                <a:solidFill>
                  <a:srgbClr val="0000FF"/>
                </a:solidFill>
                <a:cs typeface="Arial" panose="020B0604020202020204" pitchFamily="34" charset="0"/>
                <a:sym typeface="Symbol"/>
              </a:rPr>
              <a:t>: 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p = 0.1 - 10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mTorr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, 10</a:t>
            </a:r>
            <a:r>
              <a:rPr lang="fr-FR" altLang="de-DE" sz="2000" b="1" baseline="30000" dirty="0">
                <a:cs typeface="Arial" panose="020B0604020202020204" pitchFamily="34" charset="0"/>
                <a:sym typeface="Symbol"/>
              </a:rPr>
              <a:t>16-18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m</a:t>
            </a:r>
            <a:r>
              <a:rPr lang="fr-FR" altLang="de-DE" sz="2000" b="1" baseline="30000" dirty="0">
                <a:cs typeface="Arial" panose="020B0604020202020204" pitchFamily="34" charset="0"/>
                <a:sym typeface="Symbol"/>
              </a:rPr>
              <a:t>-3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positive ion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density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, T</a:t>
            </a:r>
            <a:r>
              <a:rPr lang="fr-FR" altLang="de-DE" sz="2000" b="1" baseline="-25000" dirty="0">
                <a:cs typeface="Arial" panose="020B0604020202020204" pitchFamily="34" charset="0"/>
                <a:sym typeface="Symbol"/>
              </a:rPr>
              <a:t>e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between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1 and 20 eV, kW range power and up to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tens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of kV for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beam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Performance of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tens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of mA.cm</a:t>
            </a:r>
            <a:r>
              <a:rPr lang="fr-FR" altLang="de-DE" sz="2000" b="1" baseline="30000" dirty="0">
                <a:cs typeface="Arial" panose="020B0604020202020204" pitchFamily="34" charset="0"/>
                <a:sym typeface="Symbol"/>
              </a:rPr>
              <a:t>-2</a:t>
            </a:r>
            <a:r>
              <a:rPr lang="fr-FR" altLang="de-DE" sz="2000" b="1" dirty="0">
                <a:cs typeface="Arial" panose="020B0604020202020204" pitchFamily="34" charset="0"/>
                <a:sym typeface="Symbol"/>
              </a:rPr>
              <a:t> for the </a:t>
            </a:r>
            <a:r>
              <a:rPr lang="fr-FR" altLang="de-DE" sz="2000" b="1" dirty="0" err="1">
                <a:cs typeface="Arial" panose="020B0604020202020204" pitchFamily="34" charset="0"/>
                <a:sym typeface="Symbol"/>
              </a:rPr>
              <a:t>beam</a:t>
            </a:r>
            <a:endParaRPr lang="fr-FR" altLang="de-DE" sz="2000" b="1" dirty="0">
              <a:cs typeface="Arial" panose="020B0604020202020204" pitchFamily="34" charset="0"/>
              <a:sym typeface="Symbo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4FFD1B-5AF1-4B7B-9426-CCAC3D5B4830}"/>
              </a:ext>
            </a:extLst>
          </p:cNvPr>
          <p:cNvSpPr/>
          <p:nvPr/>
        </p:nvSpPr>
        <p:spPr>
          <a:xfrm>
            <a:off x="7286124" y="1850579"/>
            <a:ext cx="1796748" cy="3042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97B0DC-B63A-477B-A82A-160B14471EA2}"/>
              </a:ext>
            </a:extLst>
          </p:cNvPr>
          <p:cNvSpPr/>
          <p:nvPr/>
        </p:nvSpPr>
        <p:spPr>
          <a:xfrm>
            <a:off x="7753987" y="4306832"/>
            <a:ext cx="990699" cy="1057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6EB0E8-37C9-4401-99C5-5B9BC3164342}"/>
              </a:ext>
            </a:extLst>
          </p:cNvPr>
          <p:cNvSpPr/>
          <p:nvPr/>
        </p:nvSpPr>
        <p:spPr>
          <a:xfrm>
            <a:off x="6892079" y="3782305"/>
            <a:ext cx="1876819" cy="1057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AD075-1E2D-4935-87A2-A0EEC3714AB3}"/>
              </a:ext>
            </a:extLst>
          </p:cNvPr>
          <p:cNvSpPr/>
          <p:nvPr/>
        </p:nvSpPr>
        <p:spPr>
          <a:xfrm>
            <a:off x="1759637" y="3597993"/>
            <a:ext cx="1037143" cy="446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sz="2200" b="1" dirty="0">
                <a:solidFill>
                  <a:srgbClr val="EE6B30"/>
                </a:solidFill>
                <a:sym typeface="Symbol"/>
              </a:rPr>
              <a:t>Cs </a:t>
            </a:r>
            <a:r>
              <a:rPr lang="fr-FR" altLang="de-DE" sz="2200" b="1" dirty="0" err="1">
                <a:solidFill>
                  <a:srgbClr val="EE6B30"/>
                </a:solidFill>
                <a:sym typeface="Symbol"/>
              </a:rPr>
              <a:t>inlet</a:t>
            </a:r>
            <a:endParaRPr lang="fr-FR" altLang="de-DE" sz="2200" b="1" dirty="0">
              <a:solidFill>
                <a:srgbClr val="EE6B3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5390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Other</a:t>
            </a:r>
            <a:r>
              <a:rPr lang="fr-FR" sz="2800" b="1" dirty="0">
                <a:solidFill>
                  <a:schemeClr val="bg1"/>
                </a:solidFill>
              </a:rPr>
              <a:t> sources 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18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6">
                <a:extLst>
                  <a:ext uri="{FF2B5EF4-FFF2-40B4-BE49-F238E27FC236}">
                    <a16:creationId xmlns:a16="http://schemas.microsoft.com/office/drawing/2014/main" id="{30E4B267-4A60-4594-9CCC-7750D207E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5" y="551617"/>
                <a:ext cx="9077995" cy="7818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marL="1084263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marL="342900" indent="-34290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fr-FR" altLang="de-DE" sz="2000" b="1" dirty="0" err="1">
                    <a:solidFill>
                      <a:schemeClr val="tx1"/>
                    </a:solidFill>
                    <a:latin typeface="Calibri "/>
                    <a:sym typeface="Symbol"/>
                  </a:rPr>
                  <a:t>Magnetron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Calibri "/>
                    <a:sym typeface="Symbol"/>
                  </a:rPr>
                  <a:t> and 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Calibri "/>
                    <a:sym typeface="Symbol"/>
                  </a:rPr>
                  <a:t>Penning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Calibri "/>
                    <a:sym typeface="Symbol"/>
                  </a:rPr>
                  <a:t> surface plasma sources</a:t>
                </a: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fr-FR" altLang="de-DE" sz="1600" b="1" dirty="0">
                    <a:solidFill>
                      <a:srgbClr val="FF0000"/>
                    </a:solidFill>
                    <a:sym typeface="Symbol"/>
                  </a:rPr>
                  <a:t>Compact </a:t>
                </a:r>
                <a:r>
                  <a:rPr lang="fr-FR" altLang="de-DE" sz="1600" b="1" dirty="0" err="1">
                    <a:solidFill>
                      <a:srgbClr val="FF0000"/>
                    </a:solidFill>
                    <a:sym typeface="Symbol"/>
                  </a:rPr>
                  <a:t>magnetized</a:t>
                </a:r>
                <a:r>
                  <a:rPr lang="fr-FR" altLang="de-DE" sz="1600" b="1" dirty="0">
                    <a:solidFill>
                      <a:srgbClr val="FF0000"/>
                    </a:solidFill>
                    <a:sym typeface="Symbol"/>
                  </a:rPr>
                  <a:t> &amp; </a:t>
                </a:r>
                <a:r>
                  <a:rPr lang="fr-FR" altLang="de-DE" sz="1600" b="1" dirty="0" err="1">
                    <a:solidFill>
                      <a:srgbClr val="FF0000"/>
                    </a:solidFill>
                    <a:sym typeface="Symbol"/>
                  </a:rPr>
                  <a:t>caesiated</a:t>
                </a:r>
                <a:r>
                  <a:rPr lang="fr-FR" altLang="de-DE" sz="16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FR" altLang="de-DE" sz="1600" b="1" dirty="0">
                    <a:solidFill>
                      <a:schemeClr val="tx1"/>
                    </a:solidFill>
                    <a:sym typeface="Symbol"/>
                  </a:rPr>
                  <a:t>sources </a:t>
                </a: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fr-FR" altLang="de-DE" sz="1600" b="1" dirty="0">
                    <a:solidFill>
                      <a:schemeClr val="tx1"/>
                    </a:solidFill>
                    <a:sym typeface="Symbol"/>
                  </a:rPr>
                  <a:t>Bright H</a:t>
                </a:r>
                <a:r>
                  <a:rPr lang="fr-FR" altLang="de-DE" sz="1600" b="1" baseline="30000" dirty="0">
                    <a:solidFill>
                      <a:schemeClr val="tx1"/>
                    </a:solidFill>
                    <a:sym typeface="Symbol"/>
                  </a:rPr>
                  <a:t>- </a:t>
                </a:r>
                <a:r>
                  <a:rPr lang="fr-FR" altLang="de-DE" sz="1600" b="1" dirty="0">
                    <a:solidFill>
                      <a:schemeClr val="tx1"/>
                    </a:solidFill>
                    <a:sym typeface="Symbol"/>
                  </a:rPr>
                  <a:t>sources: </a:t>
                </a:r>
                <a:r>
                  <a:rPr lang="fr-FR" altLang="de-DE" sz="1600" b="1" dirty="0" err="1">
                    <a:solidFill>
                      <a:schemeClr val="tx1"/>
                    </a:solidFill>
                    <a:sym typeface="Symbol"/>
                  </a:rPr>
                  <a:t>around</a:t>
                </a:r>
                <a:r>
                  <a:rPr lang="fr-FR" altLang="de-DE" sz="1600" b="1" dirty="0">
                    <a:solidFill>
                      <a:schemeClr val="tx1"/>
                    </a:solidFill>
                    <a:sym typeface="Symbol"/>
                  </a:rPr>
                  <a:t> 100 mA, cathode surface (-50 V)</a:t>
                </a: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Clr>
                    <a:schemeClr val="tx1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fr-FR" altLang="de-DE" sz="1600" b="1" dirty="0" err="1">
                    <a:solidFill>
                      <a:srgbClr val="FF0000"/>
                    </a:solidFill>
                    <a:sym typeface="Symbol"/>
                  </a:rPr>
                  <a:t>Magnetron</a:t>
                </a:r>
                <a:r>
                  <a:rPr lang="fr-FR" altLang="de-DE" sz="1600" b="1" dirty="0">
                    <a:solidFill>
                      <a:srgbClr val="FF0000"/>
                    </a:solidFill>
                    <a:sym typeface="Symbol"/>
                  </a:rPr>
                  <a:t>: direct extraction, </a:t>
                </a:r>
                <a:r>
                  <a:rPr lang="fr-FR" altLang="de-DE" sz="1600" b="1" dirty="0" err="1">
                    <a:solidFill>
                      <a:srgbClr val="0000FF"/>
                    </a:solidFill>
                    <a:sym typeface="Symbol"/>
                  </a:rPr>
                  <a:t>Penning</a:t>
                </a:r>
                <a:r>
                  <a:rPr lang="fr-FR" altLang="de-DE" sz="1600" b="1" dirty="0">
                    <a:solidFill>
                      <a:srgbClr val="0000FF"/>
                    </a:solidFill>
                    <a:sym typeface="Symbol"/>
                  </a:rPr>
                  <a:t>: </a:t>
                </a:r>
                <a:r>
                  <a:rPr lang="fr-FR" altLang="de-DE" sz="1600" b="1" dirty="0" err="1">
                    <a:solidFill>
                      <a:srgbClr val="0000FF"/>
                    </a:solidFill>
                    <a:sym typeface="Symbol"/>
                  </a:rPr>
                  <a:t>after</a:t>
                </a:r>
                <a:r>
                  <a:rPr lang="fr-FR" altLang="de-DE" sz="1600" b="1" dirty="0">
                    <a:solidFill>
                      <a:srgbClr val="0000FF"/>
                    </a:solidFill>
                    <a:sym typeface="Symbol"/>
                  </a:rPr>
                  <a:t> Cx </a:t>
                </a:r>
                <a:r>
                  <a:rPr lang="fr-FR" altLang="de-DE" sz="1600" b="1" dirty="0" err="1">
                    <a:solidFill>
                      <a:srgbClr val="0000FF"/>
                    </a:solidFill>
                    <a:sym typeface="Symbol"/>
                  </a:rPr>
                  <a:t>with</a:t>
                </a:r>
                <a:r>
                  <a:rPr lang="fr-FR" altLang="de-DE" sz="1600" b="1" dirty="0">
                    <a:solidFill>
                      <a:srgbClr val="0000FF"/>
                    </a:solidFill>
                    <a:sym typeface="Symbol"/>
                  </a:rPr>
                  <a:t> slow H</a:t>
                </a:r>
                <a:r>
                  <a:rPr lang="fr-FR" altLang="de-DE" sz="1600" b="1" baseline="30000" dirty="0">
                    <a:solidFill>
                      <a:srgbClr val="0000FF"/>
                    </a:solidFill>
                    <a:sym typeface="Symbol"/>
                  </a:rPr>
                  <a:t>0</a:t>
                </a:r>
                <a:r>
                  <a:rPr lang="fr-FR" altLang="de-DE" sz="1600" b="1" dirty="0">
                    <a:solidFill>
                      <a:srgbClr val="0000FF"/>
                    </a:solidFill>
                    <a:sym typeface="Symbol"/>
                  </a:rPr>
                  <a:t> </a:t>
                </a:r>
                <a:endParaRPr lang="fr-FR" altLang="de-DE" sz="1600" b="1" dirty="0">
                  <a:solidFill>
                    <a:schemeClr val="tx1"/>
                  </a:solidFill>
                  <a:sym typeface="Symbol"/>
                </a:endParaRPr>
              </a:p>
              <a:p>
                <a:pPr marL="342900" indent="-34290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endParaRPr lang="fr-FR" altLang="de-DE" sz="2000" b="1" dirty="0">
                  <a:solidFill>
                    <a:schemeClr val="tx1"/>
                  </a:solidFill>
                  <a:sym typeface="Symbol"/>
                </a:endParaRPr>
              </a:p>
              <a:p>
                <a:pPr marL="342900" indent="-34290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fr-FR" altLang="de-DE" sz="2000" b="1" dirty="0">
                    <a:solidFill>
                      <a:schemeClr val="tx1"/>
                    </a:solidFill>
                    <a:latin typeface="Calibri "/>
                    <a:sym typeface="Symbol"/>
                  </a:rPr>
                  <a:t>RF-</a:t>
                </a:r>
                <a:r>
                  <a:rPr lang="fr-FR" altLang="de-DE" sz="2000" b="1" dirty="0" err="1">
                    <a:solidFill>
                      <a:schemeClr val="tx1"/>
                    </a:solidFill>
                    <a:latin typeface="Calibri "/>
                    <a:sym typeface="Symbol"/>
                  </a:rPr>
                  <a:t>driven</a:t>
                </a:r>
                <a:r>
                  <a:rPr lang="fr-FR" altLang="de-DE" sz="2000" b="1" dirty="0">
                    <a:solidFill>
                      <a:schemeClr val="tx1"/>
                    </a:solidFill>
                    <a:latin typeface="Calibri "/>
                    <a:sym typeface="Symbol"/>
                  </a:rPr>
                  <a:t> volume and surface sources </a:t>
                </a: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altLang="de-DE" sz="1600" b="1" dirty="0" err="1">
                    <a:solidFill>
                      <a:prstClr val="black"/>
                    </a:solidFill>
                    <a:cs typeface="Arial" panose="020B0604020202020204" pitchFamily="34" charset="0"/>
                    <a:sym typeface="Symbol"/>
                  </a:rPr>
                  <a:t>Caesiated</a:t>
                </a:r>
                <a:r>
                  <a:rPr lang="fr-FR" altLang="de-DE" sz="1600" b="1" dirty="0">
                    <a:solidFill>
                      <a:prstClr val="black"/>
                    </a:solidFill>
                    <a:cs typeface="Arial" panose="020B0604020202020204" pitchFamily="34" charset="0"/>
                    <a:sym typeface="Symbol"/>
                  </a:rPr>
                  <a:t> sources, relies on </a:t>
                </a:r>
                <a:r>
                  <a:rPr lang="fr-FR" altLang="de-DE" sz="1600" b="1" dirty="0" err="1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both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surface and volume </a:t>
                </a:r>
                <a:r>
                  <a:rPr lang="fr-FR" altLang="de-DE" sz="1600" b="1" dirty="0" err="1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generation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</a:t>
                </a: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altLang="de-DE" sz="1600" b="1" dirty="0" err="1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Often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1600" b="1" dirty="0" err="1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pulsed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sources,  </a:t>
                </a:r>
                <a:r>
                  <a:rPr lang="fr-FR" altLang="de-DE" sz="1600" b="1" dirty="0" err="1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around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50 mA </a:t>
                </a:r>
                <a:r>
                  <a:rPr lang="fr-FR" altLang="de-DE" sz="1600" b="1" dirty="0" err="1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extracted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1600" b="1" dirty="0" err="1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current</a:t>
                </a:r>
                <a:endParaRPr lang="fr-FR" altLang="de-DE" sz="16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  <a:sym typeface="Symbol"/>
                </a:endParaRP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tabLst/>
                  <a:defRPr/>
                </a:pPr>
                <a:endParaRPr lang="fr-FR" altLang="de-DE" sz="16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  <a:sym typeface="Symbol"/>
                </a:endParaRPr>
              </a:p>
              <a:p>
                <a:pPr marL="342900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fr-FR" altLang="de-DE" sz="2000" b="1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  <a:sym typeface="Symbol"/>
                  </a:rPr>
                  <a:t>ECR, ICP and </a:t>
                </a:r>
                <a:r>
                  <a:rPr lang="fr-FR" altLang="de-DE" sz="2000" b="1" dirty="0" err="1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  <a:sym typeface="Symbol"/>
                  </a:rPr>
                  <a:t>Helicon</a:t>
                </a:r>
                <a:r>
                  <a:rPr lang="fr-FR" altLang="de-DE" sz="2000" b="1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  <a:sym typeface="Symbol"/>
                  </a:rPr>
                  <a:t> sources (extraction in </a:t>
                </a:r>
                <a:r>
                  <a:rPr lang="fr-FR" altLang="de-DE" sz="2000" b="1" dirty="0" err="1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  <a:sym typeface="Symbol"/>
                  </a:rPr>
                  <a:t>progress</a:t>
                </a:r>
                <a:r>
                  <a:rPr lang="fr-FR" altLang="de-DE" sz="2000" b="1" dirty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  <a:sym typeface="Symbol"/>
                  </a:rPr>
                  <a:t>)</a:t>
                </a: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ECR: volume </a:t>
                </a:r>
                <a:r>
                  <a:rPr lang="fr-FR" altLang="de-DE" sz="1600" b="1" dirty="0" err="1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operated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, 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n</a:t>
                </a:r>
                <a:r>
                  <a:rPr lang="fr-FR" altLang="de-DE" sz="1600" b="1" baseline="-25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H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-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6.10</a:t>
                </a:r>
                <a:r>
                  <a:rPr lang="fr-FR" altLang="de-DE" sz="1600" b="1" baseline="30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15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m</a:t>
                </a:r>
                <a:r>
                  <a:rPr lang="fr-FR" altLang="de-DE" sz="1600" b="1" baseline="30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−3</a:t>
                </a:r>
                <a:r>
                  <a:rPr lang="fr-FR" altLang="de-DE" sz="1600" b="1" baseline="-25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(1 kW) </a:t>
                </a:r>
                <a:endParaRPr lang="fr-FR" altLang="de-DE" sz="16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  <a:sym typeface="Symbol"/>
                </a:endParaRPr>
              </a:p>
              <a:p>
                <a:pPr marL="1427163" lvl="1" indent="-342900"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ECR / ICP: </a:t>
                </a:r>
                <a:r>
                  <a:rPr lang="fr-FR" altLang="de-DE" sz="1600" b="1" dirty="0" err="1">
                    <a:solidFill>
                      <a:srgbClr val="0000FF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strong</a:t>
                </a:r>
                <a:r>
                  <a:rPr lang="fr-FR" altLang="de-DE" sz="1600" b="1" dirty="0">
                    <a:solidFill>
                      <a:srgbClr val="0000FF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surface conversion </a:t>
                </a:r>
                <a:r>
                  <a:rPr lang="fr-FR" altLang="de-DE" sz="1600" b="1" dirty="0" err="1">
                    <a:solidFill>
                      <a:srgbClr val="0000FF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yields</a:t>
                </a:r>
                <a:r>
                  <a:rPr lang="fr-FR" altLang="de-DE" sz="1600" b="1" dirty="0">
                    <a:solidFill>
                      <a:srgbClr val="0000FF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on </a:t>
                </a:r>
                <a:r>
                  <a:rPr lang="fr-FR" altLang="de-DE" sz="1600" b="1" dirty="0">
                    <a:solidFill>
                      <a:prstClr val="black"/>
                    </a:solidFill>
                    <a:cs typeface="Arial" panose="020B0604020202020204" pitchFamily="34" charset="0"/>
                    <a:sym typeface="Symbol"/>
                  </a:rPr>
                  <a:t>Cs-free</a:t>
                </a:r>
                <a:r>
                  <a:rPr lang="fr-FR" altLang="de-DE" sz="16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  <a:sym typeface="Symbol"/>
                  </a:rPr>
                  <a:t> mats. (HOPG, BDD, Gd …)</a:t>
                </a:r>
              </a:p>
              <a:p>
                <a:pPr marL="1427163" lvl="1" indent="-34290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fr-FR" altLang="de-DE" sz="1600" b="1" dirty="0" err="1">
                    <a:solidFill>
                      <a:schemeClr val="tx1"/>
                    </a:solidFill>
                    <a:cs typeface="Arial" panose="020B0604020202020204" pitchFamily="34" charset="0"/>
                    <a:sym typeface="Symbol"/>
                  </a:rPr>
                  <a:t>Helicon</a:t>
                </a:r>
                <a:r>
                  <a:rPr lang="fr-FR" altLang="de-DE" sz="1600" b="1" dirty="0">
                    <a:solidFill>
                      <a:schemeClr val="tx1"/>
                    </a:solidFill>
                    <a:cs typeface="Arial" panose="020B0604020202020204" pitchFamily="34" charset="0"/>
                    <a:sym typeface="Symbol"/>
                  </a:rPr>
                  <a:t>: volume </a:t>
                </a:r>
                <a:r>
                  <a:rPr lang="fr-FR" altLang="de-DE" sz="1600" b="1" dirty="0" err="1">
                    <a:solidFill>
                      <a:schemeClr val="tx1"/>
                    </a:solidFill>
                    <a:cs typeface="Arial" panose="020B0604020202020204" pitchFamily="34" charset="0"/>
                    <a:sym typeface="Symbol"/>
                  </a:rPr>
                  <a:t>operated</a:t>
                </a:r>
                <a:r>
                  <a:rPr lang="fr-FR" altLang="de-DE" sz="1600" b="1" dirty="0">
                    <a:solidFill>
                      <a:schemeClr val="tx1"/>
                    </a:solidFill>
                    <a:cs typeface="Arial" panose="020B0604020202020204" pitchFamily="34" charset="0"/>
                    <a:sym typeface="Symbol"/>
                  </a:rPr>
                  <a:t>, 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n</a:t>
                </a:r>
                <a:r>
                  <a:rPr lang="fr-FR" altLang="de-DE" sz="1600" b="1" baseline="-25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H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-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10</a:t>
                </a:r>
                <a:r>
                  <a:rPr lang="fr-FR" altLang="de-DE" sz="1600" b="1" baseline="30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16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m</a:t>
                </a:r>
                <a:r>
                  <a:rPr lang="fr-FR" altLang="de-DE" sz="1600" b="1" baseline="30000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−3</a:t>
                </a:r>
                <a:r>
                  <a:rPr lang="fr-FR" altLang="de-DE" sz="1600" b="1" dirty="0">
                    <a:solidFill>
                      <a:srgbClr val="FF0000"/>
                    </a:solidFill>
                    <a:cs typeface="Arial" panose="020B0604020202020204" pitchFamily="34" charset="0"/>
                    <a:sym typeface="Symbol"/>
                  </a:rPr>
                  <a:t> (up to 10 kW)</a:t>
                </a:r>
              </a:p>
              <a:p>
                <a:pPr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endParaRPr lang="fr-FR" altLang="de-DE" sz="2000" b="1" dirty="0">
                  <a:solidFill>
                    <a:schemeClr val="tx1"/>
                  </a:solidFill>
                  <a:sym typeface="Symbol"/>
                </a:endParaRPr>
              </a:p>
              <a:p>
                <a:pPr lvl="1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r>
                  <a:rPr lang="en-US" altLang="de-DE" sz="2000" b="1" dirty="0">
                    <a:solidFill>
                      <a:schemeClr val="tx1"/>
                    </a:solidFill>
                  </a:rPr>
                  <a:t>		 </a:t>
                </a:r>
              </a:p>
              <a:p>
                <a:pPr>
                  <a:lnSpc>
                    <a:spcPct val="130000"/>
                  </a:lnSpc>
                  <a:buClr>
                    <a:schemeClr val="accent2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de-DE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  <a:buClr>
                    <a:schemeClr val="accent2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altLang="de-DE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116">
                <a:extLst>
                  <a:ext uri="{FF2B5EF4-FFF2-40B4-BE49-F238E27FC236}">
                    <a16:creationId xmlns:a16="http://schemas.microsoft.com/office/drawing/2014/main" id="{30E4B267-4A60-4594-9CCC-7750D207E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5" y="551617"/>
                <a:ext cx="9077995" cy="7818103"/>
              </a:xfrm>
              <a:prstGeom prst="rect">
                <a:avLst/>
              </a:prstGeom>
              <a:blipFill>
                <a:blip r:embed="rId5"/>
                <a:stretch>
                  <a:fillRect l="-672" t="-2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6E2E7A9-0B28-4185-AC45-6BF7FBEC73B0}"/>
              </a:ext>
            </a:extLst>
          </p:cNvPr>
          <p:cNvSpPr/>
          <p:nvPr/>
        </p:nvSpPr>
        <p:spPr>
          <a:xfrm>
            <a:off x="5575419" y="3733635"/>
            <a:ext cx="3900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Lettry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AIP Conf. Proc. 1869 030002 (2017)</a:t>
            </a:r>
          </a:p>
          <a:p>
            <a:pPr lvl="0"/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M. P.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Stockly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AIP Conf. Proc. 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1869 030010 (2017)</a:t>
            </a:r>
          </a:p>
          <a:p>
            <a:pPr lvl="0"/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Cavenago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91, 013316 (2020)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096BA-A8A0-4095-9127-ECF4ADCD2E7B}"/>
              </a:ext>
            </a:extLst>
          </p:cNvPr>
          <p:cNvSpPr/>
          <p:nvPr/>
        </p:nvSpPr>
        <p:spPr>
          <a:xfrm>
            <a:off x="5090834" y="2227801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Penning: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Faircloth et al., AIP Conf. Proc. 1390 205 (2011)</a:t>
            </a:r>
          </a:p>
          <a:p>
            <a:pPr lvl="0"/>
            <a:r>
              <a:rPr lang="en-US" sz="1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Magnetron: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D. S. Bollinger, AIP Conf. Proc. 1655 070002 (2015)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E4304B-9471-4530-9A40-793A97ED650F}"/>
              </a:ext>
            </a:extLst>
          </p:cNvPr>
          <p:cNvSpPr/>
          <p:nvPr/>
        </p:nvSpPr>
        <p:spPr>
          <a:xfrm>
            <a:off x="4736527" y="6157874"/>
            <a:ext cx="44694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Aleiferis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al, Plasma Sources Sci. Technol. 27, 075015 (2018)</a:t>
            </a:r>
          </a:p>
          <a:p>
            <a:pPr lvl="0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 / ICP: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J. Smith et al., J. Phys. D: Appl. Phys. 53 465204 (2020)</a:t>
            </a:r>
          </a:p>
          <a:p>
            <a:pPr lvl="0"/>
            <a:r>
              <a:rPr lang="en-US" sz="1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Helicon: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D. S. Bollinger, AIP Conf. Proc. 1655 070002 (2015)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89076C-BBE4-46B7-9ED9-23A860863028}"/>
              </a:ext>
            </a:extLst>
          </p:cNvPr>
          <p:cNvSpPr/>
          <p:nvPr/>
        </p:nvSpPr>
        <p:spPr>
          <a:xfrm>
            <a:off x="28575" y="5335163"/>
            <a:ext cx="144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de-DE" b="1" dirty="0">
                <a:solidFill>
                  <a:schemeClr val="accent2"/>
                </a:solidFill>
                <a:cs typeface="Arial" panose="020B0604020202020204" pitchFamily="34" charset="0"/>
                <a:sym typeface="Symbol"/>
              </a:rPr>
              <a:t>Cs free 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C97359E1-FD80-428B-8129-874194524A12}"/>
              </a:ext>
            </a:extLst>
          </p:cNvPr>
          <p:cNvSpPr/>
          <p:nvPr/>
        </p:nvSpPr>
        <p:spPr>
          <a:xfrm rot="10800000">
            <a:off x="952501" y="4924550"/>
            <a:ext cx="201973" cy="1228658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14CD1-1D2D-4864-8B36-91E355AD021F}"/>
              </a:ext>
            </a:extLst>
          </p:cNvPr>
          <p:cNvSpPr/>
          <p:nvPr/>
        </p:nvSpPr>
        <p:spPr>
          <a:xfrm>
            <a:off x="215470" y="6172532"/>
            <a:ext cx="4356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free review: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Taccogna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Eur. Phys. J. D 75 227 (2021)</a:t>
            </a:r>
          </a:p>
          <a:p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for </a:t>
            </a:r>
            <a:r>
              <a:rPr lang="en-US" sz="1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acclerators</a:t>
            </a:r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D. Faircloth et al., New J. Phys. 20 025007 (2018)</a:t>
            </a:r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Outline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19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9">
            <a:extLst>
              <a:ext uri="{FF2B5EF4-FFF2-40B4-BE49-F238E27FC236}">
                <a16:creationId xmlns:a16="http://schemas.microsoft.com/office/drawing/2014/main" id="{F3191A5C-EE8B-4CA7-BD27-A48723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7651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Work </a:t>
            </a:r>
            <a:r>
              <a:rPr lang="fr-FR" sz="2400" b="1" dirty="0" err="1">
                <a:solidFill>
                  <a:schemeClr val="bg1">
                    <a:lumMod val="65000"/>
                  </a:schemeClr>
                </a:solidFill>
              </a:rPr>
              <a:t>principle</a:t>
            </a: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Volume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and destruction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mechanisms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/>
              <a:t>Diagnostics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Theory and modelling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96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Historical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need</a:t>
            </a:r>
            <a:r>
              <a:rPr lang="fr-FR" sz="2800" b="1" dirty="0">
                <a:solidFill>
                  <a:schemeClr val="bg1"/>
                </a:solidFill>
              </a:rPr>
              <a:t> of H</a:t>
            </a:r>
            <a:r>
              <a:rPr lang="fr-FR" sz="2800" b="1" baseline="30000" dirty="0">
                <a:solidFill>
                  <a:schemeClr val="bg1"/>
                </a:solidFill>
              </a:rPr>
              <a:t>-</a:t>
            </a:r>
            <a:r>
              <a:rPr lang="fr-FR" sz="2800" b="1" dirty="0">
                <a:solidFill>
                  <a:schemeClr val="bg1"/>
                </a:solidFill>
              </a:rPr>
              <a:t>/D</a:t>
            </a:r>
            <a:r>
              <a:rPr lang="fr-FR" sz="2800" b="1" baseline="30000" dirty="0">
                <a:solidFill>
                  <a:schemeClr val="bg1"/>
                </a:solidFill>
              </a:rPr>
              <a:t>-</a:t>
            </a:r>
            <a:r>
              <a:rPr lang="fr-FR" sz="2800" b="1" dirty="0">
                <a:solidFill>
                  <a:schemeClr val="bg1"/>
                </a:solidFill>
              </a:rPr>
              <a:t> sources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8" y="789457"/>
            <a:ext cx="4635255" cy="329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Van de Graaf and Tandem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accelerators</a:t>
            </a:r>
            <a:endParaRPr lang="fr-FR" altLang="de-DE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rgbClr val="0000FF"/>
                </a:solidFill>
                <a:latin typeface="+mn-lt"/>
                <a:sym typeface="Symbol"/>
              </a:rPr>
              <a:t>Double the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acceleration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voltage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with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>
                <a:solidFill>
                  <a:srgbClr val="FF0000"/>
                </a:solidFill>
                <a:latin typeface="+mn-lt"/>
                <a:sym typeface="Symbol"/>
              </a:rPr>
              <a:t>one HV 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terminal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Removal of 2 e</a:t>
            </a:r>
            <a:r>
              <a:rPr lang="fr-FR" altLang="de-DE" b="1" baseline="30000" dirty="0">
                <a:solidFill>
                  <a:schemeClr val="tx1"/>
                </a:solidFill>
                <a:latin typeface="+mn-lt"/>
                <a:sym typeface="Symbol"/>
              </a:rPr>
              <a:t>-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is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>
                <a:solidFill>
                  <a:srgbClr val="0000FF"/>
                </a:solidFill>
                <a:latin typeface="+mn-lt"/>
                <a:sym typeface="Symbol"/>
              </a:rPr>
              <a:t>simple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!</a:t>
            </a: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B21ACC-BF8B-424B-9285-8C6302DD86C2}"/>
              </a:ext>
            </a:extLst>
          </p:cNvPr>
          <p:cNvSpPr/>
          <p:nvPr/>
        </p:nvSpPr>
        <p:spPr>
          <a:xfrm>
            <a:off x="5705483" y="596907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ym typeface="Symbol"/>
              </a:rPr>
              <a:t>X</a:t>
            </a:r>
            <a:endParaRPr lang="fr-FR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46F08B-B573-45A9-A18E-9768A72D117E}"/>
              </a:ext>
            </a:extLst>
          </p:cNvPr>
          <p:cNvSpPr/>
          <p:nvPr/>
        </p:nvSpPr>
        <p:spPr>
          <a:xfrm>
            <a:off x="343488" y="6268707"/>
            <a:ext cx="66472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L. Alvarez, Rev . Sci. Inst. 22, 705 (1951)</a:t>
            </a:r>
          </a:p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G. I.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Budker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and G. I.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Dimov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in Trudy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Mezhdunarodnoi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Konf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Po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Uskoritelyam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(1963)</a:t>
            </a:r>
          </a:p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G. I.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Budker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G. I.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Dimov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and V. G.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Dudnikov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Atomnaya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22, 348 (1967) </a:t>
            </a: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58B1D3-29B2-49A0-BA35-658342C66F46}"/>
              </a:ext>
            </a:extLst>
          </p:cNvPr>
          <p:cNvGrpSpPr/>
          <p:nvPr/>
        </p:nvGrpSpPr>
        <p:grpSpPr>
          <a:xfrm>
            <a:off x="59623" y="2760577"/>
            <a:ext cx="6617402" cy="3652871"/>
            <a:chOff x="850295" y="1851710"/>
            <a:chExt cx="7186512" cy="36528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B741FA-16D8-43C4-A0F1-9449B8426909}"/>
                </a:ext>
              </a:extLst>
            </p:cNvPr>
            <p:cNvSpPr/>
            <p:nvPr/>
          </p:nvSpPr>
          <p:spPr>
            <a:xfrm>
              <a:off x="2846075" y="1851710"/>
              <a:ext cx="279480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de-DE" sz="2200" b="1" dirty="0">
                  <a:solidFill>
                    <a:prstClr val="black"/>
                  </a:solidFill>
                  <a:sym typeface="Symbol"/>
                </a:rPr>
                <a:t>Stripping foil (</a:t>
              </a:r>
              <a:r>
                <a:rPr lang="fr-FR" altLang="de-DE" sz="2200" b="1" dirty="0" err="1">
                  <a:solidFill>
                    <a:prstClr val="black"/>
                  </a:solidFill>
                  <a:sym typeface="Symbol"/>
                </a:rPr>
                <a:t>carbon</a:t>
              </a:r>
              <a:r>
                <a:rPr lang="fr-FR" altLang="de-DE" sz="2200" b="1" dirty="0">
                  <a:solidFill>
                    <a:prstClr val="black"/>
                  </a:solidFill>
                  <a:sym typeface="Symbol"/>
                </a:rPr>
                <a:t>) </a:t>
              </a:r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F76E0A6-01FE-4201-90D2-77F435F29AEA}"/>
                </a:ext>
              </a:extLst>
            </p:cNvPr>
            <p:cNvGrpSpPr/>
            <p:nvPr/>
          </p:nvGrpSpPr>
          <p:grpSpPr>
            <a:xfrm>
              <a:off x="850295" y="2212329"/>
              <a:ext cx="7186512" cy="3292252"/>
              <a:chOff x="850295" y="2212329"/>
              <a:chExt cx="7186512" cy="3292252"/>
            </a:xfrm>
          </p:grpSpPr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0849B86C-1CEC-490E-9F1A-78FD49D63F2F}"/>
                  </a:ext>
                </a:extLst>
              </p:cNvPr>
              <p:cNvCxnSpPr/>
              <p:nvPr/>
            </p:nvCxnSpPr>
            <p:spPr>
              <a:xfrm flipV="1">
                <a:off x="4325112" y="2692908"/>
                <a:ext cx="0" cy="23500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36698F5F-36E0-4ACD-8E86-66EE9C6788DC}"/>
                  </a:ext>
                </a:extLst>
              </p:cNvPr>
              <p:cNvCxnSpPr/>
              <p:nvPr/>
            </p:nvCxnSpPr>
            <p:spPr>
              <a:xfrm>
                <a:off x="1499616" y="5042916"/>
                <a:ext cx="5650992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406C8-41F5-4875-9A61-D3F40DADD8F8}"/>
                  </a:ext>
                </a:extLst>
              </p:cNvPr>
              <p:cNvSpPr/>
              <p:nvPr/>
            </p:nvSpPr>
            <p:spPr>
              <a:xfrm>
                <a:off x="4388296" y="2660355"/>
                <a:ext cx="367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de-DE" sz="2400" b="1" dirty="0">
                    <a:sym typeface="Symbol"/>
                  </a:rPr>
                  <a:t>V</a:t>
                </a:r>
                <a:endParaRPr lang="fr-FR" sz="2400" dirty="0"/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4EF7DA0A-F923-4B9F-967B-BC991BC58A2F}"/>
                  </a:ext>
                </a:extLst>
              </p:cNvPr>
              <p:cNvCxnSpPr/>
              <p:nvPr/>
            </p:nvCxnSpPr>
            <p:spPr>
              <a:xfrm flipV="1">
                <a:off x="1847088" y="3218688"/>
                <a:ext cx="2478024" cy="18242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6E3F89CF-6214-4856-98D5-C1B72AAB4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400" y="3229899"/>
                <a:ext cx="2157984" cy="180387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6B1E5D1-0456-4F6C-968F-819A837E686A}"/>
                  </a:ext>
                </a:extLst>
              </p:cNvPr>
              <p:cNvSpPr/>
              <p:nvPr/>
            </p:nvSpPr>
            <p:spPr>
              <a:xfrm>
                <a:off x="4156025" y="5042916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de-DE" sz="2400" b="1" dirty="0">
                    <a:sym typeface="Symbol"/>
                  </a:rPr>
                  <a:t>0</a:t>
                </a:r>
                <a:endParaRPr lang="fr-FR" sz="24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A69C335-1D5C-4D98-B1F3-BD0B47E08CBD}"/>
                  </a:ext>
                </a:extLst>
              </p:cNvPr>
              <p:cNvSpPr/>
              <p:nvPr/>
            </p:nvSpPr>
            <p:spPr>
              <a:xfrm>
                <a:off x="850295" y="4353000"/>
                <a:ext cx="1299202" cy="44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r>
                  <a:rPr lang="fr-FR" sz="2200" b="1" dirty="0">
                    <a:solidFill>
                      <a:srgbClr val="0000FF"/>
                    </a:solidFill>
                  </a:rPr>
                  <a:t>H</a:t>
                </a:r>
                <a:r>
                  <a:rPr lang="fr-FR" sz="2200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fr-FR" sz="2200" b="1" dirty="0">
                    <a:solidFill>
                      <a:srgbClr val="0000FF"/>
                    </a:solidFill>
                  </a:rPr>
                  <a:t>/D</a:t>
                </a:r>
                <a:r>
                  <a:rPr lang="fr-FR" sz="2200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fr-FR" sz="2200" b="1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fr-FR" sz="2200" b="1" dirty="0">
                    <a:solidFill>
                      <a:srgbClr val="0000FF"/>
                    </a:solidFill>
                  </a:rPr>
                  <a:t>[RT]</a:t>
                </a:r>
                <a:endParaRPr lang="fr-FR" altLang="de-DE" sz="2200" b="1" dirty="0">
                  <a:solidFill>
                    <a:srgbClr val="0000FF"/>
                  </a:solidFill>
                  <a:sym typeface="Symbol"/>
                </a:endParaRPr>
              </a:p>
            </p:txBody>
          </p:sp>
          <p:sp>
            <p:nvSpPr>
              <p:cNvPr id="24" name="Flèche : droite 23">
                <a:extLst>
                  <a:ext uri="{FF2B5EF4-FFF2-40B4-BE49-F238E27FC236}">
                    <a16:creationId xmlns:a16="http://schemas.microsoft.com/office/drawing/2014/main" id="{96A82522-370C-4DD0-A526-C637DD6309FB}"/>
                  </a:ext>
                </a:extLst>
              </p:cNvPr>
              <p:cNvSpPr/>
              <p:nvPr/>
            </p:nvSpPr>
            <p:spPr>
              <a:xfrm rot="19393852">
                <a:off x="2105111" y="3406690"/>
                <a:ext cx="1511870" cy="5585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C72C5B6-5BFB-4F04-B543-29EE9822D821}"/>
                  </a:ext>
                </a:extLst>
              </p:cNvPr>
              <p:cNvSpPr/>
              <p:nvPr/>
            </p:nvSpPr>
            <p:spPr>
              <a:xfrm>
                <a:off x="6414247" y="4409494"/>
                <a:ext cx="1622560" cy="44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r>
                  <a:rPr lang="fr-FR" sz="2200" b="1" dirty="0">
                    <a:solidFill>
                      <a:srgbClr val="FF0000"/>
                    </a:solidFill>
                  </a:rPr>
                  <a:t>H</a:t>
                </a:r>
                <a:r>
                  <a:rPr lang="fr-FR" sz="22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/D</a:t>
                </a:r>
                <a:r>
                  <a:rPr lang="fr-FR" sz="22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2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[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2U</a:t>
                </a:r>
                <a:r>
                  <a:rPr lang="fr-FR" sz="2200" b="1" baseline="-25000" dirty="0">
                    <a:solidFill>
                      <a:srgbClr val="FF0000"/>
                    </a:solidFill>
                  </a:rPr>
                  <a:t>HV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]</a:t>
                </a:r>
                <a:endParaRPr lang="fr-FR" altLang="de-DE" sz="2200" b="1" baseline="-25000" dirty="0">
                  <a:solidFill>
                    <a:srgbClr val="FF0000"/>
                  </a:solidFill>
                  <a:sym typeface="Symbo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CA6BA9-DF1B-441B-AC99-A559AC7A45E8}"/>
                  </a:ext>
                </a:extLst>
              </p:cNvPr>
              <p:cNvSpPr/>
              <p:nvPr/>
            </p:nvSpPr>
            <p:spPr>
              <a:xfrm>
                <a:off x="2024331" y="3101190"/>
                <a:ext cx="790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de-DE" sz="2400" b="1" dirty="0">
                    <a:sym typeface="Symbol"/>
                  </a:rPr>
                  <a:t>+U</a:t>
                </a:r>
                <a:r>
                  <a:rPr lang="fr-FR" altLang="de-DE" sz="2400" b="1" baseline="-25000" dirty="0">
                    <a:sym typeface="Symbol"/>
                  </a:rPr>
                  <a:t>HV</a:t>
                </a:r>
                <a:endParaRPr lang="fr-FR" sz="2400" baseline="-25000" dirty="0"/>
              </a:p>
            </p:txBody>
          </p:sp>
          <p:sp>
            <p:nvSpPr>
              <p:cNvPr id="28" name="Flèche : droite 27">
                <a:extLst>
                  <a:ext uri="{FF2B5EF4-FFF2-40B4-BE49-F238E27FC236}">
                    <a16:creationId xmlns:a16="http://schemas.microsoft.com/office/drawing/2014/main" id="{EF5DD58C-5F50-45D8-8B4E-81A911D51728}"/>
                  </a:ext>
                </a:extLst>
              </p:cNvPr>
              <p:cNvSpPr/>
              <p:nvPr/>
            </p:nvSpPr>
            <p:spPr>
              <a:xfrm rot="2450648">
                <a:off x="4918642" y="3472709"/>
                <a:ext cx="1511870" cy="55851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06BE7E2-966C-45D3-BAEC-C5054F58598E}"/>
                  </a:ext>
                </a:extLst>
              </p:cNvPr>
              <p:cNvSpPr/>
              <p:nvPr/>
            </p:nvSpPr>
            <p:spPr>
              <a:xfrm>
                <a:off x="5656758" y="3094113"/>
                <a:ext cx="790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de-DE" sz="2400" b="1" dirty="0">
                    <a:sym typeface="Symbol"/>
                  </a:rPr>
                  <a:t>+U</a:t>
                </a:r>
                <a:r>
                  <a:rPr lang="fr-FR" altLang="de-DE" sz="2400" b="1" baseline="-25000" dirty="0">
                    <a:sym typeface="Symbol"/>
                  </a:rPr>
                  <a:t>HV</a:t>
                </a:r>
                <a:endParaRPr lang="fr-FR" sz="2400" baseline="-250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B1C65C9-B4A0-46EE-95D0-07C584ECEA04}"/>
                  </a:ext>
                </a:extLst>
              </p:cNvPr>
              <p:cNvSpPr/>
              <p:nvPr/>
            </p:nvSpPr>
            <p:spPr>
              <a:xfrm>
                <a:off x="2579534" y="2212329"/>
                <a:ext cx="3254417" cy="44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0000"/>
                  </a:lnSpc>
                  <a:spcBef>
                    <a:spcPts val="569"/>
                  </a:spcBef>
                  <a:spcAft>
                    <a:spcPts val="569"/>
                  </a:spcAft>
                  <a:buSzPct val="100000"/>
                  <a:defRPr/>
                </a:pPr>
                <a:r>
                  <a:rPr lang="fr-FR" sz="2200" b="1" dirty="0">
                    <a:solidFill>
                      <a:srgbClr val="0000FF"/>
                    </a:solidFill>
                  </a:rPr>
                  <a:t>H</a:t>
                </a:r>
                <a:r>
                  <a:rPr lang="fr-FR" sz="2200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fr-FR" sz="2200" b="1" dirty="0">
                    <a:solidFill>
                      <a:srgbClr val="0000FF"/>
                    </a:solidFill>
                  </a:rPr>
                  <a:t>/D</a:t>
                </a:r>
                <a:r>
                  <a:rPr lang="fr-FR" sz="2200" b="1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fr-FR" sz="2200" b="1" dirty="0">
                    <a:solidFill>
                      <a:srgbClr val="0000FF"/>
                    </a:solidFill>
                  </a:rPr>
                  <a:t> [U</a:t>
                </a:r>
                <a:r>
                  <a:rPr lang="fr-FR" sz="2200" b="1" baseline="-25000" dirty="0">
                    <a:solidFill>
                      <a:srgbClr val="0000FF"/>
                    </a:solidFill>
                  </a:rPr>
                  <a:t>HV</a:t>
                </a:r>
                <a:r>
                  <a:rPr lang="fr-FR" sz="2200" b="1" dirty="0">
                    <a:solidFill>
                      <a:srgbClr val="0000FF"/>
                    </a:solidFill>
                  </a:rPr>
                  <a:t>]        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H</a:t>
                </a:r>
                <a:r>
                  <a:rPr lang="fr-FR" sz="22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/D</a:t>
                </a:r>
                <a:r>
                  <a:rPr lang="fr-FR" sz="22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2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[U</a:t>
                </a:r>
                <a:r>
                  <a:rPr lang="fr-FR" sz="2200" b="1" baseline="-25000" dirty="0">
                    <a:solidFill>
                      <a:srgbClr val="FF0000"/>
                    </a:solidFill>
                  </a:rPr>
                  <a:t>HV</a:t>
                </a:r>
                <a:r>
                  <a:rPr lang="fr-FR" sz="2200" b="1" dirty="0">
                    <a:solidFill>
                      <a:srgbClr val="FF0000"/>
                    </a:solidFill>
                  </a:rPr>
                  <a:t>]</a:t>
                </a:r>
                <a:endParaRPr lang="fr-FR" altLang="de-DE" sz="2200" b="1" baseline="-25000" dirty="0">
                  <a:solidFill>
                    <a:srgbClr val="FF0000"/>
                  </a:solidFill>
                  <a:sym typeface="Symbol"/>
                </a:endParaRPr>
              </a:p>
            </p:txBody>
          </p:sp>
          <p:sp>
            <p:nvSpPr>
              <p:cNvPr id="42" name="Flèche : droite 41">
                <a:extLst>
                  <a:ext uri="{FF2B5EF4-FFF2-40B4-BE49-F238E27FC236}">
                    <a16:creationId xmlns:a16="http://schemas.microsoft.com/office/drawing/2014/main" id="{265D85B5-0D44-4772-93CD-D85F77A02220}"/>
                  </a:ext>
                </a:extLst>
              </p:cNvPr>
              <p:cNvSpPr/>
              <p:nvPr/>
            </p:nvSpPr>
            <p:spPr>
              <a:xfrm>
                <a:off x="4105755" y="2327267"/>
                <a:ext cx="376648" cy="23945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7BC151B-FAEF-4588-9470-0AE7AEC50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403" y="611327"/>
            <a:ext cx="4245083" cy="2070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F03C2C-DE0D-48E3-9A02-7B3518803319}"/>
              </a:ext>
            </a:extLst>
          </p:cNvPr>
          <p:cNvSpPr/>
          <p:nvPr/>
        </p:nvSpPr>
        <p:spPr>
          <a:xfrm>
            <a:off x="5077768" y="2714410"/>
            <a:ext cx="3906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Brookhaven National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 MeV Au ions and </a:t>
            </a:r>
            <a:r>
              <a:rPr lang="fr-FR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fr-FR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FR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ions</a:t>
            </a:r>
            <a:r>
              <a:rPr lang="fr-FR" sz="1400" b="1" i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9A7044-6A51-45DF-B5D0-E6D59759B4DE}"/>
              </a:ext>
            </a:extLst>
          </p:cNvPr>
          <p:cNvSpPr/>
          <p:nvPr/>
        </p:nvSpPr>
        <p:spPr>
          <a:xfrm>
            <a:off x="5583467" y="4095313"/>
            <a:ext cx="333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sym typeface="Symbol"/>
              </a:rPr>
              <a:t>Double stripping of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negative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ions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7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Source performance: </a:t>
            </a:r>
            <a:r>
              <a:rPr lang="fr-FR" sz="2800" b="1" dirty="0" err="1">
                <a:solidFill>
                  <a:schemeClr val="bg1"/>
                </a:solidFill>
              </a:rPr>
              <a:t>amperemeters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20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51617"/>
            <a:ext cx="8774135" cy="704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			Most important diagnostic for source performance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Cs-free source: </a:t>
            </a:r>
            <a:r>
              <a:rPr lang="fr-FR" altLang="de-DE" sz="2000" b="1" dirty="0">
                <a:solidFill>
                  <a:srgbClr val="0000FF"/>
                </a:solidFill>
                <a:latin typeface="Calibri "/>
                <a:sym typeface="Symbol"/>
              </a:rPr>
              <a:t>volume </a:t>
            </a:r>
            <a:r>
              <a:rPr lang="fr-FR" altLang="de-DE" sz="2000" b="1" dirty="0" err="1">
                <a:solidFill>
                  <a:srgbClr val="0000FF"/>
                </a:solidFill>
                <a:latin typeface="Calibri "/>
                <a:sym typeface="Symbol"/>
              </a:rPr>
              <a:t>operation</a:t>
            </a:r>
            <a:r>
              <a:rPr lang="fr-FR" altLang="de-DE" sz="2000" b="1" dirty="0">
                <a:solidFill>
                  <a:srgbClr val="0000FF"/>
                </a:solidFill>
                <a:latin typeface="Calibri "/>
                <a:sym typeface="Symbol"/>
              </a:rPr>
              <a:t>            </a:t>
            </a:r>
            <a:r>
              <a:rPr lang="fr-FR" altLang="de-DE" sz="2000" b="1" dirty="0" err="1">
                <a:solidFill>
                  <a:srgbClr val="FF0000"/>
                </a:solidFill>
                <a:latin typeface="Calibri "/>
                <a:sym typeface="Symbol"/>
              </a:rPr>
              <a:t>low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 H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"/>
                <a:sym typeface="Symbol"/>
              </a:rPr>
              <a:t>-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, high e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"/>
                <a:sym typeface="Symbol"/>
              </a:rPr>
              <a:t>-</a:t>
            </a:r>
            <a:endParaRPr lang="fr-FR" altLang="de-DE" sz="2000" b="1" dirty="0">
              <a:solidFill>
                <a:srgbClr val="FF0000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baseline="30000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Cs </a:t>
            </a:r>
            <a:r>
              <a:rPr lang="fr-FR" altLang="de-DE" sz="2000" b="1" dirty="0" err="1">
                <a:solidFill>
                  <a:schemeClr val="tx1"/>
                </a:solidFill>
                <a:latin typeface="Calibri "/>
                <a:sym typeface="Symbol"/>
              </a:rPr>
              <a:t>evaporation</a:t>
            </a: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: </a:t>
            </a:r>
            <a:r>
              <a:rPr lang="fr-FR" altLang="de-DE" sz="2000" b="1" dirty="0" err="1">
                <a:solidFill>
                  <a:schemeClr val="tx1"/>
                </a:solidFill>
                <a:latin typeface="Calibri "/>
                <a:sym typeface="Symbol"/>
              </a:rPr>
              <a:t>reduction</a:t>
            </a: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 of </a:t>
            </a:r>
            <a:r>
              <a:rPr lang="fr-FR" altLang="de-DE" sz="2000" b="1" dirty="0" err="1">
                <a:solidFill>
                  <a:srgbClr val="FF0000"/>
                </a:solidFill>
                <a:latin typeface="Calibri "/>
                <a:sym typeface="Symbol"/>
              </a:rPr>
              <a:t>co-ext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. e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"/>
                <a:sym typeface="Symbol"/>
              </a:rPr>
              <a:t>-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 and </a:t>
            </a:r>
            <a:r>
              <a:rPr lang="fr-FR" altLang="de-DE" sz="2000" b="1" dirty="0" err="1">
                <a:solidFill>
                  <a:srgbClr val="FF0000"/>
                </a:solidFill>
                <a:latin typeface="Calibri "/>
                <a:sym typeface="Symbol"/>
              </a:rPr>
              <a:t>strong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"/>
                <a:sym typeface="Symbol"/>
              </a:rPr>
              <a:t>increase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 of </a:t>
            </a:r>
            <a:r>
              <a:rPr lang="fr-FR" altLang="de-DE" sz="2000" b="1" dirty="0" err="1">
                <a:solidFill>
                  <a:srgbClr val="FF0000"/>
                </a:solidFill>
                <a:latin typeface="Calibri "/>
                <a:sym typeface="Symbol"/>
              </a:rPr>
              <a:t>ext</a:t>
            </a:r>
            <a:r>
              <a:rPr lang="fr-FR" altLang="de-DE" sz="2000" b="1" dirty="0">
                <a:solidFill>
                  <a:srgbClr val="FF0000"/>
                </a:solidFill>
                <a:latin typeface="Calibri "/>
                <a:sym typeface="Symbol"/>
              </a:rPr>
              <a:t>. H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"/>
                <a:sym typeface="Symbol"/>
              </a:rPr>
              <a:t>-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baseline="30000" dirty="0">
              <a:solidFill>
                <a:srgbClr val="FF0000"/>
              </a:solidFill>
              <a:latin typeface="Calibri 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Cs management: control of the </a:t>
            </a:r>
            <a:r>
              <a:rPr lang="fr-FR" altLang="de-DE" sz="2000" b="1" dirty="0" err="1">
                <a:solidFill>
                  <a:schemeClr val="tx1"/>
                </a:solidFill>
                <a:latin typeface="Calibri "/>
                <a:sym typeface="Symbol"/>
              </a:rPr>
              <a:t>evaporation</a:t>
            </a: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 rate can </a:t>
            </a:r>
            <a:r>
              <a:rPr lang="fr-FR" altLang="de-DE" sz="2000" b="1" dirty="0" err="1">
                <a:solidFill>
                  <a:schemeClr val="tx1"/>
                </a:solidFill>
                <a:latin typeface="Calibri "/>
                <a:sym typeface="Symbol"/>
              </a:rPr>
              <a:t>be</a:t>
            </a: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"/>
                <a:sym typeface="Symbol"/>
              </a:rPr>
              <a:t>tricky</a:t>
            </a:r>
            <a:r>
              <a:rPr lang="fr-FR" altLang="de-DE" sz="2000" b="1" dirty="0">
                <a:solidFill>
                  <a:schemeClr val="tx1"/>
                </a:solidFill>
                <a:latin typeface="Calibri "/>
                <a:sym typeface="Symbol"/>
              </a:rPr>
              <a:t> !  </a:t>
            </a: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FD2BB9-63CD-49B2-8F69-C390BD8FB8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717"/>
          <a:stretch/>
        </p:blipFill>
        <p:spPr>
          <a:xfrm>
            <a:off x="916088" y="976976"/>
            <a:ext cx="6725542" cy="27272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C1B24C-3964-4BCC-B05E-F98E91AC3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115" y="3760262"/>
            <a:ext cx="5992563" cy="5840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E2E7A9-0B28-4185-AC45-6BF7FBEC73B0}"/>
              </a:ext>
            </a:extLst>
          </p:cNvPr>
          <p:cNvSpPr/>
          <p:nvPr/>
        </p:nvSpPr>
        <p:spPr>
          <a:xfrm>
            <a:off x="113494" y="4164705"/>
            <a:ext cx="39815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Wimmer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Schiesko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Rev. Sci. Inst. 87 02B310 (2016)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0661E6-F344-494F-9DFC-67584A2604E3}"/>
              </a:ext>
            </a:extLst>
          </p:cNvPr>
          <p:cNvSpPr txBox="1"/>
          <p:nvPr/>
        </p:nvSpPr>
        <p:spPr>
          <a:xfrm rot="5400000">
            <a:off x="1345843" y="2403987"/>
            <a:ext cx="16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Pure volume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451370CB-6A4D-44D3-BDAB-6D5E853FAFE2}"/>
              </a:ext>
            </a:extLst>
          </p:cNvPr>
          <p:cNvSpPr/>
          <p:nvPr/>
        </p:nvSpPr>
        <p:spPr>
          <a:xfrm>
            <a:off x="4040788" y="4555713"/>
            <a:ext cx="489397" cy="25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B3E6B-846A-4EF8-9838-23F4B49776F1}"/>
              </a:ext>
            </a:extLst>
          </p:cNvPr>
          <p:cNvSpPr/>
          <p:nvPr/>
        </p:nvSpPr>
        <p:spPr>
          <a:xfrm>
            <a:off x="425003" y="57725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Cs </a:t>
            </a:r>
            <a:r>
              <a:rPr lang="fr-FR" sz="1000" b="1" i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0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»:</a:t>
            </a:r>
            <a:r>
              <a:rPr lang="fr-FR" sz="1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I. </a:t>
            </a:r>
            <a:r>
              <a:rPr lang="fr-FR" sz="10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Belchenko</a:t>
            </a:r>
            <a:r>
              <a:rPr lang="fr-FR" sz="1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0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fr-FR" sz="1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14, 113 (1974)</a:t>
            </a:r>
          </a:p>
        </p:txBody>
      </p:sp>
    </p:spTree>
    <p:extLst>
      <p:ext uri="{BB962C8B-B14F-4D97-AF65-F5344CB8AC3E}">
        <p14:creationId xmlns:p14="http://schemas.microsoft.com/office/powerpoint/2010/main" val="386002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51617"/>
            <a:ext cx="8774135" cy="619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LOS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integrated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non-invasive technique,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absolute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calibration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E941ED-0BB4-485F-AE63-26E9AD51723A}"/>
              </a:ext>
            </a:extLst>
          </p:cNvPr>
          <p:cNvSpPr/>
          <p:nvPr/>
        </p:nvSpPr>
        <p:spPr>
          <a:xfrm>
            <a:off x="103299" y="3165592"/>
            <a:ext cx="4572000" cy="3434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 err="1">
                <a:latin typeface="Calibri (Corps)"/>
                <a:sym typeface="Symbol"/>
              </a:rPr>
              <a:t>Determination</a:t>
            </a:r>
            <a:r>
              <a:rPr lang="fr-FR" altLang="de-DE" b="1" dirty="0">
                <a:latin typeface="Calibri (Corps)"/>
                <a:sym typeface="Symbol"/>
              </a:rPr>
              <a:t> of n</a:t>
            </a:r>
            <a:r>
              <a:rPr lang="fr-FR" altLang="de-DE" b="1" baseline="-25000" dirty="0">
                <a:latin typeface="Calibri (Corps)"/>
                <a:sym typeface="Symbol"/>
              </a:rPr>
              <a:t>e</a:t>
            </a:r>
            <a:r>
              <a:rPr lang="fr-FR" altLang="de-DE" b="1" dirty="0">
                <a:latin typeface="Calibri (Corps)"/>
                <a:sym typeface="Symbol"/>
              </a:rPr>
              <a:t> by </a:t>
            </a:r>
            <a:r>
              <a:rPr lang="fr-FR" altLang="de-DE" b="1" dirty="0" err="1">
                <a:latin typeface="Calibri (Corps)"/>
                <a:sym typeface="Symbol"/>
              </a:rPr>
              <a:t>H</a:t>
            </a:r>
            <a:r>
              <a:rPr lang="fr-FR" altLang="de-DE" b="1" baseline="-25000" dirty="0" err="1">
                <a:latin typeface="Symbol" panose="05050102010706020507" pitchFamily="18" charset="2"/>
                <a:sym typeface="Symbol"/>
              </a:rPr>
              <a:t>b</a:t>
            </a:r>
            <a:r>
              <a:rPr lang="fr-FR" altLang="de-DE" b="1" dirty="0">
                <a:latin typeface="Calibri (Corps)"/>
                <a:sym typeface="Symbol"/>
              </a:rPr>
              <a:t> and H</a:t>
            </a:r>
            <a:r>
              <a:rPr lang="fr-FR" altLang="de-DE" b="1" baseline="-25000" dirty="0">
                <a:latin typeface="Symbol" panose="05050102010706020507" pitchFamily="18" charset="2"/>
                <a:sym typeface="Symbol"/>
              </a:rPr>
              <a:t>g</a:t>
            </a:r>
            <a:r>
              <a:rPr lang="fr-FR" altLang="de-DE" b="1" dirty="0">
                <a:latin typeface="Calibri (Corps)"/>
                <a:sym typeface="Symbol"/>
              </a:rPr>
              <a:t> </a:t>
            </a:r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line </a:t>
            </a:r>
            <a:r>
              <a:rPr lang="fr-FR" altLang="de-DE" b="1" dirty="0" err="1">
                <a:solidFill>
                  <a:srgbClr val="FF0000"/>
                </a:solidFill>
                <a:latin typeface="Calibri (Corps)"/>
                <a:sym typeface="Symbol"/>
              </a:rPr>
              <a:t>intensity</a:t>
            </a:r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-ratio </a:t>
            </a:r>
            <a:r>
              <a:rPr lang="fr-FR" altLang="de-DE" b="1" dirty="0">
                <a:latin typeface="Calibri (Corps)"/>
                <a:sym typeface="Symbol"/>
              </a:rPr>
              <a:t>(Balmer </a:t>
            </a:r>
            <a:r>
              <a:rPr lang="fr-FR" altLang="de-DE" b="1" dirty="0" err="1">
                <a:latin typeface="Calibri (Corps)"/>
                <a:sym typeface="Symbol"/>
              </a:rPr>
              <a:t>series</a:t>
            </a:r>
            <a:r>
              <a:rPr lang="fr-FR" altLang="de-DE" b="1" dirty="0">
                <a:latin typeface="Calibri (Corps)"/>
                <a:sym typeface="Symbol"/>
              </a:rPr>
              <a:t>), T</a:t>
            </a:r>
            <a:r>
              <a:rPr lang="fr-FR" altLang="de-DE" b="1" baseline="-25000" dirty="0">
                <a:latin typeface="Calibri (Corps)"/>
                <a:sym typeface="Symbol"/>
              </a:rPr>
              <a:t>e </a:t>
            </a:r>
            <a:r>
              <a:rPr lang="fr-FR" altLang="de-DE" b="1" dirty="0" err="1">
                <a:latin typeface="Calibri (Corps)"/>
                <a:sym typeface="Symbol"/>
              </a:rPr>
              <a:t>coupling</a:t>
            </a:r>
            <a:r>
              <a:rPr lang="fr-FR" altLang="de-DE" b="1" dirty="0">
                <a:latin typeface="Calibri (Corps)"/>
                <a:sym typeface="Symbol"/>
              </a:rPr>
              <a:t> of OES to a </a:t>
            </a:r>
            <a:r>
              <a:rPr lang="fr-FR" altLang="de-DE" b="1" dirty="0" err="1">
                <a:solidFill>
                  <a:srgbClr val="FF0000"/>
                </a:solidFill>
                <a:latin typeface="Calibri (Corps)"/>
                <a:sym typeface="Symbol"/>
              </a:rPr>
              <a:t>collisional</a:t>
            </a:r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-radiative (CR) model  </a:t>
            </a: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latin typeface="Calibri (Corps)"/>
              <a:sym typeface="Symbol"/>
            </a:endParaRP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de-DE" b="1" dirty="0">
                <a:latin typeface="Calibri (Corps)"/>
                <a:sym typeface="Symbol"/>
              </a:rPr>
              <a:t>Atomic and molecular hydrogen density, neutral gas temperature</a:t>
            </a:r>
            <a:r>
              <a:rPr lang="fr-FR" altLang="de-DE" b="1" dirty="0">
                <a:latin typeface="Calibri (Corps)"/>
                <a:sym typeface="Symbol"/>
              </a:rPr>
              <a:t>:  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H</a:t>
            </a:r>
            <a:r>
              <a:rPr lang="fr-FR" altLang="de-DE" b="1" baseline="-25000" dirty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g </a:t>
            </a:r>
            <a:r>
              <a:rPr lang="fr-FR" altLang="de-DE" b="1" dirty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/ 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Fulcher line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intensity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-ratio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coupled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 to CR  </a:t>
            </a: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latin typeface="Calibri (Corps)"/>
              <a:sym typeface="Symbol"/>
            </a:endParaRPr>
          </a:p>
          <a:p>
            <a:pPr marL="285750" indent="-285750" algn="just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altLang="de-DE" b="1" dirty="0">
              <a:latin typeface="Calibri (Corps)"/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Optical Emission </a:t>
            </a:r>
            <a:r>
              <a:rPr lang="fr-FR" sz="2800" b="1" dirty="0" err="1">
                <a:solidFill>
                  <a:schemeClr val="bg1"/>
                </a:solidFill>
              </a:rPr>
              <a:t>Spectroscopy</a:t>
            </a:r>
            <a:r>
              <a:rPr lang="fr-FR" sz="2800" b="1" dirty="0">
                <a:solidFill>
                  <a:schemeClr val="bg1"/>
                </a:solidFill>
              </a:rPr>
              <a:t> (OES)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21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E2E7A9-0B28-4185-AC45-6BF7FBEC73B0}"/>
              </a:ext>
            </a:extLst>
          </p:cNvPr>
          <p:cNvSpPr/>
          <p:nvPr/>
        </p:nvSpPr>
        <p:spPr>
          <a:xfrm>
            <a:off x="4670032" y="1548828"/>
            <a:ext cx="4265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Basics of OES: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U.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Fantz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Sources Sci.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15 S137 (2006)</a:t>
            </a: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E14591-306E-4325-BDDF-CD8DF59691AF}"/>
              </a:ext>
            </a:extLst>
          </p:cNvPr>
          <p:cNvSpPr/>
          <p:nvPr/>
        </p:nvSpPr>
        <p:spPr>
          <a:xfrm>
            <a:off x="970481" y="5608171"/>
            <a:ext cx="2794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Fantz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al.,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46 S297 (2006)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3F2F53-00E5-46A0-B2D4-A38A29104DC4}"/>
              </a:ext>
            </a:extLst>
          </p:cNvPr>
          <p:cNvSpPr/>
          <p:nvPr/>
        </p:nvSpPr>
        <p:spPr>
          <a:xfrm>
            <a:off x="4966962" y="2382882"/>
            <a:ext cx="182469" cy="1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DE27AA-AFFD-46D5-BC9C-C20538FA01A2}"/>
              </a:ext>
            </a:extLst>
          </p:cNvPr>
          <p:cNvSpPr/>
          <p:nvPr/>
        </p:nvSpPr>
        <p:spPr>
          <a:xfrm>
            <a:off x="970480" y="4101129"/>
            <a:ext cx="3234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Wünderlich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J. Quant.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110, 62 (2009)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852233-155C-4D6D-B08D-BFD5D5297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88" y="2439890"/>
            <a:ext cx="3759527" cy="3864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87BDF7-8902-41AE-92DC-F61EB9FA6B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0" t="5887" r="7676" b="4233"/>
          <a:stretch/>
        </p:blipFill>
        <p:spPr>
          <a:xfrm>
            <a:off x="103299" y="1140913"/>
            <a:ext cx="4073740" cy="13078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037CCD-993B-4C50-8386-926E281B6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42" y="2817937"/>
            <a:ext cx="2956816" cy="2743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952F62-8A36-4ACC-B1AC-B92C175DAA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953"/>
          <a:stretch/>
        </p:blipFill>
        <p:spPr>
          <a:xfrm>
            <a:off x="4572000" y="2682712"/>
            <a:ext cx="4468701" cy="19861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6ADEBB-D35A-4B41-BD5E-F23FB6817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3121" y="4648995"/>
            <a:ext cx="3423635" cy="52122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931A2DE-3A1E-4271-A048-38612A059A24}"/>
              </a:ext>
            </a:extLst>
          </p:cNvPr>
          <p:cNvSpPr/>
          <p:nvPr/>
        </p:nvSpPr>
        <p:spPr>
          <a:xfrm>
            <a:off x="5202360" y="5144431"/>
            <a:ext cx="426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Wünderlich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J. Quant.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240, 106695 (2020)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0A797-6D88-4A23-936D-D1A19D49FB64}"/>
              </a:ext>
            </a:extLst>
          </p:cNvPr>
          <p:cNvSpPr/>
          <p:nvPr/>
        </p:nvSpPr>
        <p:spPr>
          <a:xfrm>
            <a:off x="103299" y="6046417"/>
            <a:ext cx="5187301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latin typeface="Calibri (Corps)"/>
                <a:sym typeface="Symbol"/>
              </a:rPr>
              <a:t>Monitoring of 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Cs and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impurities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 (O, H</a:t>
            </a:r>
            <a:r>
              <a:rPr lang="fr-FR" altLang="de-DE" b="1" baseline="-25000" dirty="0">
                <a:solidFill>
                  <a:srgbClr val="0000FF"/>
                </a:solidFill>
                <a:latin typeface="Calibri (Corps)"/>
                <a:sym typeface="Symbol"/>
              </a:rPr>
              <a:t>2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O, N</a:t>
            </a:r>
            <a:r>
              <a:rPr lang="fr-FR" altLang="de-DE" b="1" baseline="-25000" dirty="0">
                <a:solidFill>
                  <a:srgbClr val="0000FF"/>
                </a:solidFill>
                <a:latin typeface="Calibri (Corps)"/>
                <a:sym typeface="Symbol"/>
              </a:rPr>
              <a:t>2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 etc…)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0E63D8-2DBC-45C5-8C37-45411D5F5D39}"/>
              </a:ext>
            </a:extLst>
          </p:cNvPr>
          <p:cNvSpPr/>
          <p:nvPr/>
        </p:nvSpPr>
        <p:spPr>
          <a:xfrm>
            <a:off x="970480" y="6401403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Zaniol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Rev. Sci. Inst. 91 013103 (2020)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1EE432-FFE8-4718-9E45-68467F0B2C40}"/>
              </a:ext>
            </a:extLst>
          </p:cNvPr>
          <p:cNvSpPr/>
          <p:nvPr/>
        </p:nvSpPr>
        <p:spPr>
          <a:xfrm>
            <a:off x="8480738" y="2817937"/>
            <a:ext cx="396696" cy="3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180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Local plasma </a:t>
            </a:r>
            <a:r>
              <a:rPr lang="fr-FR" sz="2800" b="1" dirty="0" err="1">
                <a:solidFill>
                  <a:schemeClr val="bg1"/>
                </a:solidFill>
              </a:rPr>
              <a:t>parameters</a:t>
            </a:r>
            <a:r>
              <a:rPr lang="fr-FR" sz="2800" b="1" dirty="0">
                <a:solidFill>
                  <a:schemeClr val="bg1"/>
                </a:solidFill>
              </a:rPr>
              <a:t>: Langmuir probes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22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51617"/>
            <a:ext cx="8774135" cy="1456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Local plasma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parameters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but invasive technique!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Electron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branch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one must enforce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Often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not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fullfilled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due to RF and B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Solution for correct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electron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branch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evaluation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Estimation of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the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electronegativity</a:t>
            </a:r>
            <a:endParaRPr lang="fr-FR" altLang="de-DE" sz="2000" b="1" dirty="0">
              <a:solidFill>
                <a:srgbClr val="0000FF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E2E7A9-0B28-4185-AC45-6BF7FBEC73B0}"/>
              </a:ext>
            </a:extLst>
          </p:cNvPr>
          <p:cNvSpPr/>
          <p:nvPr/>
        </p:nvSpPr>
        <p:spPr>
          <a:xfrm>
            <a:off x="5422905" y="2130923"/>
            <a:ext cx="39815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FF. Chen,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Sources Sci.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21 055013 (2012)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E14591-306E-4325-BDDF-CD8DF59691AF}"/>
              </a:ext>
            </a:extLst>
          </p:cNvPr>
          <p:cNvSpPr/>
          <p:nvPr/>
        </p:nvSpPr>
        <p:spPr>
          <a:xfrm>
            <a:off x="4193424" y="2519204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Amemiya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J. Phys. D: Appl. Phys. 23, 999 (1990)</a:t>
            </a:r>
            <a:endParaRPr lang="en-US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Bredin et al., Phys.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 123502 (2014)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CE7AFF8-57D3-4100-8CD9-790E83C0EC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782"/>
          <a:stretch/>
        </p:blipFill>
        <p:spPr>
          <a:xfrm>
            <a:off x="3983031" y="3350752"/>
            <a:ext cx="4844357" cy="249625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35735D1-D26B-4C69-A464-6B90E891F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874"/>
          <a:stretch/>
        </p:blipFill>
        <p:spPr>
          <a:xfrm>
            <a:off x="0" y="3245768"/>
            <a:ext cx="4844358" cy="264371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50B0CA8-6994-4639-B5C9-A71696EB0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887" y="5931737"/>
            <a:ext cx="3653452" cy="4821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44EBDC2-14F1-4CC6-BB20-FCFA12E49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500" y="5912420"/>
            <a:ext cx="3653452" cy="48217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23F2F53-00E5-46A0-B2D4-A38A29104DC4}"/>
              </a:ext>
            </a:extLst>
          </p:cNvPr>
          <p:cNvSpPr/>
          <p:nvPr/>
        </p:nvSpPr>
        <p:spPr>
          <a:xfrm>
            <a:off x="4899898" y="3284404"/>
            <a:ext cx="249534" cy="1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B19344-87F8-4370-9A5F-EA493698C55C}"/>
              </a:ext>
            </a:extLst>
          </p:cNvPr>
          <p:cNvSpPr/>
          <p:nvPr/>
        </p:nvSpPr>
        <p:spPr>
          <a:xfrm>
            <a:off x="1968108" y="2942097"/>
            <a:ext cx="539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FF0000"/>
                </a:solidFill>
                <a:sym typeface="Symbol"/>
              </a:rPr>
              <a:t>Electron </a:t>
            </a:r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rich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							      Ion-Ion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DE27AA-AFFD-46D5-BC9C-C20538FA01A2}"/>
              </a:ext>
            </a:extLst>
          </p:cNvPr>
          <p:cNvSpPr/>
          <p:nvPr/>
        </p:nvSpPr>
        <p:spPr>
          <a:xfrm>
            <a:off x="3140236" y="6418516"/>
            <a:ext cx="39966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Schiesko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Phys. &amp; Contr. Fusion 53 085029 (2011)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CD4CED9-6D78-427E-A6CD-4537F7DDFE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46" t="7574" r="4100" b="8829"/>
          <a:stretch/>
        </p:blipFill>
        <p:spPr>
          <a:xfrm>
            <a:off x="4087695" y="928937"/>
            <a:ext cx="2670420" cy="64551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DEAE145-A199-4A94-8884-C848188FAEE0}"/>
              </a:ext>
            </a:extLst>
          </p:cNvPr>
          <p:cNvSpPr/>
          <p:nvPr/>
        </p:nvSpPr>
        <p:spPr>
          <a:xfrm>
            <a:off x="4767339" y="1627909"/>
            <a:ext cx="39815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Godyak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J. Phys. D.: Appl. Phys 44 233001 (2011)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5523B-E172-48F5-93A7-2AE587C473D1}"/>
              </a:ext>
            </a:extLst>
          </p:cNvPr>
          <p:cNvSpPr/>
          <p:nvPr/>
        </p:nvSpPr>
        <p:spPr>
          <a:xfrm>
            <a:off x="4053466" y="903660"/>
            <a:ext cx="2738878" cy="716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56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3" y="523220"/>
            <a:ext cx="8774135" cy="1160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fr-FR" altLang="de-DE" sz="2000" b="1" u="sng" dirty="0">
                <a:solidFill>
                  <a:schemeClr val="tx1"/>
                </a:solidFill>
                <a:latin typeface="Calibri (Corps)"/>
                <a:sym typeface="Symbol"/>
              </a:rPr>
              <a:t>Laser </a:t>
            </a:r>
            <a:r>
              <a:rPr lang="fr-FR" altLang="de-DE" sz="2000" b="1" u="sng" dirty="0" err="1">
                <a:solidFill>
                  <a:schemeClr val="tx1"/>
                </a:solidFill>
                <a:latin typeface="Calibri (Corps)"/>
                <a:sym typeface="Symbol"/>
              </a:rPr>
              <a:t>photodetachement</a:t>
            </a:r>
            <a:r>
              <a:rPr lang="fr-FR" altLang="de-DE" sz="2000" b="1" u="sng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u="sng" dirty="0" err="1">
                <a:solidFill>
                  <a:schemeClr val="tx1"/>
                </a:solidFill>
                <a:latin typeface="Calibri (Corps)"/>
                <a:sym typeface="Symbol"/>
              </a:rPr>
              <a:t>coupled</a:t>
            </a:r>
            <a:r>
              <a:rPr lang="fr-FR" altLang="de-DE" sz="2000" b="1" u="sng" dirty="0">
                <a:solidFill>
                  <a:schemeClr val="tx1"/>
                </a:solidFill>
                <a:latin typeface="Calibri (Corps)"/>
                <a:sym typeface="Symbol"/>
              </a:rPr>
              <a:t> to RF </a:t>
            </a:r>
            <a:r>
              <a:rPr lang="fr-FR" altLang="de-DE" sz="2000" b="1" u="sng" dirty="0" err="1">
                <a:solidFill>
                  <a:schemeClr val="tx1"/>
                </a:solidFill>
                <a:latin typeface="Calibri (Corps)"/>
                <a:sym typeface="Symbol"/>
              </a:rPr>
              <a:t>compensated</a:t>
            </a:r>
            <a:r>
              <a:rPr lang="fr-FR" altLang="de-DE" sz="2000" b="1" u="sng" dirty="0">
                <a:solidFill>
                  <a:schemeClr val="tx1"/>
                </a:solidFill>
                <a:latin typeface="Calibri (Corps)"/>
                <a:sym typeface="Symbol"/>
              </a:rPr>
              <a:t> Langmuir probe</a:t>
            </a: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fr-FR" altLang="de-DE" sz="2000" b="1" u="sng" dirty="0" err="1">
                <a:solidFill>
                  <a:schemeClr val="tx1"/>
                </a:solidFill>
                <a:latin typeface="Calibri "/>
                <a:sym typeface="Symbol"/>
              </a:rPr>
              <a:t>Cavity</a:t>
            </a:r>
            <a:r>
              <a:rPr lang="fr-FR" altLang="de-DE" sz="2000" b="1" u="sng" dirty="0">
                <a:solidFill>
                  <a:schemeClr val="tx1"/>
                </a:solidFill>
                <a:latin typeface="Calibri "/>
                <a:sym typeface="Symbol"/>
              </a:rPr>
              <a:t> ring-down </a:t>
            </a:r>
            <a:r>
              <a:rPr lang="fr-FR" altLang="de-DE" sz="2000" b="1" u="sng" dirty="0" err="1">
                <a:solidFill>
                  <a:schemeClr val="tx1"/>
                </a:solidFill>
                <a:latin typeface="Calibri "/>
                <a:sym typeface="Symbol"/>
              </a:rPr>
              <a:t>spectroscopy</a:t>
            </a: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de-DE" sz="2000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B0D591-362D-4A2F-A76C-DBE51D64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386" y="1052879"/>
            <a:ext cx="4278172" cy="2678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Negative</a:t>
            </a:r>
            <a:r>
              <a:rPr lang="fr-FR" sz="2800" b="1" dirty="0">
                <a:solidFill>
                  <a:schemeClr val="bg1"/>
                </a:solidFill>
              </a:rPr>
              <a:t> ion </a:t>
            </a:r>
            <a:r>
              <a:rPr lang="fr-FR" sz="2800" b="1" dirty="0" err="1">
                <a:solidFill>
                  <a:schemeClr val="bg1"/>
                </a:solidFill>
              </a:rPr>
              <a:t>density</a:t>
            </a:r>
            <a:r>
              <a:rPr lang="fr-FR" sz="2800" b="1" dirty="0">
                <a:solidFill>
                  <a:schemeClr val="bg1"/>
                </a:solidFill>
              </a:rPr>
              <a:t> (LOS </a:t>
            </a:r>
            <a:r>
              <a:rPr lang="fr-FR" sz="2800" b="1" dirty="0" err="1">
                <a:solidFill>
                  <a:schemeClr val="bg1"/>
                </a:solidFill>
              </a:rPr>
              <a:t>integrated</a:t>
            </a:r>
            <a:r>
              <a:rPr lang="fr-FR" sz="2800" b="1" dirty="0">
                <a:solidFill>
                  <a:schemeClr val="bg1"/>
                </a:solidFill>
              </a:rPr>
              <a:t>)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23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E14591-306E-4325-BDDF-CD8DF59691AF}"/>
              </a:ext>
            </a:extLst>
          </p:cNvPr>
          <p:cNvSpPr/>
          <p:nvPr/>
        </p:nvSpPr>
        <p:spPr>
          <a:xfrm>
            <a:off x="5334136" y="3633794"/>
            <a:ext cx="27446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Park et al., Phys.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28 023505 (2021)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3F2F53-00E5-46A0-B2D4-A38A29104DC4}"/>
              </a:ext>
            </a:extLst>
          </p:cNvPr>
          <p:cNvSpPr/>
          <p:nvPr/>
        </p:nvSpPr>
        <p:spPr>
          <a:xfrm>
            <a:off x="4899898" y="3284404"/>
            <a:ext cx="249534" cy="1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D8D12E-FF24-49E0-8F2E-13AB4E3F3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04" t="32613" r="4604"/>
          <a:stretch/>
        </p:blipFill>
        <p:spPr>
          <a:xfrm>
            <a:off x="314326" y="1121020"/>
            <a:ext cx="4059300" cy="14733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94752F-EED9-4E4F-9A5D-F9FB93343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07" y="2917022"/>
            <a:ext cx="2212051" cy="4281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E3ABDF-849F-4E31-917B-90F824CD02D8}"/>
              </a:ext>
            </a:extLst>
          </p:cNvPr>
          <p:cNvSpPr/>
          <p:nvPr/>
        </p:nvSpPr>
        <p:spPr>
          <a:xfrm>
            <a:off x="892007" y="2928659"/>
            <a:ext cx="2248229" cy="428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2C7267-D2FB-4A17-9910-0A0610CAF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46" y="4295406"/>
            <a:ext cx="4463066" cy="16893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FCA43C-E512-48AC-AFD5-0D9D75CEF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318" y="3971184"/>
            <a:ext cx="3261752" cy="2528774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9CCCB04-C542-426C-A2C7-3AFA03110221}"/>
              </a:ext>
            </a:extLst>
          </p:cNvPr>
          <p:cNvCxnSpPr/>
          <p:nvPr/>
        </p:nvCxnSpPr>
        <p:spPr>
          <a:xfrm>
            <a:off x="192646" y="3895858"/>
            <a:ext cx="86370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D4B08-43B9-4F0D-BB46-0EC95D5B0081}"/>
              </a:ext>
            </a:extLst>
          </p:cNvPr>
          <p:cNvSpPr/>
          <p:nvPr/>
        </p:nvSpPr>
        <p:spPr>
          <a:xfrm>
            <a:off x="55539" y="5934335"/>
            <a:ext cx="4572000" cy="6864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b="1" dirty="0">
                <a:latin typeface="Calibri "/>
                <a:sym typeface="Symbol"/>
              </a:rPr>
              <a:t>Fit of the laser </a:t>
            </a:r>
            <a:r>
              <a:rPr lang="fr-FR" altLang="de-DE" b="1" dirty="0" err="1">
                <a:solidFill>
                  <a:srgbClr val="0000FF"/>
                </a:solidFill>
                <a:latin typeface="Calibri "/>
                <a:sym typeface="Symbol"/>
              </a:rPr>
              <a:t>exponential</a:t>
            </a:r>
            <a:r>
              <a:rPr lang="fr-FR" altLang="de-DE" b="1" dirty="0">
                <a:solidFill>
                  <a:srgbClr val="0000FF"/>
                </a:solidFill>
                <a:latin typeface="Calibri "/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latin typeface="Calibri "/>
                <a:sym typeface="Symbol"/>
              </a:rPr>
              <a:t>ringdown</a:t>
            </a:r>
            <a:r>
              <a:rPr lang="fr-FR" altLang="de-DE" b="1" dirty="0">
                <a:solidFill>
                  <a:srgbClr val="0000FF"/>
                </a:solidFill>
                <a:latin typeface="Calibri "/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latin typeface="Calibri "/>
                <a:sym typeface="Symbol"/>
              </a:rPr>
              <a:t>decay</a:t>
            </a:r>
            <a:r>
              <a:rPr lang="fr-FR" altLang="de-DE" b="1" dirty="0">
                <a:latin typeface="Calibri "/>
                <a:sym typeface="Symbol"/>
              </a:rPr>
              <a:t> 	</a:t>
            </a:r>
            <a:r>
              <a:rPr lang="fr-FR" altLang="de-DE" b="1" dirty="0">
                <a:solidFill>
                  <a:srgbClr val="FF0000"/>
                </a:solidFill>
                <a:latin typeface="Calibri "/>
                <a:sym typeface="Symbol"/>
              </a:rPr>
              <a:t>      H</a:t>
            </a:r>
            <a:r>
              <a:rPr lang="fr-FR" altLang="de-DE" b="1" baseline="30000" dirty="0">
                <a:solidFill>
                  <a:srgbClr val="FF0000"/>
                </a:solidFill>
                <a:latin typeface="Calibri "/>
                <a:sym typeface="Symbol"/>
              </a:rPr>
              <a:t>-</a:t>
            </a:r>
            <a:r>
              <a:rPr lang="fr-FR" altLang="de-DE" b="1" dirty="0">
                <a:solidFill>
                  <a:srgbClr val="FF0000"/>
                </a:solidFill>
                <a:latin typeface="Calibri "/>
                <a:sym typeface="Symbol"/>
              </a:rPr>
              <a:t> </a:t>
            </a:r>
            <a:r>
              <a:rPr lang="fr-FR" altLang="de-DE" b="1" dirty="0" err="1">
                <a:solidFill>
                  <a:srgbClr val="FF0000"/>
                </a:solidFill>
                <a:latin typeface="Calibri "/>
                <a:sym typeface="Symbol"/>
              </a:rPr>
              <a:t>density</a:t>
            </a:r>
            <a:r>
              <a:rPr lang="fr-FR" altLang="de-DE" b="1" dirty="0">
                <a:latin typeface="Calibri "/>
                <a:sym typeface="Symbol"/>
              </a:rPr>
              <a:t>	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D373CA6D-88CD-425E-82E0-39FF36CE57E9}"/>
              </a:ext>
            </a:extLst>
          </p:cNvPr>
          <p:cNvSpPr/>
          <p:nvPr/>
        </p:nvSpPr>
        <p:spPr>
          <a:xfrm>
            <a:off x="1241646" y="6336209"/>
            <a:ext cx="489397" cy="25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363B3-D4DE-4746-9313-43733EF2718A}"/>
              </a:ext>
            </a:extLst>
          </p:cNvPr>
          <p:cNvSpPr/>
          <p:nvPr/>
        </p:nvSpPr>
        <p:spPr>
          <a:xfrm>
            <a:off x="5392513" y="6420881"/>
            <a:ext cx="2720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Nakano et al., J. Instr. 11 C03018 (2016)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959AB-BB73-4F00-8FB8-F12271D64C21}"/>
              </a:ext>
            </a:extLst>
          </p:cNvPr>
          <p:cNvSpPr/>
          <p:nvPr/>
        </p:nvSpPr>
        <p:spPr>
          <a:xfrm>
            <a:off x="5872123" y="4202648"/>
            <a:ext cx="205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00FF"/>
                </a:solidFill>
              </a:rPr>
              <a:t>Nd:YAG @ 1064 nm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306F72-D05B-4C79-A004-42A0F3C496C1}"/>
              </a:ext>
            </a:extLst>
          </p:cNvPr>
          <p:cNvSpPr/>
          <p:nvPr/>
        </p:nvSpPr>
        <p:spPr>
          <a:xfrm>
            <a:off x="5782560" y="833274"/>
            <a:ext cx="1847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>
                <a:solidFill>
                  <a:srgbClr val="0000FF"/>
                </a:solidFill>
              </a:rPr>
              <a:t>Nd:YAG @ 1064 nm</a:t>
            </a:r>
            <a:endParaRPr lang="fr-FR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Work </a:t>
            </a:r>
            <a:r>
              <a:rPr lang="fr-FR" sz="2800" b="1" dirty="0" err="1">
                <a:solidFill>
                  <a:schemeClr val="bg1"/>
                </a:solidFill>
              </a:rPr>
              <a:t>function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evaluation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24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11223"/>
            <a:ext cx="8774135" cy="101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fr-FR" altLang="de-DE" sz="2000" b="1" u="sng" dirty="0" err="1">
                <a:solidFill>
                  <a:schemeClr val="tx1"/>
                </a:solidFill>
                <a:latin typeface="Calibri (Corps)"/>
                <a:sym typeface="Symbol"/>
              </a:rPr>
              <a:t>Photoelectron</a:t>
            </a:r>
            <a:r>
              <a:rPr lang="fr-FR" altLang="de-DE" sz="2000" b="1" u="sng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u="sng" dirty="0" err="1">
                <a:solidFill>
                  <a:schemeClr val="tx1"/>
                </a:solidFill>
                <a:latin typeface="Calibri (Corps)"/>
                <a:sym typeface="Symbol"/>
              </a:rPr>
              <a:t>emission</a:t>
            </a: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de-DE" sz="2000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3F2F53-00E5-46A0-B2D4-A38A29104DC4}"/>
              </a:ext>
            </a:extLst>
          </p:cNvPr>
          <p:cNvSpPr/>
          <p:nvPr/>
        </p:nvSpPr>
        <p:spPr>
          <a:xfrm>
            <a:off x="4899898" y="3284404"/>
            <a:ext cx="249534" cy="1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D4B08-43B9-4F0D-BB46-0EC95D5B0081}"/>
              </a:ext>
            </a:extLst>
          </p:cNvPr>
          <p:cNvSpPr/>
          <p:nvPr/>
        </p:nvSpPr>
        <p:spPr>
          <a:xfrm>
            <a:off x="335347" y="5576630"/>
            <a:ext cx="8651490" cy="75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 err="1">
                <a:latin typeface="Calibri "/>
                <a:sym typeface="Symbol"/>
              </a:rPr>
              <a:t>Photocurrent</a:t>
            </a:r>
            <a:r>
              <a:rPr lang="fr-FR" altLang="de-DE" b="1" dirty="0">
                <a:latin typeface="Calibri "/>
                <a:sym typeface="Symbol"/>
              </a:rPr>
              <a:t> </a:t>
            </a:r>
            <a:r>
              <a:rPr lang="fr-FR" altLang="de-DE" b="1" dirty="0" err="1">
                <a:latin typeface="Calibri "/>
                <a:sym typeface="Symbol"/>
              </a:rPr>
              <a:t>normalized</a:t>
            </a:r>
            <a:r>
              <a:rPr lang="fr-FR" altLang="de-DE" b="1" dirty="0">
                <a:latin typeface="Calibri "/>
                <a:sym typeface="Symbol"/>
              </a:rPr>
              <a:t> to the square root of the surface </a:t>
            </a:r>
            <a:r>
              <a:rPr lang="fr-FR" altLang="de-DE" b="1" dirty="0" err="1">
                <a:latin typeface="Calibri "/>
                <a:sym typeface="Symbol"/>
              </a:rPr>
              <a:t>temperatures</a:t>
            </a:r>
            <a:r>
              <a:rPr lang="fr-FR" altLang="de-DE" b="1" dirty="0">
                <a:latin typeface="Calibri "/>
                <a:sym typeface="Symbol"/>
              </a:rPr>
              <a:t> </a:t>
            </a:r>
            <a:r>
              <a:rPr lang="fr-FR" altLang="de-DE" b="1" dirty="0" err="1">
                <a:latin typeface="Calibri "/>
                <a:sym typeface="Symbol"/>
              </a:rPr>
              <a:t>is</a:t>
            </a:r>
            <a:r>
              <a:rPr lang="fr-FR" altLang="de-DE" b="1" dirty="0">
                <a:latin typeface="Calibri "/>
                <a:sym typeface="Symbol"/>
              </a:rPr>
              <a:t> </a:t>
            </a:r>
            <a:r>
              <a:rPr lang="fr-FR" altLang="de-DE" b="1" dirty="0" err="1">
                <a:latin typeface="Calibri "/>
                <a:sym typeface="Symbol"/>
              </a:rPr>
              <a:t>prop</a:t>
            </a:r>
            <a:r>
              <a:rPr lang="fr-FR" altLang="de-DE" b="1" dirty="0">
                <a:latin typeface="Calibri "/>
                <a:sym typeface="Symbol"/>
              </a:rPr>
              <a:t>. to the </a:t>
            </a:r>
            <a:r>
              <a:rPr lang="fr-FR" altLang="de-DE" b="1" dirty="0">
                <a:solidFill>
                  <a:srgbClr val="FF0000"/>
                </a:solidFill>
                <a:latin typeface="Calibri "/>
                <a:sym typeface="Symbol"/>
              </a:rPr>
              <a:t>WF </a:t>
            </a:r>
            <a:r>
              <a:rPr lang="fr-FR" altLang="de-DE" sz="2200" b="1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c</a:t>
            </a:r>
            <a:r>
              <a:rPr lang="fr-FR" altLang="de-DE" b="1" dirty="0">
                <a:solidFill>
                  <a:srgbClr val="FF0000"/>
                </a:solidFill>
                <a:latin typeface="Calibri "/>
                <a:sym typeface="Symbol"/>
              </a:rPr>
              <a:t> </a:t>
            </a:r>
            <a:r>
              <a:rPr lang="fr-FR" altLang="de-DE" b="1" dirty="0">
                <a:latin typeface="Calibri "/>
                <a:sym typeface="Symbol"/>
              </a:rPr>
              <a:t>(plus a constant A)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363B3-D4DE-4746-9313-43733EF2718A}"/>
              </a:ext>
            </a:extLst>
          </p:cNvPr>
          <p:cNvSpPr/>
          <p:nvPr/>
        </p:nvSpPr>
        <p:spPr>
          <a:xfrm>
            <a:off x="5259175" y="4914828"/>
            <a:ext cx="2959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Friedl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Rev. Sci. Inst. 87 043901 (2016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8A2DFD-98F5-4233-B798-8893D9F4A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56" y="1350393"/>
            <a:ext cx="3315117" cy="27322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E3483E-80DE-4858-8834-8D0FF06160E6}"/>
              </a:ext>
            </a:extLst>
          </p:cNvPr>
          <p:cNvSpPr/>
          <p:nvPr/>
        </p:nvSpPr>
        <p:spPr>
          <a:xfrm>
            <a:off x="2113542" y="1281370"/>
            <a:ext cx="2144132" cy="961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CF5036-6553-4E44-A819-E500B5914344}"/>
              </a:ext>
            </a:extLst>
          </p:cNvPr>
          <p:cNvSpPr/>
          <p:nvPr/>
        </p:nvSpPr>
        <p:spPr>
          <a:xfrm>
            <a:off x="3015802" y="2177566"/>
            <a:ext cx="1296473" cy="961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ACD55D-7174-4BDF-9E92-2804FC94D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433" y="1102506"/>
            <a:ext cx="4958102" cy="38123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E76850-ECC8-4BC9-87AF-1121486E5AC0}"/>
              </a:ext>
            </a:extLst>
          </p:cNvPr>
          <p:cNvSpPr/>
          <p:nvPr/>
        </p:nvSpPr>
        <p:spPr>
          <a:xfrm>
            <a:off x="2217071" y="1749974"/>
            <a:ext cx="1692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 err="1">
                <a:solidFill>
                  <a:srgbClr val="0000FF"/>
                </a:solidFill>
                <a:latin typeface="Calibri "/>
                <a:sym typeface="Symbol"/>
              </a:rPr>
              <a:t>Biased</a:t>
            </a:r>
            <a:r>
              <a:rPr lang="fr-FR" altLang="de-DE" b="1" dirty="0">
                <a:solidFill>
                  <a:srgbClr val="0000FF"/>
                </a:solidFill>
                <a:latin typeface="Calibri "/>
                <a:sym typeface="Symbol"/>
              </a:rPr>
              <a:t> collector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03D34-08A3-4B82-B598-A5C98F782A6D}"/>
              </a:ext>
            </a:extLst>
          </p:cNvPr>
          <p:cNvSpPr/>
          <p:nvPr/>
        </p:nvSpPr>
        <p:spPr>
          <a:xfrm>
            <a:off x="2756077" y="2017691"/>
            <a:ext cx="418359" cy="30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E87088-819A-4F55-82C2-DDEEDF134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39" y="4410882"/>
            <a:ext cx="3820336" cy="6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3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Summary</a:t>
            </a:r>
            <a:r>
              <a:rPr lang="fr-FR" sz="2800" b="1" dirty="0">
                <a:solidFill>
                  <a:schemeClr val="bg1"/>
                </a:solidFill>
              </a:rPr>
              <a:t> of </a:t>
            </a:r>
            <a:r>
              <a:rPr lang="fr-FR" sz="2800" b="1" dirty="0" err="1">
                <a:solidFill>
                  <a:schemeClr val="bg1"/>
                </a:solidFill>
              </a:rPr>
              <a:t>commonly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used</a:t>
            </a:r>
            <a:r>
              <a:rPr lang="fr-FR" sz="2800" b="1" dirty="0">
                <a:solidFill>
                  <a:schemeClr val="bg1"/>
                </a:solidFill>
              </a:rPr>
              <a:t> diagnostics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25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0597" y="497775"/>
            <a:ext cx="8774135" cy="964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altLang="de-DE" sz="2000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u="sng" dirty="0">
              <a:solidFill>
                <a:schemeClr val="tx1"/>
              </a:solidFill>
              <a:latin typeface="Calibri "/>
              <a:sym typeface="Symbol"/>
            </a:endParaRPr>
          </a:p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3F2F53-00E5-46A0-B2D4-A38A29104DC4}"/>
              </a:ext>
            </a:extLst>
          </p:cNvPr>
          <p:cNvSpPr/>
          <p:nvPr/>
        </p:nvSpPr>
        <p:spPr>
          <a:xfrm>
            <a:off x="4899898" y="3284404"/>
            <a:ext cx="249534" cy="1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363B3-D4DE-4746-9313-43733EF2718A}"/>
              </a:ext>
            </a:extLst>
          </p:cNvPr>
          <p:cNvSpPr/>
          <p:nvPr/>
        </p:nvSpPr>
        <p:spPr>
          <a:xfrm>
            <a:off x="2614466" y="6321402"/>
            <a:ext cx="4416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review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Tsumori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App. Phys.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Rev. 8 021314 (2021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03D34-08A3-4B82-B598-A5C98F782A6D}"/>
              </a:ext>
            </a:extLst>
          </p:cNvPr>
          <p:cNvSpPr/>
          <p:nvPr/>
        </p:nvSpPr>
        <p:spPr>
          <a:xfrm>
            <a:off x="2756077" y="2017691"/>
            <a:ext cx="418359" cy="30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5CBAE8FA-F023-42AF-B613-FE3CDBB9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11506"/>
              </p:ext>
            </p:extLst>
          </p:nvPr>
        </p:nvGraphicFramePr>
        <p:xfrm>
          <a:off x="647701" y="827409"/>
          <a:ext cx="7743825" cy="530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8765">
                  <a:extLst>
                    <a:ext uri="{9D8B030D-6E8A-4147-A177-3AD203B41FA5}">
                      <a16:colId xmlns:a16="http://schemas.microsoft.com/office/drawing/2014/main" val="3116291391"/>
                    </a:ext>
                  </a:extLst>
                </a:gridCol>
                <a:gridCol w="1548765">
                  <a:extLst>
                    <a:ext uri="{9D8B030D-6E8A-4147-A177-3AD203B41FA5}">
                      <a16:colId xmlns:a16="http://schemas.microsoft.com/office/drawing/2014/main" val="621868118"/>
                    </a:ext>
                  </a:extLst>
                </a:gridCol>
                <a:gridCol w="1548765">
                  <a:extLst>
                    <a:ext uri="{9D8B030D-6E8A-4147-A177-3AD203B41FA5}">
                      <a16:colId xmlns:a16="http://schemas.microsoft.com/office/drawing/2014/main" val="3461821820"/>
                    </a:ext>
                  </a:extLst>
                </a:gridCol>
                <a:gridCol w="1548765">
                  <a:extLst>
                    <a:ext uri="{9D8B030D-6E8A-4147-A177-3AD203B41FA5}">
                      <a16:colId xmlns:a16="http://schemas.microsoft.com/office/drawing/2014/main" val="1094338741"/>
                    </a:ext>
                  </a:extLst>
                </a:gridCol>
                <a:gridCol w="1548765">
                  <a:extLst>
                    <a:ext uri="{9D8B030D-6E8A-4147-A177-3AD203B41FA5}">
                      <a16:colId xmlns:a16="http://schemas.microsoft.com/office/drawing/2014/main" val="3073323866"/>
                    </a:ext>
                  </a:extLst>
                </a:gridCol>
              </a:tblGrid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Diagnostic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Global, </a:t>
                      </a:r>
                      <a:r>
                        <a:rPr lang="de-DE" b="1" dirty="0" err="1"/>
                        <a:t>Local</a:t>
                      </a:r>
                      <a:r>
                        <a:rPr lang="de-DE" b="1" dirty="0"/>
                        <a:t>, </a:t>
                      </a:r>
                      <a:r>
                        <a:rPr lang="de-DE" b="1" dirty="0" err="1"/>
                        <a:t>LoS</a:t>
                      </a:r>
                      <a:r>
                        <a:rPr lang="de-DE" b="1" dirty="0"/>
                        <a:t> int.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Invasive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Remarks</a:t>
                      </a:r>
                      <a:endParaRPr 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366271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Amperemeter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/>
                        <a:t>H</a:t>
                      </a:r>
                      <a:r>
                        <a:rPr lang="de-DE" b="1" baseline="30000"/>
                        <a:t>-</a:t>
                      </a:r>
                      <a:r>
                        <a:rPr lang="de-DE" b="1"/>
                        <a:t> and e</a:t>
                      </a:r>
                      <a:r>
                        <a:rPr lang="de-DE" b="1" baseline="30000"/>
                        <a:t>-</a:t>
                      </a:r>
                      <a:r>
                        <a:rPr lang="de-DE" b="1"/>
                        <a:t> </a:t>
                      </a:r>
                      <a:r>
                        <a:rPr lang="de-DE" b="1" dirty="0" err="1"/>
                        <a:t>currents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Global </a:t>
                      </a:r>
                      <a:r>
                        <a:rPr lang="de-DE" b="1" dirty="0" err="1"/>
                        <a:t>or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local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No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Performance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108045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Optical </a:t>
                      </a:r>
                      <a:r>
                        <a:rPr lang="de-DE" b="1" dirty="0" err="1"/>
                        <a:t>emission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spec</a:t>
                      </a:r>
                      <a:r>
                        <a:rPr lang="de-DE" b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n</a:t>
                      </a:r>
                      <a:r>
                        <a:rPr lang="de-DE" b="1" baseline="-25000" dirty="0"/>
                        <a:t>e</a:t>
                      </a:r>
                      <a:r>
                        <a:rPr lang="de-DE" b="1" baseline="0" dirty="0"/>
                        <a:t>, Te, nH</a:t>
                      </a:r>
                      <a:r>
                        <a:rPr lang="de-DE" b="1" baseline="30000" dirty="0"/>
                        <a:t>0 </a:t>
                      </a:r>
                      <a:r>
                        <a:rPr lang="de-DE" b="1" baseline="0" dirty="0"/>
                        <a:t>and </a:t>
                      </a:r>
                      <a:r>
                        <a:rPr lang="de-DE" b="1" baseline="0" dirty="0" err="1"/>
                        <a:t>more</a:t>
                      </a:r>
                      <a:r>
                        <a:rPr lang="de-DE" b="1" baseline="0" dirty="0"/>
                        <a:t>…</a:t>
                      </a:r>
                      <a:endParaRPr lang="de-DE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LoS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No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Absolute </a:t>
                      </a:r>
                      <a:r>
                        <a:rPr lang="de-DE" b="1" dirty="0" err="1"/>
                        <a:t>calib</a:t>
                      </a:r>
                      <a:r>
                        <a:rPr lang="de-DE" b="1" dirty="0"/>
                        <a:t>. + CR </a:t>
                      </a:r>
                      <a:r>
                        <a:rPr lang="de-DE" b="1" dirty="0" err="1"/>
                        <a:t>model</a:t>
                      </a:r>
                      <a:r>
                        <a:rPr lang="de-DE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933634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Langmuir probe (LP)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 err="1"/>
                        <a:t>Typical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plasma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baseline="0" dirty="0" err="1"/>
                        <a:t>params</a:t>
                      </a:r>
                      <a:r>
                        <a:rPr lang="de-DE" b="1" baseline="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Local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Careful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analysis</a:t>
                      </a:r>
                      <a:endParaRPr 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000260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Laser </a:t>
                      </a:r>
                      <a:r>
                        <a:rPr lang="de-DE" b="1" dirty="0" err="1"/>
                        <a:t>photodet</a:t>
                      </a:r>
                      <a:r>
                        <a:rPr lang="de-DE" b="1" dirty="0"/>
                        <a:t>. + 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nH</a:t>
                      </a:r>
                      <a:r>
                        <a:rPr lang="de-DE" b="1" baseline="30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Local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Alignment 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837945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Cavity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ringdown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nH</a:t>
                      </a:r>
                      <a:r>
                        <a:rPr lang="de-DE" b="1" baseline="30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LoS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No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Alignment 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984919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Fowler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WF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Local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No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Between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plasma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pulses</a:t>
                      </a:r>
                      <a:r>
                        <a:rPr lang="de-DE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492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60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Outline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26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9">
            <a:extLst>
              <a:ext uri="{FF2B5EF4-FFF2-40B4-BE49-F238E27FC236}">
                <a16:creationId xmlns:a16="http://schemas.microsoft.com/office/drawing/2014/main" id="{F3191A5C-EE8B-4CA7-BD27-A48723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7651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Work </a:t>
            </a:r>
            <a:r>
              <a:rPr lang="fr-FR" sz="2400" b="1" dirty="0" err="1">
                <a:solidFill>
                  <a:schemeClr val="bg1">
                    <a:lumMod val="65000"/>
                  </a:schemeClr>
                </a:solidFill>
              </a:rPr>
              <a:t>principle</a:t>
            </a: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Volume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and destruction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mechanisms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Diagnostics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/>
              <a:t>Theory and modelling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2972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Global model (0D)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27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774135" cy="56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Set of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coupled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particle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and power balance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equations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neglects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spatial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derivatives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but simple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implementation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and efficient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Difficulty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accurate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cross sections / rates coefficients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needed</a:t>
            </a:r>
            <a:endParaRPr lang="fr-FR" altLang="de-DE" sz="2000" b="1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3F2F53-00E5-46A0-B2D4-A38A29104DC4}"/>
              </a:ext>
            </a:extLst>
          </p:cNvPr>
          <p:cNvSpPr/>
          <p:nvPr/>
        </p:nvSpPr>
        <p:spPr>
          <a:xfrm>
            <a:off x="4899898" y="3284404"/>
            <a:ext cx="249534" cy="18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363B3-D4DE-4746-9313-43733EF2718A}"/>
              </a:ext>
            </a:extLst>
          </p:cNvPr>
          <p:cNvSpPr/>
          <p:nvPr/>
        </p:nvSpPr>
        <p:spPr>
          <a:xfrm>
            <a:off x="3130102" y="5761001"/>
            <a:ext cx="3478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Averkin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S. N. et al., </a:t>
            </a:r>
            <a:r>
              <a:rPr lang="pl-PL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AIP Conf. Proc. 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pl-PL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050026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(2018)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CF5036-6553-4E44-A819-E500B5914344}"/>
              </a:ext>
            </a:extLst>
          </p:cNvPr>
          <p:cNvSpPr/>
          <p:nvPr/>
        </p:nvSpPr>
        <p:spPr>
          <a:xfrm>
            <a:off x="3015802" y="2177566"/>
            <a:ext cx="1296473" cy="961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03D34-08A3-4B82-B598-A5C98F782A6D}"/>
              </a:ext>
            </a:extLst>
          </p:cNvPr>
          <p:cNvSpPr/>
          <p:nvPr/>
        </p:nvSpPr>
        <p:spPr>
          <a:xfrm>
            <a:off x="2756077" y="2017691"/>
            <a:ext cx="418359" cy="30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2C92F7-35C9-45AA-9467-858C9E31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8" y="2512991"/>
            <a:ext cx="9055870" cy="32289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D9765D-50A7-4791-A6C4-8BC89DF9EDCD}"/>
              </a:ext>
            </a:extLst>
          </p:cNvPr>
          <p:cNvSpPr/>
          <p:nvPr/>
        </p:nvSpPr>
        <p:spPr>
          <a:xfrm>
            <a:off x="1243810" y="3611845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 err="1">
                <a:solidFill>
                  <a:srgbClr val="FF0000"/>
                </a:solidFill>
                <a:latin typeface="Calibri (Corps)"/>
                <a:sym typeface="Symbol"/>
              </a:rPr>
              <a:t>Without</a:t>
            </a:r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 Cs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81F0C-FD4B-4F6A-B8E0-E47C45813E24}"/>
              </a:ext>
            </a:extLst>
          </p:cNvPr>
          <p:cNvSpPr/>
          <p:nvPr/>
        </p:nvSpPr>
        <p:spPr>
          <a:xfrm>
            <a:off x="4978063" y="1683803"/>
            <a:ext cx="44576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LXCat</a:t>
            </a:r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Carbone et al., Atoms 9, 16 (2021)</a:t>
            </a:r>
          </a:p>
          <a:p>
            <a:r>
              <a:rPr lang="fr-FR" sz="1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NIST </a:t>
            </a:r>
            <a:r>
              <a:rPr lang="fr-FR" sz="10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1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V. K.  Shen et al., NIST Standard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173</a:t>
            </a:r>
          </a:p>
          <a:p>
            <a:r>
              <a:rPr lang="fr-FR" sz="1000" dirty="0">
                <a:hlinkClick r:id="rId6"/>
              </a:rPr>
              <a:t>http://doi.org/10.18434/T4M88Q</a:t>
            </a:r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S. H. Scarlett et al., 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Sources Sci. Technol. 28, 025004 (2019)</a:t>
            </a:r>
          </a:p>
          <a:p>
            <a:pPr lvl="0"/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2545D-B1B9-435A-88C3-36AE5D48985B}"/>
              </a:ext>
            </a:extLst>
          </p:cNvPr>
          <p:cNvSpPr/>
          <p:nvPr/>
        </p:nvSpPr>
        <p:spPr>
          <a:xfrm>
            <a:off x="2186734" y="6472992"/>
            <a:ext cx="5365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Global Modelling: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Hurlbatt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Plasma Process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 1600138 (2017)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190FC-E475-4E54-B66E-144F07389F1A}"/>
              </a:ext>
            </a:extLst>
          </p:cNvPr>
          <p:cNvSpPr/>
          <p:nvPr/>
        </p:nvSpPr>
        <p:spPr>
          <a:xfrm>
            <a:off x="137236" y="6075555"/>
            <a:ext cx="729226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 err="1">
                <a:latin typeface="Calibri (Corps)"/>
                <a:sym typeface="Symbol"/>
              </a:rPr>
              <a:t>Accurate</a:t>
            </a:r>
            <a:r>
              <a:rPr lang="fr-FR" altLang="de-DE" b="1" dirty="0">
                <a:latin typeface="Calibri (Corps)"/>
                <a:sym typeface="Symbol"/>
              </a:rPr>
              <a:t> qualitative </a:t>
            </a:r>
            <a:r>
              <a:rPr lang="fr-FR" altLang="de-DE" b="1" dirty="0" err="1">
                <a:latin typeface="Calibri (Corps)"/>
                <a:sym typeface="Symbol"/>
              </a:rPr>
              <a:t>results</a:t>
            </a:r>
            <a:r>
              <a:rPr lang="fr-FR" altLang="de-DE" b="1" dirty="0">
                <a:latin typeface="Calibri (Corps)"/>
                <a:sym typeface="Symbol"/>
              </a:rPr>
              <a:t> (0D) to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determine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 trends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3CDF6-D23B-4546-BD70-FE3589D6340A}"/>
              </a:ext>
            </a:extLst>
          </p:cNvPr>
          <p:cNvSpPr/>
          <p:nvPr/>
        </p:nvSpPr>
        <p:spPr>
          <a:xfrm>
            <a:off x="5890810" y="442543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 err="1">
                <a:solidFill>
                  <a:srgbClr val="FF0000"/>
                </a:solidFill>
                <a:latin typeface="Calibri (Corps)"/>
                <a:sym typeface="Symbol"/>
              </a:rPr>
              <a:t>With</a:t>
            </a:r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 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613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774135" cy="628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Fluid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moments of Boltzmann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equation</a:t>
            </a: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Kinetic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truncated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Maxwellian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solutions of the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Vlasov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eq.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Transported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ions: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space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-charge limitation (Child-Langmuir)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Very quick and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accurate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results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useful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for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parameters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scans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C1970A-EE41-4AFE-B232-BB7C058A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2" y="1520476"/>
            <a:ext cx="4701424" cy="3478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1D </a:t>
            </a:r>
            <a:r>
              <a:rPr lang="fr-FR" sz="2800" b="1" dirty="0" err="1">
                <a:solidFill>
                  <a:schemeClr val="bg1"/>
                </a:solidFill>
              </a:rPr>
              <a:t>fluid</a:t>
            </a:r>
            <a:r>
              <a:rPr lang="fr-FR" sz="2800" b="1" dirty="0">
                <a:solidFill>
                  <a:schemeClr val="bg1"/>
                </a:solidFill>
              </a:rPr>
              <a:t> and </a:t>
            </a:r>
            <a:r>
              <a:rPr lang="fr-FR" sz="2800" b="1" dirty="0" err="1">
                <a:solidFill>
                  <a:schemeClr val="bg1"/>
                </a:solidFill>
              </a:rPr>
              <a:t>kinetic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models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28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09363B3-D4DE-4746-9313-43733EF2718A}"/>
              </a:ext>
            </a:extLst>
          </p:cNvPr>
          <p:cNvSpPr/>
          <p:nvPr/>
        </p:nvSpPr>
        <p:spPr>
          <a:xfrm>
            <a:off x="5548873" y="4930529"/>
            <a:ext cx="32351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Schiesko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J.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pl-PL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Phys.</a:t>
            </a:r>
            <a:r>
              <a:rPr lang="pl-PL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127 033302 (2020)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81F0C-FD4B-4F6A-B8E0-E47C45813E24}"/>
              </a:ext>
            </a:extLst>
          </p:cNvPr>
          <p:cNvSpPr/>
          <p:nvPr/>
        </p:nvSpPr>
        <p:spPr>
          <a:xfrm>
            <a:off x="319971" y="4933625"/>
            <a:ext cx="422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McAdams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Sources Sci. Technol. 20, 035023 (2011)</a:t>
            </a:r>
          </a:p>
          <a:p>
            <a:pPr lvl="0"/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B7ED8B39-D900-4B69-9BBC-8F4326F2B432}"/>
              </a:ext>
            </a:extLst>
          </p:cNvPr>
          <p:cNvSpPr/>
          <p:nvPr/>
        </p:nvSpPr>
        <p:spPr>
          <a:xfrm>
            <a:off x="6450035" y="571371"/>
            <a:ext cx="204428" cy="828568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B6EE8-536D-4C00-AD04-7FE25CF20602}"/>
              </a:ext>
            </a:extLst>
          </p:cNvPr>
          <p:cNvSpPr/>
          <p:nvPr/>
        </p:nvSpPr>
        <p:spPr>
          <a:xfrm>
            <a:off x="6784646" y="798196"/>
            <a:ext cx="49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For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F4B1BB4-6B64-48F7-AE3E-251868ACC9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002"/>
          <a:stretch/>
        </p:blipFill>
        <p:spPr>
          <a:xfrm>
            <a:off x="4827241" y="1753971"/>
            <a:ext cx="4294607" cy="3120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6A625-7949-4795-AA3C-5FD7A2FB3E69}"/>
              </a:ext>
            </a:extLst>
          </p:cNvPr>
          <p:cNvSpPr/>
          <p:nvPr/>
        </p:nvSpPr>
        <p:spPr>
          <a:xfrm>
            <a:off x="6657975" y="1775603"/>
            <a:ext cx="1171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de-DE" b="1" dirty="0" err="1">
                <a:solidFill>
                  <a:srgbClr val="FF0000"/>
                </a:solidFill>
                <a:latin typeface="Calibri (Corps)"/>
                <a:sym typeface="Symbol"/>
              </a:rPr>
              <a:t>Kinetic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B5B56B-FE8F-43DB-B96E-87BCBED6E4F6}"/>
              </a:ext>
            </a:extLst>
          </p:cNvPr>
          <p:cNvSpPr/>
          <p:nvPr/>
        </p:nvSpPr>
        <p:spPr>
          <a:xfrm>
            <a:off x="2109723" y="184114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alibri (Corps)"/>
                <a:sym typeface="Symbol"/>
              </a:rPr>
              <a:t>Fluid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DCDE5-7D04-47AE-9742-E2AA5FE12EE0}"/>
              </a:ext>
            </a:extLst>
          </p:cNvPr>
          <p:cNvSpPr/>
          <p:nvPr/>
        </p:nvSpPr>
        <p:spPr>
          <a:xfrm>
            <a:off x="5007240" y="4578852"/>
            <a:ext cx="612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Wall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54540-000B-4ED2-B53D-EAF2C39FA6CA}"/>
              </a:ext>
            </a:extLst>
          </p:cNvPr>
          <p:cNvSpPr/>
          <p:nvPr/>
        </p:nvSpPr>
        <p:spPr>
          <a:xfrm>
            <a:off x="906666" y="4569874"/>
            <a:ext cx="82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(Wall-)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8DCE8-FFE5-4E4F-8A4E-0CF410AF609F}"/>
              </a:ext>
            </a:extLst>
          </p:cNvPr>
          <p:cNvSpPr/>
          <p:nvPr/>
        </p:nvSpPr>
        <p:spPr>
          <a:xfrm>
            <a:off x="6981171" y="667727"/>
            <a:ext cx="1868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plasma-</a:t>
            </a:r>
            <a:r>
              <a:rPr lang="fr-FR" altLang="de-DE" b="1" dirty="0" err="1">
                <a:solidFill>
                  <a:srgbClr val="FF0000"/>
                </a:solidFill>
                <a:latin typeface="Calibri (Corps)"/>
                <a:sym typeface="Symbol"/>
              </a:rPr>
              <a:t>wall</a:t>
            </a:r>
            <a:endParaRPr lang="fr-FR" altLang="de-DE" b="1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/>
            <a:r>
              <a:rPr lang="fr-FR" b="1" dirty="0">
                <a:solidFill>
                  <a:srgbClr val="FF0000"/>
                </a:solidFill>
                <a:latin typeface="Calibri (Corps)"/>
                <a:sym typeface="Symbol"/>
              </a:rPr>
              <a:t>interaction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00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56530A5D-391A-456A-8280-428A8988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653" y="4187029"/>
            <a:ext cx="3425196" cy="541591"/>
          </a:xfrm>
          <a:prstGeom prst="rect">
            <a:avLst/>
          </a:prstGeom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774135" cy="613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Fluid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moments of Boltzmann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equations</a:t>
            </a: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Magnetic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fields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drifts, at least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2D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needed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Very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general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models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including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neutrals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(Navier-Stockes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eqs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.)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and surface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processes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well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as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self-consistent RF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coupling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(Maxwell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eqs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.)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Reproduces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non-trivial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charged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particles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transport: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ExB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diamagnetic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drifts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B5B183-4419-4C7B-A203-7871F632B4F0}"/>
              </a:ext>
            </a:extLst>
          </p:cNvPr>
          <p:cNvSpPr/>
          <p:nvPr/>
        </p:nvSpPr>
        <p:spPr>
          <a:xfrm>
            <a:off x="5238396" y="4586079"/>
            <a:ext cx="3748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J. M.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Hagelaar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Sources Sci. Technol. 20, 015001 (2011)</a:t>
            </a:r>
          </a:p>
          <a:p>
            <a:pPr algn="ctr"/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3138D324-BEFD-4CE0-A9F1-6D7E2A56C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0" r="1936"/>
          <a:stretch/>
        </p:blipFill>
        <p:spPr>
          <a:xfrm>
            <a:off x="4638675" y="1818833"/>
            <a:ext cx="4424844" cy="2311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2D </a:t>
            </a:r>
            <a:r>
              <a:rPr lang="fr-FR" sz="2800" b="1" dirty="0" err="1">
                <a:solidFill>
                  <a:schemeClr val="bg1"/>
                </a:solidFill>
              </a:rPr>
              <a:t>fluid</a:t>
            </a:r>
            <a:r>
              <a:rPr lang="fr-FR" sz="2800" b="1" dirty="0">
                <a:solidFill>
                  <a:schemeClr val="bg1"/>
                </a:solidFill>
              </a:rPr>
              <a:t> for </a:t>
            </a:r>
            <a:r>
              <a:rPr lang="fr-FR" sz="2800" b="1" dirty="0" err="1">
                <a:solidFill>
                  <a:schemeClr val="bg1"/>
                </a:solidFill>
              </a:rPr>
              <a:t>magnetized</a:t>
            </a:r>
            <a:r>
              <a:rPr lang="fr-FR" sz="2800" b="1" dirty="0">
                <a:solidFill>
                  <a:schemeClr val="bg1"/>
                </a:solidFill>
              </a:rPr>
              <a:t> plasma transport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29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62C2807-A473-4CB2-8C5F-0380F44B1FA6}"/>
              </a:ext>
            </a:extLst>
          </p:cNvPr>
          <p:cNvCxnSpPr>
            <a:cxnSpLocks/>
          </p:cNvCxnSpPr>
          <p:nvPr/>
        </p:nvCxnSpPr>
        <p:spPr>
          <a:xfrm>
            <a:off x="5756548" y="5838825"/>
            <a:ext cx="2095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CA4559D-CD2F-4EE2-ADBD-0C3F40F74E58}"/>
              </a:ext>
            </a:extLst>
          </p:cNvPr>
          <p:cNvCxnSpPr>
            <a:cxnSpLocks/>
          </p:cNvCxnSpPr>
          <p:nvPr/>
        </p:nvCxnSpPr>
        <p:spPr>
          <a:xfrm>
            <a:off x="6004198" y="5838825"/>
            <a:ext cx="2095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02A0DB2F-91EF-48DA-BD04-873AA2654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458" y="1721289"/>
            <a:ext cx="4753858" cy="3067371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B903C92-FBF1-44AF-A724-249CA7B0A359}"/>
              </a:ext>
            </a:extLst>
          </p:cNvPr>
          <p:cNvCxnSpPr>
            <a:cxnSpLocks/>
          </p:cNvCxnSpPr>
          <p:nvPr/>
        </p:nvCxnSpPr>
        <p:spPr>
          <a:xfrm flipH="1">
            <a:off x="771525" y="2447925"/>
            <a:ext cx="324802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6508EB5-8CFF-4EBE-9A3F-341BEBBFADD6}"/>
              </a:ext>
            </a:extLst>
          </p:cNvPr>
          <p:cNvSpPr/>
          <p:nvPr/>
        </p:nvSpPr>
        <p:spPr>
          <a:xfrm>
            <a:off x="7856202" y="2785987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dirty="0">
                <a:solidFill>
                  <a:schemeClr val="bg1"/>
                </a:solidFill>
                <a:latin typeface="Calibri (Corps)"/>
                <a:sym typeface="Symbol"/>
              </a:rPr>
              <a:t>B</a:t>
            </a:r>
            <a:endParaRPr lang="fr-FR" sz="2200" dirty="0">
              <a:solidFill>
                <a:schemeClr val="bg1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13B1D26-1734-419A-8B5C-2B5A39A5A5BA}"/>
              </a:ext>
            </a:extLst>
          </p:cNvPr>
          <p:cNvCxnSpPr>
            <a:cxnSpLocks/>
          </p:cNvCxnSpPr>
          <p:nvPr/>
        </p:nvCxnSpPr>
        <p:spPr>
          <a:xfrm>
            <a:off x="1111322" y="2533650"/>
            <a:ext cx="2095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A15459B-D2F2-4608-8EDF-B96BC428EA15}"/>
              </a:ext>
            </a:extLst>
          </p:cNvPr>
          <p:cNvSpPr/>
          <p:nvPr/>
        </p:nvSpPr>
        <p:spPr>
          <a:xfrm>
            <a:off x="905566" y="3688400"/>
            <a:ext cx="83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Source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A9BA8E-C633-4D83-8DF9-8704203432BD}"/>
              </a:ext>
            </a:extLst>
          </p:cNvPr>
          <p:cNvSpPr/>
          <p:nvPr/>
        </p:nvSpPr>
        <p:spPr>
          <a:xfrm>
            <a:off x="1699414" y="1510520"/>
            <a:ext cx="18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Extraction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region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81F0C-FD4B-4F6A-B8E0-E47C45813E24}"/>
              </a:ext>
            </a:extLst>
          </p:cNvPr>
          <p:cNvSpPr/>
          <p:nvPr/>
        </p:nvSpPr>
        <p:spPr>
          <a:xfrm>
            <a:off x="380402" y="4622228"/>
            <a:ext cx="40302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Lishev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Schiesko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pl-PL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AIP Conf. Proc.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1655 040010 (2015)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BB15EF-370A-41F8-BF95-ADD20E55F9B6}"/>
              </a:ext>
            </a:extLst>
          </p:cNvPr>
          <p:cNvSpPr/>
          <p:nvPr/>
        </p:nvSpPr>
        <p:spPr>
          <a:xfrm>
            <a:off x="5760342" y="3565663"/>
            <a:ext cx="83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Source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9210AC-F1B1-450F-8E44-210D090C9477}"/>
              </a:ext>
            </a:extLst>
          </p:cNvPr>
          <p:cNvSpPr/>
          <p:nvPr/>
        </p:nvSpPr>
        <p:spPr>
          <a:xfrm rot="5400000">
            <a:off x="7877361" y="2894217"/>
            <a:ext cx="18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Extraction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region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4B9A491-4250-4EE6-AD76-928790F98B9F}"/>
              </a:ext>
            </a:extLst>
          </p:cNvPr>
          <p:cNvCxnSpPr>
            <a:cxnSpLocks/>
          </p:cNvCxnSpPr>
          <p:nvPr/>
        </p:nvCxnSpPr>
        <p:spPr>
          <a:xfrm flipH="1" flipV="1">
            <a:off x="8238433" y="1889036"/>
            <a:ext cx="1" cy="211460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3221BC5-FF6B-4FFF-877E-ABE2519900A9}"/>
              </a:ext>
            </a:extLst>
          </p:cNvPr>
          <p:cNvCxnSpPr>
            <a:cxnSpLocks/>
          </p:cNvCxnSpPr>
          <p:nvPr/>
        </p:nvCxnSpPr>
        <p:spPr>
          <a:xfrm>
            <a:off x="7929531" y="2843137"/>
            <a:ext cx="2095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7DCB44B-D788-4EF0-9B3E-96A054B691A6}"/>
              </a:ext>
            </a:extLst>
          </p:cNvPr>
          <p:cNvSpPr/>
          <p:nvPr/>
        </p:nvSpPr>
        <p:spPr>
          <a:xfrm>
            <a:off x="1063697" y="2470919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dirty="0">
                <a:solidFill>
                  <a:schemeClr val="bg1"/>
                </a:solidFill>
                <a:latin typeface="Calibri (Corps)"/>
                <a:sym typeface="Symbol"/>
              </a:rPr>
              <a:t>B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363B3-D4DE-4746-9313-43733EF2718A}"/>
              </a:ext>
            </a:extLst>
          </p:cNvPr>
          <p:cNvSpPr/>
          <p:nvPr/>
        </p:nvSpPr>
        <p:spPr>
          <a:xfrm>
            <a:off x="5548873" y="4701929"/>
            <a:ext cx="28331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BB2EAD-A503-4AF9-8979-543C2CC11759}"/>
              </a:ext>
            </a:extLst>
          </p:cNvPr>
          <p:cNvSpPr/>
          <p:nvPr/>
        </p:nvSpPr>
        <p:spPr>
          <a:xfrm>
            <a:off x="871870" y="1981201"/>
            <a:ext cx="76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8 </a:t>
            </a:r>
            <a:r>
              <a:rPr lang="fr-FR" sz="2200" b="1" dirty="0" err="1">
                <a:solidFill>
                  <a:schemeClr val="bg1"/>
                </a:solidFill>
              </a:rPr>
              <a:t>mT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0AED7B-649C-4D07-82D7-146B79DE90EA}"/>
              </a:ext>
            </a:extLst>
          </p:cNvPr>
          <p:cNvSpPr/>
          <p:nvPr/>
        </p:nvSpPr>
        <p:spPr>
          <a:xfrm rot="5400000">
            <a:off x="8106805" y="2819294"/>
            <a:ext cx="76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8 </a:t>
            </a:r>
            <a:r>
              <a:rPr lang="fr-FR" sz="2200" b="1" dirty="0" err="1">
                <a:solidFill>
                  <a:schemeClr val="bg1"/>
                </a:solidFill>
              </a:rPr>
              <a:t>mT</a:t>
            </a:r>
            <a:endParaRPr lang="fr-F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16">
            <a:extLst>
              <a:ext uri="{FF2B5EF4-FFF2-40B4-BE49-F238E27FC236}">
                <a16:creationId xmlns:a16="http://schemas.microsoft.com/office/drawing/2014/main" id="{055EFF27-7B70-44A5-AFF8-95C39FEC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8" y="709621"/>
            <a:ext cx="8830047" cy="41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1960’s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used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in cyclotron and </a:t>
            </a:r>
            <a:r>
              <a:rPr lang="fr-FR" altLang="de-DE" b="1" dirty="0">
                <a:solidFill>
                  <a:srgbClr val="0000FF"/>
                </a:solidFill>
                <a:latin typeface="+mn-lt"/>
                <a:sym typeface="Symbol"/>
              </a:rPr>
              <a:t>charge-exchange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was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used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for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cyclic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high-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energy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proton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accelerators</a:t>
            </a:r>
            <a:endParaRPr lang="fr-FR" altLang="de-DE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1970’s H</a:t>
            </a:r>
            <a:r>
              <a:rPr lang="fr-FR" altLang="de-DE" b="1" baseline="30000" dirty="0">
                <a:solidFill>
                  <a:schemeClr val="tx1"/>
                </a:solidFill>
                <a:latin typeface="+mn-lt"/>
                <a:sym typeface="Symbol"/>
              </a:rPr>
              <a:t>-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/ D</a:t>
            </a:r>
            <a:r>
              <a:rPr lang="fr-FR" altLang="de-DE" b="1" baseline="30000" dirty="0">
                <a:solidFill>
                  <a:schemeClr val="tx1"/>
                </a:solidFill>
                <a:latin typeface="+mn-lt"/>
                <a:sym typeface="Symbol"/>
              </a:rPr>
              <a:t>-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for to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inject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H</a:t>
            </a:r>
            <a:r>
              <a:rPr lang="fr-FR" altLang="de-DE" b="1" baseline="30000" dirty="0">
                <a:solidFill>
                  <a:schemeClr val="tx1"/>
                </a:solidFill>
                <a:latin typeface="+mn-lt"/>
                <a:sym typeface="Symbol"/>
              </a:rPr>
              <a:t>0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/ D</a:t>
            </a:r>
            <a:r>
              <a:rPr lang="fr-FR" altLang="de-DE" b="1" baseline="30000" dirty="0">
                <a:solidFill>
                  <a:schemeClr val="tx1"/>
                </a:solidFill>
                <a:latin typeface="+mn-lt"/>
                <a:sym typeface="Symbol"/>
              </a:rPr>
              <a:t>0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with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>
                <a:solidFill>
                  <a:srgbClr val="FF0000"/>
                </a:solidFill>
                <a:latin typeface="+mn-lt"/>
                <a:sym typeface="Symbol"/>
              </a:rPr>
              <a:t>E &gt; 100 keV / </a:t>
            </a:r>
            <a:r>
              <a:rPr lang="fr-FR" altLang="de-DE" b="1" dirty="0" err="1">
                <a:solidFill>
                  <a:srgbClr val="FF0000"/>
                </a:solidFill>
                <a:latin typeface="+mn-lt"/>
                <a:sym typeface="Symbol"/>
              </a:rPr>
              <a:t>nucleons</a:t>
            </a:r>
            <a:r>
              <a:rPr lang="fr-FR" altLang="de-DE" b="1" dirty="0">
                <a:solidFill>
                  <a:srgbClr val="FF0000"/>
                </a:solidFill>
                <a:latin typeface="+mn-lt"/>
                <a:sym typeface="Symbol"/>
              </a:rPr>
              <a:t>: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injection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into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magnetic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fusion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device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(1 MeV </a:t>
            </a:r>
            <a:r>
              <a:rPr lang="fr-FR" altLang="de-DE" b="1" dirty="0" err="1">
                <a:solidFill>
                  <a:schemeClr val="tx1"/>
                </a:solidFill>
                <a:latin typeface="+mn-lt"/>
                <a:sym typeface="Symbol"/>
              </a:rPr>
              <a:t>required</a:t>
            </a:r>
            <a:r>
              <a:rPr lang="fr-FR" altLang="de-DE" b="1" dirty="0">
                <a:solidFill>
                  <a:schemeClr val="tx1"/>
                </a:solidFill>
                <a:latin typeface="+mn-lt"/>
                <a:sym typeface="Symbol"/>
              </a:rPr>
              <a:t> for ITER)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Main applications of H</a:t>
            </a:r>
            <a:r>
              <a:rPr lang="fr-FR" sz="2800" b="1" baseline="30000" dirty="0">
                <a:solidFill>
                  <a:schemeClr val="bg1"/>
                </a:solidFill>
              </a:rPr>
              <a:t>-</a:t>
            </a:r>
            <a:r>
              <a:rPr lang="fr-FR" sz="2800" b="1" dirty="0">
                <a:solidFill>
                  <a:schemeClr val="bg1"/>
                </a:solidFill>
              </a:rPr>
              <a:t>/D</a:t>
            </a:r>
            <a:r>
              <a:rPr lang="fr-FR" sz="2800" b="1" baseline="30000" dirty="0">
                <a:solidFill>
                  <a:schemeClr val="bg1"/>
                </a:solidFill>
              </a:rPr>
              <a:t>-</a:t>
            </a:r>
            <a:r>
              <a:rPr lang="fr-FR" sz="2800" b="1" dirty="0">
                <a:solidFill>
                  <a:schemeClr val="bg1"/>
                </a:solidFill>
              </a:rPr>
              <a:t> sources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3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746F08B-B573-45A9-A18E-9768A72D117E}"/>
              </a:ext>
            </a:extLst>
          </p:cNvPr>
          <p:cNvSpPr/>
          <p:nvPr/>
        </p:nvSpPr>
        <p:spPr>
          <a:xfrm>
            <a:off x="394914" y="1346061"/>
            <a:ext cx="6647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G. I.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Budker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and G. I.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Dimov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on High Energy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, 993 (1963)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K. W. Ehlers,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Methods 32, 309 (1965)</a:t>
            </a: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905DEB-0D14-4F28-AEF2-B969CEC4D9D2}"/>
              </a:ext>
            </a:extLst>
          </p:cNvPr>
          <p:cNvSpPr/>
          <p:nvPr/>
        </p:nvSpPr>
        <p:spPr>
          <a:xfrm>
            <a:off x="394914" y="3126590"/>
            <a:ext cx="4514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K. H.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Berkner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l.,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Fusion 15 249 (1975)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Bacal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and M. Wada, Plasma Sources Sci. Technol. 2 190309 (2020)</a:t>
            </a: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7710F3-963F-4E20-BEA6-E03F5E25A9E8}"/>
              </a:ext>
            </a:extLst>
          </p:cNvPr>
          <p:cNvSpPr/>
          <p:nvPr/>
        </p:nvSpPr>
        <p:spPr>
          <a:xfrm>
            <a:off x="394914" y="4773517"/>
            <a:ext cx="45142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M. P.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Stockli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AIP Conf. Procs. 1869 030010 (2017)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909F5A-260A-45D2-99F8-CC1848E8EC8F}"/>
              </a:ext>
            </a:extLst>
          </p:cNvPr>
          <p:cNvSpPr/>
          <p:nvPr/>
        </p:nvSpPr>
        <p:spPr>
          <a:xfrm>
            <a:off x="394914" y="1659272"/>
            <a:ext cx="45142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Felden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AIP Conf. Procs. 1515 321 (2013)</a:t>
            </a:r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40042E8-005B-4DDD-B1A2-2437688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176" y="4213532"/>
            <a:ext cx="3872871" cy="229951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539954B-AD8E-4EB7-A299-33D555A1B25D}"/>
              </a:ext>
            </a:extLst>
          </p:cNvPr>
          <p:cNvSpPr/>
          <p:nvPr/>
        </p:nvSpPr>
        <p:spPr>
          <a:xfrm>
            <a:off x="5389486" y="6485478"/>
            <a:ext cx="2808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</a:t>
            </a:r>
            <a:r>
              <a:rPr lang="fr-FR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Ridge National </a:t>
            </a:r>
            <a:r>
              <a:rPr lang="fr-FR" sz="1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endParaRPr lang="fr-FR" sz="1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E4B8FB-3EAF-4C4E-94E0-70DD29FD7DA6}"/>
              </a:ext>
            </a:extLst>
          </p:cNvPr>
          <p:cNvSpPr/>
          <p:nvPr/>
        </p:nvSpPr>
        <p:spPr>
          <a:xfrm>
            <a:off x="138959" y="5945535"/>
            <a:ext cx="485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b="1" dirty="0">
                <a:solidFill>
                  <a:srgbClr val="0000FF"/>
                </a:solidFill>
                <a:sym typeface="Symbol"/>
              </a:rPr>
              <a:t>H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/D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>
                <a:sym typeface="Symbol"/>
              </a:rPr>
              <a:t>production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much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altLang="de-DE" b="1" dirty="0">
                <a:sym typeface="Symbol"/>
              </a:rPr>
              <a:t>more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altLang="de-DE" b="1" dirty="0" err="1">
                <a:sym typeface="Symbol"/>
              </a:rPr>
              <a:t>difficult</a:t>
            </a:r>
            <a:r>
              <a:rPr lang="fr-FR" altLang="de-DE" b="1" dirty="0">
                <a:sym typeface="Symbol"/>
              </a:rPr>
              <a:t> </a:t>
            </a:r>
            <a:r>
              <a:rPr lang="fr-FR" altLang="de-DE" b="1" dirty="0" err="1">
                <a:sym typeface="Symbol"/>
              </a:rPr>
              <a:t>than</a:t>
            </a:r>
            <a:r>
              <a:rPr lang="fr-FR" altLang="de-DE" b="1" dirty="0">
                <a:sym typeface="Symbol"/>
              </a:rPr>
              <a:t> 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H</a:t>
            </a:r>
            <a:r>
              <a:rPr lang="fr-FR" altLang="de-DE" b="1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/D</a:t>
            </a:r>
            <a:r>
              <a:rPr lang="fr-FR" altLang="de-DE" b="1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54620E-5AC0-4CDE-A63D-E41006CF87F0}"/>
              </a:ext>
            </a:extLst>
          </p:cNvPr>
          <p:cNvSpPr/>
          <p:nvPr/>
        </p:nvSpPr>
        <p:spPr>
          <a:xfrm>
            <a:off x="123448" y="5842394"/>
            <a:ext cx="4734302" cy="5399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196B3-E724-4093-96FE-E0DBD858F739}"/>
              </a:ext>
            </a:extLst>
          </p:cNvPr>
          <p:cNvSpPr/>
          <p:nvPr/>
        </p:nvSpPr>
        <p:spPr>
          <a:xfrm>
            <a:off x="123448" y="4359293"/>
            <a:ext cx="4572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rgbClr val="FF0000"/>
                </a:solidFill>
                <a:sym typeface="Symbol"/>
              </a:rPr>
              <a:t>Neutron sources</a:t>
            </a:r>
            <a:r>
              <a:rPr lang="fr-FR" altLang="de-DE" b="1" dirty="0">
                <a:sym typeface="Symbol"/>
              </a:rPr>
              <a:t>: spallation neutron source</a:t>
            </a:r>
          </a:p>
        </p:txBody>
      </p:sp>
    </p:spTree>
    <p:extLst>
      <p:ext uri="{BB962C8B-B14F-4D97-AF65-F5344CB8AC3E}">
        <p14:creationId xmlns:p14="http://schemas.microsoft.com/office/powerpoint/2010/main" val="2229066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6">
            <a:extLst>
              <a:ext uri="{FF2B5EF4-FFF2-40B4-BE49-F238E27FC236}">
                <a16:creationId xmlns:a16="http://schemas.microsoft.com/office/drawing/2014/main" id="{7372398E-A988-4B51-B15B-CCC32FBB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5262613" cy="1249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PIC: self-consistent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particle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method</a:t>
            </a: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latin typeface="Calibri (Corps)"/>
                <a:sym typeface="Symbol"/>
              </a:rPr>
              <a:t>3D: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realistic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transport </a:t>
            </a:r>
            <a:r>
              <a:rPr lang="fr-FR" altLang="de-DE" sz="2000" b="1" dirty="0">
                <a:latin typeface="Calibri (Corps)"/>
                <a:sym typeface="Symbol"/>
              </a:rPr>
              <a:t>w/r </a:t>
            </a:r>
            <a:r>
              <a:rPr lang="fr-FR" altLang="de-DE" sz="2000" b="1" dirty="0" err="1">
                <a:latin typeface="Calibri (Corps)"/>
                <a:sym typeface="Symbol"/>
              </a:rPr>
              <a:t>magnetic</a:t>
            </a:r>
            <a:r>
              <a:rPr lang="fr-FR" altLang="de-DE" sz="2000" b="1" dirty="0"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latin typeface="Calibri (Corps)"/>
                <a:sym typeface="Symbol"/>
              </a:rPr>
              <a:t>field</a:t>
            </a:r>
            <a:r>
              <a:rPr lang="fr-FR" altLang="de-DE" sz="2000" b="1" dirty="0">
                <a:latin typeface="Calibri (Corps)"/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Requires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massive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parallelisation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(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OpenMP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OpenMPI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OpenAcc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etc…)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3D </a:t>
            </a:r>
            <a:r>
              <a:rPr lang="fr-FR" sz="2800" b="1" dirty="0" err="1">
                <a:solidFill>
                  <a:schemeClr val="bg1"/>
                </a:solidFill>
              </a:rPr>
              <a:t>Particle</a:t>
            </a:r>
            <a:r>
              <a:rPr lang="fr-FR" sz="2800" b="1" dirty="0">
                <a:solidFill>
                  <a:schemeClr val="bg1"/>
                </a:solidFill>
              </a:rPr>
              <a:t>-In-</a:t>
            </a:r>
            <a:r>
              <a:rPr lang="fr-FR" sz="2800" b="1" dirty="0" err="1">
                <a:solidFill>
                  <a:schemeClr val="bg1"/>
                </a:solidFill>
              </a:rPr>
              <a:t>Cell</a:t>
            </a:r>
            <a:r>
              <a:rPr lang="fr-FR" sz="2800" b="1" dirty="0">
                <a:solidFill>
                  <a:schemeClr val="bg1"/>
                </a:solidFill>
              </a:rPr>
              <a:t> (PIC): bulk plasma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30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6508EB5-8CFF-4EBE-9A3F-341BEBBFADD6}"/>
              </a:ext>
            </a:extLst>
          </p:cNvPr>
          <p:cNvSpPr/>
          <p:nvPr/>
        </p:nvSpPr>
        <p:spPr>
          <a:xfrm>
            <a:off x="7856202" y="2785987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dirty="0">
                <a:solidFill>
                  <a:schemeClr val="bg1"/>
                </a:solidFill>
                <a:latin typeface="Calibri (Corps)"/>
                <a:sym typeface="Symbol"/>
              </a:rPr>
              <a:t>B</a:t>
            </a:r>
            <a:endParaRPr lang="fr-FR" sz="2200" dirty="0">
              <a:solidFill>
                <a:schemeClr val="bg1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13B1D26-1734-419A-8B5C-2B5A39A5A5BA}"/>
              </a:ext>
            </a:extLst>
          </p:cNvPr>
          <p:cNvCxnSpPr>
            <a:cxnSpLocks/>
          </p:cNvCxnSpPr>
          <p:nvPr/>
        </p:nvCxnSpPr>
        <p:spPr>
          <a:xfrm>
            <a:off x="1111322" y="2533650"/>
            <a:ext cx="2095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3221BC5-FF6B-4FFF-877E-ABE2519900A9}"/>
              </a:ext>
            </a:extLst>
          </p:cNvPr>
          <p:cNvCxnSpPr>
            <a:cxnSpLocks/>
          </p:cNvCxnSpPr>
          <p:nvPr/>
        </p:nvCxnSpPr>
        <p:spPr>
          <a:xfrm>
            <a:off x="7929531" y="2843137"/>
            <a:ext cx="2095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7DCB44B-D788-4EF0-9B3E-96A054B691A6}"/>
              </a:ext>
            </a:extLst>
          </p:cNvPr>
          <p:cNvSpPr/>
          <p:nvPr/>
        </p:nvSpPr>
        <p:spPr>
          <a:xfrm>
            <a:off x="1063697" y="2470919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dirty="0">
                <a:solidFill>
                  <a:schemeClr val="bg1"/>
                </a:solidFill>
                <a:latin typeface="Calibri (Corps)"/>
                <a:sym typeface="Symbol"/>
              </a:rPr>
              <a:t>B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D0C46D-A8A9-43F7-A191-B9A5CC038748}"/>
              </a:ext>
            </a:extLst>
          </p:cNvPr>
          <p:cNvSpPr/>
          <p:nvPr/>
        </p:nvSpPr>
        <p:spPr>
          <a:xfrm>
            <a:off x="4901472" y="2970653"/>
            <a:ext cx="965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(Corps)"/>
                <a:sym typeface="Symbol"/>
              </a:rPr>
              <a:t>Beam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D6F4127-D6C7-4AD9-B193-8C1D81948DEB}"/>
              </a:ext>
            </a:extLst>
          </p:cNvPr>
          <p:cNvGrpSpPr/>
          <p:nvPr/>
        </p:nvGrpSpPr>
        <p:grpSpPr>
          <a:xfrm>
            <a:off x="216773" y="2176599"/>
            <a:ext cx="4380815" cy="3218558"/>
            <a:chOff x="15955" y="2068465"/>
            <a:chExt cx="4380815" cy="3218558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91DC80A-E450-48D5-B0CF-19D1296BFB2F}"/>
                </a:ext>
              </a:extLst>
            </p:cNvPr>
            <p:cNvGrpSpPr/>
            <p:nvPr/>
          </p:nvGrpSpPr>
          <p:grpSpPr>
            <a:xfrm>
              <a:off x="15955" y="2068465"/>
              <a:ext cx="4380815" cy="3218558"/>
              <a:chOff x="170542" y="2112900"/>
              <a:chExt cx="4380815" cy="3218558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C853EA8B-EC41-4F5A-8B22-D107EE4C2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542" y="2112900"/>
                <a:ext cx="4380815" cy="321855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5881BD-09D9-4B13-8158-B9FFA8FA6B8C}"/>
                  </a:ext>
                </a:extLst>
              </p:cNvPr>
              <p:cNvSpPr/>
              <p:nvPr/>
            </p:nvSpPr>
            <p:spPr>
              <a:xfrm rot="16200000">
                <a:off x="2757510" y="3325284"/>
                <a:ext cx="1152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chemeClr val="bg1"/>
                    </a:solidFill>
                  </a:rPr>
                  <a:t>Extraction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BA43439-51D3-4F00-ADB9-81E3158D8ABE}"/>
                  </a:ext>
                </a:extLst>
              </p:cNvPr>
              <p:cNvSpPr/>
              <p:nvPr/>
            </p:nvSpPr>
            <p:spPr>
              <a:xfrm>
                <a:off x="2578011" y="4160200"/>
                <a:ext cx="3433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altLang="de-DE" sz="2200" b="1" dirty="0">
                    <a:solidFill>
                      <a:schemeClr val="bg1"/>
                    </a:solidFill>
                    <a:latin typeface="Calibri (Corps)"/>
                    <a:sym typeface="Symbol"/>
                  </a:rPr>
                  <a:t>B</a:t>
                </a:r>
                <a:endParaRPr lang="fr-FR" sz="2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DCAE5198-DB3D-481C-9C4B-CAF02F886E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60243" y="2180640"/>
                <a:ext cx="1" cy="269239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33BAA86E-130D-48F5-8FD4-EE16774257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9727" y="4224262"/>
                <a:ext cx="209550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B5DA29-AB2A-4D2D-8F5D-1E6AC8C3997D}"/>
                </a:ext>
              </a:extLst>
            </p:cNvPr>
            <p:cNvSpPr/>
            <p:nvPr/>
          </p:nvSpPr>
          <p:spPr>
            <a:xfrm>
              <a:off x="846600" y="2519258"/>
              <a:ext cx="23869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/>
                <a:t>Source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11F1B51-678E-480B-B1DD-799B1FCE9FF0}"/>
              </a:ext>
            </a:extLst>
          </p:cNvPr>
          <p:cNvSpPr/>
          <p:nvPr/>
        </p:nvSpPr>
        <p:spPr>
          <a:xfrm>
            <a:off x="942131" y="5325123"/>
            <a:ext cx="29161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Fubiani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Phys.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 113511 (2013)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325BB2F-2B6A-4658-8513-7CF05A8E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944" y="600066"/>
            <a:ext cx="3463655" cy="584253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A06E81D-02BD-4CC1-BDFE-E22AF646299F}"/>
              </a:ext>
            </a:extLst>
          </p:cNvPr>
          <p:cNvSpPr/>
          <p:nvPr/>
        </p:nvSpPr>
        <p:spPr>
          <a:xfrm>
            <a:off x="4409644" y="6387248"/>
            <a:ext cx="4533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Modelling: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Fubiani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New J. Phys. 19 015002 (2017)</a:t>
            </a:r>
          </a:p>
          <a:p>
            <a:pPr lvl="0" algn="ctr"/>
            <a:r>
              <a:rPr lang="fr-FR" sz="1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Schiesko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Phys.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Fus. 54 105002 (2011)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AD7B69-5CDE-4AB7-B072-36720B84B57B}"/>
              </a:ext>
            </a:extLst>
          </p:cNvPr>
          <p:cNvSpPr/>
          <p:nvPr/>
        </p:nvSpPr>
        <p:spPr>
          <a:xfrm>
            <a:off x="6496754" y="2632098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1400" b="1" dirty="0" err="1">
                <a:solidFill>
                  <a:srgbClr val="FF0000"/>
                </a:solidFill>
                <a:latin typeface="Calibri (Corps)"/>
                <a:sym typeface="Symbol"/>
              </a:rPr>
              <a:t>Modelling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D3290F-764F-4A1C-B186-956D72FD586C}"/>
              </a:ext>
            </a:extLst>
          </p:cNvPr>
          <p:cNvSpPr/>
          <p:nvPr/>
        </p:nvSpPr>
        <p:spPr>
          <a:xfrm>
            <a:off x="7436435" y="3157032"/>
            <a:ext cx="1114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1400" b="1" dirty="0" err="1">
                <a:solidFill>
                  <a:srgbClr val="FF0000"/>
                </a:solidFill>
                <a:latin typeface="Calibri (Corps)"/>
                <a:sym typeface="Symbol"/>
              </a:rPr>
              <a:t>Experiments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751A8BC-07C9-4ACC-BBC8-E08CEDC9DD7E}"/>
              </a:ext>
            </a:extLst>
          </p:cNvPr>
          <p:cNvCxnSpPr/>
          <p:nvPr/>
        </p:nvCxnSpPr>
        <p:spPr>
          <a:xfrm flipH="1">
            <a:off x="6672547" y="2901806"/>
            <a:ext cx="147353" cy="253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4A3BF45-4AFF-429A-AB1C-7461667B9395}"/>
              </a:ext>
            </a:extLst>
          </p:cNvPr>
          <p:cNvCxnSpPr>
            <a:cxnSpLocks/>
          </p:cNvCxnSpPr>
          <p:nvPr/>
        </p:nvCxnSpPr>
        <p:spPr>
          <a:xfrm flipH="1">
            <a:off x="8148562" y="3458880"/>
            <a:ext cx="1" cy="348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665791D-00A5-4CF8-A375-D36C19B24E5F}"/>
              </a:ext>
            </a:extLst>
          </p:cNvPr>
          <p:cNvCxnSpPr>
            <a:cxnSpLocks/>
          </p:cNvCxnSpPr>
          <p:nvPr/>
        </p:nvCxnSpPr>
        <p:spPr>
          <a:xfrm flipV="1">
            <a:off x="2028825" y="3313553"/>
            <a:ext cx="1276350" cy="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828C93F-EF40-45DB-8231-EF01BD89FF72}"/>
              </a:ext>
            </a:extLst>
          </p:cNvPr>
          <p:cNvCxnSpPr>
            <a:cxnSpLocks/>
          </p:cNvCxnSpPr>
          <p:nvPr/>
        </p:nvCxnSpPr>
        <p:spPr>
          <a:xfrm flipV="1">
            <a:off x="2037783" y="3898502"/>
            <a:ext cx="1276350" cy="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1483C1CB-B9F5-4E82-8582-C88DB1508095}"/>
              </a:ext>
            </a:extLst>
          </p:cNvPr>
          <p:cNvSpPr txBox="1"/>
          <p:nvPr/>
        </p:nvSpPr>
        <p:spPr>
          <a:xfrm>
            <a:off x="2335123" y="3424995"/>
            <a:ext cx="463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de-DE" sz="1800" b="1" dirty="0">
                <a:solidFill>
                  <a:srgbClr val="0000FF"/>
                </a:solidFill>
                <a:latin typeface="Calibri (Corps)"/>
                <a:sym typeface="Symbol"/>
              </a:rPr>
              <a:t>LP 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279CB-ACAC-47A7-B20E-2DEF655B1D42}"/>
              </a:ext>
            </a:extLst>
          </p:cNvPr>
          <p:cNvSpPr/>
          <p:nvPr/>
        </p:nvSpPr>
        <p:spPr>
          <a:xfrm>
            <a:off x="216773" y="5589129"/>
            <a:ext cx="4572000" cy="1637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latin typeface="Calibri (Corps)"/>
                <a:sym typeface="Symbol"/>
              </a:rPr>
              <a:t>Very good agreement </a:t>
            </a:r>
            <a:r>
              <a:rPr lang="fr-FR" altLang="de-DE" b="1" dirty="0" err="1">
                <a:latin typeface="Calibri (Corps)"/>
                <a:sym typeface="Symbol"/>
              </a:rPr>
              <a:t>with</a:t>
            </a:r>
            <a:r>
              <a:rPr lang="fr-FR" altLang="de-DE" b="1" dirty="0">
                <a:latin typeface="Calibri (Corps)"/>
                <a:sym typeface="Symbol"/>
              </a:rPr>
              <a:t> </a:t>
            </a: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Langmuir probe </a:t>
            </a:r>
            <a:r>
              <a:rPr lang="fr-FR" altLang="de-DE" b="1" dirty="0" err="1">
                <a:solidFill>
                  <a:srgbClr val="0000FF"/>
                </a:solidFill>
                <a:latin typeface="Calibri (Corps)"/>
                <a:sym typeface="Symbol"/>
              </a:rPr>
              <a:t>measurements</a:t>
            </a:r>
            <a:endParaRPr lang="fr-FR" altLang="de-DE" b="1" dirty="0">
              <a:solidFill>
                <a:srgbClr val="0000FF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rgbClr val="FF0000"/>
                </a:solidFill>
                <a:latin typeface="Calibri (Corps)"/>
                <a:sym typeface="Symbol"/>
              </a:rPr>
              <a:t>3D: simulations close to reality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rgbClr val="0000FF"/>
              </a:solidFill>
              <a:latin typeface="Calibri (Corps)"/>
              <a:sym typeface="Symbo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1A1926-4CC1-4B07-8945-808E3ED12A5C}"/>
              </a:ext>
            </a:extLst>
          </p:cNvPr>
          <p:cNvSpPr/>
          <p:nvPr/>
        </p:nvSpPr>
        <p:spPr>
          <a:xfrm rot="5400000">
            <a:off x="2374293" y="2555340"/>
            <a:ext cx="76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8 </a:t>
            </a:r>
            <a:r>
              <a:rPr lang="fr-FR" sz="2200" b="1" dirty="0" err="1">
                <a:solidFill>
                  <a:schemeClr val="bg1"/>
                </a:solidFill>
              </a:rPr>
              <a:t>mT</a:t>
            </a:r>
            <a:endParaRPr lang="fr-F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3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3D </a:t>
            </a:r>
            <a:r>
              <a:rPr lang="fr-FR" sz="2800" b="1" dirty="0" err="1">
                <a:solidFill>
                  <a:schemeClr val="bg1"/>
                </a:solidFill>
              </a:rPr>
              <a:t>Particle</a:t>
            </a:r>
            <a:r>
              <a:rPr lang="fr-FR" sz="2800" b="1" dirty="0">
                <a:solidFill>
                  <a:schemeClr val="bg1"/>
                </a:solidFill>
              </a:rPr>
              <a:t>-In-</a:t>
            </a:r>
            <a:r>
              <a:rPr lang="fr-FR" sz="2800" b="1" dirty="0" err="1">
                <a:solidFill>
                  <a:schemeClr val="bg1"/>
                </a:solidFill>
              </a:rPr>
              <a:t>Cell</a:t>
            </a:r>
            <a:r>
              <a:rPr lang="fr-FR" sz="2800" b="1" dirty="0">
                <a:solidFill>
                  <a:schemeClr val="bg1"/>
                </a:solidFill>
              </a:rPr>
              <a:t> (PIC): H</a:t>
            </a:r>
            <a:r>
              <a:rPr lang="fr-FR" sz="2800" b="1" baseline="30000" dirty="0">
                <a:solidFill>
                  <a:schemeClr val="bg1"/>
                </a:solidFill>
              </a:rPr>
              <a:t>-</a:t>
            </a:r>
            <a:r>
              <a:rPr lang="fr-FR" sz="2800" b="1" dirty="0">
                <a:solidFill>
                  <a:schemeClr val="bg1"/>
                </a:solidFill>
              </a:rPr>
              <a:t> extraction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31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6508EB5-8CFF-4EBE-9A3F-341BEBBFADD6}"/>
              </a:ext>
            </a:extLst>
          </p:cNvPr>
          <p:cNvSpPr/>
          <p:nvPr/>
        </p:nvSpPr>
        <p:spPr>
          <a:xfrm>
            <a:off x="7856202" y="2785987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dirty="0">
                <a:solidFill>
                  <a:schemeClr val="bg1"/>
                </a:solidFill>
                <a:latin typeface="Calibri (Corps)"/>
                <a:sym typeface="Symbol"/>
              </a:rPr>
              <a:t>B</a:t>
            </a:r>
            <a:endParaRPr lang="fr-FR" sz="2200" dirty="0">
              <a:solidFill>
                <a:schemeClr val="bg1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13B1D26-1734-419A-8B5C-2B5A39A5A5BA}"/>
              </a:ext>
            </a:extLst>
          </p:cNvPr>
          <p:cNvCxnSpPr>
            <a:cxnSpLocks/>
          </p:cNvCxnSpPr>
          <p:nvPr/>
        </p:nvCxnSpPr>
        <p:spPr>
          <a:xfrm>
            <a:off x="1111322" y="2533650"/>
            <a:ext cx="2095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3221BC5-FF6B-4FFF-877E-ABE2519900A9}"/>
              </a:ext>
            </a:extLst>
          </p:cNvPr>
          <p:cNvCxnSpPr>
            <a:cxnSpLocks/>
          </p:cNvCxnSpPr>
          <p:nvPr/>
        </p:nvCxnSpPr>
        <p:spPr>
          <a:xfrm>
            <a:off x="7929531" y="2843137"/>
            <a:ext cx="2095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7DCB44B-D788-4EF0-9B3E-96A054B691A6}"/>
              </a:ext>
            </a:extLst>
          </p:cNvPr>
          <p:cNvSpPr/>
          <p:nvPr/>
        </p:nvSpPr>
        <p:spPr>
          <a:xfrm>
            <a:off x="1063697" y="2470919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de-DE" sz="2200" b="1" dirty="0">
                <a:solidFill>
                  <a:schemeClr val="bg1"/>
                </a:solidFill>
                <a:latin typeface="Calibri (Corps)"/>
                <a:sym typeface="Symbol"/>
              </a:rPr>
              <a:t>B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28" name="Text Box 116">
            <a:extLst>
              <a:ext uri="{FF2B5EF4-FFF2-40B4-BE49-F238E27FC236}">
                <a16:creationId xmlns:a16="http://schemas.microsoft.com/office/drawing/2014/main" id="{7372398E-A988-4B51-B15B-CCC32FBB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774135" cy="95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Understanding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the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negative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ion extraction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is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a key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parameter</a:t>
            </a:r>
            <a:endParaRPr lang="fr-FR" altLang="de-DE" sz="2000" b="1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2D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cannot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fully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unveil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transport and extraction of H</a:t>
            </a:r>
            <a:r>
              <a:rPr lang="fr-FR" altLang="de-DE" sz="2000" b="1" baseline="30000" dirty="0">
                <a:solidFill>
                  <a:srgbClr val="0000FF"/>
                </a:solidFill>
                <a:latin typeface="Calibri (Corps)"/>
                <a:sym typeface="Symbol"/>
              </a:rPr>
              <a:t>-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in a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magnetized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plasma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Discrimination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between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direct and indirect extraction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of surface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generated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H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(Corps)"/>
                <a:sym typeface="Symbol"/>
              </a:rPr>
              <a:t>-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Beam formation and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properties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such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as divergence,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perveance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…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4397AF-41FB-4CA7-95C7-5B726615EE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15"/>
          <a:stretch/>
        </p:blipFill>
        <p:spPr>
          <a:xfrm>
            <a:off x="944434" y="1556274"/>
            <a:ext cx="7546329" cy="439685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CD0C46D-A8A9-43F7-A191-B9A5CC038748}"/>
              </a:ext>
            </a:extLst>
          </p:cNvPr>
          <p:cNvSpPr/>
          <p:nvPr/>
        </p:nvSpPr>
        <p:spPr>
          <a:xfrm>
            <a:off x="4465948" y="2637804"/>
            <a:ext cx="965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(Corps)"/>
                <a:sym typeface="Symbol"/>
              </a:rPr>
              <a:t>Beam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74945-165A-43A0-8C60-38625CE04424}"/>
              </a:ext>
            </a:extLst>
          </p:cNvPr>
          <p:cNvSpPr/>
          <p:nvPr/>
        </p:nvSpPr>
        <p:spPr>
          <a:xfrm>
            <a:off x="2685603" y="2843137"/>
            <a:ext cx="1267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F414D4"/>
                </a:solidFill>
                <a:latin typeface="Calibri (Corps)"/>
                <a:sym typeface="Symbol"/>
              </a:rPr>
              <a:t>Meniscus</a:t>
            </a:r>
            <a:endParaRPr lang="fr-FR" dirty="0">
              <a:solidFill>
                <a:srgbClr val="F414D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81F0C-FD4B-4F6A-B8E0-E47C45813E24}"/>
              </a:ext>
            </a:extLst>
          </p:cNvPr>
          <p:cNvSpPr/>
          <p:nvPr/>
        </p:nvSpPr>
        <p:spPr>
          <a:xfrm>
            <a:off x="5234237" y="5331458"/>
            <a:ext cx="32800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A. Revel et al.,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Journ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App. Phys. 122 103302 (2017)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E90F46-738C-4F53-975C-E8E2EA6ED4B2}"/>
              </a:ext>
            </a:extLst>
          </p:cNvPr>
          <p:cNvSpPr/>
          <p:nvPr/>
        </p:nvSpPr>
        <p:spPr>
          <a:xfrm>
            <a:off x="2780853" y="4222921"/>
            <a:ext cx="1413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(Corps)"/>
                <a:sym typeface="Symbol"/>
              </a:rPr>
              <a:t>Surface H</a:t>
            </a:r>
            <a:r>
              <a:rPr lang="fr-FR" b="1" baseline="30000" dirty="0">
                <a:solidFill>
                  <a:schemeClr val="bg1"/>
                </a:solidFill>
                <a:latin typeface="Calibri (Corps)"/>
                <a:sym typeface="Symbol"/>
              </a:rPr>
              <a:t>-</a:t>
            </a:r>
            <a:endParaRPr lang="fr-FR" baseline="30000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FBE5E2E-EB35-44CD-A4E2-E129B7330615}"/>
              </a:ext>
            </a:extLst>
          </p:cNvPr>
          <p:cNvCxnSpPr>
            <a:cxnSpLocks/>
          </p:cNvCxnSpPr>
          <p:nvPr/>
        </p:nvCxnSpPr>
        <p:spPr>
          <a:xfrm flipV="1">
            <a:off x="3881280" y="4327006"/>
            <a:ext cx="347319" cy="805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22AED89-9C25-47E3-AE6B-46E0E8A36398}"/>
              </a:ext>
            </a:extLst>
          </p:cNvPr>
          <p:cNvSpPr/>
          <p:nvPr/>
        </p:nvSpPr>
        <p:spPr>
          <a:xfrm>
            <a:off x="1407061" y="232189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 (Corps)"/>
                <a:sym typeface="Symbol"/>
              </a:rPr>
              <a:t>z = 0 plane</a:t>
            </a:r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646A2CB-528D-4222-9EEA-37E6363A43A9}"/>
              </a:ext>
            </a:extLst>
          </p:cNvPr>
          <p:cNvCxnSpPr>
            <a:cxnSpLocks/>
          </p:cNvCxnSpPr>
          <p:nvPr/>
        </p:nvCxnSpPr>
        <p:spPr>
          <a:xfrm flipV="1">
            <a:off x="3842933" y="3844890"/>
            <a:ext cx="509992" cy="43007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5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Summary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theory</a:t>
            </a:r>
            <a:r>
              <a:rPr lang="fr-FR" sz="2800" b="1" dirty="0">
                <a:solidFill>
                  <a:schemeClr val="bg1"/>
                </a:solidFill>
              </a:rPr>
              <a:t> and </a:t>
            </a:r>
            <a:r>
              <a:rPr lang="fr-FR" sz="2800" b="1" dirty="0" err="1">
                <a:solidFill>
                  <a:schemeClr val="bg1"/>
                </a:solidFill>
              </a:rPr>
              <a:t>modelling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32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16">
            <a:extLst>
              <a:ext uri="{FF2B5EF4-FFF2-40B4-BE49-F238E27FC236}">
                <a16:creationId xmlns:a16="http://schemas.microsoft.com/office/drawing/2014/main" id="{7372398E-A988-4B51-B15B-CCC32FBB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774135" cy="973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Different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possibilities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for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modelling</a:t>
            </a: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qualitative,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qantitative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predictive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…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Global model / 0D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volume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averaged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results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fast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implementation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limitations on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known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rate coefficients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is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the major drawback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1D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kinetic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/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fluid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/ PIC 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usually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for plasma-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wall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interaction,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quick and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very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accurate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results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   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2D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fluid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or PIC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transport of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magnetized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plasma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species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presence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of drifts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3D PIC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simulations as close as possible to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reality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needed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ion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generation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transport and extraction,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time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consuming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small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volume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simulated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, cluster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needed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50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Outline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33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9">
            <a:extLst>
              <a:ext uri="{FF2B5EF4-FFF2-40B4-BE49-F238E27FC236}">
                <a16:creationId xmlns:a16="http://schemas.microsoft.com/office/drawing/2014/main" id="{F3191A5C-EE8B-4CA7-BD27-A48723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7651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Work </a:t>
            </a:r>
            <a:r>
              <a:rPr lang="fr-FR" sz="2400" b="1" dirty="0" err="1">
                <a:solidFill>
                  <a:schemeClr val="bg1">
                    <a:lumMod val="65000"/>
                  </a:schemeClr>
                </a:solidFill>
              </a:rPr>
              <a:t>principle</a:t>
            </a: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Volume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and destruction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mechanisms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Diagnostics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Theory and modelling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59992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6">
            <a:extLst>
              <a:ext uri="{FF2B5EF4-FFF2-40B4-BE49-F238E27FC236}">
                <a16:creationId xmlns:a16="http://schemas.microsoft.com/office/drawing/2014/main" id="{7372398E-A988-4B51-B15B-CCC32FBB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993211" cy="63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ion sources are an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unavoidable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setup for high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energy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accelerators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/ neutral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beam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injectors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Main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generation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and destruction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mechanisms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well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understood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Volume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dissociative attachement to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rovibrationnaly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excited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H</a:t>
            </a:r>
            <a:r>
              <a:rPr lang="fr-FR" altLang="de-DE" sz="2000" b="1" baseline="-25000" dirty="0">
                <a:solidFill>
                  <a:srgbClr val="FF0000"/>
                </a:solidFill>
                <a:latin typeface="Calibri (Corps)"/>
                <a:sym typeface="Symbol"/>
              </a:rPr>
              <a:t>2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Surface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backscattering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or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sputtering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of an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adsorbed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hydrogen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as a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negative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ion,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low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WF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material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Cs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evaporation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or Cs-free</a:t>
            </a:r>
          </a:p>
          <a:p>
            <a:pPr marL="342900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Different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plasma sources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available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RF, ECR, Filament…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For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both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generation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mechanisms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&gt; 10 eV and &lt; 2eV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are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needed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Use of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a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magnetic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field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separation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of the source in a high Te and a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low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Te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Magnetic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field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very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effective, but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generates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drifts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Many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diagnostics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can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used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for plasma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parameters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Cs monitoring,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densities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…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Modelling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and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theory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well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developped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0D, 1D, 2D and 3D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models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/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particle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-in-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cell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give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hints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on the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underlying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physics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and can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be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predictive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Conclusion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17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6">
            <a:extLst>
              <a:ext uri="{FF2B5EF4-FFF2-40B4-BE49-F238E27FC236}">
                <a16:creationId xmlns:a16="http://schemas.microsoft.com/office/drawing/2014/main" id="{7372398E-A988-4B51-B15B-CCC32FBB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993211" cy="115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fr-FR" altLang="de-DE" sz="2000" b="1" u="sng" dirty="0" err="1">
                <a:solidFill>
                  <a:srgbClr val="FF0000"/>
                </a:solidFill>
                <a:latin typeface="Calibri (Corps)"/>
                <a:sym typeface="Symbol"/>
              </a:rPr>
              <a:t>Hydrogen</a:t>
            </a:r>
            <a:r>
              <a:rPr lang="fr-FR" altLang="de-DE" sz="2000" b="1" u="sng" dirty="0">
                <a:solidFill>
                  <a:srgbClr val="FF0000"/>
                </a:solidFill>
                <a:latin typeface="Calibri (Corps)"/>
                <a:sym typeface="Symbol"/>
              </a:rPr>
              <a:t> vs. </a:t>
            </a:r>
            <a:r>
              <a:rPr lang="fr-FR" altLang="de-DE" sz="2000" b="1" u="sng" dirty="0" err="1">
                <a:solidFill>
                  <a:srgbClr val="FF0000"/>
                </a:solidFill>
                <a:latin typeface="Calibri (Corps)"/>
                <a:sym typeface="Symbol"/>
              </a:rPr>
              <a:t>Deuterium</a:t>
            </a: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marL="342900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Extracted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D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(Corps)"/>
                <a:sym typeface="Symbol"/>
              </a:rPr>
              <a:t>-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&lt; H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(Corps)"/>
                <a:sym typeface="Symbol"/>
              </a:rPr>
              <a:t>-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and more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co-ext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.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electrons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 in D</a:t>
            </a:r>
            <a:r>
              <a:rPr lang="fr-FR" altLang="de-DE" sz="2000" b="1" baseline="-25000" dirty="0">
                <a:solidFill>
                  <a:srgbClr val="0000FF"/>
                </a:solidFill>
                <a:latin typeface="Calibri (Corps)"/>
                <a:sym typeface="Symbol"/>
              </a:rPr>
              <a:t>2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although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stronger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B</a:t>
            </a:r>
          </a:p>
          <a:p>
            <a:pPr marL="342900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Mitigation possible 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with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the use of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potential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rods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near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the extraction system</a:t>
            </a:r>
          </a:p>
          <a:p>
            <a:pPr marL="1427163" lvl="1" indent="-3429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‘Cs </a:t>
            </a:r>
            <a:r>
              <a:rPr lang="fr-FR" altLang="de-DE" sz="2000" b="1" dirty="0" err="1">
                <a:solidFill>
                  <a:srgbClr val="0000FF"/>
                </a:solidFill>
                <a:latin typeface="Calibri (Corps)"/>
                <a:sym typeface="Symbol"/>
              </a:rPr>
              <a:t>shower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’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oven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evaporating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near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the first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accelerator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grid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 </a:t>
            </a: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endParaRPr lang="fr-FR" altLang="de-DE" sz="2000" b="1" u="sng" dirty="0">
              <a:solidFill>
                <a:srgbClr val="FF0000"/>
              </a:solidFill>
              <a:latin typeface="Calibri (Corps)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fr-FR" altLang="de-DE" sz="2000" b="1" u="sng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Challenges: </a:t>
            </a:r>
            <a:r>
              <a:rPr lang="fr-FR" sz="2800" b="1" dirty="0" err="1">
                <a:solidFill>
                  <a:schemeClr val="bg1"/>
                </a:solidFill>
              </a:rPr>
              <a:t>isotopic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effect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B5DF92-B55B-4470-BBA2-668204932A6F}"/>
              </a:ext>
            </a:extLst>
          </p:cNvPr>
          <p:cNvSpPr/>
          <p:nvPr/>
        </p:nvSpPr>
        <p:spPr>
          <a:xfrm>
            <a:off x="3287530" y="4664872"/>
            <a:ext cx="32480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Wünderlich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Fusion 61 096023 (2021)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C8E1DF-B670-4451-93B0-7AFDC30F1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464472"/>
            <a:ext cx="7658100" cy="320040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D03B722-4688-4B86-855D-A319CC979497}"/>
              </a:ext>
            </a:extLst>
          </p:cNvPr>
          <p:cNvCxnSpPr/>
          <p:nvPr/>
        </p:nvCxnSpPr>
        <p:spPr>
          <a:xfrm>
            <a:off x="7591425" y="5000625"/>
            <a:ext cx="2190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C392A0D-7447-4A84-9F3A-DC0EB927D440}"/>
              </a:ext>
            </a:extLst>
          </p:cNvPr>
          <p:cNvSpPr/>
          <p:nvPr/>
        </p:nvSpPr>
        <p:spPr>
          <a:xfrm>
            <a:off x="7837119" y="2576133"/>
            <a:ext cx="1356462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latin typeface="Calibri (Corps)"/>
                <a:sym typeface="Symbol"/>
              </a:rPr>
              <a:t>Short pulses</a:t>
            </a:r>
            <a:endParaRPr lang="fr-FR" altLang="de-DE" b="1" u="sng" dirty="0">
              <a:solidFill>
                <a:srgbClr val="0000FF"/>
              </a:solidFill>
              <a:latin typeface="Calibri (Corps)"/>
              <a:sym typeface="Symbo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E9883F-6BFD-4A2F-8C31-B382464CB7A6}"/>
              </a:ext>
            </a:extLst>
          </p:cNvPr>
          <p:cNvSpPr/>
          <p:nvPr/>
        </p:nvSpPr>
        <p:spPr>
          <a:xfrm>
            <a:off x="-286104" y="1018196"/>
            <a:ext cx="6382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Deuterium</a:t>
            </a:r>
            <a:r>
              <a:rPr lang="fr-FR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fr-FR" sz="10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fr-FR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Bacal</a:t>
            </a:r>
            <a:r>
              <a:rPr lang="fr-FR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Sources Sci. Technol. 29, 033001 (2020)</a:t>
            </a:r>
          </a:p>
          <a:p>
            <a:pPr algn="ctr"/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40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Challenges: ITER NBI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3A68553-20FD-411F-9AA7-25E76D6AD2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13" t="580" r="9639" b="-580"/>
          <a:stretch/>
        </p:blipFill>
        <p:spPr>
          <a:xfrm>
            <a:off x="723899" y="2477583"/>
            <a:ext cx="3562350" cy="28670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29913C-7BD6-4A4A-A2CE-5B3D07270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032" y="2314575"/>
            <a:ext cx="4385428" cy="3038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6200AB-D569-44B2-ADBD-3DCCA4BDE3BC}"/>
              </a:ext>
            </a:extLst>
          </p:cNvPr>
          <p:cNvSpPr/>
          <p:nvPr/>
        </p:nvSpPr>
        <p:spPr>
          <a:xfrm>
            <a:off x="3142349" y="5453381"/>
            <a:ext cx="3121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Serianni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Rev. Sci. Inst. 91 023510 (2020)</a:t>
            </a:r>
            <a:endParaRPr lang="fr-FR" sz="1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16">
            <a:extLst>
              <a:ext uri="{FF2B5EF4-FFF2-40B4-BE49-F238E27FC236}">
                <a16:creationId xmlns:a16="http://schemas.microsoft.com/office/drawing/2014/main" id="{72EF071A-31B8-4214-BC3A-1E550848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" y="549323"/>
            <a:ext cx="8993211" cy="63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ITER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requirements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: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40 A D</a:t>
            </a:r>
            <a:r>
              <a:rPr lang="fr-FR" altLang="de-DE" sz="2000" b="1" baseline="30000" dirty="0">
                <a:solidFill>
                  <a:srgbClr val="FF0000"/>
                </a:solidFill>
                <a:latin typeface="Calibri (Corps)"/>
                <a:sym typeface="Symbol"/>
              </a:rPr>
              <a:t>-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at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1 MeV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during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 1h </a:t>
            </a:r>
            <a:r>
              <a:rPr lang="fr-FR" altLang="de-DE" sz="2000" b="1" dirty="0" err="1">
                <a:solidFill>
                  <a:srgbClr val="FF0000"/>
                </a:solidFill>
                <a:latin typeface="Calibri (Corps)"/>
                <a:sym typeface="Symbol"/>
              </a:rPr>
              <a:t>cw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never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simultaneously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achieved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!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At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Consorzio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RFX, </a:t>
            </a: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SPIDER: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full-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scale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prototype (100 kV),  </a:t>
            </a:r>
            <a:r>
              <a:rPr lang="fr-FR" altLang="de-DE" sz="2000" b="1" dirty="0">
                <a:solidFill>
                  <a:srgbClr val="FF0000"/>
                </a:solidFill>
                <a:latin typeface="Calibri (Corps)"/>
                <a:sym typeface="Symbol"/>
              </a:rPr>
              <a:t>MITICA: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entire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ITER NBI (1 MV)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under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construction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Calibri (Corps)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Beam </a:t>
            </a:r>
            <a:r>
              <a:rPr lang="fr-FR" altLang="de-DE" sz="2000" b="1">
                <a:solidFill>
                  <a:schemeClr val="tx1"/>
                </a:solidFill>
                <a:latin typeface="Calibri (Corps)"/>
                <a:sym typeface="Symbol"/>
              </a:rPr>
              <a:t>uniformity, 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div &lt; 7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mrad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Cs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uniformity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1 MV voltage holding,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co-ext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.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electrons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, thermal and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thermomechanical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issues, radiations </a:t>
            </a:r>
            <a:r>
              <a:rPr lang="fr-FR" altLang="de-DE" sz="2000" b="1" dirty="0" err="1">
                <a:solidFill>
                  <a:schemeClr val="tx1"/>
                </a:solidFill>
                <a:latin typeface="Calibri (Corps)"/>
                <a:sym typeface="Symbol"/>
              </a:rPr>
              <a:t>from</a:t>
            </a:r>
            <a:r>
              <a:rPr lang="fr-FR" altLang="de-DE" sz="2000" b="1" dirty="0">
                <a:solidFill>
                  <a:schemeClr val="tx1"/>
                </a:solidFill>
                <a:latin typeface="Calibri (Corps)"/>
                <a:sym typeface="Symbol"/>
              </a:rPr>
              <a:t> ITER …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DACD68-D1E0-48B1-B672-7F5A0955CC6F}"/>
              </a:ext>
            </a:extLst>
          </p:cNvPr>
          <p:cNvSpPr/>
          <p:nvPr/>
        </p:nvSpPr>
        <p:spPr>
          <a:xfrm>
            <a:off x="4231588" y="2100834"/>
            <a:ext cx="942887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Calibri (Corps)"/>
                <a:sym typeface="Symbol"/>
              </a:rPr>
              <a:t>SPIDER</a:t>
            </a:r>
          </a:p>
        </p:txBody>
      </p:sp>
    </p:spTree>
    <p:extLst>
      <p:ext uri="{BB962C8B-B14F-4D97-AF65-F5344CB8AC3E}">
        <p14:creationId xmlns:p14="http://schemas.microsoft.com/office/powerpoint/2010/main" val="379733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728F4-0199-4211-87FA-FCEB51DB6366}"/>
              </a:ext>
            </a:extLst>
          </p:cNvPr>
          <p:cNvSpPr/>
          <p:nvPr/>
        </p:nvSpPr>
        <p:spPr>
          <a:xfrm>
            <a:off x="130619" y="646034"/>
            <a:ext cx="8957841" cy="4509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ym typeface="Symbol"/>
              </a:rPr>
              <a:t>Proton </a:t>
            </a:r>
            <a:r>
              <a:rPr lang="fr-FR" altLang="de-DE" b="1" dirty="0" err="1">
                <a:sym typeface="Symbol"/>
              </a:rPr>
              <a:t>generation</a:t>
            </a:r>
            <a:r>
              <a:rPr lang="fr-FR" altLang="de-DE" b="1" dirty="0">
                <a:sym typeface="Symbol"/>
              </a:rPr>
              <a:t> </a:t>
            </a:r>
            <a:r>
              <a:rPr lang="fr-FR" altLang="de-DE" b="1" dirty="0" err="1">
                <a:sym typeface="Symbol"/>
              </a:rPr>
              <a:t>very</a:t>
            </a:r>
            <a:r>
              <a:rPr lang="fr-FR" altLang="de-DE" b="1" dirty="0">
                <a:sym typeface="Symbol"/>
              </a:rPr>
              <a:t> simple and effective, 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not </a:t>
            </a:r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negative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ions !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ym typeface="Symbol"/>
              </a:rPr>
              <a:t>Example: 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ITER Neutral Beam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Injectors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requires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1 MeV H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or 870 keV D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0</a:t>
            </a:r>
            <a:r>
              <a:rPr lang="fr-FR" altLang="de-DE" b="1" baseline="-25000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>
                <a:sym typeface="Symbol"/>
              </a:rPr>
              <a:t>for plasma </a:t>
            </a:r>
            <a:r>
              <a:rPr lang="fr-FR" altLang="de-DE" b="1" dirty="0" err="1">
                <a:sym typeface="Symbol"/>
              </a:rPr>
              <a:t>heating</a:t>
            </a:r>
            <a:r>
              <a:rPr lang="fr-FR" altLang="de-DE" b="1" dirty="0">
                <a:sym typeface="Symbol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Do </a:t>
            </a:r>
            <a:r>
              <a:rPr lang="fr-FR" sz="2800" b="1" dirty="0" err="1">
                <a:solidFill>
                  <a:schemeClr val="bg1"/>
                </a:solidFill>
              </a:rPr>
              <a:t>we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really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need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negative</a:t>
            </a:r>
            <a:r>
              <a:rPr lang="fr-FR" sz="2800" b="1" dirty="0">
                <a:solidFill>
                  <a:schemeClr val="bg1"/>
                </a:solidFill>
              </a:rPr>
              <a:t> ions ?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4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neutralisation">
            <a:extLst>
              <a:ext uri="{FF2B5EF4-FFF2-40B4-BE49-F238E27FC236}">
                <a16:creationId xmlns:a16="http://schemas.microsoft.com/office/drawing/2014/main" id="{BB1AD1F7-EA50-4B6B-A2D8-644D53CE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29" y="1461134"/>
            <a:ext cx="6160151" cy="38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0B523-E589-4898-B346-3D8A1BA209FB}"/>
              </a:ext>
            </a:extLst>
          </p:cNvPr>
          <p:cNvSpPr/>
          <p:nvPr/>
        </p:nvSpPr>
        <p:spPr>
          <a:xfrm>
            <a:off x="130619" y="5268274"/>
            <a:ext cx="9803956" cy="129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ym typeface="Symbol"/>
              </a:rPr>
              <a:t>Neutralisation </a:t>
            </a:r>
            <a:r>
              <a:rPr lang="fr-FR" altLang="de-DE" b="1" dirty="0" err="1">
                <a:sym typeface="Symbol"/>
              </a:rPr>
              <a:t>efficiency</a:t>
            </a:r>
            <a:r>
              <a:rPr lang="fr-FR" altLang="de-DE" b="1" dirty="0">
                <a:sym typeface="Symbol"/>
              </a:rPr>
              <a:t> by stripping of 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positive ions </a:t>
            </a:r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too</a:t>
            </a:r>
            <a:r>
              <a:rPr lang="fr-FR" altLang="de-DE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FF0000"/>
                </a:solidFill>
                <a:sym typeface="Symbol"/>
              </a:rPr>
              <a:t>small</a:t>
            </a:r>
            <a:endParaRPr lang="fr-FR" altLang="de-DE" b="1" dirty="0">
              <a:solidFill>
                <a:srgbClr val="FF0000"/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ym typeface="Symbol"/>
              </a:rPr>
              <a:t>Example: </a:t>
            </a:r>
            <a:r>
              <a:rPr lang="fr-FR" altLang="de-DE" b="1" dirty="0" err="1">
                <a:sym typeface="Symbol"/>
              </a:rPr>
              <a:t>particle</a:t>
            </a:r>
            <a:r>
              <a:rPr lang="fr-FR" altLang="de-DE" b="1" dirty="0">
                <a:sym typeface="Symbol"/>
              </a:rPr>
              <a:t> </a:t>
            </a:r>
            <a:r>
              <a:rPr lang="fr-FR" altLang="de-DE" b="1" dirty="0" err="1">
                <a:sym typeface="Symbol"/>
              </a:rPr>
              <a:t>accelerators</a:t>
            </a:r>
            <a:r>
              <a:rPr lang="fr-FR" altLang="de-DE" b="1" dirty="0">
                <a:sym typeface="Symbol"/>
              </a:rPr>
              <a:t>, double charge-exchange 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doubles the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acceleration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energy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E372A-92CC-4DAD-AC91-5C0E941E2955}"/>
              </a:ext>
            </a:extLst>
          </p:cNvPr>
          <p:cNvSpPr/>
          <p:nvPr/>
        </p:nvSpPr>
        <p:spPr>
          <a:xfrm>
            <a:off x="2079549" y="6242372"/>
            <a:ext cx="5450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de-DE" b="1" dirty="0" err="1">
                <a:sym typeface="Symbol"/>
              </a:rPr>
              <a:t>Negative</a:t>
            </a:r>
            <a:r>
              <a:rPr lang="fr-FR" altLang="de-DE" b="1" dirty="0">
                <a:sym typeface="Symbol"/>
              </a:rPr>
              <a:t> ions </a:t>
            </a:r>
            <a:r>
              <a:rPr lang="fr-FR" altLang="de-DE" b="1" dirty="0" err="1">
                <a:sym typeface="Symbol"/>
              </a:rPr>
              <a:t>generated</a:t>
            </a:r>
            <a:r>
              <a:rPr lang="fr-FR" altLang="de-DE" b="1" dirty="0">
                <a:sym typeface="Symbol"/>
              </a:rPr>
              <a:t> in a </a:t>
            </a:r>
            <a:r>
              <a:rPr lang="fr-FR" altLang="de-DE" b="1" dirty="0" err="1">
                <a:sym typeface="Symbol"/>
              </a:rPr>
              <a:t>low</a:t>
            </a:r>
            <a:r>
              <a:rPr lang="fr-FR" altLang="de-DE" b="1" dirty="0">
                <a:sym typeface="Symbol"/>
              </a:rPr>
              <a:t> temp. plasma source 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BCF13-6377-4D6A-97AA-39FFF0F15815}"/>
              </a:ext>
            </a:extLst>
          </p:cNvPr>
          <p:cNvSpPr/>
          <p:nvPr/>
        </p:nvSpPr>
        <p:spPr>
          <a:xfrm>
            <a:off x="1987088" y="6211966"/>
            <a:ext cx="5450531" cy="410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728F4-0199-4211-87FA-FCEB51DB6366}"/>
              </a:ext>
            </a:extLst>
          </p:cNvPr>
          <p:cNvSpPr/>
          <p:nvPr/>
        </p:nvSpPr>
        <p:spPr>
          <a:xfrm>
            <a:off x="-231331" y="335604"/>
            <a:ext cx="8775255" cy="670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rgbClr val="0000FF"/>
              </a:solidFill>
              <a:sym typeface="Symbol"/>
            </a:endParaRPr>
          </a:p>
          <a:p>
            <a:pPr marL="742950" lvl="1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Fundamental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mechanisms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governing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low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pressure,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low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temperature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H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/D</a:t>
            </a:r>
            <a:r>
              <a:rPr lang="fr-FR" altLang="de-DE" b="1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sources</a:t>
            </a: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Volume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enhanced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mechanisms</a:t>
            </a: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Surface conversion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mechanisms</a:t>
            </a: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Typical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setup and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comparison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of sources</a:t>
            </a: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baseline="30000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742950" lvl="1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Mostly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used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source diagnostics</a:t>
            </a: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Amperemeters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, Langmuir probes, OES</a:t>
            </a: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Laser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detachement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,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cavity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ringdown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spectroscopy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, Fowler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method</a:t>
            </a: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742950" lvl="1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742950" lvl="1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Theory and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modelling</a:t>
            </a:r>
            <a:endParaRPr lang="fr-FR" altLang="de-DE" b="1" dirty="0">
              <a:solidFill>
                <a:srgbClr val="0000FF"/>
              </a:solidFill>
              <a:sym typeface="Symbol"/>
            </a:endParaRP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0D, 1D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Fluid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 and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kinetic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, 2D and  3D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Particle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-in-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cell</a:t>
            </a: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1200150" lvl="2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742950" lvl="1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altLang="de-DE" b="1" dirty="0">
                <a:solidFill>
                  <a:srgbClr val="0000FF"/>
                </a:solidFill>
                <a:sym typeface="Symbol"/>
              </a:rPr>
              <a:t>Beam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physics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and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beam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fr-FR" altLang="de-DE" b="1" dirty="0" err="1">
                <a:solidFill>
                  <a:srgbClr val="0000FF"/>
                </a:solidFill>
                <a:sym typeface="Symbol"/>
              </a:rPr>
              <a:t>properties</a:t>
            </a:r>
            <a:r>
              <a:rPr lang="fr-FR" altLang="de-DE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: out of the scope but questions are </a:t>
            </a:r>
            <a:r>
              <a:rPr lang="fr-FR" altLang="de-DE" b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welcome</a:t>
            </a:r>
            <a:endParaRPr lang="fr-FR" altLang="de-DE" b="1" dirty="0">
              <a:solidFill>
                <a:schemeClr val="tx1">
                  <a:lumMod val="95000"/>
                  <a:lumOff val="5000"/>
                </a:schemeClr>
              </a:solidFill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b="1" dirty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Content of </a:t>
            </a:r>
            <a:r>
              <a:rPr lang="fr-FR" sz="2800" b="1" dirty="0" err="1">
                <a:solidFill>
                  <a:schemeClr val="bg1"/>
                </a:solidFill>
              </a:rPr>
              <a:t>this</a:t>
            </a:r>
            <a:r>
              <a:rPr lang="fr-FR" sz="2800" b="1" dirty="0">
                <a:solidFill>
                  <a:schemeClr val="bg1"/>
                </a:solidFill>
              </a:rPr>
              <a:t> talk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5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7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Outline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6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9">
            <a:extLst>
              <a:ext uri="{FF2B5EF4-FFF2-40B4-BE49-F238E27FC236}">
                <a16:creationId xmlns:a16="http://schemas.microsoft.com/office/drawing/2014/main" id="{F3191A5C-EE8B-4CA7-BD27-A48723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7651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fr-FR" sz="2400" b="1" dirty="0"/>
              <a:t>Work </a:t>
            </a:r>
            <a:r>
              <a:rPr lang="fr-FR" sz="2400" b="1" dirty="0" err="1"/>
              <a:t>principle</a:t>
            </a:r>
            <a:r>
              <a:rPr lang="fr-FR" sz="2400" b="1" dirty="0"/>
              <a:t>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/>
              <a:t>Volume </a:t>
            </a:r>
            <a:r>
              <a:rPr lang="fr-FR" sz="2200" b="1" dirty="0" err="1"/>
              <a:t>negative</a:t>
            </a:r>
            <a:r>
              <a:rPr lang="fr-FR" sz="2200" b="1" dirty="0"/>
              <a:t> ions </a:t>
            </a:r>
            <a:r>
              <a:rPr lang="fr-FR" sz="2200" b="1" dirty="0" err="1"/>
              <a:t>generation</a:t>
            </a:r>
            <a:r>
              <a:rPr lang="fr-FR" sz="2200" b="1" dirty="0"/>
              <a:t> and destruction </a:t>
            </a:r>
            <a:r>
              <a:rPr lang="fr-FR" sz="2200" b="1" dirty="0" err="1"/>
              <a:t>mechanisms</a:t>
            </a:r>
            <a:r>
              <a:rPr lang="fr-FR" sz="2200" b="1" dirty="0"/>
              <a:t>, </a:t>
            </a:r>
            <a:r>
              <a:rPr lang="fr-FR" sz="2200" b="1" dirty="0" err="1"/>
              <a:t>example</a:t>
            </a:r>
            <a:r>
              <a:rPr lang="fr-FR" sz="2200" b="1" dirty="0"/>
              <a:t> of source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/>
              <a:t>Surface </a:t>
            </a:r>
            <a:r>
              <a:rPr lang="fr-FR" sz="2200" b="1" dirty="0" err="1"/>
              <a:t>negative</a:t>
            </a:r>
            <a:r>
              <a:rPr lang="fr-FR" sz="2200" b="1" dirty="0"/>
              <a:t> ions </a:t>
            </a:r>
            <a:r>
              <a:rPr lang="fr-FR" sz="2200" b="1" dirty="0" err="1"/>
              <a:t>generation</a:t>
            </a:r>
            <a:r>
              <a:rPr lang="fr-FR" sz="2200" b="1" dirty="0"/>
              <a:t>, </a:t>
            </a:r>
            <a:r>
              <a:rPr lang="fr-FR" sz="2200" b="1" dirty="0" err="1"/>
              <a:t>example</a:t>
            </a:r>
            <a:r>
              <a:rPr lang="fr-FR" sz="2200" b="1" dirty="0"/>
              <a:t> of source 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/>
              <a:t>Diagnostics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/>
              <a:t>Theory and modelling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2096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Outline</a:t>
            </a:r>
            <a:endParaRPr lang="fr-FR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7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9">
            <a:extLst>
              <a:ext uri="{FF2B5EF4-FFF2-40B4-BE49-F238E27FC236}">
                <a16:creationId xmlns:a16="http://schemas.microsoft.com/office/drawing/2014/main" id="{F3191A5C-EE8B-4CA7-BD27-A48723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7651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fr-FR" sz="2400" b="1" dirty="0"/>
              <a:t>Work </a:t>
            </a:r>
            <a:r>
              <a:rPr lang="fr-FR" sz="2400" b="1" dirty="0" err="1"/>
              <a:t>principle</a:t>
            </a:r>
            <a:r>
              <a:rPr lang="fr-FR" sz="2400" b="1" dirty="0"/>
              <a:t>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/>
              <a:t>Volume </a:t>
            </a:r>
            <a:r>
              <a:rPr lang="fr-FR" sz="2200" b="1" dirty="0" err="1"/>
              <a:t>negative</a:t>
            </a:r>
            <a:r>
              <a:rPr lang="fr-FR" sz="2200" b="1" dirty="0"/>
              <a:t> ions </a:t>
            </a:r>
            <a:r>
              <a:rPr lang="fr-FR" sz="2200" b="1" dirty="0" err="1"/>
              <a:t>generation</a:t>
            </a:r>
            <a:r>
              <a:rPr lang="fr-FR" sz="2200" b="1" dirty="0"/>
              <a:t> and destruction </a:t>
            </a:r>
            <a:r>
              <a:rPr lang="fr-FR" sz="2200" b="1" dirty="0" err="1"/>
              <a:t>mechanisms</a:t>
            </a:r>
            <a:r>
              <a:rPr lang="fr-FR" sz="2200" b="1" dirty="0"/>
              <a:t>, </a:t>
            </a:r>
            <a:r>
              <a:rPr lang="fr-FR" sz="2200" b="1" dirty="0" err="1"/>
              <a:t>example</a:t>
            </a:r>
            <a:r>
              <a:rPr lang="fr-FR" sz="2200" b="1" dirty="0"/>
              <a:t> of source </a:t>
            </a:r>
          </a:p>
          <a:p>
            <a:pPr marL="1257300" lvl="1" indent="-514350" defTabSz="914400">
              <a:spcBef>
                <a:spcPct val="50000"/>
              </a:spcBef>
              <a:buFont typeface="+mj-lt"/>
              <a:buAutoNum type="romanLcPeriod"/>
              <a:defRPr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Surface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negative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ions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generation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 of source 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Diagnostics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Theory and modelling</a:t>
            </a:r>
          </a:p>
          <a:p>
            <a:pPr marL="514350" indent="-514350" defTabSz="914400">
              <a:spcBef>
                <a:spcPct val="50000"/>
              </a:spcBef>
              <a:buFont typeface="+mj-lt"/>
              <a:buAutoNum type="romanUcPeriod"/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8450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Volume </a:t>
            </a:r>
            <a:r>
              <a:rPr lang="fr-FR" sz="2800" b="1" dirty="0" err="1">
                <a:solidFill>
                  <a:schemeClr val="bg1"/>
                </a:solidFill>
              </a:rPr>
              <a:t>generation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mechanism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8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8" y="629057"/>
            <a:ext cx="8372852" cy="551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sz="2000" b="1" u="sng" dirty="0">
                <a:solidFill>
                  <a:schemeClr val="tx1"/>
                </a:solidFill>
                <a:latin typeface="+mn-lt"/>
                <a:sym typeface="Symbol"/>
              </a:rPr>
              <a:t>	Main </a:t>
            </a:r>
            <a:r>
              <a:rPr lang="fr-FR" altLang="de-DE" sz="2000" b="1" u="sng" dirty="0" err="1">
                <a:solidFill>
                  <a:schemeClr val="tx1"/>
                </a:solidFill>
                <a:latin typeface="+mn-lt"/>
                <a:sym typeface="Symbol"/>
              </a:rPr>
              <a:t>generation</a:t>
            </a:r>
            <a:r>
              <a:rPr lang="fr-FR" altLang="de-DE" sz="2000" b="1" u="sng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u="sng" dirty="0" err="1">
                <a:solidFill>
                  <a:schemeClr val="tx1"/>
                </a:solidFill>
                <a:latin typeface="+mn-lt"/>
                <a:sym typeface="Symbol"/>
              </a:rPr>
              <a:t>mechanism</a:t>
            </a:r>
            <a:r>
              <a:rPr lang="fr-FR" altLang="de-DE" sz="2000" b="1" u="sng" dirty="0">
                <a:solidFill>
                  <a:schemeClr val="tx1"/>
                </a:solidFill>
                <a:latin typeface="+mn-lt"/>
                <a:sym typeface="Symbol"/>
              </a:rPr>
              <a:t>: </a:t>
            </a:r>
            <a:r>
              <a:rPr lang="fr-FR" altLang="de-DE" sz="2000" b="1" u="sng" dirty="0" err="1">
                <a:solidFill>
                  <a:schemeClr val="tx1"/>
                </a:solidFill>
                <a:latin typeface="+mn-lt"/>
                <a:sym typeface="Symbol"/>
              </a:rPr>
              <a:t>two</a:t>
            </a:r>
            <a:r>
              <a:rPr lang="fr-FR" altLang="de-DE" sz="2000" b="1" u="sng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u="sng" dirty="0" err="1">
                <a:solidFill>
                  <a:schemeClr val="tx1"/>
                </a:solidFill>
                <a:latin typeface="+mn-lt"/>
                <a:sym typeface="Symbol"/>
              </a:rPr>
              <a:t>steps</a:t>
            </a:r>
            <a:r>
              <a:rPr lang="fr-FR" altLang="de-DE" sz="2000" b="1" u="sng" dirty="0">
                <a:solidFill>
                  <a:schemeClr val="tx1"/>
                </a:solidFill>
                <a:latin typeface="+mn-lt"/>
                <a:sym typeface="Symbol"/>
              </a:rPr>
              <a:t> process</a:t>
            </a: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</a:p>
          <a:p>
            <a:pPr marL="1541463" lvl="1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Vibrational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excitation of H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/ D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by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electron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impact</a:t>
            </a:r>
          </a:p>
          <a:p>
            <a:pPr marL="1541463" lvl="1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+mj-lt"/>
              <a:buAutoNum type="arabicPeriod"/>
              <a:defRPr/>
            </a:pPr>
            <a:endParaRPr lang="fr-FR" altLang="de-DE" sz="2000" b="1" baseline="-25000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1541463" lvl="1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+mj-lt"/>
              <a:buAutoNum type="arabicPeriod"/>
              <a:defRPr/>
            </a:pP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Dissociative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electron</a:t>
            </a:r>
            <a:r>
              <a:rPr lang="fr-FR" altLang="de-DE" sz="2000" b="1" dirty="0">
                <a:solidFill>
                  <a:srgbClr val="0000FF"/>
                </a:solidFill>
                <a:latin typeface="+mn-lt"/>
                <a:sym typeface="Symbol"/>
              </a:rPr>
              <a:t> attachement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to a ro-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vibrationally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excited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H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/ D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sz="2000" b="1" u="sng" dirty="0" err="1">
                <a:solidFill>
                  <a:schemeClr val="tx1"/>
                </a:solidFill>
                <a:latin typeface="+mn-lt"/>
                <a:sym typeface="Symbol"/>
              </a:rPr>
              <a:t>Other</a:t>
            </a:r>
            <a:r>
              <a:rPr lang="fr-FR" altLang="de-DE" sz="2000" b="1" u="sng" dirty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fr-FR" altLang="de-DE" sz="2000" b="1" u="sng" dirty="0" err="1">
                <a:solidFill>
                  <a:schemeClr val="tx1"/>
                </a:solidFill>
                <a:latin typeface="+mn-lt"/>
                <a:sym typeface="Symbol"/>
              </a:rPr>
              <a:t>mechanisms</a:t>
            </a:r>
            <a:endParaRPr lang="fr-FR" altLang="de-DE" sz="2000" b="1" u="sng" dirty="0">
              <a:solidFill>
                <a:schemeClr val="tx1"/>
              </a:solidFill>
              <a:latin typeface="+mn-lt"/>
              <a:sym typeface="Symbol"/>
            </a:endParaRPr>
          </a:p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150BDC9-A02B-42E8-BC39-E65F295EAC0B}"/>
                  </a:ext>
                </a:extLst>
              </p:cNvPr>
              <p:cNvSpPr txBox="1"/>
              <p:nvPr/>
            </p:nvSpPr>
            <p:spPr>
              <a:xfrm>
                <a:off x="1289447" y="1498770"/>
                <a:ext cx="6565106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400" b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fr-FR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400" b="1" i="0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fr-FR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</m:d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fr-FR" sz="2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altLang="de-DE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fr-FR" altLang="de-DE" sz="2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𝐇</m:t>
                          </m:r>
                        </m:e>
                        <m:sup>
                          <m:r>
                            <a:rPr lang="fr-FR" altLang="de-DE" sz="24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b="1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150BDC9-A02B-42E8-BC39-E65F295E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47" y="1498770"/>
                <a:ext cx="6565106" cy="360804"/>
              </a:xfrm>
              <a:prstGeom prst="rect">
                <a:avLst/>
              </a:prstGeom>
              <a:blipFill>
                <a:blip r:embed="rId5"/>
                <a:stretch>
                  <a:fillRect b="-35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F4A1C8E-57A8-431C-BB88-AEE2221CF61F}"/>
              </a:ext>
            </a:extLst>
          </p:cNvPr>
          <p:cNvSpPr/>
          <p:nvPr/>
        </p:nvSpPr>
        <p:spPr>
          <a:xfrm>
            <a:off x="3620348" y="1206408"/>
            <a:ext cx="3533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de-DE" b="1" dirty="0">
                <a:solidFill>
                  <a:srgbClr val="FF0000"/>
                </a:solidFill>
                <a:sym typeface="Symbol"/>
              </a:rPr>
              <a:t>1	                                 </a:t>
            </a:r>
            <a:r>
              <a:rPr lang="fr-FR" altLang="de-DE" b="1" dirty="0">
                <a:solidFill>
                  <a:srgbClr val="0000FF"/>
                </a:solidFill>
                <a:sym typeface="Symbol"/>
              </a:rPr>
              <a:t>2</a:t>
            </a:r>
            <a:endParaRPr lang="fr-FR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A3341B-60C0-4474-972A-4308FBBFDD8D}"/>
                  </a:ext>
                </a:extLst>
              </p:cNvPr>
              <p:cNvSpPr/>
              <p:nvPr/>
            </p:nvSpPr>
            <p:spPr>
              <a:xfrm>
                <a:off x="941892" y="5148201"/>
                <a:ext cx="2886495" cy="467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fr-FR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fr-FR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altLang="de-DE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fr-FR" altLang="de-DE" sz="2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𝐇</m:t>
                          </m:r>
                        </m:e>
                        <m:sup>
                          <m:r>
                            <a:rPr lang="fr-FR" altLang="de-DE" sz="2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</m:sup>
                      </m:sSup>
                      <m:r>
                        <a:rPr lang="fr-FR" altLang="de-D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+</m:t>
                      </m:r>
                      <m:sSubSup>
                        <m:sSubSup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A3341B-60C0-4474-972A-4308FBBFD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92" y="5148201"/>
                <a:ext cx="2886495" cy="467949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1234DE-C32E-41DF-BAF8-5F9E40D827AE}"/>
                  </a:ext>
                </a:extLst>
              </p:cNvPr>
              <p:cNvSpPr/>
              <p:nvPr/>
            </p:nvSpPr>
            <p:spPr>
              <a:xfrm>
                <a:off x="976101" y="4696143"/>
                <a:ext cx="2818079" cy="466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fr-FR" altLang="de-DE" sz="2400" b="1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de-D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</m:oMath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1234DE-C32E-41DF-BAF8-5F9E40D82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01" y="4696143"/>
                <a:ext cx="2818079" cy="466218"/>
              </a:xfrm>
              <a:prstGeom prst="rect">
                <a:avLst/>
              </a:prstGeom>
              <a:blipFill>
                <a:blip r:embed="rId7"/>
                <a:stretch>
                  <a:fillRect l="-433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218890-820B-4936-BF51-80C6A4B0A5E2}"/>
                  </a:ext>
                </a:extLst>
              </p:cNvPr>
              <p:cNvSpPr/>
              <p:nvPr/>
            </p:nvSpPr>
            <p:spPr>
              <a:xfrm>
                <a:off x="976101" y="4235539"/>
                <a:ext cx="26207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altLang="de-DE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𝐇</m:t>
                    </m:r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fr-FR" altLang="de-DE" sz="2400" b="1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de-DE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𝒉</m:t>
                    </m:r>
                    <m:r>
                      <m:rPr>
                        <m:sty m:val="p"/>
                      </m:rPr>
                      <a:rPr lang="el-GR" altLang="de-DE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ν</m:t>
                    </m:r>
                  </m:oMath>
                </a14:m>
                <a:endParaRPr lang="fr-F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218890-820B-4936-BF51-80C6A4B0A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01" y="4235539"/>
                <a:ext cx="262078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2BECB2-1E54-4BDB-9CAC-CF3715EE016C}"/>
                  </a:ext>
                </a:extLst>
              </p:cNvPr>
              <p:cNvSpPr/>
              <p:nvPr/>
            </p:nvSpPr>
            <p:spPr>
              <a:xfrm>
                <a:off x="4796443" y="4249087"/>
                <a:ext cx="3067635" cy="466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altLang="de-D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fr-FR" altLang="de-DE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𝐇</m:t>
                          </m:r>
                        </m:e>
                        <m:sup>
                          <m:r>
                            <a:rPr lang="fr-FR" altLang="de-D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+</m:t>
                          </m:r>
                        </m:sup>
                      </m:sSup>
                      <m:r>
                        <a:rPr lang="fr-FR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400" b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altLang="de-DE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fr-FR" altLang="de-DE" sz="2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𝐇</m:t>
                          </m:r>
                        </m:e>
                        <m:sup>
                          <m:r>
                            <a:rPr lang="fr-FR" altLang="de-DE" sz="2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</m:sup>
                      </m:sSup>
                      <m:r>
                        <a:rPr lang="fr-FR" altLang="de-DE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+</m:t>
                      </m:r>
                      <m:sSubSup>
                        <m:sSubSup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2BECB2-1E54-4BDB-9CAC-CF3715EE0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443" y="4249087"/>
                <a:ext cx="3067635" cy="466218"/>
              </a:xfrm>
              <a:prstGeom prst="rect">
                <a:avLst/>
              </a:prstGeom>
              <a:blipFill>
                <a:blip r:embed="rId9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7A8543-1DA4-4E8C-AD4A-78A82F8E9A2D}"/>
                  </a:ext>
                </a:extLst>
              </p:cNvPr>
              <p:cNvSpPr/>
              <p:nvPr/>
            </p:nvSpPr>
            <p:spPr>
              <a:xfrm>
                <a:off x="4840823" y="4696143"/>
                <a:ext cx="3844066" cy="466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400" b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fr-FR" altLang="de-DE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𝐇</m:t>
                    </m:r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fr-FR" altLang="de-DE" sz="2400" b="1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de-D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</m:oMath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7A8543-1DA4-4E8C-AD4A-78A82F8E9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23" y="4696143"/>
                <a:ext cx="3844066" cy="466218"/>
              </a:xfrm>
              <a:prstGeom prst="rect">
                <a:avLst/>
              </a:prstGeom>
              <a:blipFill>
                <a:blip r:embed="rId10"/>
                <a:stretch>
                  <a:fillRect l="-317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C6A1C1-E448-4074-B901-19D3B1F04F5A}"/>
                  </a:ext>
                </a:extLst>
              </p:cNvPr>
              <p:cNvSpPr/>
              <p:nvPr/>
            </p:nvSpPr>
            <p:spPr>
              <a:xfrm>
                <a:off x="4840823" y="5147900"/>
                <a:ext cx="3860096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400" b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altLang="de-DE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</m:sup>
                    </m:sSup>
                    <m:r>
                      <a:rPr lang="fr-FR" altLang="de-D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fr-FR" altLang="de-DE" sz="2400" b="1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de-D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fr-FR" altLang="de-DE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𝐇</m:t>
                        </m:r>
                      </m:e>
                      <m:sup>
                        <m:r>
                          <a:rPr lang="fr-FR" altLang="de-DE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+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C6A1C1-E448-4074-B901-19D3B1F04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23" y="5147900"/>
                <a:ext cx="3860096" cy="466218"/>
              </a:xfrm>
              <a:prstGeom prst="rect">
                <a:avLst/>
              </a:prstGeom>
              <a:blipFill>
                <a:blip r:embed="rId11"/>
                <a:stretch>
                  <a:fillRect l="-316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C3EDADB-8686-4524-A2A1-60DC293E61CE}"/>
              </a:ext>
            </a:extLst>
          </p:cNvPr>
          <p:cNvCxnSpPr/>
          <p:nvPr/>
        </p:nvCxnSpPr>
        <p:spPr>
          <a:xfrm>
            <a:off x="4314825" y="4214457"/>
            <a:ext cx="0" cy="13806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3F9D26D-0297-4BF1-B1D8-864F2B77373D}"/>
              </a:ext>
            </a:extLst>
          </p:cNvPr>
          <p:cNvSpPr/>
          <p:nvPr/>
        </p:nvSpPr>
        <p:spPr>
          <a:xfrm>
            <a:off x="104398" y="5614296"/>
            <a:ext cx="6545125" cy="446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fr-FR" altLang="de-DE" sz="2200" b="1" dirty="0" err="1">
                <a:sym typeface="Symbol"/>
              </a:rPr>
              <a:t>Smaller</a:t>
            </a:r>
            <a:r>
              <a:rPr lang="fr-FR" altLang="de-DE" sz="2200" b="1" dirty="0">
                <a:sym typeface="Symbol"/>
              </a:rPr>
              <a:t> </a:t>
            </a:r>
            <a:r>
              <a:rPr lang="fr-FR" altLang="de-DE" sz="2200" b="1" dirty="0">
                <a:solidFill>
                  <a:srgbClr val="FF0000"/>
                </a:solidFill>
                <a:sym typeface="Symbol"/>
              </a:rPr>
              <a:t>cross-section</a:t>
            </a:r>
            <a:r>
              <a:rPr lang="fr-FR" altLang="de-DE" sz="2200" b="1" dirty="0">
                <a:sym typeface="Symbol"/>
              </a:rPr>
              <a:t>, </a:t>
            </a:r>
            <a:r>
              <a:rPr lang="fr-FR" altLang="de-DE" sz="2200" b="1" dirty="0" err="1">
                <a:sym typeface="Symbol"/>
              </a:rPr>
              <a:t>minority</a:t>
            </a:r>
            <a:r>
              <a:rPr lang="fr-FR" altLang="de-DE" sz="2200" b="1" dirty="0">
                <a:sym typeface="Symbol"/>
              </a:rPr>
              <a:t>  plasma </a:t>
            </a:r>
            <a:r>
              <a:rPr lang="fr-FR" altLang="de-DE" sz="2200" b="1" dirty="0" err="1">
                <a:solidFill>
                  <a:srgbClr val="0000FF"/>
                </a:solidFill>
                <a:sym typeface="Symbol"/>
              </a:rPr>
              <a:t>molecular</a:t>
            </a:r>
            <a:r>
              <a:rPr lang="fr-FR" altLang="de-DE" sz="2200" b="1" dirty="0">
                <a:solidFill>
                  <a:srgbClr val="0000FF"/>
                </a:solidFill>
                <a:sym typeface="Symbol"/>
              </a:rPr>
              <a:t> 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8DE11D-A844-41E9-B8A2-DCEFB2B7EA16}"/>
              </a:ext>
            </a:extLst>
          </p:cNvPr>
          <p:cNvSpPr/>
          <p:nvPr/>
        </p:nvSpPr>
        <p:spPr>
          <a:xfrm>
            <a:off x="2286492" y="6073221"/>
            <a:ext cx="30796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Bacal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J. </a:t>
            </a:r>
            <a:r>
              <a:rPr lang="fr-F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fr-F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. Phys. 129, 221101 (2021)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F1B860-6002-4B43-B9F7-DB0F911B9F7D}"/>
              </a:ext>
            </a:extLst>
          </p:cNvPr>
          <p:cNvSpPr/>
          <p:nvPr/>
        </p:nvSpPr>
        <p:spPr>
          <a:xfrm>
            <a:off x="2286492" y="6345535"/>
            <a:ext cx="44855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T. J. Millar, C. Walsh, and T. A. Field, Chem. Rev. 117, 1765–1795 (2017)</a:t>
            </a:r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342F5-DB78-4054-BF31-03F2E9E4F089}"/>
              </a:ext>
            </a:extLst>
          </p:cNvPr>
          <p:cNvSpPr/>
          <p:nvPr/>
        </p:nvSpPr>
        <p:spPr>
          <a:xfrm>
            <a:off x="2970045" y="3432564"/>
            <a:ext cx="33602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fr-FR" sz="1000" b="1" i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0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fr-FR" sz="10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Bacal</a:t>
            </a:r>
            <a:r>
              <a:rPr lang="fr-FR" sz="1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Scripta 2/2 467 (1982)</a:t>
            </a:r>
          </a:p>
        </p:txBody>
      </p:sp>
    </p:spTree>
    <p:extLst>
      <p:ext uri="{BB962C8B-B14F-4D97-AF65-F5344CB8AC3E}">
        <p14:creationId xmlns:p14="http://schemas.microsoft.com/office/powerpoint/2010/main" val="285820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4DB14-D663-BC4C-8F01-2C2BCEC33410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63003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Excitation of </a:t>
            </a:r>
            <a:r>
              <a:rPr lang="fr-FR" sz="2800" b="1" dirty="0" err="1">
                <a:solidFill>
                  <a:schemeClr val="bg1"/>
                </a:solidFill>
              </a:rPr>
              <a:t>hydrogen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molecules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93E5E26-5F91-4490-9C32-2C24C8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060" y="6536651"/>
            <a:ext cx="2057400" cy="365125"/>
          </a:xfrm>
        </p:spPr>
        <p:txBody>
          <a:bodyPr/>
          <a:lstStyle/>
          <a:p>
            <a:fld id="{9ACE1652-1217-E944-BD82-6652557403DC}" type="slidenum">
              <a:rPr lang="fr-FR" smtClean="0"/>
              <a:t>9</a:t>
            </a:fld>
            <a:endParaRPr lang="fr-FR" dirty="0"/>
          </a:p>
        </p:txBody>
      </p:sp>
      <p:pic>
        <p:nvPicPr>
          <p:cNvPr id="13" name="Picture 2" descr="Logo CNRS">
            <a:extLst>
              <a:ext uri="{FF2B5EF4-FFF2-40B4-BE49-F238E27FC236}">
                <a16:creationId xmlns:a16="http://schemas.microsoft.com/office/drawing/2014/main" id="{BD7DB564-D470-413D-BD53-A2C05669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5" y="3190"/>
            <a:ext cx="643677" cy="64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logotype_upsaclay_rvb">
            <a:extLst>
              <a:ext uri="{FF2B5EF4-FFF2-40B4-BE49-F238E27FC236}">
                <a16:creationId xmlns:a16="http://schemas.microsoft.com/office/drawing/2014/main" id="{09CCD4D2-BE12-4D00-9652-960436C6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8" y="2357"/>
            <a:ext cx="1022350" cy="5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ogo LPGP">
            <a:extLst>
              <a:ext uri="{FF2B5EF4-FFF2-40B4-BE49-F238E27FC236}">
                <a16:creationId xmlns:a16="http://schemas.microsoft.com/office/drawing/2014/main" id="{743BD905-4961-444F-B65B-7D3A5D9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8" y="2357"/>
            <a:ext cx="886162" cy="6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6">
            <a:extLst>
              <a:ext uri="{FF2B5EF4-FFF2-40B4-BE49-F238E27FC236}">
                <a16:creationId xmlns:a16="http://schemas.microsoft.com/office/drawing/2014/main" id="{30E4B267-4A60-4594-9CCC-7750D207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8" y="762407"/>
            <a:ext cx="8372852" cy="22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084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fr-FR" altLang="de-DE" sz="2000" b="1" dirty="0" err="1">
                <a:solidFill>
                  <a:schemeClr val="tx1"/>
                </a:solidFill>
                <a:latin typeface="+mn-lt"/>
                <a:sym typeface="Symbol"/>
              </a:rPr>
              <a:t>Vibrational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excitation of H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/ D</a:t>
            </a:r>
            <a:r>
              <a:rPr lang="fr-FR" altLang="de-DE" sz="2000" b="1" baseline="-25000" dirty="0">
                <a:solidFill>
                  <a:schemeClr val="tx1"/>
                </a:solidFill>
                <a:latin typeface="+mn-lt"/>
                <a:sym typeface="Symbol"/>
              </a:rPr>
              <a:t>2 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by </a:t>
            </a:r>
            <a:r>
              <a:rPr lang="fr-FR" altLang="de-DE" sz="2000" b="1" dirty="0" err="1">
                <a:solidFill>
                  <a:srgbClr val="0000FF"/>
                </a:solidFill>
                <a:latin typeface="+mn-lt"/>
                <a:sym typeface="Symbol"/>
              </a:rPr>
              <a:t>electron</a:t>
            </a:r>
            <a:r>
              <a:rPr lang="fr-FR" altLang="de-DE" sz="2000" b="1" dirty="0">
                <a:solidFill>
                  <a:schemeClr val="tx1"/>
                </a:solidFill>
                <a:latin typeface="+mn-lt"/>
                <a:sym typeface="Symbol"/>
              </a:rPr>
              <a:t> impact</a:t>
            </a:r>
            <a:endParaRPr lang="fr-FR" altLang="de-DE" sz="2000" b="1" baseline="-25000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285750" indent="-285750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fr-FR" altLang="de-DE" sz="2000" b="1" dirty="0">
              <a:solidFill>
                <a:schemeClr val="tx1"/>
              </a:solidFill>
              <a:latin typeface="+mn-lt"/>
              <a:sym typeface="Symbol"/>
            </a:endParaRPr>
          </a:p>
          <a:p>
            <a:pPr lvl="1">
              <a:lnSpc>
                <a:spcPct val="110000"/>
              </a:lnSpc>
              <a:spcBef>
                <a:spcPts val="569"/>
              </a:spcBef>
              <a:spcAft>
                <a:spcPts val="569"/>
              </a:spcAft>
              <a:buSzPct val="100000"/>
              <a:defRPr/>
            </a:pPr>
            <a:r>
              <a:rPr lang="en-US" altLang="de-DE" sz="2000" b="1" dirty="0">
                <a:solidFill>
                  <a:schemeClr val="tx1"/>
                </a:solidFill>
                <a:latin typeface="+mn-lt"/>
              </a:rPr>
              <a:t>					 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de-DE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150BDC9-A02B-42E8-BC39-E65F295EAC0B}"/>
                  </a:ext>
                </a:extLst>
              </p:cNvPr>
              <p:cNvSpPr txBox="1"/>
              <p:nvPr/>
            </p:nvSpPr>
            <p:spPr>
              <a:xfrm>
                <a:off x="1289447" y="1301388"/>
                <a:ext cx="6565106" cy="330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200" b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fr-FR" sz="2200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altLang="de-DE" sz="2400" b="1" dirty="0">
                          <a:sym typeface="Symbol"/>
                        </a:rPr>
                        <m:t>/ </m:t>
                      </m:r>
                      <m:r>
                        <m:rPr>
                          <m:nor/>
                        </m:rPr>
                        <a:rPr lang="fr-FR" altLang="de-DE" sz="2400" b="1" dirty="0">
                          <a:sym typeface="Symbol"/>
                        </a:rPr>
                        <m:t>D</m:t>
                      </m:r>
                      <m:r>
                        <m:rPr>
                          <m:nor/>
                        </m:rPr>
                        <a:rPr lang="fr-FR" altLang="de-DE" sz="2400" b="1" baseline="-25000" dirty="0">
                          <a:sym typeface="Symbol"/>
                        </a:rPr>
                        <m:t>2</m:t>
                      </m:r>
                      <m:d>
                        <m:dPr>
                          <m:ctrlPr>
                            <a:rPr lang="fr-FR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fr-FR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fr-FR" sz="2200" b="1" i="0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fr-FR" sz="2200" b="1" i="0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altLang="de-DE" sz="24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m:t>/ </m:t>
                      </m:r>
                      <m:r>
                        <m:rPr>
                          <m:nor/>
                        </m:rPr>
                        <a:rPr lang="fr-FR" altLang="de-DE" sz="24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m:t>D</m:t>
                      </m:r>
                      <m:r>
                        <m:rPr>
                          <m:nor/>
                        </m:rPr>
                        <a:rPr lang="fr-FR" altLang="de-DE" sz="2400" b="1" baseline="-25000" dirty="0" smtClean="0">
                          <a:solidFill>
                            <a:srgbClr val="FF0000"/>
                          </a:solidFill>
                          <a:sym typeface="Symbol"/>
                        </a:rPr>
                        <m:t>2</m:t>
                      </m:r>
                      <m:d>
                        <m:dPr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fr-FR" sz="2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</m:d>
                      <m:r>
                        <a:rPr lang="fr-FR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fr-FR" sz="2200" b="1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150BDC9-A02B-42E8-BC39-E65F295E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47" y="1301388"/>
                <a:ext cx="6565106" cy="330732"/>
              </a:xfrm>
              <a:prstGeom prst="rect">
                <a:avLst/>
              </a:prstGeom>
              <a:blipFill>
                <a:blip r:embed="rId5"/>
                <a:stretch>
                  <a:fillRect t="-7273" b="-36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EDDB058A-34E4-4A89-B231-D8E8F7925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581" y="1852315"/>
            <a:ext cx="3370669" cy="464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FA93D29-FB74-4065-98B0-0F0B46836605}"/>
                  </a:ext>
                </a:extLst>
              </p:cNvPr>
              <p:cNvSpPr/>
              <p:nvPr/>
            </p:nvSpPr>
            <p:spPr>
              <a:xfrm>
                <a:off x="104398" y="2142773"/>
                <a:ext cx="5129738" cy="4696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Threshold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and max.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around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>
                    <a:solidFill>
                      <a:srgbClr val="FF0000"/>
                    </a:solidFill>
                    <a:latin typeface="Calibri "/>
                    <a:cs typeface="Arial" panose="020B0604020202020204" pitchFamily="34" charset="0"/>
                    <a:sym typeface="Symbol"/>
                  </a:rPr>
                  <a:t>20 eV and 40 eV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repectively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High T</a:t>
                </a:r>
                <a:r>
                  <a:rPr lang="fr-FR" altLang="de-DE" sz="2000" b="1" baseline="-25000" dirty="0">
                    <a:latin typeface="Calibri "/>
                    <a:cs typeface="Arial" panose="020B0604020202020204" pitchFamily="34" charset="0"/>
                    <a:sym typeface="Symbol"/>
                  </a:rPr>
                  <a:t>e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required</a:t>
                </a:r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Typical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neutral H</a:t>
                </a:r>
                <a:r>
                  <a:rPr lang="fr-FR" altLang="de-DE" sz="2000" b="1" baseline="-25000" dirty="0">
                    <a:latin typeface="Calibri "/>
                    <a:cs typeface="Arial" panose="020B0604020202020204" pitchFamily="34" charset="0"/>
                    <a:sym typeface="Symbol"/>
                  </a:rPr>
                  <a:t>2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background pressure </a:t>
                </a:r>
              </a:p>
              <a:p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    </a:t>
                </a:r>
                <a:r>
                  <a:rPr lang="fr-FR" altLang="de-DE" sz="2000" b="1" dirty="0">
                    <a:solidFill>
                      <a:srgbClr val="0000FF"/>
                    </a:solidFill>
                    <a:latin typeface="Calibri "/>
                    <a:cs typeface="Arial" panose="020B0604020202020204" pitchFamily="34" charset="0"/>
                    <a:sym typeface="Symbol"/>
                  </a:rPr>
                  <a:t>0.1 - 10 </a:t>
                </a:r>
                <a:r>
                  <a:rPr lang="fr-FR" altLang="de-DE" sz="2000" b="1" dirty="0" err="1">
                    <a:solidFill>
                      <a:srgbClr val="0000FF"/>
                    </a:solidFill>
                    <a:latin typeface="Calibri "/>
                    <a:cs typeface="Arial" panose="020B0604020202020204" pitchFamily="34" charset="0"/>
                    <a:sym typeface="Symbol"/>
                  </a:rPr>
                  <a:t>mTorr</a:t>
                </a:r>
                <a:endParaRPr lang="fr-FR" altLang="de-DE" sz="2000" b="1" dirty="0">
                  <a:solidFill>
                    <a:srgbClr val="0000FF"/>
                  </a:solidFill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Collisions of </a:t>
                </a:r>
                <a14:m>
                  <m:oMath xmlns:m="http://schemas.openxmlformats.org/officeDocument/2006/math">
                    <m:r>
                      <a:rPr lang="fr-FR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000" b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fr-FR" sz="2000" b="1" baseline="-25000">
                        <a:solidFill>
                          <a:schemeClr val="tx1"/>
                        </a:solidFill>
                        <a:latin typeface="Calibri "/>
                      </a:rPr>
                      <m:t> </m:t>
                    </m:r>
                    <m:r>
                      <m:rPr>
                        <m:nor/>
                      </m:rPr>
                      <a:rPr lang="fr-FR" altLang="de-DE" sz="2000" b="1" dirty="0">
                        <a:solidFill>
                          <a:schemeClr val="tx1"/>
                        </a:solidFill>
                        <a:latin typeface="Calibri "/>
                        <a:sym typeface="Symbol"/>
                      </a:rPr>
                      <m:t>/ </m:t>
                    </m:r>
                  </m:oMath>
                </a14:m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and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recombinative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desorption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adsorbed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atoms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from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the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walls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also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fr-FR" altLang="de-DE" sz="2000" b="1" dirty="0" err="1">
                    <a:latin typeface="Calibri "/>
                    <a:cs typeface="Arial" panose="020B0604020202020204" pitchFamily="34" charset="0"/>
                    <a:sym typeface="Symbol"/>
                  </a:rPr>
                  <a:t>yield</a:t>
                </a:r>
                <a:r>
                  <a:rPr lang="fr-FR" altLang="de-DE" sz="2000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fr-FR" sz="2000" b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fr-FR" sz="2000" b="1" baseline="-25000">
                        <a:solidFill>
                          <a:srgbClr val="FF0000"/>
                        </a:solidFill>
                        <a:latin typeface="Calibri "/>
                      </a:rPr>
                      <m:t> </m:t>
                    </m:r>
                    <m:r>
                      <m:rPr>
                        <m:nor/>
                      </m:rPr>
                      <a:rPr lang="fr-FR" altLang="de-DE" sz="2000" b="1" dirty="0">
                        <a:solidFill>
                          <a:srgbClr val="FF0000"/>
                        </a:solidFill>
                        <a:latin typeface="Calibri "/>
                        <a:sym typeface="Symbol"/>
                      </a:rPr>
                      <m:t>/ </m:t>
                    </m:r>
                    <m:r>
                      <m:rPr>
                        <m:nor/>
                      </m:rPr>
                      <a:rPr lang="fr-FR" altLang="de-DE" sz="2000" b="1" dirty="0">
                        <a:solidFill>
                          <a:srgbClr val="FF0000"/>
                        </a:solidFill>
                        <a:latin typeface="Calibri "/>
                        <a:sym typeface="Symbol"/>
                      </a:rPr>
                      <m:t>D</m:t>
                    </m:r>
                    <m:r>
                      <m:rPr>
                        <m:nor/>
                      </m:rPr>
                      <a:rPr lang="fr-FR" altLang="de-DE" sz="2000" b="1" baseline="-25000" dirty="0">
                        <a:solidFill>
                          <a:srgbClr val="FF0000"/>
                        </a:solidFill>
                        <a:latin typeface="Calibri "/>
                        <a:sym typeface="Symbol"/>
                      </a:rPr>
                      <m:t>2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fr-FR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</m:d>
                  </m:oMath>
                </a14:m>
                <a:endParaRPr lang="fr-FR" altLang="de-DE" sz="2000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endParaRPr lang="fr-FR" altLang="de-DE" b="1" dirty="0">
                  <a:latin typeface="Calibri "/>
                  <a:cs typeface="Arial" panose="020B0604020202020204" pitchFamily="34" charset="0"/>
                  <a:sym typeface="Symbol"/>
                </a:endParaRPr>
              </a:p>
              <a:p>
                <a:r>
                  <a:rPr lang="fr-FR" altLang="de-DE" b="1" dirty="0">
                    <a:latin typeface="Calibri "/>
                    <a:cs typeface="Arial" panose="020B0604020202020204" pitchFamily="34" charset="0"/>
                    <a:sym typeface="Symbol"/>
                  </a:rPr>
                  <a:t> </a:t>
                </a:r>
                <a:endParaRPr lang="fr-FR" dirty="0">
                  <a:latin typeface="Calibri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FA93D29-FB74-4065-98B0-0F0B46836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8" y="2142773"/>
                <a:ext cx="5129738" cy="4696157"/>
              </a:xfrm>
              <a:prstGeom prst="rect">
                <a:avLst/>
              </a:prstGeom>
              <a:blipFill>
                <a:blip r:embed="rId7"/>
                <a:stretch>
                  <a:fillRect l="-1069" t="-779" r="-22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4442055-55C9-4CA6-98ED-DE472E921F57}"/>
              </a:ext>
            </a:extLst>
          </p:cNvPr>
          <p:cNvSpPr/>
          <p:nvPr/>
        </p:nvSpPr>
        <p:spPr>
          <a:xfrm>
            <a:off x="5519886" y="6500188"/>
            <a:ext cx="32431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Marx et al.,  </a:t>
            </a:r>
            <a:r>
              <a:rPr lang="en-US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Physique 46 1667 (1985)</a:t>
            </a:r>
          </a:p>
        </p:txBody>
      </p:sp>
    </p:spTree>
    <p:extLst>
      <p:ext uri="{BB962C8B-B14F-4D97-AF65-F5344CB8AC3E}">
        <p14:creationId xmlns:p14="http://schemas.microsoft.com/office/powerpoint/2010/main" val="2268460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3F07AF1-5B5E-4094-828D-4E99C3484A42}" vid="{22A52AFB-64B6-4104-8FFD-45D1AF5CBB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Trame_slides_Paris-Saclay</Template>
  <TotalTime>2186</TotalTime>
  <Words>3650</Words>
  <Application>Microsoft Office PowerPoint</Application>
  <PresentationFormat>Affichage à l'écran (4:3)</PresentationFormat>
  <Paragraphs>770</Paragraphs>
  <Slides>36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50" baseType="lpstr">
      <vt:lpstr>Arial</vt:lpstr>
      <vt:lpstr>Arial Unicode MS</vt:lpstr>
      <vt:lpstr>Calibri</vt:lpstr>
      <vt:lpstr>Calibri </vt:lpstr>
      <vt:lpstr>Calibri (Corps)</vt:lpstr>
      <vt:lpstr>Calibri Light</vt:lpstr>
      <vt:lpstr>Cambria</vt:lpstr>
      <vt:lpstr>Cambria Math</vt:lpstr>
      <vt:lpstr>Open Sans</vt:lpstr>
      <vt:lpstr>Symbol</vt:lpstr>
      <vt:lpstr>Times New Roman</vt:lpstr>
      <vt:lpstr>Wingdings</vt:lpstr>
      <vt:lpstr>Thème Office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sidonie</dc:creator>
  <cp:lastModifiedBy>loic</cp:lastModifiedBy>
  <cp:revision>807</cp:revision>
  <dcterms:created xsi:type="dcterms:W3CDTF">2020-09-10T11:37:30Z</dcterms:created>
  <dcterms:modified xsi:type="dcterms:W3CDTF">2021-09-30T12:18:01Z</dcterms:modified>
</cp:coreProperties>
</file>