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56" r:id="rId2"/>
    <p:sldId id="313" r:id="rId3"/>
    <p:sldId id="1240" r:id="rId4"/>
    <p:sldId id="1097" r:id="rId5"/>
    <p:sldId id="257" r:id="rId6"/>
    <p:sldId id="302" r:id="rId7"/>
    <p:sldId id="1099" r:id="rId8"/>
    <p:sldId id="1100" r:id="rId9"/>
    <p:sldId id="259" r:id="rId10"/>
    <p:sldId id="258" r:id="rId11"/>
    <p:sldId id="264" r:id="rId12"/>
    <p:sldId id="278" r:id="rId13"/>
    <p:sldId id="1098" r:id="rId14"/>
    <p:sldId id="277" r:id="rId15"/>
    <p:sldId id="340" r:id="rId16"/>
    <p:sldId id="301" r:id="rId17"/>
    <p:sldId id="304" r:id="rId18"/>
    <p:sldId id="294" r:id="rId19"/>
    <p:sldId id="298" r:id="rId20"/>
    <p:sldId id="295" r:id="rId21"/>
    <p:sldId id="297" r:id="rId22"/>
    <p:sldId id="565" r:id="rId23"/>
    <p:sldId id="564" r:id="rId24"/>
    <p:sldId id="1096" r:id="rId25"/>
    <p:sldId id="446" r:id="rId26"/>
    <p:sldId id="454" r:id="rId27"/>
    <p:sldId id="1215" r:id="rId28"/>
    <p:sldId id="1216" r:id="rId29"/>
    <p:sldId id="1218" r:id="rId30"/>
    <p:sldId id="1237" r:id="rId31"/>
    <p:sldId id="1238" r:id="rId32"/>
    <p:sldId id="1239" r:id="rId33"/>
    <p:sldId id="1219" r:id="rId34"/>
    <p:sldId id="306" r:id="rId35"/>
    <p:sldId id="307" r:id="rId36"/>
    <p:sldId id="308" r:id="rId37"/>
    <p:sldId id="314" r:id="rId38"/>
    <p:sldId id="312" r:id="rId39"/>
    <p:sldId id="316" r:id="rId40"/>
    <p:sldId id="318" r:id="rId41"/>
    <p:sldId id="320" r:id="rId42"/>
    <p:sldId id="310" r:id="rId43"/>
    <p:sldId id="321" r:id="rId44"/>
    <p:sldId id="322" r:id="rId45"/>
    <p:sldId id="1101" r:id="rId46"/>
    <p:sldId id="267" r:id="rId47"/>
    <p:sldId id="260" r:id="rId48"/>
    <p:sldId id="262" r:id="rId49"/>
    <p:sldId id="271" r:id="rId50"/>
    <p:sldId id="280" r:id="rId51"/>
    <p:sldId id="124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54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wbrand2\Desktop\Research\Frequency%20Tuning%20and%20Trifurcation\Argon\350pf%20Frequency%20Reflection%2012,5mTorr,%2010scc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wbrand2\Desktop\Research\Frequency%20Tuning%20and%20Trifurcation\Argon\100pf%20Frequency%20Reflection%2012,5mTorr,%2010scc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wbrand2\Dropbox\Carl\25W%2012,5mTorr%20run%20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aford2\Dropbox\PhD\NE%20745\Langmuir%20Lab\ArgonVsPressure%20@75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>
                <a:effectLst/>
              </a:rPr>
              <a:t>Best Matched Frequency 350pf</a:t>
            </a:r>
            <a:endParaRPr lang="en-US" sz="1100" b="1" dirty="0">
              <a:effectLst/>
            </a:endParaRPr>
          </a:p>
        </c:rich>
      </c:tx>
      <c:layout>
        <c:manualLayout>
          <c:xMode val="edge"/>
          <c:yMode val="edge"/>
          <c:x val="0.22761179207484541"/>
          <c:y val="2.5974025974025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692369162516083E-2"/>
          <c:y val="0.16738384974605447"/>
          <c:w val="0.61623128801813165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'Based on Delivered Power'!$B$1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158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'Based on Delivered Power'!$A$2:$A$7</c:f>
              <c:numCache>
                <c:formatCode>0E+00</c:formatCode>
                <c:ptCount val="6"/>
                <c:pt idx="0">
                  <c:v>1010000000</c:v>
                </c:pt>
                <c:pt idx="1">
                  <c:v>5000000000</c:v>
                </c:pt>
                <c:pt idx="2">
                  <c:v>8000000000</c:v>
                </c:pt>
                <c:pt idx="3">
                  <c:v>10000000000</c:v>
                </c:pt>
                <c:pt idx="4">
                  <c:v>50000000000</c:v>
                </c:pt>
                <c:pt idx="5">
                  <c:v>80000000000</c:v>
                </c:pt>
              </c:numCache>
            </c:numRef>
          </c:xVal>
          <c:yVal>
            <c:numRef>
              <c:f>'Based on Delivered Power'!$B$2:$B$7</c:f>
              <c:numCache>
                <c:formatCode>General</c:formatCode>
                <c:ptCount val="6"/>
                <c:pt idx="0">
                  <c:v>13.025</c:v>
                </c:pt>
                <c:pt idx="1">
                  <c:v>13.05</c:v>
                </c:pt>
                <c:pt idx="2">
                  <c:v>13.05</c:v>
                </c:pt>
                <c:pt idx="3">
                  <c:v>13.05</c:v>
                </c:pt>
                <c:pt idx="4">
                  <c:v>13.3</c:v>
                </c:pt>
                <c:pt idx="5">
                  <c:v>13.5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1D-4B34-BEC5-C97947E2B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526800"/>
        <c:axId val="355527128"/>
      </c:scatterChart>
      <c:scatterChart>
        <c:scatterStyle val="lineMarker"/>
        <c:varyColors val="0"/>
        <c:ser>
          <c:idx val="1"/>
          <c:order val="1"/>
          <c:tx>
            <c:strRef>
              <c:f>'Based on Delivered Power'!$S$1</c:f>
              <c:strCache>
                <c:ptCount val="1"/>
                <c:pt idx="0">
                  <c:v>Frq Tuned Delivered Power Ratio</c:v>
                </c:pt>
              </c:strCache>
            </c:strRef>
          </c:tx>
          <c:spPr>
            <a:ln w="158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433945756780384E-2"/>
                  <c:y val="-6.9264069264069347E-2"/>
                </c:manualLayout>
              </c:layout>
              <c:tx>
                <c:rich>
                  <a:bodyPr/>
                  <a:lstStyle/>
                  <a:p>
                    <a:fld id="{9D43A5E8-DFE1-FA4A-ABBF-68BD3A78BCC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F1D-4B34-BEC5-C97947E2BF43}"/>
                </c:ext>
              </c:extLst>
            </c:dLbl>
            <c:dLbl>
              <c:idx val="1"/>
              <c:layout>
                <c:manualLayout>
                  <c:x val="-5.2493438320209973E-2"/>
                  <c:y val="-5.1948051948051951E-2"/>
                </c:manualLayout>
              </c:layout>
              <c:tx>
                <c:rich>
                  <a:bodyPr/>
                  <a:lstStyle/>
                  <a:p>
                    <a:fld id="{11F5C45B-3822-7347-A3D2-744192793A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F1D-4B34-BEC5-C97947E2BF43}"/>
                </c:ext>
              </c:extLst>
            </c:dLbl>
            <c:dLbl>
              <c:idx val="2"/>
              <c:layout>
                <c:manualLayout>
                  <c:x val="-5.4680664916885391E-2"/>
                  <c:y val="-8.2251082251082255E-2"/>
                </c:manualLayout>
              </c:layout>
              <c:tx>
                <c:rich>
                  <a:bodyPr/>
                  <a:lstStyle/>
                  <a:p>
                    <a:fld id="{ECEFB219-5C34-154C-AD39-CF2E5557834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F1D-4B34-BEC5-C97947E2BF43}"/>
                </c:ext>
              </c:extLst>
            </c:dLbl>
            <c:dLbl>
              <c:idx val="3"/>
              <c:layout>
                <c:manualLayout>
                  <c:x val="-2.1872265966754154E-2"/>
                  <c:y val="-9.956709956709961E-2"/>
                </c:manualLayout>
              </c:layout>
              <c:tx>
                <c:rich>
                  <a:bodyPr/>
                  <a:lstStyle/>
                  <a:p>
                    <a:fld id="{754D1F81-F529-D344-9672-220970D815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F1D-4B34-BEC5-C97947E2BF43}"/>
                </c:ext>
              </c:extLst>
            </c:dLbl>
            <c:dLbl>
              <c:idx val="4"/>
              <c:layout>
                <c:manualLayout>
                  <c:x val="-6.5616797900262383E-2"/>
                  <c:y val="-5.1948051948051951E-2"/>
                </c:manualLayout>
              </c:layout>
              <c:tx>
                <c:rich>
                  <a:bodyPr/>
                  <a:lstStyle/>
                  <a:p>
                    <a:fld id="{24025261-DDC8-084A-9D23-4590D007A2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F1D-4B34-BEC5-C97947E2BF43}"/>
                </c:ext>
              </c:extLst>
            </c:dLbl>
            <c:dLbl>
              <c:idx val="5"/>
              <c:layout>
                <c:manualLayout>
                  <c:x val="-3.9370078740157639E-2"/>
                  <c:y val="-6.9264069264069264E-2"/>
                </c:manualLayout>
              </c:layout>
              <c:tx>
                <c:rich>
                  <a:bodyPr/>
                  <a:lstStyle/>
                  <a:p>
                    <a:fld id="{83F13E12-5154-6549-883A-4932D6BF38E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F1D-4B34-BEC5-C97947E2BF4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1D-4B34-BEC5-C97947E2BF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'Based on Delivered Power'!$A$2:$A$8</c:f>
              <c:numCache>
                <c:formatCode>0E+00</c:formatCode>
                <c:ptCount val="7"/>
                <c:pt idx="0">
                  <c:v>1010000000</c:v>
                </c:pt>
                <c:pt idx="1">
                  <c:v>5000000000</c:v>
                </c:pt>
                <c:pt idx="2">
                  <c:v>8000000000</c:v>
                </c:pt>
                <c:pt idx="3">
                  <c:v>10000000000</c:v>
                </c:pt>
                <c:pt idx="4">
                  <c:v>50000000000</c:v>
                </c:pt>
                <c:pt idx="5">
                  <c:v>80000000000</c:v>
                </c:pt>
                <c:pt idx="6" formatCode="0.00E+00">
                  <c:v>100000000000</c:v>
                </c:pt>
              </c:numCache>
            </c:numRef>
          </c:xVal>
          <c:yVal>
            <c:numRef>
              <c:f>'Based on Delivered Power'!$S$2:$S$8</c:f>
              <c:numCache>
                <c:formatCode>General</c:formatCode>
                <c:ptCount val="7"/>
                <c:pt idx="0">
                  <c:v>0.27272727272727271</c:v>
                </c:pt>
                <c:pt idx="1">
                  <c:v>0.52941176470588236</c:v>
                </c:pt>
                <c:pt idx="2">
                  <c:v>0.58333333333333337</c:v>
                </c:pt>
                <c:pt idx="3">
                  <c:v>0.61165048543689327</c:v>
                </c:pt>
                <c:pt idx="4">
                  <c:v>0.96153846153846156</c:v>
                </c:pt>
                <c:pt idx="5">
                  <c:v>0.97402597402597402</c:v>
                </c:pt>
                <c:pt idx="6">
                  <c:v>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'Based on Delivered Power'!$B$2:$B$7</c15:f>
                <c15:dlblRangeCache>
                  <c:ptCount val="6"/>
                  <c:pt idx="0">
                    <c:v>13.025</c:v>
                  </c:pt>
                  <c:pt idx="1">
                    <c:v>13.05</c:v>
                  </c:pt>
                  <c:pt idx="2">
                    <c:v>13.05</c:v>
                  </c:pt>
                  <c:pt idx="3">
                    <c:v>13.05</c:v>
                  </c:pt>
                  <c:pt idx="4">
                    <c:v>13.3</c:v>
                  </c:pt>
                  <c:pt idx="5">
                    <c:v>13.5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FF1D-4B34-BEC5-C97947E2BF43}"/>
            </c:ext>
          </c:extLst>
        </c:ser>
        <c:ser>
          <c:idx val="2"/>
          <c:order val="2"/>
          <c:tx>
            <c:strRef>
              <c:f>'Based on Delivered Power'!$C$14</c:f>
              <c:strCache>
                <c:ptCount val="1"/>
                <c:pt idx="0">
                  <c:v>13.56 Delivered Power Ratio</c:v>
                </c:pt>
              </c:strCache>
            </c:strRef>
          </c:tx>
          <c:spPr>
            <a:ln w="158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'Based on Delivered Power'!$D$14:$D$20</c:f>
              <c:numCache>
                <c:formatCode>0.00E+00</c:formatCode>
                <c:ptCount val="7"/>
                <c:pt idx="0">
                  <c:v>1000000000</c:v>
                </c:pt>
                <c:pt idx="1">
                  <c:v>5000000000</c:v>
                </c:pt>
                <c:pt idx="2">
                  <c:v>7800000000</c:v>
                </c:pt>
                <c:pt idx="3">
                  <c:v>10000000000</c:v>
                </c:pt>
                <c:pt idx="4">
                  <c:v>61500000000</c:v>
                </c:pt>
                <c:pt idx="5">
                  <c:v>79000000000</c:v>
                </c:pt>
                <c:pt idx="6">
                  <c:v>100000000000</c:v>
                </c:pt>
              </c:numCache>
            </c:numRef>
          </c:xVal>
          <c:yVal>
            <c:numRef>
              <c:f>'Based on Delivered Power'!$J$14:$J$20</c:f>
              <c:numCache>
                <c:formatCode>General</c:formatCode>
                <c:ptCount val="7"/>
                <c:pt idx="0">
                  <c:v>0.1111111111111111</c:v>
                </c:pt>
                <c:pt idx="1">
                  <c:v>0.14141414141414144</c:v>
                </c:pt>
                <c:pt idx="2">
                  <c:v>0.17874396135265697</c:v>
                </c:pt>
                <c:pt idx="3">
                  <c:v>0.2</c:v>
                </c:pt>
                <c:pt idx="4">
                  <c:v>0.80487804878048785</c:v>
                </c:pt>
                <c:pt idx="5">
                  <c:v>0.93258426966292129</c:v>
                </c:pt>
                <c:pt idx="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F1D-4B34-BEC5-C97947E2B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527784"/>
        <c:axId val="274369656"/>
      </c:scatterChart>
      <c:valAx>
        <c:axId val="355526800"/>
        <c:scaling>
          <c:logBase val="10"/>
          <c:orientation val="minMax"/>
          <c:min val="10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/>
                  <a:t>Electron</a:t>
                </a:r>
                <a:r>
                  <a:rPr lang="en-US" sz="1100" b="1" baseline="0" dirty="0"/>
                  <a:t> Density </a:t>
                </a:r>
                <a:r>
                  <a:rPr lang="en-US" sz="1100" b="1" i="0" baseline="0" dirty="0">
                    <a:effectLst/>
                  </a:rPr>
                  <a:t>(cm</a:t>
                </a:r>
                <a:r>
                  <a:rPr lang="en-US" sz="1100" b="1" i="0" baseline="30000" dirty="0">
                    <a:effectLst/>
                  </a:rPr>
                  <a:t>-3</a:t>
                </a:r>
                <a:r>
                  <a:rPr lang="en-US" sz="1100" b="1" i="0" baseline="0" dirty="0">
                    <a:effectLst/>
                  </a:rPr>
                  <a:t>)</a:t>
                </a:r>
                <a:endParaRPr lang="en-US" sz="11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7128"/>
        <c:crosses val="autoZero"/>
        <c:crossBetween val="midCat"/>
      </c:valAx>
      <c:valAx>
        <c:axId val="35552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rgbClr val="0070C0"/>
                    </a:solidFill>
                  </a:rPr>
                  <a:t>Frequency (MHz)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6800"/>
        <c:crosses val="autoZero"/>
        <c:crossBetween val="midCat"/>
      </c:valAx>
      <c:valAx>
        <c:axId val="2743696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accent2"/>
                    </a:solidFill>
                  </a:rPr>
                  <a:t>Delivered Power (Normalized)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7784"/>
        <c:crosses val="max"/>
        <c:crossBetween val="midCat"/>
      </c:valAx>
      <c:valAx>
        <c:axId val="355527784"/>
        <c:scaling>
          <c:logBase val="10"/>
          <c:orientation val="minMax"/>
        </c:scaling>
        <c:delete val="1"/>
        <c:axPos val="b"/>
        <c:numFmt formatCode="0E+00" sourceLinked="1"/>
        <c:majorTickMark val="out"/>
        <c:minorTickMark val="none"/>
        <c:tickLblPos val="nextTo"/>
        <c:crossAx val="274369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093558187116375"/>
          <c:y val="0.21753723966322389"/>
          <c:w val="0.19812828514545919"/>
          <c:h val="0.56980672870436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Best</a:t>
            </a:r>
            <a:r>
              <a:rPr lang="en-US" b="1" baseline="0" dirty="0"/>
              <a:t> Matched Frequency 100pf</a:t>
            </a:r>
            <a:endParaRPr lang="en-US" b="1" dirty="0"/>
          </a:p>
        </c:rich>
      </c:tx>
      <c:layout>
        <c:manualLayout>
          <c:xMode val="edge"/>
          <c:yMode val="edge"/>
          <c:x val="0.22761182671713995"/>
          <c:y val="4.2280795529998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35730244869978"/>
          <c:y val="0.17171296296296296"/>
          <c:w val="0.6189595247980928"/>
          <c:h val="0.61808654126567508"/>
        </c:manualLayout>
      </c:layout>
      <c:scatterChart>
        <c:scatterStyle val="lineMarker"/>
        <c:varyColors val="0"/>
        <c:ser>
          <c:idx val="0"/>
          <c:order val="0"/>
          <c:tx>
            <c:strRef>
              <c:f>'Based on Delivered Power'!$B$1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158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'Based on Delivered Power'!$A$2:$A$7</c:f>
              <c:numCache>
                <c:formatCode>0E+00</c:formatCode>
                <c:ptCount val="6"/>
                <c:pt idx="0">
                  <c:v>1010000000</c:v>
                </c:pt>
                <c:pt idx="1">
                  <c:v>5000000000</c:v>
                </c:pt>
                <c:pt idx="2">
                  <c:v>8000000000</c:v>
                </c:pt>
                <c:pt idx="3">
                  <c:v>10000000000</c:v>
                </c:pt>
                <c:pt idx="4">
                  <c:v>50000000000</c:v>
                </c:pt>
                <c:pt idx="5">
                  <c:v>80000000000</c:v>
                </c:pt>
              </c:numCache>
            </c:numRef>
          </c:xVal>
          <c:yVal>
            <c:numRef>
              <c:f>'Based on Delivered Power'!$B$2:$B$7</c:f>
              <c:numCache>
                <c:formatCode>General</c:formatCode>
                <c:ptCount val="6"/>
                <c:pt idx="0">
                  <c:v>13.2</c:v>
                </c:pt>
                <c:pt idx="1">
                  <c:v>13.2</c:v>
                </c:pt>
                <c:pt idx="2">
                  <c:v>13.2</c:v>
                </c:pt>
                <c:pt idx="3">
                  <c:v>13.2</c:v>
                </c:pt>
                <c:pt idx="4">
                  <c:v>13.4</c:v>
                </c:pt>
                <c:pt idx="5">
                  <c:v>13.5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C5E-4BF9-8F26-209761ADC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526800"/>
        <c:axId val="355527128"/>
      </c:scatterChart>
      <c:scatterChart>
        <c:scatterStyle val="lineMarker"/>
        <c:varyColors val="0"/>
        <c:ser>
          <c:idx val="1"/>
          <c:order val="1"/>
          <c:tx>
            <c:strRef>
              <c:f>'Based on Delivered Power'!$R$1</c:f>
              <c:strCache>
                <c:ptCount val="1"/>
                <c:pt idx="0">
                  <c:v>Delivered Power</c:v>
                </c:pt>
              </c:strCache>
            </c:strRef>
          </c:tx>
          <c:spPr>
            <a:ln w="158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1CBB82EB-81D3-144E-8264-C270EE6EAB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C5E-4BF9-8F26-209761ADCEE4}"/>
                </c:ext>
              </c:extLst>
            </c:dLbl>
            <c:dLbl>
              <c:idx val="1"/>
              <c:layout>
                <c:manualLayout>
                  <c:x val="-5.6726094003241544E-2"/>
                  <c:y val="-6.4814814814814853E-2"/>
                </c:manualLayout>
              </c:layout>
              <c:tx>
                <c:rich>
                  <a:bodyPr/>
                  <a:lstStyle/>
                  <a:p>
                    <a:fld id="{98F2BA42-660F-AD48-BFFF-134063CD8C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C5E-4BF9-8F26-209761ADCEE4}"/>
                </c:ext>
              </c:extLst>
            </c:dLbl>
            <c:dLbl>
              <c:idx val="2"/>
              <c:layout>
                <c:manualLayout>
                  <c:x val="-4.0518638573743972E-2"/>
                  <c:y val="4.6296296296296252E-2"/>
                </c:manualLayout>
              </c:layout>
              <c:tx>
                <c:rich>
                  <a:bodyPr/>
                  <a:lstStyle/>
                  <a:p>
                    <a:fld id="{E43B80DA-5E4D-8C4E-A40F-E752C2C0CA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C5E-4BF9-8F26-209761ADCEE4}"/>
                </c:ext>
              </c:extLst>
            </c:dLbl>
            <c:dLbl>
              <c:idx val="3"/>
              <c:layout>
                <c:manualLayout>
                  <c:x val="-2.9713668287412211E-2"/>
                  <c:y val="-6.4814814814814853E-2"/>
                </c:manualLayout>
              </c:layout>
              <c:tx>
                <c:rich>
                  <a:bodyPr/>
                  <a:lstStyle/>
                  <a:p>
                    <a:fld id="{B0861ADB-E6DB-054A-9519-ADD5801874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C5E-4BF9-8F26-209761ADCEE4}"/>
                </c:ext>
              </c:extLst>
            </c:dLbl>
            <c:dLbl>
              <c:idx val="4"/>
              <c:layout>
                <c:manualLayout>
                  <c:x val="-4.8622366288492806E-2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3D4557F1-8966-2F4B-90B8-E64A72E99E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C5E-4BF9-8F26-209761ADCEE4}"/>
                </c:ext>
              </c:extLst>
            </c:dLbl>
            <c:dLbl>
              <c:idx val="5"/>
              <c:layout>
                <c:manualLayout>
                  <c:x val="-4.3219881145326849E-2"/>
                  <c:y val="4.6296296296296252E-2"/>
                </c:manualLayout>
              </c:layout>
              <c:tx>
                <c:rich>
                  <a:bodyPr/>
                  <a:lstStyle/>
                  <a:p>
                    <a:fld id="{AA423541-6427-294F-A622-DAB764DD00E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C5E-4BF9-8F26-209761ADC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'Based on Delivered Power'!$A$2:$A$7</c:f>
              <c:numCache>
                <c:formatCode>0E+00</c:formatCode>
                <c:ptCount val="6"/>
                <c:pt idx="0">
                  <c:v>1010000000</c:v>
                </c:pt>
                <c:pt idx="1">
                  <c:v>5000000000</c:v>
                </c:pt>
                <c:pt idx="2">
                  <c:v>8000000000</c:v>
                </c:pt>
                <c:pt idx="3">
                  <c:v>10000000000</c:v>
                </c:pt>
                <c:pt idx="4">
                  <c:v>50000000000</c:v>
                </c:pt>
                <c:pt idx="5">
                  <c:v>80000000000</c:v>
                </c:pt>
              </c:numCache>
            </c:numRef>
          </c:xVal>
          <c:yVal>
            <c:numRef>
              <c:f>'Based on Delivered Power'!$S$2:$S$7</c:f>
              <c:numCache>
                <c:formatCode>0.00</c:formatCode>
                <c:ptCount val="6"/>
                <c:pt idx="0">
                  <c:v>0.6</c:v>
                </c:pt>
                <c:pt idx="1">
                  <c:v>0.8</c:v>
                </c:pt>
                <c:pt idx="2">
                  <c:v>0.83333333333333337</c:v>
                </c:pt>
                <c:pt idx="3">
                  <c:v>0.87179487179487181</c:v>
                </c:pt>
                <c:pt idx="4">
                  <c:v>1</c:v>
                </c:pt>
                <c:pt idx="5">
                  <c:v>0.97701149425287359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'Based on Delivered Power'!$B$2:$B$7</c15:f>
                <c15:dlblRangeCache>
                  <c:ptCount val="6"/>
                  <c:pt idx="0">
                    <c:v>13.2</c:v>
                  </c:pt>
                  <c:pt idx="1">
                    <c:v>13.2</c:v>
                  </c:pt>
                  <c:pt idx="2">
                    <c:v>13.2</c:v>
                  </c:pt>
                  <c:pt idx="3">
                    <c:v>13.2</c:v>
                  </c:pt>
                  <c:pt idx="4">
                    <c:v>13.4</c:v>
                  </c:pt>
                  <c:pt idx="5">
                    <c:v>13.5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5C5E-4BF9-8F26-209761ADCEE4}"/>
            </c:ext>
          </c:extLst>
        </c:ser>
        <c:ser>
          <c:idx val="2"/>
          <c:order val="2"/>
          <c:tx>
            <c:strRef>
              <c:f>'Based on Delivered Power'!$B$27</c:f>
              <c:strCache>
                <c:ptCount val="1"/>
                <c:pt idx="0">
                  <c:v>13.56 Delivered Power Ratio</c:v>
                </c:pt>
              </c:strCache>
            </c:strRef>
          </c:tx>
          <c:spPr>
            <a:ln w="158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'Based on Delivered Power'!$C$27:$C$32</c:f>
              <c:numCache>
                <c:formatCode>0.00E+00</c:formatCode>
                <c:ptCount val="6"/>
                <c:pt idx="0">
                  <c:v>1000000000</c:v>
                </c:pt>
                <c:pt idx="1">
                  <c:v>5080000000</c:v>
                </c:pt>
                <c:pt idx="2">
                  <c:v>8070000000</c:v>
                </c:pt>
                <c:pt idx="3">
                  <c:v>10400000000</c:v>
                </c:pt>
                <c:pt idx="4">
                  <c:v>52400000000</c:v>
                </c:pt>
                <c:pt idx="5">
                  <c:v>81000000000</c:v>
                </c:pt>
              </c:numCache>
            </c:numRef>
          </c:xVal>
          <c:yVal>
            <c:numRef>
              <c:f>'Based on Delivered Power'!$I$27:$I$33</c:f>
              <c:numCache>
                <c:formatCode>General</c:formatCode>
                <c:ptCount val="7"/>
                <c:pt idx="0">
                  <c:v>0.2</c:v>
                </c:pt>
                <c:pt idx="1">
                  <c:v>0.2413793103448276</c:v>
                </c:pt>
                <c:pt idx="2">
                  <c:v>0.28947368421052633</c:v>
                </c:pt>
                <c:pt idx="3">
                  <c:v>0.29268292682926828</c:v>
                </c:pt>
                <c:pt idx="4">
                  <c:v>0.82608695652173914</c:v>
                </c:pt>
                <c:pt idx="5">
                  <c:v>0.9107142857142857</c:v>
                </c:pt>
                <c:pt idx="6">
                  <c:v>0.86111111111111116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C5E-4BF9-8F26-209761ADC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527784"/>
        <c:axId val="274369656"/>
      </c:scatterChart>
      <c:valAx>
        <c:axId val="355526800"/>
        <c:scaling>
          <c:logBase val="10"/>
          <c:orientation val="minMax"/>
          <c:min val="10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/>
                  <a:t>Electron</a:t>
                </a:r>
                <a:r>
                  <a:rPr lang="en-US" sz="1100" b="1" baseline="0" dirty="0"/>
                  <a:t> Density </a:t>
                </a:r>
                <a:r>
                  <a:rPr lang="en-US" sz="1100" b="1" i="0" baseline="0" dirty="0">
                    <a:effectLst/>
                  </a:rPr>
                  <a:t>(cm</a:t>
                </a:r>
                <a:r>
                  <a:rPr lang="en-US" sz="1100" b="1" i="0" baseline="30000" dirty="0">
                    <a:effectLst/>
                  </a:rPr>
                  <a:t>-3</a:t>
                </a:r>
                <a:r>
                  <a:rPr lang="en-US" sz="1100" b="1" i="0" baseline="0" dirty="0">
                    <a:effectLst/>
                  </a:rPr>
                  <a:t>)</a:t>
                </a:r>
                <a:endParaRPr lang="en-US" sz="11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7128"/>
        <c:crosses val="autoZero"/>
        <c:crossBetween val="midCat"/>
      </c:valAx>
      <c:valAx>
        <c:axId val="35552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rgbClr val="0070C0"/>
                    </a:solidFill>
                  </a:rPr>
                  <a:t>Frequency (MHz)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6800"/>
        <c:crosses val="autoZero"/>
        <c:crossBetween val="midCat"/>
      </c:valAx>
      <c:valAx>
        <c:axId val="27436965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solidFill>
                      <a:schemeClr val="accent2"/>
                    </a:solidFill>
                    <a:effectLst/>
                  </a:rPr>
                  <a:t>Delivered Power (Normalized)</a:t>
                </a:r>
                <a:endParaRPr lang="en-US" sz="1100" b="1">
                  <a:solidFill>
                    <a:schemeClr val="accent2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7784"/>
        <c:crosses val="max"/>
        <c:crossBetween val="midCat"/>
      </c:valAx>
      <c:valAx>
        <c:axId val="355527784"/>
        <c:scaling>
          <c:logBase val="10"/>
          <c:orientation val="minMax"/>
        </c:scaling>
        <c:delete val="1"/>
        <c:axPos val="b"/>
        <c:numFmt formatCode="0E+00" sourceLinked="1"/>
        <c:majorTickMark val="out"/>
        <c:minorTickMark val="none"/>
        <c:tickLblPos val="nextTo"/>
        <c:crossAx val="274369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8017394523026"/>
          <c:y val="0.19719903601265834"/>
          <c:w val="0.1901982605476974"/>
          <c:h val="0.56863674952050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Transient Matching</a:t>
            </a:r>
            <a:r>
              <a:rPr lang="en-US" b="1" baseline="0">
                <a:solidFill>
                  <a:sysClr val="windowText" lastClr="000000"/>
                </a:solidFill>
              </a:rPr>
              <a:t> @ 12.5mTorr</a:t>
            </a:r>
            <a:endParaRPr lang="en-US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18839451288683"/>
          <c:y val="0.13701969024858965"/>
          <c:w val="0.73261482980842418"/>
          <c:h val="0.72190738833282087"/>
        </c:manualLayout>
      </c:layout>
      <c:scatterChart>
        <c:scatterStyle val="lineMarker"/>
        <c:varyColors val="0"/>
        <c:ser>
          <c:idx val="0"/>
          <c:order val="0"/>
          <c:tx>
            <c:strRef>
              <c:f>all!$A$1</c:f>
              <c:strCache>
                <c:ptCount val="1"/>
                <c:pt idx="0">
                  <c:v>1µs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all!$B$3:$B$64</c:f>
              <c:numCache>
                <c:formatCode>General</c:formatCode>
                <c:ptCount val="62"/>
                <c:pt idx="0">
                  <c:v>0</c:v>
                </c:pt>
                <c:pt idx="1">
                  <c:v>4</c:v>
                </c:pt>
                <c:pt idx="2">
                  <c:v>6.5</c:v>
                </c:pt>
                <c:pt idx="3">
                  <c:v>9</c:v>
                </c:pt>
                <c:pt idx="4">
                  <c:v>12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21</c:v>
                </c:pt>
                <c:pt idx="9">
                  <c:v>23</c:v>
                </c:pt>
                <c:pt idx="10">
                  <c:v>25</c:v>
                </c:pt>
                <c:pt idx="11">
                  <c:v>28</c:v>
                </c:pt>
                <c:pt idx="12">
                  <c:v>33</c:v>
                </c:pt>
                <c:pt idx="13">
                  <c:v>38</c:v>
                </c:pt>
                <c:pt idx="14">
                  <c:v>45</c:v>
                </c:pt>
                <c:pt idx="15">
                  <c:v>50</c:v>
                </c:pt>
                <c:pt idx="16">
                  <c:v>52</c:v>
                </c:pt>
                <c:pt idx="17">
                  <c:v>60</c:v>
                </c:pt>
                <c:pt idx="18">
                  <c:v>70</c:v>
                </c:pt>
                <c:pt idx="19">
                  <c:v>75</c:v>
                </c:pt>
                <c:pt idx="20">
                  <c:v>80</c:v>
                </c:pt>
                <c:pt idx="21">
                  <c:v>82</c:v>
                </c:pt>
                <c:pt idx="22">
                  <c:v>85</c:v>
                </c:pt>
                <c:pt idx="23">
                  <c:v>100</c:v>
                </c:pt>
                <c:pt idx="24">
                  <c:v>125</c:v>
                </c:pt>
                <c:pt idx="25">
                  <c:v>150</c:v>
                </c:pt>
                <c:pt idx="26">
                  <c:v>170</c:v>
                </c:pt>
                <c:pt idx="27">
                  <c:v>180</c:v>
                </c:pt>
                <c:pt idx="28">
                  <c:v>200</c:v>
                </c:pt>
                <c:pt idx="29">
                  <c:v>200</c:v>
                </c:pt>
                <c:pt idx="30">
                  <c:v>225</c:v>
                </c:pt>
                <c:pt idx="31">
                  <c:v>230</c:v>
                </c:pt>
                <c:pt idx="32">
                  <c:v>232</c:v>
                </c:pt>
                <c:pt idx="33">
                  <c:v>234</c:v>
                </c:pt>
                <c:pt idx="34">
                  <c:v>235</c:v>
                </c:pt>
                <c:pt idx="35">
                  <c:v>236</c:v>
                </c:pt>
                <c:pt idx="36">
                  <c:v>236</c:v>
                </c:pt>
                <c:pt idx="37">
                  <c:v>237</c:v>
                </c:pt>
                <c:pt idx="38">
                  <c:v>238</c:v>
                </c:pt>
                <c:pt idx="39">
                  <c:v>239</c:v>
                </c:pt>
                <c:pt idx="40">
                  <c:v>240</c:v>
                </c:pt>
                <c:pt idx="41">
                  <c:v>242</c:v>
                </c:pt>
                <c:pt idx="42">
                  <c:v>242</c:v>
                </c:pt>
                <c:pt idx="43">
                  <c:v>244</c:v>
                </c:pt>
                <c:pt idx="44">
                  <c:v>245</c:v>
                </c:pt>
                <c:pt idx="45">
                  <c:v>245</c:v>
                </c:pt>
                <c:pt idx="46">
                  <c:v>245</c:v>
                </c:pt>
                <c:pt idx="47">
                  <c:v>250</c:v>
                </c:pt>
                <c:pt idx="48">
                  <c:v>250</c:v>
                </c:pt>
                <c:pt idx="49">
                  <c:v>255</c:v>
                </c:pt>
                <c:pt idx="50">
                  <c:v>260</c:v>
                </c:pt>
                <c:pt idx="51">
                  <c:v>270</c:v>
                </c:pt>
                <c:pt idx="52">
                  <c:v>285</c:v>
                </c:pt>
                <c:pt idx="53">
                  <c:v>310</c:v>
                </c:pt>
                <c:pt idx="54">
                  <c:v>345</c:v>
                </c:pt>
                <c:pt idx="55">
                  <c:v>405</c:v>
                </c:pt>
                <c:pt idx="56">
                  <c:v>500</c:v>
                </c:pt>
                <c:pt idx="57">
                  <c:v>580</c:v>
                </c:pt>
                <c:pt idx="58">
                  <c:v>750</c:v>
                </c:pt>
                <c:pt idx="59">
                  <c:v>900</c:v>
                </c:pt>
                <c:pt idx="60">
                  <c:v>987</c:v>
                </c:pt>
                <c:pt idx="61">
                  <c:v>995.5</c:v>
                </c:pt>
              </c:numCache>
            </c:numRef>
          </c:xVal>
          <c:yVal>
            <c:numRef>
              <c:f>all!$A$3:$A$63</c:f>
              <c:numCache>
                <c:formatCode>0.00E+00</c:formatCode>
                <c:ptCount val="61"/>
                <c:pt idx="0">
                  <c:v>862003842.67247796</c:v>
                </c:pt>
                <c:pt idx="1">
                  <c:v>2800485514.8277798</c:v>
                </c:pt>
                <c:pt idx="2">
                  <c:v>4635474424.3439302</c:v>
                </c:pt>
                <c:pt idx="3">
                  <c:v>6435005355.9764996</c:v>
                </c:pt>
                <c:pt idx="4">
                  <c:v>9991213118.1511402</c:v>
                </c:pt>
                <c:pt idx="5">
                  <c:v>11760934756.57</c:v>
                </c:pt>
                <c:pt idx="6">
                  <c:v>13529579724.640301</c:v>
                </c:pt>
                <c:pt idx="7">
                  <c:v>15299160524.569901</c:v>
                </c:pt>
                <c:pt idx="8">
                  <c:v>17071127646.466801</c:v>
                </c:pt>
                <c:pt idx="9">
                  <c:v>18846563766.5527</c:v>
                </c:pt>
                <c:pt idx="10">
                  <c:v>20626329605.239601</c:v>
                </c:pt>
                <c:pt idx="11">
                  <c:v>22411089891.157101</c:v>
                </c:pt>
                <c:pt idx="12">
                  <c:v>24201391998.981098</c:v>
                </c:pt>
                <c:pt idx="13">
                  <c:v>25997688841.3181</c:v>
                </c:pt>
                <c:pt idx="14">
                  <c:v>27800360758.2453</c:v>
                </c:pt>
                <c:pt idx="15">
                  <c:v>28704190333.2612</c:v>
                </c:pt>
                <c:pt idx="16">
                  <c:v>28885160498.839802</c:v>
                </c:pt>
                <c:pt idx="17">
                  <c:v>29247307305.265499</c:v>
                </c:pt>
                <c:pt idx="18">
                  <c:v>29609731200.666302</c:v>
                </c:pt>
                <c:pt idx="19">
                  <c:v>30517016792.390499</c:v>
                </c:pt>
                <c:pt idx="20">
                  <c:v>31426078260.252102</c:v>
                </c:pt>
                <c:pt idx="21">
                  <c:v>31881284114.0882</c:v>
                </c:pt>
                <c:pt idx="22">
                  <c:v>30971323678.223301</c:v>
                </c:pt>
                <c:pt idx="23">
                  <c:v>30517016792.390499</c:v>
                </c:pt>
                <c:pt idx="24">
                  <c:v>29609731200.666302</c:v>
                </c:pt>
                <c:pt idx="25">
                  <c:v>29247307305.265499</c:v>
                </c:pt>
                <c:pt idx="26">
                  <c:v>29609731200.666302</c:v>
                </c:pt>
                <c:pt idx="27">
                  <c:v>28885160498.839802</c:v>
                </c:pt>
                <c:pt idx="28">
                  <c:v>28704190333.2612</c:v>
                </c:pt>
                <c:pt idx="29">
                  <c:v>29247307305.265499</c:v>
                </c:pt>
                <c:pt idx="30">
                  <c:v>28885160498.839802</c:v>
                </c:pt>
                <c:pt idx="31">
                  <c:v>28704190333.2612</c:v>
                </c:pt>
                <c:pt idx="32">
                  <c:v>29247307305.265499</c:v>
                </c:pt>
                <c:pt idx="33">
                  <c:v>29609731200.666302</c:v>
                </c:pt>
                <c:pt idx="34">
                  <c:v>30517016792.390499</c:v>
                </c:pt>
                <c:pt idx="35">
                  <c:v>30971323678.223301</c:v>
                </c:pt>
                <c:pt idx="36">
                  <c:v>31426078260.252102</c:v>
                </c:pt>
                <c:pt idx="37">
                  <c:v>31881284114.0882</c:v>
                </c:pt>
                <c:pt idx="38">
                  <c:v>32336944694.4575</c:v>
                </c:pt>
                <c:pt idx="39">
                  <c:v>31881284114.0882</c:v>
                </c:pt>
                <c:pt idx="40">
                  <c:v>31426078260.252102</c:v>
                </c:pt>
                <c:pt idx="41">
                  <c:v>30971323678.223301</c:v>
                </c:pt>
                <c:pt idx="42">
                  <c:v>30517016792.390499</c:v>
                </c:pt>
                <c:pt idx="43">
                  <c:v>29609731200.666302</c:v>
                </c:pt>
                <c:pt idx="44">
                  <c:v>28704190333.2612</c:v>
                </c:pt>
                <c:pt idx="45">
                  <c:v>28885160498.839802</c:v>
                </c:pt>
                <c:pt idx="46">
                  <c:v>29247307305.265499</c:v>
                </c:pt>
                <c:pt idx="47">
                  <c:v>25997688841.3181</c:v>
                </c:pt>
                <c:pt idx="48">
                  <c:v>27800360758.2453</c:v>
                </c:pt>
                <c:pt idx="49">
                  <c:v>24201391998.981098</c:v>
                </c:pt>
                <c:pt idx="50">
                  <c:v>22411089891.157101</c:v>
                </c:pt>
                <c:pt idx="51">
                  <c:v>20626329605.239601</c:v>
                </c:pt>
                <c:pt idx="52">
                  <c:v>18846563766.5527</c:v>
                </c:pt>
                <c:pt idx="53">
                  <c:v>17071127646.466801</c:v>
                </c:pt>
                <c:pt idx="54">
                  <c:v>15299160524.569901</c:v>
                </c:pt>
                <c:pt idx="55">
                  <c:v>13529579724.640301</c:v>
                </c:pt>
                <c:pt idx="56">
                  <c:v>11760934756.57</c:v>
                </c:pt>
                <c:pt idx="57">
                  <c:v>9991213118.1511402</c:v>
                </c:pt>
                <c:pt idx="58">
                  <c:v>8217463333.8863697</c:v>
                </c:pt>
                <c:pt idx="59">
                  <c:v>6435005355.9764996</c:v>
                </c:pt>
                <c:pt idx="60">
                  <c:v>4635474424.3439302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A2-4EE9-AFE7-D094C5E85AA3}"/>
            </c:ext>
          </c:extLst>
        </c:ser>
        <c:ser>
          <c:idx val="7"/>
          <c:order val="7"/>
          <c:tx>
            <c:strRef>
              <c:f>all!$V$1</c:f>
              <c:strCache>
                <c:ptCount val="1"/>
                <c:pt idx="0">
                  <c:v>100µs</c:v>
                </c:pt>
              </c:strCache>
            </c:strRef>
          </c:tx>
          <c:spPr>
            <a:ln w="254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all!$W$3:$W$111</c:f>
              <c:numCache>
                <c:formatCode>General</c:formatCode>
                <c:ptCount val="109"/>
                <c:pt idx="0">
                  <c:v>1</c:v>
                </c:pt>
                <c:pt idx="1">
                  <c:v>6</c:v>
                </c:pt>
                <c:pt idx="2">
                  <c:v>20</c:v>
                </c:pt>
                <c:pt idx="3">
                  <c:v>25</c:v>
                </c:pt>
                <c:pt idx="4">
                  <c:v>33</c:v>
                </c:pt>
                <c:pt idx="5">
                  <c:v>38</c:v>
                </c:pt>
                <c:pt idx="6">
                  <c:v>42</c:v>
                </c:pt>
                <c:pt idx="7">
                  <c:v>46</c:v>
                </c:pt>
                <c:pt idx="8">
                  <c:v>50</c:v>
                </c:pt>
                <c:pt idx="9">
                  <c:v>54</c:v>
                </c:pt>
                <c:pt idx="10">
                  <c:v>58</c:v>
                </c:pt>
                <c:pt idx="11">
                  <c:v>61</c:v>
                </c:pt>
                <c:pt idx="12">
                  <c:v>65</c:v>
                </c:pt>
                <c:pt idx="13">
                  <c:v>69</c:v>
                </c:pt>
                <c:pt idx="14">
                  <c:v>71</c:v>
                </c:pt>
                <c:pt idx="15">
                  <c:v>74</c:v>
                </c:pt>
                <c:pt idx="16">
                  <c:v>77</c:v>
                </c:pt>
                <c:pt idx="17">
                  <c:v>80</c:v>
                </c:pt>
                <c:pt idx="18">
                  <c:v>83</c:v>
                </c:pt>
                <c:pt idx="19">
                  <c:v>87</c:v>
                </c:pt>
                <c:pt idx="20">
                  <c:v>90</c:v>
                </c:pt>
                <c:pt idx="21">
                  <c:v>93</c:v>
                </c:pt>
                <c:pt idx="22">
                  <c:v>98</c:v>
                </c:pt>
                <c:pt idx="23">
                  <c:v>100</c:v>
                </c:pt>
                <c:pt idx="24">
                  <c:v>103</c:v>
                </c:pt>
                <c:pt idx="25">
                  <c:v>108</c:v>
                </c:pt>
                <c:pt idx="26">
                  <c:v>111</c:v>
                </c:pt>
                <c:pt idx="27">
                  <c:v>116</c:v>
                </c:pt>
                <c:pt idx="28">
                  <c:v>120</c:v>
                </c:pt>
                <c:pt idx="29">
                  <c:v>125</c:v>
                </c:pt>
                <c:pt idx="30">
                  <c:v>132</c:v>
                </c:pt>
                <c:pt idx="31">
                  <c:v>140</c:v>
                </c:pt>
                <c:pt idx="32">
                  <c:v>148</c:v>
                </c:pt>
                <c:pt idx="33">
                  <c:v>160</c:v>
                </c:pt>
                <c:pt idx="34">
                  <c:v>170</c:v>
                </c:pt>
                <c:pt idx="35">
                  <c:v>210</c:v>
                </c:pt>
                <c:pt idx="36">
                  <c:v>220</c:v>
                </c:pt>
                <c:pt idx="37">
                  <c:v>228</c:v>
                </c:pt>
                <c:pt idx="38">
                  <c:v>236</c:v>
                </c:pt>
                <c:pt idx="39">
                  <c:v>238</c:v>
                </c:pt>
                <c:pt idx="40">
                  <c:v>240</c:v>
                </c:pt>
                <c:pt idx="41">
                  <c:v>242</c:v>
                </c:pt>
                <c:pt idx="42">
                  <c:v>244</c:v>
                </c:pt>
                <c:pt idx="43">
                  <c:v>245</c:v>
                </c:pt>
                <c:pt idx="44">
                  <c:v>246</c:v>
                </c:pt>
                <c:pt idx="45">
                  <c:v>248</c:v>
                </c:pt>
                <c:pt idx="46">
                  <c:v>250</c:v>
                </c:pt>
                <c:pt idx="47">
                  <c:v>255</c:v>
                </c:pt>
                <c:pt idx="48">
                  <c:v>258</c:v>
                </c:pt>
                <c:pt idx="49">
                  <c:v>260</c:v>
                </c:pt>
                <c:pt idx="50">
                  <c:v>265</c:v>
                </c:pt>
                <c:pt idx="51">
                  <c:v>270</c:v>
                </c:pt>
                <c:pt idx="52">
                  <c:v>280</c:v>
                </c:pt>
                <c:pt idx="53">
                  <c:v>290</c:v>
                </c:pt>
                <c:pt idx="54">
                  <c:v>300</c:v>
                </c:pt>
                <c:pt idx="55">
                  <c:v>315</c:v>
                </c:pt>
                <c:pt idx="56">
                  <c:v>330</c:v>
                </c:pt>
                <c:pt idx="57">
                  <c:v>355</c:v>
                </c:pt>
                <c:pt idx="58">
                  <c:v>380</c:v>
                </c:pt>
                <c:pt idx="59">
                  <c:v>430</c:v>
                </c:pt>
                <c:pt idx="60">
                  <c:v>450</c:v>
                </c:pt>
                <c:pt idx="61">
                  <c:v>490</c:v>
                </c:pt>
                <c:pt idx="62">
                  <c:v>530</c:v>
                </c:pt>
                <c:pt idx="63">
                  <c:v>600</c:v>
                </c:pt>
                <c:pt idx="64">
                  <c:v>680</c:v>
                </c:pt>
                <c:pt idx="65">
                  <c:v>740</c:v>
                </c:pt>
                <c:pt idx="66">
                  <c:v>870</c:v>
                </c:pt>
                <c:pt idx="67">
                  <c:v>920</c:v>
                </c:pt>
                <c:pt idx="68">
                  <c:v>988</c:v>
                </c:pt>
                <c:pt idx="69">
                  <c:v>991</c:v>
                </c:pt>
                <c:pt idx="70">
                  <c:v>994</c:v>
                </c:pt>
                <c:pt idx="71">
                  <c:v>997</c:v>
                </c:pt>
              </c:numCache>
            </c:numRef>
          </c:xVal>
          <c:yVal>
            <c:numRef>
              <c:f>all!$V$3:$V$111</c:f>
              <c:numCache>
                <c:formatCode>0.00E+00</c:formatCode>
                <c:ptCount val="109"/>
                <c:pt idx="0">
                  <c:v>3536931498.1424599</c:v>
                </c:pt>
                <c:pt idx="1">
                  <c:v>5350946385.9703999</c:v>
                </c:pt>
                <c:pt idx="2">
                  <c:v>7138813330.7641296</c:v>
                </c:pt>
                <c:pt idx="3">
                  <c:v>8913531601.2096596</c:v>
                </c:pt>
                <c:pt idx="4">
                  <c:v>10681639478.1793</c:v>
                </c:pt>
                <c:pt idx="5">
                  <c:v>12446999875.9965</c:v>
                </c:pt>
                <c:pt idx="6">
                  <c:v>14212135229.087</c:v>
                </c:pt>
                <c:pt idx="7">
                  <c:v>15978807802.2693</c:v>
                </c:pt>
                <c:pt idx="8">
                  <c:v>17748302672.775299</c:v>
                </c:pt>
                <c:pt idx="9">
                  <c:v>19521622436.110699</c:v>
                </c:pt>
                <c:pt idx="10">
                  <c:v>21299530109.223499</c:v>
                </c:pt>
                <c:pt idx="11">
                  <c:v>23082646495.902302</c:v>
                </c:pt>
                <c:pt idx="12">
                  <c:v>24871480098.162498</c:v>
                </c:pt>
                <c:pt idx="13">
                  <c:v>26666454288.016602</c:v>
                </c:pt>
                <c:pt idx="14">
                  <c:v>28467926486.081699</c:v>
                </c:pt>
                <c:pt idx="15">
                  <c:v>30276202040.5924</c:v>
                </c:pt>
                <c:pt idx="16">
                  <c:v>32091544521.290298</c:v>
                </c:pt>
                <c:pt idx="17">
                  <c:v>33914183495.409199</c:v>
                </c:pt>
                <c:pt idx="18">
                  <c:v>35744320509.646004</c:v>
                </c:pt>
                <c:pt idx="19">
                  <c:v>37582133757.993202</c:v>
                </c:pt>
                <c:pt idx="20">
                  <c:v>39427781783.072403</c:v>
                </c:pt>
                <c:pt idx="21">
                  <c:v>41281406439.423698</c:v>
                </c:pt>
                <c:pt idx="22">
                  <c:v>43143135296.091599</c:v>
                </c:pt>
                <c:pt idx="23">
                  <c:v>45013083604.6502</c:v>
                </c:pt>
                <c:pt idx="24">
                  <c:v>46891355921.3311</c:v>
                </c:pt>
                <c:pt idx="25">
                  <c:v>48778047464.242104</c:v>
                </c:pt>
                <c:pt idx="26">
                  <c:v>50673245249.320702</c:v>
                </c:pt>
                <c:pt idx="27">
                  <c:v>52577029052.814102</c:v>
                </c:pt>
                <c:pt idx="28">
                  <c:v>54489472225.548302</c:v>
                </c:pt>
                <c:pt idx="29">
                  <c:v>56410642400.931297</c:v>
                </c:pt>
                <c:pt idx="30">
                  <c:v>58340602091.336998</c:v>
                </c:pt>
                <c:pt idx="31">
                  <c:v>60279409215.761497</c:v>
                </c:pt>
                <c:pt idx="32">
                  <c:v>62227117549.316498</c:v>
                </c:pt>
                <c:pt idx="33">
                  <c:v>63204325442.714104</c:v>
                </c:pt>
                <c:pt idx="34">
                  <c:v>64183777127.723602</c:v>
                </c:pt>
                <c:pt idx="35">
                  <c:v>64183777127.723602</c:v>
                </c:pt>
                <c:pt idx="36">
                  <c:v>63204325442.714104</c:v>
                </c:pt>
                <c:pt idx="37">
                  <c:v>62227117549.316498</c:v>
                </c:pt>
                <c:pt idx="38">
                  <c:v>63204325442.714104</c:v>
                </c:pt>
                <c:pt idx="39">
                  <c:v>62227117549.316498</c:v>
                </c:pt>
                <c:pt idx="40">
                  <c:v>60279409215.761497</c:v>
                </c:pt>
                <c:pt idx="41">
                  <c:v>58340602091.336998</c:v>
                </c:pt>
                <c:pt idx="42">
                  <c:v>56410642400.931297</c:v>
                </c:pt>
                <c:pt idx="43">
                  <c:v>54489472225.548302</c:v>
                </c:pt>
                <c:pt idx="44">
                  <c:v>52577029052.814102</c:v>
                </c:pt>
                <c:pt idx="45">
                  <c:v>50673245249.320702</c:v>
                </c:pt>
                <c:pt idx="46">
                  <c:v>48778047464.242104</c:v>
                </c:pt>
                <c:pt idx="47">
                  <c:v>46891355921.3311</c:v>
                </c:pt>
                <c:pt idx="48">
                  <c:v>45013083604.6502</c:v>
                </c:pt>
                <c:pt idx="49">
                  <c:v>43143135296.091599</c:v>
                </c:pt>
                <c:pt idx="50">
                  <c:v>41281406439.423698</c:v>
                </c:pt>
                <c:pt idx="51">
                  <c:v>39427781783.072403</c:v>
                </c:pt>
                <c:pt idx="52">
                  <c:v>37582133757.993202</c:v>
                </c:pt>
                <c:pt idx="53">
                  <c:v>35744320509.646004</c:v>
                </c:pt>
                <c:pt idx="54">
                  <c:v>33914183495.409199</c:v>
                </c:pt>
                <c:pt idx="55">
                  <c:v>32091544521.290298</c:v>
                </c:pt>
                <c:pt idx="56">
                  <c:v>30276202040.5924</c:v>
                </c:pt>
                <c:pt idx="57">
                  <c:v>28467926486.081699</c:v>
                </c:pt>
                <c:pt idx="58">
                  <c:v>26666454288.016602</c:v>
                </c:pt>
                <c:pt idx="59">
                  <c:v>24871480098.162498</c:v>
                </c:pt>
                <c:pt idx="60">
                  <c:v>23082646495.902302</c:v>
                </c:pt>
                <c:pt idx="61">
                  <c:v>21299530109.223499</c:v>
                </c:pt>
                <c:pt idx="62">
                  <c:v>19521622436.110699</c:v>
                </c:pt>
                <c:pt idx="63">
                  <c:v>17748302672.775299</c:v>
                </c:pt>
                <c:pt idx="64">
                  <c:v>15978807802.2693</c:v>
                </c:pt>
                <c:pt idx="65">
                  <c:v>14212135229.087</c:v>
                </c:pt>
                <c:pt idx="66">
                  <c:v>12446999875.9965</c:v>
                </c:pt>
                <c:pt idx="67">
                  <c:v>10681639478.1793</c:v>
                </c:pt>
                <c:pt idx="68">
                  <c:v>8913531601.2096596</c:v>
                </c:pt>
                <c:pt idx="69">
                  <c:v>7138813330.7641296</c:v>
                </c:pt>
                <c:pt idx="70">
                  <c:v>5350946385.9703999</c:v>
                </c:pt>
                <c:pt idx="71">
                  <c:v>3536931498.1424599</c:v>
                </c:pt>
                <c:pt idx="72">
                  <c:v>64183777127.723602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A2-4EE9-AFE7-D094C5E85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835328"/>
        <c:axId val="24083590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all!$D$1</c15:sqref>
                        </c15:formulaRef>
                      </c:ext>
                    </c:extLst>
                    <c:strCache>
                      <c:ptCount val="1"/>
                      <c:pt idx="0">
                        <c:v>2µs</c:v>
                      </c:pt>
                    </c:strCache>
                  </c:strRef>
                </c:tx>
                <c:spPr>
                  <a:ln w="19050" cap="rnd">
                    <a:solidFill>
                      <a:srgbClr val="20FE4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20FE4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all!$E$3:$E$60</c15:sqref>
                        </c15:formulaRef>
                      </c:ext>
                    </c:extLst>
                    <c:numCache>
                      <c:formatCode>General</c:formatCode>
                      <c:ptCount val="58"/>
                      <c:pt idx="0">
                        <c:v>0</c:v>
                      </c:pt>
                      <c:pt idx="1">
                        <c:v>4.2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10</c:v>
                      </c:pt>
                      <c:pt idx="5">
                        <c:v>12</c:v>
                      </c:pt>
                      <c:pt idx="6">
                        <c:v>15</c:v>
                      </c:pt>
                      <c:pt idx="7">
                        <c:v>16</c:v>
                      </c:pt>
                      <c:pt idx="8">
                        <c:v>19</c:v>
                      </c:pt>
                      <c:pt idx="9">
                        <c:v>21</c:v>
                      </c:pt>
                      <c:pt idx="10">
                        <c:v>22</c:v>
                      </c:pt>
                      <c:pt idx="11">
                        <c:v>26</c:v>
                      </c:pt>
                      <c:pt idx="12">
                        <c:v>29</c:v>
                      </c:pt>
                      <c:pt idx="13">
                        <c:v>35</c:v>
                      </c:pt>
                      <c:pt idx="14">
                        <c:v>40</c:v>
                      </c:pt>
                      <c:pt idx="15">
                        <c:v>50</c:v>
                      </c:pt>
                      <c:pt idx="16">
                        <c:v>65</c:v>
                      </c:pt>
                      <c:pt idx="17">
                        <c:v>75</c:v>
                      </c:pt>
                      <c:pt idx="18">
                        <c:v>75</c:v>
                      </c:pt>
                      <c:pt idx="19">
                        <c:v>80</c:v>
                      </c:pt>
                      <c:pt idx="20">
                        <c:v>100</c:v>
                      </c:pt>
                      <c:pt idx="21">
                        <c:v>100</c:v>
                      </c:pt>
                      <c:pt idx="22">
                        <c:v>120</c:v>
                      </c:pt>
                      <c:pt idx="23">
                        <c:v>125</c:v>
                      </c:pt>
                      <c:pt idx="24">
                        <c:v>150</c:v>
                      </c:pt>
                      <c:pt idx="25">
                        <c:v>150</c:v>
                      </c:pt>
                      <c:pt idx="26">
                        <c:v>160</c:v>
                      </c:pt>
                      <c:pt idx="27">
                        <c:v>175</c:v>
                      </c:pt>
                      <c:pt idx="28">
                        <c:v>180</c:v>
                      </c:pt>
                      <c:pt idx="29">
                        <c:v>200</c:v>
                      </c:pt>
                      <c:pt idx="30">
                        <c:v>210</c:v>
                      </c:pt>
                      <c:pt idx="31">
                        <c:v>215</c:v>
                      </c:pt>
                      <c:pt idx="32">
                        <c:v>225</c:v>
                      </c:pt>
                      <c:pt idx="33">
                        <c:v>230</c:v>
                      </c:pt>
                      <c:pt idx="34">
                        <c:v>235</c:v>
                      </c:pt>
                      <c:pt idx="35">
                        <c:v>235</c:v>
                      </c:pt>
                      <c:pt idx="36">
                        <c:v>236</c:v>
                      </c:pt>
                      <c:pt idx="37">
                        <c:v>237</c:v>
                      </c:pt>
                      <c:pt idx="38">
                        <c:v>239</c:v>
                      </c:pt>
                      <c:pt idx="39">
                        <c:v>240</c:v>
                      </c:pt>
                      <c:pt idx="40">
                        <c:v>242</c:v>
                      </c:pt>
                      <c:pt idx="41">
                        <c:v>242</c:v>
                      </c:pt>
                      <c:pt idx="42">
                        <c:v>242</c:v>
                      </c:pt>
                      <c:pt idx="43">
                        <c:v>245</c:v>
                      </c:pt>
                      <c:pt idx="44">
                        <c:v>250</c:v>
                      </c:pt>
                      <c:pt idx="45">
                        <c:v>252</c:v>
                      </c:pt>
                      <c:pt idx="46">
                        <c:v>260</c:v>
                      </c:pt>
                      <c:pt idx="47">
                        <c:v>265</c:v>
                      </c:pt>
                      <c:pt idx="48">
                        <c:v>280</c:v>
                      </c:pt>
                      <c:pt idx="49">
                        <c:v>300</c:v>
                      </c:pt>
                      <c:pt idx="50">
                        <c:v>335</c:v>
                      </c:pt>
                      <c:pt idx="51">
                        <c:v>380</c:v>
                      </c:pt>
                      <c:pt idx="52">
                        <c:v>480</c:v>
                      </c:pt>
                      <c:pt idx="53">
                        <c:v>540</c:v>
                      </c:pt>
                      <c:pt idx="54">
                        <c:v>810</c:v>
                      </c:pt>
                      <c:pt idx="55">
                        <c:v>850</c:v>
                      </c:pt>
                      <c:pt idx="56">
                        <c:v>985</c:v>
                      </c:pt>
                      <c:pt idx="57">
                        <c:v>995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all!$D$3:$D$60</c15:sqref>
                        </c15:formulaRef>
                      </c:ext>
                    </c:extLst>
                    <c:numCache>
                      <c:formatCode>0.00E+00</c:formatCode>
                      <c:ptCount val="58"/>
                      <c:pt idx="0">
                        <c:v>862003842.67247796</c:v>
                      </c:pt>
                      <c:pt idx="1">
                        <c:v>2800485514.8277798</c:v>
                      </c:pt>
                      <c:pt idx="2">
                        <c:v>4635474424.3439302</c:v>
                      </c:pt>
                      <c:pt idx="3">
                        <c:v>6435005355.9764996</c:v>
                      </c:pt>
                      <c:pt idx="4">
                        <c:v>8217463333.8863697</c:v>
                      </c:pt>
                      <c:pt idx="5">
                        <c:v>9991213118.1511402</c:v>
                      </c:pt>
                      <c:pt idx="6">
                        <c:v>11760934756.57</c:v>
                      </c:pt>
                      <c:pt idx="7">
                        <c:v>13529579724.640301</c:v>
                      </c:pt>
                      <c:pt idx="8">
                        <c:v>15299160524.569901</c:v>
                      </c:pt>
                      <c:pt idx="9">
                        <c:v>17071127646.466801</c:v>
                      </c:pt>
                      <c:pt idx="10">
                        <c:v>18846563766.5527</c:v>
                      </c:pt>
                      <c:pt idx="11">
                        <c:v>20626329605.239601</c:v>
                      </c:pt>
                      <c:pt idx="12">
                        <c:v>22411089891.157101</c:v>
                      </c:pt>
                      <c:pt idx="13">
                        <c:v>24201391998.981098</c:v>
                      </c:pt>
                      <c:pt idx="14">
                        <c:v>25997688841.3181</c:v>
                      </c:pt>
                      <c:pt idx="15">
                        <c:v>27800360758.2453</c:v>
                      </c:pt>
                      <c:pt idx="16">
                        <c:v>28885160498.839802</c:v>
                      </c:pt>
                      <c:pt idx="17">
                        <c:v>29609731200.666302</c:v>
                      </c:pt>
                      <c:pt idx="18">
                        <c:v>29791047712.7271</c:v>
                      </c:pt>
                      <c:pt idx="19">
                        <c:v>29972434277.688599</c:v>
                      </c:pt>
                      <c:pt idx="20">
                        <c:v>29609731200.666302</c:v>
                      </c:pt>
                      <c:pt idx="21">
                        <c:v>29791047712.7271</c:v>
                      </c:pt>
                      <c:pt idx="22">
                        <c:v>28885160498.839802</c:v>
                      </c:pt>
                      <c:pt idx="23">
                        <c:v>28704190333.2612</c:v>
                      </c:pt>
                      <c:pt idx="24">
                        <c:v>28704190333.2612</c:v>
                      </c:pt>
                      <c:pt idx="25">
                        <c:v>28885160498.839802</c:v>
                      </c:pt>
                      <c:pt idx="26">
                        <c:v>28342455102.136398</c:v>
                      </c:pt>
                      <c:pt idx="27">
                        <c:v>28161689474.338699</c:v>
                      </c:pt>
                      <c:pt idx="28">
                        <c:v>28342455102.136398</c:v>
                      </c:pt>
                      <c:pt idx="29">
                        <c:v>27980991457.2868</c:v>
                      </c:pt>
                      <c:pt idx="30">
                        <c:v>28161689474.338699</c:v>
                      </c:pt>
                      <c:pt idx="31">
                        <c:v>27980991457.2868</c:v>
                      </c:pt>
                      <c:pt idx="32">
                        <c:v>27980991457.2868</c:v>
                      </c:pt>
                      <c:pt idx="33">
                        <c:v>27800360758.2453</c:v>
                      </c:pt>
                      <c:pt idx="34">
                        <c:v>29609731200.666302</c:v>
                      </c:pt>
                      <c:pt idx="35">
                        <c:v>29791047712.7271</c:v>
                      </c:pt>
                      <c:pt idx="36">
                        <c:v>29972434277.688599</c:v>
                      </c:pt>
                      <c:pt idx="37">
                        <c:v>30517016792.390499</c:v>
                      </c:pt>
                      <c:pt idx="38">
                        <c:v>31426078260.252102</c:v>
                      </c:pt>
                      <c:pt idx="39">
                        <c:v>30517016792.390499</c:v>
                      </c:pt>
                      <c:pt idx="40">
                        <c:v>29972434277.688599</c:v>
                      </c:pt>
                      <c:pt idx="41">
                        <c:v>29609731200.666302</c:v>
                      </c:pt>
                      <c:pt idx="42">
                        <c:v>29791047712.7271</c:v>
                      </c:pt>
                      <c:pt idx="43">
                        <c:v>27800360758.2453</c:v>
                      </c:pt>
                      <c:pt idx="44">
                        <c:v>25997688841.3181</c:v>
                      </c:pt>
                      <c:pt idx="45">
                        <c:v>24201391998.981098</c:v>
                      </c:pt>
                      <c:pt idx="46">
                        <c:v>22411089891.157101</c:v>
                      </c:pt>
                      <c:pt idx="47">
                        <c:v>20626329605.239601</c:v>
                      </c:pt>
                      <c:pt idx="48">
                        <c:v>18846563766.5527</c:v>
                      </c:pt>
                      <c:pt idx="49">
                        <c:v>17071127646.466801</c:v>
                      </c:pt>
                      <c:pt idx="50">
                        <c:v>15299160524.569901</c:v>
                      </c:pt>
                      <c:pt idx="51">
                        <c:v>13529579724.640301</c:v>
                      </c:pt>
                      <c:pt idx="52">
                        <c:v>11760934756.57</c:v>
                      </c:pt>
                      <c:pt idx="53">
                        <c:v>9991213118.1511402</c:v>
                      </c:pt>
                      <c:pt idx="54">
                        <c:v>8217463333.8863697</c:v>
                      </c:pt>
                      <c:pt idx="55">
                        <c:v>6435005355.9764996</c:v>
                      </c:pt>
                      <c:pt idx="56">
                        <c:v>4635474424.3439302</c:v>
                      </c:pt>
                      <c:pt idx="57">
                        <c:v>2800485514.8277798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BDA2-4EE9-AFE7-D094C5E85AA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all!$G$1</c15:sqref>
                        </c15:formulaRef>
                      </c:ext>
                    </c:extLst>
                    <c:strCache>
                      <c:ptCount val="1"/>
                      <c:pt idx="0">
                        <c:v>3µs</c:v>
                      </c:pt>
                    </c:strCache>
                  </c:strRef>
                </c:tx>
                <c:spPr>
                  <a:ln w="19050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all!$H$3:$H$65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3.5</c:v>
                      </c:pt>
                      <c:pt idx="2">
                        <c:v>6</c:v>
                      </c:pt>
                      <c:pt idx="3">
                        <c:v>8.5</c:v>
                      </c:pt>
                      <c:pt idx="4">
                        <c:v>9</c:v>
                      </c:pt>
                      <c:pt idx="5">
                        <c:v>12</c:v>
                      </c:pt>
                      <c:pt idx="6">
                        <c:v>14</c:v>
                      </c:pt>
                      <c:pt idx="7">
                        <c:v>16</c:v>
                      </c:pt>
                      <c:pt idx="8">
                        <c:v>18</c:v>
                      </c:pt>
                      <c:pt idx="9">
                        <c:v>20</c:v>
                      </c:pt>
                      <c:pt idx="10">
                        <c:v>22</c:v>
                      </c:pt>
                      <c:pt idx="11">
                        <c:v>24</c:v>
                      </c:pt>
                      <c:pt idx="12">
                        <c:v>28</c:v>
                      </c:pt>
                      <c:pt idx="13">
                        <c:v>32</c:v>
                      </c:pt>
                      <c:pt idx="14">
                        <c:v>36</c:v>
                      </c:pt>
                      <c:pt idx="15">
                        <c:v>43</c:v>
                      </c:pt>
                      <c:pt idx="16">
                        <c:v>49</c:v>
                      </c:pt>
                      <c:pt idx="17">
                        <c:v>55</c:v>
                      </c:pt>
                      <c:pt idx="18">
                        <c:v>55</c:v>
                      </c:pt>
                      <c:pt idx="19">
                        <c:v>65</c:v>
                      </c:pt>
                      <c:pt idx="20">
                        <c:v>80</c:v>
                      </c:pt>
                      <c:pt idx="21">
                        <c:v>80</c:v>
                      </c:pt>
                      <c:pt idx="22">
                        <c:v>85</c:v>
                      </c:pt>
                      <c:pt idx="23">
                        <c:v>100</c:v>
                      </c:pt>
                      <c:pt idx="24">
                        <c:v>125</c:v>
                      </c:pt>
                      <c:pt idx="25">
                        <c:v>130</c:v>
                      </c:pt>
                      <c:pt idx="26">
                        <c:v>150</c:v>
                      </c:pt>
                      <c:pt idx="27">
                        <c:v>180</c:v>
                      </c:pt>
                      <c:pt idx="28">
                        <c:v>200</c:v>
                      </c:pt>
                      <c:pt idx="29">
                        <c:v>230</c:v>
                      </c:pt>
                      <c:pt idx="30">
                        <c:v>230</c:v>
                      </c:pt>
                      <c:pt idx="31">
                        <c:v>232</c:v>
                      </c:pt>
                      <c:pt idx="32">
                        <c:v>232</c:v>
                      </c:pt>
                      <c:pt idx="33">
                        <c:v>232</c:v>
                      </c:pt>
                      <c:pt idx="34">
                        <c:v>233</c:v>
                      </c:pt>
                      <c:pt idx="35">
                        <c:v>236</c:v>
                      </c:pt>
                      <c:pt idx="36">
                        <c:v>238</c:v>
                      </c:pt>
                      <c:pt idx="37">
                        <c:v>238</c:v>
                      </c:pt>
                      <c:pt idx="38">
                        <c:v>239</c:v>
                      </c:pt>
                      <c:pt idx="39">
                        <c:v>240</c:v>
                      </c:pt>
                      <c:pt idx="40">
                        <c:v>240</c:v>
                      </c:pt>
                      <c:pt idx="41">
                        <c:v>241</c:v>
                      </c:pt>
                      <c:pt idx="42">
                        <c:v>241</c:v>
                      </c:pt>
                      <c:pt idx="43">
                        <c:v>242</c:v>
                      </c:pt>
                      <c:pt idx="44">
                        <c:v>242</c:v>
                      </c:pt>
                      <c:pt idx="45">
                        <c:v>242</c:v>
                      </c:pt>
                      <c:pt idx="46">
                        <c:v>245</c:v>
                      </c:pt>
                      <c:pt idx="47">
                        <c:v>248</c:v>
                      </c:pt>
                      <c:pt idx="48">
                        <c:v>248</c:v>
                      </c:pt>
                      <c:pt idx="49">
                        <c:v>250</c:v>
                      </c:pt>
                      <c:pt idx="50">
                        <c:v>255</c:v>
                      </c:pt>
                      <c:pt idx="51">
                        <c:v>260</c:v>
                      </c:pt>
                      <c:pt idx="52">
                        <c:v>275</c:v>
                      </c:pt>
                      <c:pt idx="53">
                        <c:v>290</c:v>
                      </c:pt>
                      <c:pt idx="54">
                        <c:v>320</c:v>
                      </c:pt>
                      <c:pt idx="55">
                        <c:v>350</c:v>
                      </c:pt>
                      <c:pt idx="56">
                        <c:v>410</c:v>
                      </c:pt>
                      <c:pt idx="57">
                        <c:v>530</c:v>
                      </c:pt>
                      <c:pt idx="58">
                        <c:v>600</c:v>
                      </c:pt>
                      <c:pt idx="59">
                        <c:v>775</c:v>
                      </c:pt>
                      <c:pt idx="60">
                        <c:v>925</c:v>
                      </c:pt>
                      <c:pt idx="61">
                        <c:v>987</c:v>
                      </c:pt>
                      <c:pt idx="62">
                        <c:v>995.5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all!$G$3:$G$65</c15:sqref>
                        </c15:formulaRef>
                      </c:ext>
                    </c:extLst>
                    <c:numCache>
                      <c:formatCode>0.00E+00</c:formatCode>
                      <c:ptCount val="63"/>
                      <c:pt idx="0">
                        <c:v>862003842.67247796</c:v>
                      </c:pt>
                      <c:pt idx="1">
                        <c:v>2800485514.8277798</c:v>
                      </c:pt>
                      <c:pt idx="2">
                        <c:v>4635474424.3439302</c:v>
                      </c:pt>
                      <c:pt idx="3">
                        <c:v>6435005355.9764996</c:v>
                      </c:pt>
                      <c:pt idx="4">
                        <c:v>8217463333.8863697</c:v>
                      </c:pt>
                      <c:pt idx="5">
                        <c:v>9991213118.1511402</c:v>
                      </c:pt>
                      <c:pt idx="6">
                        <c:v>11760934756.57</c:v>
                      </c:pt>
                      <c:pt idx="7">
                        <c:v>13529579724.640301</c:v>
                      </c:pt>
                      <c:pt idx="8">
                        <c:v>15299160524.569901</c:v>
                      </c:pt>
                      <c:pt idx="9">
                        <c:v>17071127646.466801</c:v>
                      </c:pt>
                      <c:pt idx="10">
                        <c:v>18846563766.5527</c:v>
                      </c:pt>
                      <c:pt idx="11">
                        <c:v>20626329605.239601</c:v>
                      </c:pt>
                      <c:pt idx="12">
                        <c:v>22411089891.157101</c:v>
                      </c:pt>
                      <c:pt idx="13">
                        <c:v>24201391998.981098</c:v>
                      </c:pt>
                      <c:pt idx="14">
                        <c:v>25997688841.3181</c:v>
                      </c:pt>
                      <c:pt idx="15">
                        <c:v>27800360758.2453</c:v>
                      </c:pt>
                      <c:pt idx="16">
                        <c:v>28704190333.2612</c:v>
                      </c:pt>
                      <c:pt idx="17">
                        <c:v>29156744709.170799</c:v>
                      </c:pt>
                      <c:pt idx="18">
                        <c:v>29609731200.666302</c:v>
                      </c:pt>
                      <c:pt idx="19">
                        <c:v>30063153908.791199</c:v>
                      </c:pt>
                      <c:pt idx="20">
                        <c:v>30517016792.390499</c:v>
                      </c:pt>
                      <c:pt idx="21">
                        <c:v>30971323678.223301</c:v>
                      </c:pt>
                      <c:pt idx="22">
                        <c:v>31426078260.252102</c:v>
                      </c:pt>
                      <c:pt idx="23">
                        <c:v>30971323678.223301</c:v>
                      </c:pt>
                      <c:pt idx="24">
                        <c:v>30063153908.791199</c:v>
                      </c:pt>
                      <c:pt idx="25">
                        <c:v>30517016792.390499</c:v>
                      </c:pt>
                      <c:pt idx="26">
                        <c:v>30063153908.791199</c:v>
                      </c:pt>
                      <c:pt idx="27">
                        <c:v>29609731200.666302</c:v>
                      </c:pt>
                      <c:pt idx="28">
                        <c:v>29156744709.170799</c:v>
                      </c:pt>
                      <c:pt idx="29">
                        <c:v>28704190333.2612</c:v>
                      </c:pt>
                      <c:pt idx="30">
                        <c:v>29156744709.170799</c:v>
                      </c:pt>
                      <c:pt idx="31">
                        <c:v>29609731200.666302</c:v>
                      </c:pt>
                      <c:pt idx="32">
                        <c:v>30517016792.390499</c:v>
                      </c:pt>
                      <c:pt idx="33">
                        <c:v>30063153908.791199</c:v>
                      </c:pt>
                      <c:pt idx="34">
                        <c:v>30971323678.223301</c:v>
                      </c:pt>
                      <c:pt idx="35">
                        <c:v>31426078260.252102</c:v>
                      </c:pt>
                      <c:pt idx="36">
                        <c:v>31881284114.0882</c:v>
                      </c:pt>
                      <c:pt idx="37">
                        <c:v>32336944694.4575</c:v>
                      </c:pt>
                      <c:pt idx="38">
                        <c:v>32793063347.873299</c:v>
                      </c:pt>
                      <c:pt idx="39">
                        <c:v>31881284114.0882</c:v>
                      </c:pt>
                      <c:pt idx="40">
                        <c:v>31426078260.252102</c:v>
                      </c:pt>
                      <c:pt idx="41">
                        <c:v>30517016792.390499</c:v>
                      </c:pt>
                      <c:pt idx="42">
                        <c:v>30971323678.223301</c:v>
                      </c:pt>
                      <c:pt idx="43">
                        <c:v>29156744709.170799</c:v>
                      </c:pt>
                      <c:pt idx="44">
                        <c:v>29609731200.666302</c:v>
                      </c:pt>
                      <c:pt idx="45">
                        <c:v>30063153908.791199</c:v>
                      </c:pt>
                      <c:pt idx="46">
                        <c:v>29609731200.666302</c:v>
                      </c:pt>
                      <c:pt idx="47">
                        <c:v>27800360758.2453</c:v>
                      </c:pt>
                      <c:pt idx="48">
                        <c:v>28704190333.2612</c:v>
                      </c:pt>
                      <c:pt idx="49">
                        <c:v>25997688841.3181</c:v>
                      </c:pt>
                      <c:pt idx="50">
                        <c:v>24201391998.981098</c:v>
                      </c:pt>
                      <c:pt idx="51">
                        <c:v>22411089891.157101</c:v>
                      </c:pt>
                      <c:pt idx="52">
                        <c:v>20626329605.239601</c:v>
                      </c:pt>
                      <c:pt idx="53">
                        <c:v>18846563766.5527</c:v>
                      </c:pt>
                      <c:pt idx="54">
                        <c:v>17071127646.466801</c:v>
                      </c:pt>
                      <c:pt idx="55">
                        <c:v>15299160524.569901</c:v>
                      </c:pt>
                      <c:pt idx="56">
                        <c:v>13529579724.640301</c:v>
                      </c:pt>
                      <c:pt idx="57">
                        <c:v>11760934756.57</c:v>
                      </c:pt>
                      <c:pt idx="58">
                        <c:v>9991213118.1511402</c:v>
                      </c:pt>
                      <c:pt idx="59">
                        <c:v>8217463333.8863697</c:v>
                      </c:pt>
                      <c:pt idx="60">
                        <c:v>6435005355.9764996</c:v>
                      </c:pt>
                      <c:pt idx="61">
                        <c:v>4635474424.3439302</c:v>
                      </c:pt>
                      <c:pt idx="62">
                        <c:v>2800485514.8277798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DA2-4EE9-AFE7-D094C5E85AA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all!$J$1</c15:sqref>
                        </c15:formulaRef>
                      </c:ext>
                    </c:extLst>
                    <c:strCache>
                      <c:ptCount val="1"/>
                      <c:pt idx="0">
                        <c:v>5µs</c:v>
                      </c:pt>
                    </c:strCache>
                  </c:strRef>
                </c:tx>
                <c:spPr>
                  <a:ln w="19050" cap="rnd">
                    <a:solidFill>
                      <a:srgbClr val="FC04D9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C04D9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all!$K$3:$K$75</c15:sqref>
                        </c15:formulaRef>
                      </c:ext>
                    </c:extLst>
                    <c:numCache>
                      <c:formatCode>General</c:formatCode>
                      <c:ptCount val="73"/>
                      <c:pt idx="0">
                        <c:v>0</c:v>
                      </c:pt>
                      <c:pt idx="1">
                        <c:v>3.3</c:v>
                      </c:pt>
                      <c:pt idx="2">
                        <c:v>6</c:v>
                      </c:pt>
                      <c:pt idx="3">
                        <c:v>8</c:v>
                      </c:pt>
                      <c:pt idx="4">
                        <c:v>9</c:v>
                      </c:pt>
                      <c:pt idx="5">
                        <c:v>11</c:v>
                      </c:pt>
                      <c:pt idx="6">
                        <c:v>14</c:v>
                      </c:pt>
                      <c:pt idx="7">
                        <c:v>15</c:v>
                      </c:pt>
                      <c:pt idx="8">
                        <c:v>18</c:v>
                      </c:pt>
                      <c:pt idx="9">
                        <c:v>20</c:v>
                      </c:pt>
                      <c:pt idx="10">
                        <c:v>21</c:v>
                      </c:pt>
                      <c:pt idx="11">
                        <c:v>24</c:v>
                      </c:pt>
                      <c:pt idx="12">
                        <c:v>26</c:v>
                      </c:pt>
                      <c:pt idx="13">
                        <c:v>30</c:v>
                      </c:pt>
                      <c:pt idx="14">
                        <c:v>33</c:v>
                      </c:pt>
                      <c:pt idx="15">
                        <c:v>38</c:v>
                      </c:pt>
                      <c:pt idx="16">
                        <c:v>40</c:v>
                      </c:pt>
                      <c:pt idx="17">
                        <c:v>42</c:v>
                      </c:pt>
                      <c:pt idx="18">
                        <c:v>44</c:v>
                      </c:pt>
                      <c:pt idx="19">
                        <c:v>44</c:v>
                      </c:pt>
                      <c:pt idx="20">
                        <c:v>46</c:v>
                      </c:pt>
                      <c:pt idx="21">
                        <c:v>48</c:v>
                      </c:pt>
                      <c:pt idx="22">
                        <c:v>50</c:v>
                      </c:pt>
                      <c:pt idx="23">
                        <c:v>52</c:v>
                      </c:pt>
                      <c:pt idx="24">
                        <c:v>55</c:v>
                      </c:pt>
                      <c:pt idx="25">
                        <c:v>60</c:v>
                      </c:pt>
                      <c:pt idx="26">
                        <c:v>70</c:v>
                      </c:pt>
                      <c:pt idx="27">
                        <c:v>75</c:v>
                      </c:pt>
                      <c:pt idx="28">
                        <c:v>100</c:v>
                      </c:pt>
                      <c:pt idx="29">
                        <c:v>120</c:v>
                      </c:pt>
                      <c:pt idx="30">
                        <c:v>150</c:v>
                      </c:pt>
                      <c:pt idx="31">
                        <c:v>170</c:v>
                      </c:pt>
                      <c:pt idx="32">
                        <c:v>180</c:v>
                      </c:pt>
                      <c:pt idx="33">
                        <c:v>200</c:v>
                      </c:pt>
                      <c:pt idx="34">
                        <c:v>220</c:v>
                      </c:pt>
                      <c:pt idx="35">
                        <c:v>230</c:v>
                      </c:pt>
                      <c:pt idx="36">
                        <c:v>230</c:v>
                      </c:pt>
                      <c:pt idx="37">
                        <c:v>232</c:v>
                      </c:pt>
                      <c:pt idx="38">
                        <c:v>233</c:v>
                      </c:pt>
                      <c:pt idx="39">
                        <c:v>234</c:v>
                      </c:pt>
                      <c:pt idx="40">
                        <c:v>235</c:v>
                      </c:pt>
                      <c:pt idx="41">
                        <c:v>237</c:v>
                      </c:pt>
                      <c:pt idx="42">
                        <c:v>237</c:v>
                      </c:pt>
                      <c:pt idx="43">
                        <c:v>238</c:v>
                      </c:pt>
                      <c:pt idx="44">
                        <c:v>239</c:v>
                      </c:pt>
                      <c:pt idx="45">
                        <c:v>240</c:v>
                      </c:pt>
                      <c:pt idx="46">
                        <c:v>240</c:v>
                      </c:pt>
                      <c:pt idx="47">
                        <c:v>242</c:v>
                      </c:pt>
                      <c:pt idx="48">
                        <c:v>242</c:v>
                      </c:pt>
                      <c:pt idx="49">
                        <c:v>243</c:v>
                      </c:pt>
                      <c:pt idx="50">
                        <c:v>244</c:v>
                      </c:pt>
                      <c:pt idx="51">
                        <c:v>245</c:v>
                      </c:pt>
                      <c:pt idx="52">
                        <c:v>246</c:v>
                      </c:pt>
                      <c:pt idx="53">
                        <c:v>247</c:v>
                      </c:pt>
                      <c:pt idx="54">
                        <c:v>248</c:v>
                      </c:pt>
                      <c:pt idx="55">
                        <c:v>248</c:v>
                      </c:pt>
                      <c:pt idx="56">
                        <c:v>249</c:v>
                      </c:pt>
                      <c:pt idx="57">
                        <c:v>250</c:v>
                      </c:pt>
                      <c:pt idx="58">
                        <c:v>250</c:v>
                      </c:pt>
                      <c:pt idx="59">
                        <c:v>260</c:v>
                      </c:pt>
                      <c:pt idx="60">
                        <c:v>260</c:v>
                      </c:pt>
                      <c:pt idx="61">
                        <c:v>275</c:v>
                      </c:pt>
                      <c:pt idx="62">
                        <c:v>285</c:v>
                      </c:pt>
                      <c:pt idx="63">
                        <c:v>305</c:v>
                      </c:pt>
                      <c:pt idx="64">
                        <c:v>345</c:v>
                      </c:pt>
                      <c:pt idx="65">
                        <c:v>390</c:v>
                      </c:pt>
                      <c:pt idx="66">
                        <c:v>460</c:v>
                      </c:pt>
                      <c:pt idx="67">
                        <c:v>580</c:v>
                      </c:pt>
                      <c:pt idx="68">
                        <c:v>660</c:v>
                      </c:pt>
                      <c:pt idx="69">
                        <c:v>820</c:v>
                      </c:pt>
                      <c:pt idx="70">
                        <c:v>975</c:v>
                      </c:pt>
                      <c:pt idx="71">
                        <c:v>989</c:v>
                      </c:pt>
                      <c:pt idx="72">
                        <c:v>996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all!$J$3:$J$75</c15:sqref>
                        </c15:formulaRef>
                      </c:ext>
                    </c:extLst>
                    <c:numCache>
                      <c:formatCode>0.00E+00</c:formatCode>
                      <c:ptCount val="73"/>
                      <c:pt idx="0">
                        <c:v>862000178.996557</c:v>
                      </c:pt>
                      <c:pt idx="1">
                        <c:v>2800472849.2916598</c:v>
                      </c:pt>
                      <c:pt idx="2">
                        <c:v>4635453031.3317204</c:v>
                      </c:pt>
                      <c:pt idx="3">
                        <c:v>6434975311.5194702</c:v>
                      </c:pt>
                      <c:pt idx="4">
                        <c:v>8217424661.80198</c:v>
                      </c:pt>
                      <c:pt idx="5">
                        <c:v>9991165818.9586201</c:v>
                      </c:pt>
                      <c:pt idx="6">
                        <c:v>11760878817.8687</c:v>
                      </c:pt>
                      <c:pt idx="7">
                        <c:v>13529515125.9529</c:v>
                      </c:pt>
                      <c:pt idx="8">
                        <c:v>15299087239.9501</c:v>
                      </c:pt>
                      <c:pt idx="9">
                        <c:v>17071045646.0494</c:v>
                      </c:pt>
                      <c:pt idx="10">
                        <c:v>18846473017.499802</c:v>
                      </c:pt>
                      <c:pt idx="11">
                        <c:v>20626230072.541199</c:v>
                      </c:pt>
                      <c:pt idx="12">
                        <c:v>22410981537.9566</c:v>
                      </c:pt>
                      <c:pt idx="13">
                        <c:v>24201274786.966099</c:v>
                      </c:pt>
                      <c:pt idx="14">
                        <c:v>25997562730.9753</c:v>
                      </c:pt>
                      <c:pt idx="15">
                        <c:v>27800225709.054901</c:v>
                      </c:pt>
                      <c:pt idx="16">
                        <c:v>28704050799.180199</c:v>
                      </c:pt>
                      <c:pt idx="17">
                        <c:v>29156602928.7351</c:v>
                      </c:pt>
                      <c:pt idx="18">
                        <c:v>29609587171.254601</c:v>
                      </c:pt>
                      <c:pt idx="19">
                        <c:v>30063007627.771301</c:v>
                      </c:pt>
                      <c:pt idx="20">
                        <c:v>30516868257.119801</c:v>
                      </c:pt>
                      <c:pt idx="21">
                        <c:v>30971172886.049198</c:v>
                      </c:pt>
                      <c:pt idx="22">
                        <c:v>31425925208.512402</c:v>
                      </c:pt>
                      <c:pt idx="23">
                        <c:v>31881128800.110901</c:v>
                      </c:pt>
                      <c:pt idx="24">
                        <c:v>32336787115.561901</c:v>
                      </c:pt>
                      <c:pt idx="25">
                        <c:v>32792903501.369701</c:v>
                      </c:pt>
                      <c:pt idx="26">
                        <c:v>33249481197.802898</c:v>
                      </c:pt>
                      <c:pt idx="27">
                        <c:v>33706523340.5751</c:v>
                      </c:pt>
                      <c:pt idx="28">
                        <c:v>34164032971.567902</c:v>
                      </c:pt>
                      <c:pt idx="29">
                        <c:v>33706523340.5751</c:v>
                      </c:pt>
                      <c:pt idx="30">
                        <c:v>33249481197.802898</c:v>
                      </c:pt>
                      <c:pt idx="31">
                        <c:v>32792903501.369701</c:v>
                      </c:pt>
                      <c:pt idx="32">
                        <c:v>32792903501.369701</c:v>
                      </c:pt>
                      <c:pt idx="33">
                        <c:v>32336787115.561901</c:v>
                      </c:pt>
                      <c:pt idx="34">
                        <c:v>31881128800.110901</c:v>
                      </c:pt>
                      <c:pt idx="35">
                        <c:v>31425925208.512402</c:v>
                      </c:pt>
                      <c:pt idx="36">
                        <c:v>31881128800.110901</c:v>
                      </c:pt>
                      <c:pt idx="37">
                        <c:v>32336787115.561901</c:v>
                      </c:pt>
                      <c:pt idx="38">
                        <c:v>32792903501.369701</c:v>
                      </c:pt>
                      <c:pt idx="39">
                        <c:v>33249481197.802898</c:v>
                      </c:pt>
                      <c:pt idx="40">
                        <c:v>33706523340.5751</c:v>
                      </c:pt>
                      <c:pt idx="41">
                        <c:v>34164032971.567902</c:v>
                      </c:pt>
                      <c:pt idx="42">
                        <c:v>34622013038.935204</c:v>
                      </c:pt>
                      <c:pt idx="43">
                        <c:v>35080466402.1465</c:v>
                      </c:pt>
                      <c:pt idx="44">
                        <c:v>34622013038.935204</c:v>
                      </c:pt>
                      <c:pt idx="45">
                        <c:v>34164032971.567902</c:v>
                      </c:pt>
                      <c:pt idx="46">
                        <c:v>33706523340.5751</c:v>
                      </c:pt>
                      <c:pt idx="47">
                        <c:v>32792903501.369701</c:v>
                      </c:pt>
                      <c:pt idx="48">
                        <c:v>33249481197.802898</c:v>
                      </c:pt>
                      <c:pt idx="49">
                        <c:v>32336787115.561901</c:v>
                      </c:pt>
                      <c:pt idx="50">
                        <c:v>31881128800.110901</c:v>
                      </c:pt>
                      <c:pt idx="51">
                        <c:v>31425925208.512402</c:v>
                      </c:pt>
                      <c:pt idx="52">
                        <c:v>30971172886.049198</c:v>
                      </c:pt>
                      <c:pt idx="53">
                        <c:v>30516868257.119801</c:v>
                      </c:pt>
                      <c:pt idx="54">
                        <c:v>29609587171.254601</c:v>
                      </c:pt>
                      <c:pt idx="55">
                        <c:v>30063007627.771301</c:v>
                      </c:pt>
                      <c:pt idx="56">
                        <c:v>29156602928.7351</c:v>
                      </c:pt>
                      <c:pt idx="57">
                        <c:v>27800225709.054901</c:v>
                      </c:pt>
                      <c:pt idx="58">
                        <c:v>28704050799.180199</c:v>
                      </c:pt>
                      <c:pt idx="59">
                        <c:v>24201274786.966099</c:v>
                      </c:pt>
                      <c:pt idx="60">
                        <c:v>25997562730.9753</c:v>
                      </c:pt>
                      <c:pt idx="61">
                        <c:v>22410981537.9566</c:v>
                      </c:pt>
                      <c:pt idx="62">
                        <c:v>20626230072.541199</c:v>
                      </c:pt>
                      <c:pt idx="63">
                        <c:v>18846473017.499802</c:v>
                      </c:pt>
                      <c:pt idx="64">
                        <c:v>17071045646.0494</c:v>
                      </c:pt>
                      <c:pt idx="65">
                        <c:v>15299087239.9501</c:v>
                      </c:pt>
                      <c:pt idx="66">
                        <c:v>13529515125.9529</c:v>
                      </c:pt>
                      <c:pt idx="67">
                        <c:v>11760878817.8687</c:v>
                      </c:pt>
                      <c:pt idx="68">
                        <c:v>9991165818.9586201</c:v>
                      </c:pt>
                      <c:pt idx="69">
                        <c:v>8217424661.80198</c:v>
                      </c:pt>
                      <c:pt idx="70">
                        <c:v>6434975311.5194702</c:v>
                      </c:pt>
                      <c:pt idx="71">
                        <c:v>4635453031.3317204</c:v>
                      </c:pt>
                      <c:pt idx="72">
                        <c:v>2800472849.2916598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DA2-4EE9-AFE7-D094C5E85AA3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all!$M$1</c15:sqref>
                        </c15:formulaRef>
                      </c:ext>
                    </c:extLst>
                    <c:strCache>
                      <c:ptCount val="1"/>
                      <c:pt idx="0">
                        <c:v>10µs</c:v>
                      </c:pt>
                    </c:strCache>
                  </c:strRef>
                </c:tx>
                <c:spPr>
                  <a:ln w="19050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C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all!$N$3:$N$79</c15:sqref>
                        </c15:formulaRef>
                      </c:ext>
                    </c:extLst>
                    <c:numCache>
                      <c:formatCode>General</c:formatCode>
                      <c:ptCount val="77"/>
                      <c:pt idx="0">
                        <c:v>2</c:v>
                      </c:pt>
                      <c:pt idx="1">
                        <c:v>6</c:v>
                      </c:pt>
                      <c:pt idx="2">
                        <c:v>9</c:v>
                      </c:pt>
                      <c:pt idx="3">
                        <c:v>9</c:v>
                      </c:pt>
                      <c:pt idx="4">
                        <c:v>13</c:v>
                      </c:pt>
                      <c:pt idx="5">
                        <c:v>16</c:v>
                      </c:pt>
                      <c:pt idx="6">
                        <c:v>19</c:v>
                      </c:pt>
                      <c:pt idx="7">
                        <c:v>20</c:v>
                      </c:pt>
                      <c:pt idx="8">
                        <c:v>21</c:v>
                      </c:pt>
                      <c:pt idx="9">
                        <c:v>24</c:v>
                      </c:pt>
                      <c:pt idx="10">
                        <c:v>25</c:v>
                      </c:pt>
                      <c:pt idx="11">
                        <c:v>27</c:v>
                      </c:pt>
                      <c:pt idx="12">
                        <c:v>29</c:v>
                      </c:pt>
                      <c:pt idx="13">
                        <c:v>32</c:v>
                      </c:pt>
                      <c:pt idx="14">
                        <c:v>36</c:v>
                      </c:pt>
                      <c:pt idx="15">
                        <c:v>38</c:v>
                      </c:pt>
                      <c:pt idx="16">
                        <c:v>40</c:v>
                      </c:pt>
                      <c:pt idx="17">
                        <c:v>42</c:v>
                      </c:pt>
                      <c:pt idx="18">
                        <c:v>43</c:v>
                      </c:pt>
                      <c:pt idx="19">
                        <c:v>44</c:v>
                      </c:pt>
                      <c:pt idx="20">
                        <c:v>45</c:v>
                      </c:pt>
                      <c:pt idx="21">
                        <c:v>46</c:v>
                      </c:pt>
                      <c:pt idx="22">
                        <c:v>47</c:v>
                      </c:pt>
                      <c:pt idx="23">
                        <c:v>48</c:v>
                      </c:pt>
                      <c:pt idx="24">
                        <c:v>50</c:v>
                      </c:pt>
                      <c:pt idx="25">
                        <c:v>50</c:v>
                      </c:pt>
                      <c:pt idx="26">
                        <c:v>55</c:v>
                      </c:pt>
                      <c:pt idx="27">
                        <c:v>55</c:v>
                      </c:pt>
                      <c:pt idx="28">
                        <c:v>55</c:v>
                      </c:pt>
                      <c:pt idx="29">
                        <c:v>60</c:v>
                      </c:pt>
                      <c:pt idx="30">
                        <c:v>65</c:v>
                      </c:pt>
                      <c:pt idx="31">
                        <c:v>65</c:v>
                      </c:pt>
                      <c:pt idx="32">
                        <c:v>75</c:v>
                      </c:pt>
                      <c:pt idx="33">
                        <c:v>80</c:v>
                      </c:pt>
                      <c:pt idx="34">
                        <c:v>100</c:v>
                      </c:pt>
                      <c:pt idx="35">
                        <c:v>160</c:v>
                      </c:pt>
                      <c:pt idx="36">
                        <c:v>170</c:v>
                      </c:pt>
                      <c:pt idx="37">
                        <c:v>180</c:v>
                      </c:pt>
                      <c:pt idx="38">
                        <c:v>200</c:v>
                      </c:pt>
                      <c:pt idx="39">
                        <c:v>210</c:v>
                      </c:pt>
                      <c:pt idx="40">
                        <c:v>231</c:v>
                      </c:pt>
                      <c:pt idx="41">
                        <c:v>232</c:v>
                      </c:pt>
                      <c:pt idx="42">
                        <c:v>233</c:v>
                      </c:pt>
                      <c:pt idx="43">
                        <c:v>234</c:v>
                      </c:pt>
                      <c:pt idx="44">
                        <c:v>235</c:v>
                      </c:pt>
                      <c:pt idx="45">
                        <c:v>236</c:v>
                      </c:pt>
                      <c:pt idx="46">
                        <c:v>238</c:v>
                      </c:pt>
                      <c:pt idx="47">
                        <c:v>239</c:v>
                      </c:pt>
                      <c:pt idx="48">
                        <c:v>240</c:v>
                      </c:pt>
                      <c:pt idx="49">
                        <c:v>241</c:v>
                      </c:pt>
                      <c:pt idx="50">
                        <c:v>241</c:v>
                      </c:pt>
                      <c:pt idx="51">
                        <c:v>242</c:v>
                      </c:pt>
                      <c:pt idx="52">
                        <c:v>243</c:v>
                      </c:pt>
                      <c:pt idx="53">
                        <c:v>244</c:v>
                      </c:pt>
                      <c:pt idx="54">
                        <c:v>245</c:v>
                      </c:pt>
                      <c:pt idx="55">
                        <c:v>245</c:v>
                      </c:pt>
                      <c:pt idx="56">
                        <c:v>245</c:v>
                      </c:pt>
                      <c:pt idx="57">
                        <c:v>246</c:v>
                      </c:pt>
                      <c:pt idx="58">
                        <c:v>246</c:v>
                      </c:pt>
                      <c:pt idx="59">
                        <c:v>248</c:v>
                      </c:pt>
                      <c:pt idx="60">
                        <c:v>250</c:v>
                      </c:pt>
                      <c:pt idx="61">
                        <c:v>255</c:v>
                      </c:pt>
                      <c:pt idx="62">
                        <c:v>258</c:v>
                      </c:pt>
                      <c:pt idx="63">
                        <c:v>260</c:v>
                      </c:pt>
                      <c:pt idx="64">
                        <c:v>275</c:v>
                      </c:pt>
                      <c:pt idx="65">
                        <c:v>285</c:v>
                      </c:pt>
                      <c:pt idx="66">
                        <c:v>300</c:v>
                      </c:pt>
                      <c:pt idx="67">
                        <c:v>335</c:v>
                      </c:pt>
                      <c:pt idx="68">
                        <c:v>380</c:v>
                      </c:pt>
                      <c:pt idx="69">
                        <c:v>420</c:v>
                      </c:pt>
                      <c:pt idx="70">
                        <c:v>510</c:v>
                      </c:pt>
                      <c:pt idx="71">
                        <c:v>640</c:v>
                      </c:pt>
                      <c:pt idx="72">
                        <c:v>670</c:v>
                      </c:pt>
                      <c:pt idx="73">
                        <c:v>900</c:v>
                      </c:pt>
                      <c:pt idx="74">
                        <c:v>930</c:v>
                      </c:pt>
                      <c:pt idx="75">
                        <c:v>990</c:v>
                      </c:pt>
                      <c:pt idx="76">
                        <c:v>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all!$M$3:$M$79</c15:sqref>
                        </c15:formulaRef>
                      </c:ext>
                    </c:extLst>
                    <c:numCache>
                      <c:formatCode>0.00E+00</c:formatCode>
                      <c:ptCount val="77"/>
                      <c:pt idx="0">
                        <c:v>862003842.67247796</c:v>
                      </c:pt>
                      <c:pt idx="1">
                        <c:v>2800485514.8277798</c:v>
                      </c:pt>
                      <c:pt idx="2">
                        <c:v>4635474424.3439302</c:v>
                      </c:pt>
                      <c:pt idx="3">
                        <c:v>6435005355.9764996</c:v>
                      </c:pt>
                      <c:pt idx="4">
                        <c:v>8217463333.8863697</c:v>
                      </c:pt>
                      <c:pt idx="5">
                        <c:v>9991213118.1511402</c:v>
                      </c:pt>
                      <c:pt idx="6">
                        <c:v>11760934756.57</c:v>
                      </c:pt>
                      <c:pt idx="7">
                        <c:v>13529579724.640301</c:v>
                      </c:pt>
                      <c:pt idx="8">
                        <c:v>15299160524.569901</c:v>
                      </c:pt>
                      <c:pt idx="9">
                        <c:v>17071127646.466801</c:v>
                      </c:pt>
                      <c:pt idx="10">
                        <c:v>18846563766.5527</c:v>
                      </c:pt>
                      <c:pt idx="11">
                        <c:v>20626329605.239601</c:v>
                      </c:pt>
                      <c:pt idx="12">
                        <c:v>22411089891.157101</c:v>
                      </c:pt>
                      <c:pt idx="13">
                        <c:v>24201391998.981098</c:v>
                      </c:pt>
                      <c:pt idx="14">
                        <c:v>25997688841.3181</c:v>
                      </c:pt>
                      <c:pt idx="15">
                        <c:v>27800360758.2453</c:v>
                      </c:pt>
                      <c:pt idx="16">
                        <c:v>28704190333.2612</c:v>
                      </c:pt>
                      <c:pt idx="17">
                        <c:v>29156744709.170799</c:v>
                      </c:pt>
                      <c:pt idx="18">
                        <c:v>29609731200.666302</c:v>
                      </c:pt>
                      <c:pt idx="19">
                        <c:v>30063153908.791199</c:v>
                      </c:pt>
                      <c:pt idx="20">
                        <c:v>30517016792.390499</c:v>
                      </c:pt>
                      <c:pt idx="21">
                        <c:v>30971323678.223301</c:v>
                      </c:pt>
                      <c:pt idx="22">
                        <c:v>31426078260.252102</c:v>
                      </c:pt>
                      <c:pt idx="23">
                        <c:v>31881284114.0882</c:v>
                      </c:pt>
                      <c:pt idx="24">
                        <c:v>32336944694.4575</c:v>
                      </c:pt>
                      <c:pt idx="25">
                        <c:v>32793063347.873299</c:v>
                      </c:pt>
                      <c:pt idx="26">
                        <c:v>33249643314.612499</c:v>
                      </c:pt>
                      <c:pt idx="27">
                        <c:v>33706687730.397202</c:v>
                      </c:pt>
                      <c:pt idx="28">
                        <c:v>32793063347.873299</c:v>
                      </c:pt>
                      <c:pt idx="29">
                        <c:v>33249643314.612499</c:v>
                      </c:pt>
                      <c:pt idx="30">
                        <c:v>34164199637.116798</c:v>
                      </c:pt>
                      <c:pt idx="31">
                        <c:v>33706687730.397202</c:v>
                      </c:pt>
                      <c:pt idx="32">
                        <c:v>34164199637.116798</c:v>
                      </c:pt>
                      <c:pt idx="33">
                        <c:v>34622181982.932999</c:v>
                      </c:pt>
                      <c:pt idx="34">
                        <c:v>34622181982.932999</c:v>
                      </c:pt>
                      <c:pt idx="35">
                        <c:v>33706687730.397202</c:v>
                      </c:pt>
                      <c:pt idx="36">
                        <c:v>33249643314.612499</c:v>
                      </c:pt>
                      <c:pt idx="37">
                        <c:v>33706687730.397202</c:v>
                      </c:pt>
                      <c:pt idx="38">
                        <c:v>32793063347.873299</c:v>
                      </c:pt>
                      <c:pt idx="39">
                        <c:v>33249643314.612499</c:v>
                      </c:pt>
                      <c:pt idx="40">
                        <c:v>32336944694.4575</c:v>
                      </c:pt>
                      <c:pt idx="41">
                        <c:v>32793063347.873299</c:v>
                      </c:pt>
                      <c:pt idx="42">
                        <c:v>33249643314.612499</c:v>
                      </c:pt>
                      <c:pt idx="43">
                        <c:v>33706687730.397202</c:v>
                      </c:pt>
                      <c:pt idx="44">
                        <c:v>34164199637.116798</c:v>
                      </c:pt>
                      <c:pt idx="45">
                        <c:v>34622181982.932999</c:v>
                      </c:pt>
                      <c:pt idx="46">
                        <c:v>35080637627.3228</c:v>
                      </c:pt>
                      <c:pt idx="47">
                        <c:v>34622181982.932999</c:v>
                      </c:pt>
                      <c:pt idx="48">
                        <c:v>34164199637.116798</c:v>
                      </c:pt>
                      <c:pt idx="49">
                        <c:v>33706687730.397202</c:v>
                      </c:pt>
                      <c:pt idx="50">
                        <c:v>33249643314.612499</c:v>
                      </c:pt>
                      <c:pt idx="51">
                        <c:v>32793063347.873299</c:v>
                      </c:pt>
                      <c:pt idx="52">
                        <c:v>32336944694.4575</c:v>
                      </c:pt>
                      <c:pt idx="53">
                        <c:v>31881284114.0882</c:v>
                      </c:pt>
                      <c:pt idx="54">
                        <c:v>29609731200.666302</c:v>
                      </c:pt>
                      <c:pt idx="55">
                        <c:v>30971323678.223301</c:v>
                      </c:pt>
                      <c:pt idx="56">
                        <c:v>31426078260.252102</c:v>
                      </c:pt>
                      <c:pt idx="57">
                        <c:v>30063153908.791199</c:v>
                      </c:pt>
                      <c:pt idx="58">
                        <c:v>30517016792.390499</c:v>
                      </c:pt>
                      <c:pt idx="59">
                        <c:v>29156744709.170799</c:v>
                      </c:pt>
                      <c:pt idx="60">
                        <c:v>28704190333.2612</c:v>
                      </c:pt>
                      <c:pt idx="61">
                        <c:v>27800360758.2453</c:v>
                      </c:pt>
                      <c:pt idx="62">
                        <c:v>25997688841.3181</c:v>
                      </c:pt>
                      <c:pt idx="63">
                        <c:v>24201391998.981098</c:v>
                      </c:pt>
                      <c:pt idx="64">
                        <c:v>22411089891.157101</c:v>
                      </c:pt>
                      <c:pt idx="65">
                        <c:v>20626329605.239601</c:v>
                      </c:pt>
                      <c:pt idx="66">
                        <c:v>18846563766.5527</c:v>
                      </c:pt>
                      <c:pt idx="67">
                        <c:v>17071127646.466801</c:v>
                      </c:pt>
                      <c:pt idx="68">
                        <c:v>15299160524.569901</c:v>
                      </c:pt>
                      <c:pt idx="69">
                        <c:v>13529579724.640301</c:v>
                      </c:pt>
                      <c:pt idx="70">
                        <c:v>11760934756.57</c:v>
                      </c:pt>
                      <c:pt idx="71">
                        <c:v>9991213118.1511402</c:v>
                      </c:pt>
                      <c:pt idx="72">
                        <c:v>8217463333.8863697</c:v>
                      </c:pt>
                      <c:pt idx="73">
                        <c:v>6435005355.9764996</c:v>
                      </c:pt>
                      <c:pt idx="74">
                        <c:v>4635474424.3439302</c:v>
                      </c:pt>
                      <c:pt idx="75">
                        <c:v>2800485514.8277798</c:v>
                      </c:pt>
                      <c:pt idx="76">
                        <c:v>862003842.67247796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DA2-4EE9-AFE7-D094C5E85AA3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all!$P$1</c15:sqref>
                        </c15:formulaRef>
                      </c:ext>
                    </c:extLst>
                    <c:strCache>
                      <c:ptCount val="1"/>
                      <c:pt idx="0">
                        <c:v>25µs</c:v>
                      </c:pt>
                    </c:strCache>
                  </c:strRef>
                </c:tx>
                <c:spPr>
                  <a:ln w="1905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all!$Q$3:$Q$61</c15:sqref>
                        </c15:formulaRef>
                      </c:ext>
                    </c:extLst>
                    <c:numCache>
                      <c:formatCode>General</c:formatCode>
                      <c:ptCount val="59"/>
                      <c:pt idx="0">
                        <c:v>0</c:v>
                      </c:pt>
                      <c:pt idx="1">
                        <c:v>6</c:v>
                      </c:pt>
                      <c:pt idx="2">
                        <c:v>11</c:v>
                      </c:pt>
                      <c:pt idx="3">
                        <c:v>16</c:v>
                      </c:pt>
                      <c:pt idx="4">
                        <c:v>18</c:v>
                      </c:pt>
                      <c:pt idx="5">
                        <c:v>22</c:v>
                      </c:pt>
                      <c:pt idx="6">
                        <c:v>24</c:v>
                      </c:pt>
                      <c:pt idx="7">
                        <c:v>26</c:v>
                      </c:pt>
                      <c:pt idx="8">
                        <c:v>27</c:v>
                      </c:pt>
                      <c:pt idx="9">
                        <c:v>30</c:v>
                      </c:pt>
                      <c:pt idx="10">
                        <c:v>32</c:v>
                      </c:pt>
                      <c:pt idx="11">
                        <c:v>34</c:v>
                      </c:pt>
                      <c:pt idx="12">
                        <c:v>36</c:v>
                      </c:pt>
                      <c:pt idx="13">
                        <c:v>39</c:v>
                      </c:pt>
                      <c:pt idx="14">
                        <c:v>41</c:v>
                      </c:pt>
                      <c:pt idx="15">
                        <c:v>44</c:v>
                      </c:pt>
                      <c:pt idx="16">
                        <c:v>46</c:v>
                      </c:pt>
                      <c:pt idx="17">
                        <c:v>48</c:v>
                      </c:pt>
                      <c:pt idx="18">
                        <c:v>50</c:v>
                      </c:pt>
                      <c:pt idx="19">
                        <c:v>55</c:v>
                      </c:pt>
                      <c:pt idx="20">
                        <c:v>58</c:v>
                      </c:pt>
                      <c:pt idx="21">
                        <c:v>62</c:v>
                      </c:pt>
                      <c:pt idx="22">
                        <c:v>68</c:v>
                      </c:pt>
                      <c:pt idx="23">
                        <c:v>73</c:v>
                      </c:pt>
                      <c:pt idx="24">
                        <c:v>85</c:v>
                      </c:pt>
                      <c:pt idx="25">
                        <c:v>90</c:v>
                      </c:pt>
                      <c:pt idx="26">
                        <c:v>100</c:v>
                      </c:pt>
                      <c:pt idx="27">
                        <c:v>100</c:v>
                      </c:pt>
                      <c:pt idx="28">
                        <c:v>110</c:v>
                      </c:pt>
                      <c:pt idx="29">
                        <c:v>130</c:v>
                      </c:pt>
                      <c:pt idx="30">
                        <c:v>150</c:v>
                      </c:pt>
                      <c:pt idx="31">
                        <c:v>175</c:v>
                      </c:pt>
                      <c:pt idx="32">
                        <c:v>210</c:v>
                      </c:pt>
                      <c:pt idx="33">
                        <c:v>220</c:v>
                      </c:pt>
                      <c:pt idx="34">
                        <c:v>233</c:v>
                      </c:pt>
                      <c:pt idx="35">
                        <c:v>237</c:v>
                      </c:pt>
                      <c:pt idx="36">
                        <c:v>240</c:v>
                      </c:pt>
                      <c:pt idx="37">
                        <c:v>242</c:v>
                      </c:pt>
                      <c:pt idx="38">
                        <c:v>244</c:v>
                      </c:pt>
                      <c:pt idx="39">
                        <c:v>247</c:v>
                      </c:pt>
                      <c:pt idx="40">
                        <c:v>250</c:v>
                      </c:pt>
                      <c:pt idx="41">
                        <c:v>254</c:v>
                      </c:pt>
                      <c:pt idx="42">
                        <c:v>258</c:v>
                      </c:pt>
                      <c:pt idx="43">
                        <c:v>265</c:v>
                      </c:pt>
                      <c:pt idx="44">
                        <c:v>280</c:v>
                      </c:pt>
                      <c:pt idx="45">
                        <c:v>295</c:v>
                      </c:pt>
                      <c:pt idx="46">
                        <c:v>305</c:v>
                      </c:pt>
                      <c:pt idx="47">
                        <c:v>325</c:v>
                      </c:pt>
                      <c:pt idx="48">
                        <c:v>355</c:v>
                      </c:pt>
                      <c:pt idx="49">
                        <c:v>395</c:v>
                      </c:pt>
                      <c:pt idx="50">
                        <c:v>450</c:v>
                      </c:pt>
                      <c:pt idx="51">
                        <c:v>520</c:v>
                      </c:pt>
                      <c:pt idx="52">
                        <c:v>570</c:v>
                      </c:pt>
                      <c:pt idx="53">
                        <c:v>680</c:v>
                      </c:pt>
                      <c:pt idx="54">
                        <c:v>720</c:v>
                      </c:pt>
                      <c:pt idx="55">
                        <c:v>885</c:v>
                      </c:pt>
                      <c:pt idx="56">
                        <c:v>984</c:v>
                      </c:pt>
                      <c:pt idx="57">
                        <c:v>991</c:v>
                      </c:pt>
                      <c:pt idx="58">
                        <c:v>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all!$P$3:$P$61</c15:sqref>
                        </c15:formulaRef>
                      </c:ext>
                    </c:extLst>
                    <c:numCache>
                      <c:formatCode>0.00E+00</c:formatCode>
                      <c:ptCount val="59"/>
                      <c:pt idx="0">
                        <c:v>862003842.67247796</c:v>
                      </c:pt>
                      <c:pt idx="1">
                        <c:v>2800485514.8277798</c:v>
                      </c:pt>
                      <c:pt idx="2">
                        <c:v>4635474424.3439302</c:v>
                      </c:pt>
                      <c:pt idx="3">
                        <c:v>6435005355.9764996</c:v>
                      </c:pt>
                      <c:pt idx="4">
                        <c:v>8217463333.8863697</c:v>
                      </c:pt>
                      <c:pt idx="5">
                        <c:v>9991213118.1511402</c:v>
                      </c:pt>
                      <c:pt idx="6">
                        <c:v>11760934756.57</c:v>
                      </c:pt>
                      <c:pt idx="7">
                        <c:v>13529579724.640301</c:v>
                      </c:pt>
                      <c:pt idx="8">
                        <c:v>15299160524.569901</c:v>
                      </c:pt>
                      <c:pt idx="9">
                        <c:v>17071127646.466801</c:v>
                      </c:pt>
                      <c:pt idx="10">
                        <c:v>18846563766.5527</c:v>
                      </c:pt>
                      <c:pt idx="11">
                        <c:v>20626329605.239601</c:v>
                      </c:pt>
                      <c:pt idx="12">
                        <c:v>22411089891.157101</c:v>
                      </c:pt>
                      <c:pt idx="13">
                        <c:v>24201391998.981098</c:v>
                      </c:pt>
                      <c:pt idx="14">
                        <c:v>25997688841.3181</c:v>
                      </c:pt>
                      <c:pt idx="15">
                        <c:v>27800360758.2453</c:v>
                      </c:pt>
                      <c:pt idx="16">
                        <c:v>29609731200.666302</c:v>
                      </c:pt>
                      <c:pt idx="17">
                        <c:v>31426078260.252102</c:v>
                      </c:pt>
                      <c:pt idx="18">
                        <c:v>33249643314.612499</c:v>
                      </c:pt>
                      <c:pt idx="19">
                        <c:v>35080637627.3228</c:v>
                      </c:pt>
                      <c:pt idx="20">
                        <c:v>36919247482.239601</c:v>
                      </c:pt>
                      <c:pt idx="21">
                        <c:v>38765638214.089996</c:v>
                      </c:pt>
                      <c:pt idx="22">
                        <c:v>40619957433.714897</c:v>
                      </c:pt>
                      <c:pt idx="23">
                        <c:v>42482337627.502899</c:v>
                      </c:pt>
                      <c:pt idx="24">
                        <c:v>43884485098.005501</c:v>
                      </c:pt>
                      <c:pt idx="25">
                        <c:v>43884485098.005501</c:v>
                      </c:pt>
                      <c:pt idx="26">
                        <c:v>44352898273.090401</c:v>
                      </c:pt>
                      <c:pt idx="27">
                        <c:v>44821829538.000298</c:v>
                      </c:pt>
                      <c:pt idx="28">
                        <c:v>45291280483.0886</c:v>
                      </c:pt>
                      <c:pt idx="29">
                        <c:v>44821829538.000298</c:v>
                      </c:pt>
                      <c:pt idx="30">
                        <c:v>44352898273.090401</c:v>
                      </c:pt>
                      <c:pt idx="31">
                        <c:v>42949206463.675499</c:v>
                      </c:pt>
                      <c:pt idx="32">
                        <c:v>41550132158.6026</c:v>
                      </c:pt>
                      <c:pt idx="33">
                        <c:v>41550132158.6026</c:v>
                      </c:pt>
                      <c:pt idx="34">
                        <c:v>42482337627.502899</c:v>
                      </c:pt>
                      <c:pt idx="35">
                        <c:v>43884485098.005501</c:v>
                      </c:pt>
                      <c:pt idx="36">
                        <c:v>42482337627.502899</c:v>
                      </c:pt>
                      <c:pt idx="37">
                        <c:v>40619957433.714897</c:v>
                      </c:pt>
                      <c:pt idx="38">
                        <c:v>38765638214.089996</c:v>
                      </c:pt>
                      <c:pt idx="39">
                        <c:v>36919247482.239601</c:v>
                      </c:pt>
                      <c:pt idx="40">
                        <c:v>35080637627.3228</c:v>
                      </c:pt>
                      <c:pt idx="41">
                        <c:v>33249643314.612499</c:v>
                      </c:pt>
                      <c:pt idx="42">
                        <c:v>31426078260.252102</c:v>
                      </c:pt>
                      <c:pt idx="43">
                        <c:v>29609731200.666302</c:v>
                      </c:pt>
                      <c:pt idx="44">
                        <c:v>27800360758.2453</c:v>
                      </c:pt>
                      <c:pt idx="45">
                        <c:v>25997688841.3181</c:v>
                      </c:pt>
                      <c:pt idx="46">
                        <c:v>24201391998.981098</c:v>
                      </c:pt>
                      <c:pt idx="47">
                        <c:v>22411089891.157101</c:v>
                      </c:pt>
                      <c:pt idx="48">
                        <c:v>20626329605.239601</c:v>
                      </c:pt>
                      <c:pt idx="49">
                        <c:v>18846563766.5527</c:v>
                      </c:pt>
                      <c:pt idx="50">
                        <c:v>17071127646.466801</c:v>
                      </c:pt>
                      <c:pt idx="51">
                        <c:v>15299160524.569901</c:v>
                      </c:pt>
                      <c:pt idx="52">
                        <c:v>13529579724.640301</c:v>
                      </c:pt>
                      <c:pt idx="53">
                        <c:v>11760934756.57</c:v>
                      </c:pt>
                      <c:pt idx="54">
                        <c:v>9991213118.1511402</c:v>
                      </c:pt>
                      <c:pt idx="55">
                        <c:v>8217463333.8863697</c:v>
                      </c:pt>
                      <c:pt idx="56">
                        <c:v>6435005355.9764996</c:v>
                      </c:pt>
                      <c:pt idx="57">
                        <c:v>4635474424.3439302</c:v>
                      </c:pt>
                      <c:pt idx="58">
                        <c:v>2800485514.8277798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DA2-4EE9-AFE7-D094C5E85AA3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all!$S$1</c15:sqref>
                        </c15:formulaRef>
                      </c:ext>
                    </c:extLst>
                    <c:strCache>
                      <c:ptCount val="1"/>
                      <c:pt idx="0">
                        <c:v>50µs</c:v>
                      </c:pt>
                    </c:strCache>
                  </c:strRef>
                </c:tx>
                <c:spPr>
                  <a:ln w="25400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7030A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all!$T$3:$T$65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2</c:v>
                      </c:pt>
                      <c:pt idx="1">
                        <c:v>9</c:v>
                      </c:pt>
                      <c:pt idx="2">
                        <c:v>15</c:v>
                      </c:pt>
                      <c:pt idx="3">
                        <c:v>19</c:v>
                      </c:pt>
                      <c:pt idx="4">
                        <c:v>24</c:v>
                      </c:pt>
                      <c:pt idx="5">
                        <c:v>27</c:v>
                      </c:pt>
                      <c:pt idx="6">
                        <c:v>30</c:v>
                      </c:pt>
                      <c:pt idx="7">
                        <c:v>33</c:v>
                      </c:pt>
                      <c:pt idx="8">
                        <c:v>35</c:v>
                      </c:pt>
                      <c:pt idx="9">
                        <c:v>38</c:v>
                      </c:pt>
                      <c:pt idx="10">
                        <c:v>41</c:v>
                      </c:pt>
                      <c:pt idx="11">
                        <c:v>43</c:v>
                      </c:pt>
                      <c:pt idx="12">
                        <c:v>46</c:v>
                      </c:pt>
                      <c:pt idx="13">
                        <c:v>49</c:v>
                      </c:pt>
                      <c:pt idx="14">
                        <c:v>52</c:v>
                      </c:pt>
                      <c:pt idx="15">
                        <c:v>54</c:v>
                      </c:pt>
                      <c:pt idx="16">
                        <c:v>56</c:v>
                      </c:pt>
                      <c:pt idx="17">
                        <c:v>59</c:v>
                      </c:pt>
                      <c:pt idx="18">
                        <c:v>62</c:v>
                      </c:pt>
                      <c:pt idx="19">
                        <c:v>65</c:v>
                      </c:pt>
                      <c:pt idx="20">
                        <c:v>67</c:v>
                      </c:pt>
                      <c:pt idx="21">
                        <c:v>70</c:v>
                      </c:pt>
                      <c:pt idx="22">
                        <c:v>74</c:v>
                      </c:pt>
                      <c:pt idx="23">
                        <c:v>78</c:v>
                      </c:pt>
                      <c:pt idx="24">
                        <c:v>81</c:v>
                      </c:pt>
                      <c:pt idx="25">
                        <c:v>87</c:v>
                      </c:pt>
                      <c:pt idx="26">
                        <c:v>93</c:v>
                      </c:pt>
                      <c:pt idx="27">
                        <c:v>99</c:v>
                      </c:pt>
                      <c:pt idx="28">
                        <c:v>105</c:v>
                      </c:pt>
                      <c:pt idx="29">
                        <c:v>120</c:v>
                      </c:pt>
                      <c:pt idx="30">
                        <c:v>135</c:v>
                      </c:pt>
                      <c:pt idx="31">
                        <c:v>160</c:v>
                      </c:pt>
                      <c:pt idx="32">
                        <c:v>190</c:v>
                      </c:pt>
                      <c:pt idx="33">
                        <c:v>230</c:v>
                      </c:pt>
                      <c:pt idx="34">
                        <c:v>234</c:v>
                      </c:pt>
                      <c:pt idx="35">
                        <c:v>240</c:v>
                      </c:pt>
                      <c:pt idx="36">
                        <c:v>240</c:v>
                      </c:pt>
                      <c:pt idx="37">
                        <c:v>242</c:v>
                      </c:pt>
                      <c:pt idx="38">
                        <c:v>244</c:v>
                      </c:pt>
                      <c:pt idx="39">
                        <c:v>246</c:v>
                      </c:pt>
                      <c:pt idx="40">
                        <c:v>250</c:v>
                      </c:pt>
                      <c:pt idx="41">
                        <c:v>252</c:v>
                      </c:pt>
                      <c:pt idx="42">
                        <c:v>255</c:v>
                      </c:pt>
                      <c:pt idx="43">
                        <c:v>260</c:v>
                      </c:pt>
                      <c:pt idx="44">
                        <c:v>265</c:v>
                      </c:pt>
                      <c:pt idx="45">
                        <c:v>270</c:v>
                      </c:pt>
                      <c:pt idx="46">
                        <c:v>280</c:v>
                      </c:pt>
                      <c:pt idx="47">
                        <c:v>290</c:v>
                      </c:pt>
                      <c:pt idx="48">
                        <c:v>305</c:v>
                      </c:pt>
                      <c:pt idx="49">
                        <c:v>325</c:v>
                      </c:pt>
                      <c:pt idx="50">
                        <c:v>345</c:v>
                      </c:pt>
                      <c:pt idx="51">
                        <c:v>380</c:v>
                      </c:pt>
                      <c:pt idx="52">
                        <c:v>410</c:v>
                      </c:pt>
                      <c:pt idx="53">
                        <c:v>450</c:v>
                      </c:pt>
                      <c:pt idx="54">
                        <c:v>510</c:v>
                      </c:pt>
                      <c:pt idx="55">
                        <c:v>570</c:v>
                      </c:pt>
                      <c:pt idx="56">
                        <c:v>640</c:v>
                      </c:pt>
                      <c:pt idx="57">
                        <c:v>760</c:v>
                      </c:pt>
                      <c:pt idx="58">
                        <c:v>808</c:v>
                      </c:pt>
                      <c:pt idx="59">
                        <c:v>965</c:v>
                      </c:pt>
                      <c:pt idx="60">
                        <c:v>990</c:v>
                      </c:pt>
                      <c:pt idx="61">
                        <c:v>993</c:v>
                      </c:pt>
                      <c:pt idx="62">
                        <c:v>996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all!$S$3:$S$65</c15:sqref>
                        </c15:formulaRef>
                      </c:ext>
                    </c:extLst>
                    <c:numCache>
                      <c:formatCode>0.00E+00</c:formatCode>
                      <c:ptCount val="63"/>
                      <c:pt idx="0">
                        <c:v>3536931498.1424599</c:v>
                      </c:pt>
                      <c:pt idx="1">
                        <c:v>5350946385.9703999</c:v>
                      </c:pt>
                      <c:pt idx="2">
                        <c:v>7138813330.7641296</c:v>
                      </c:pt>
                      <c:pt idx="3">
                        <c:v>8913531601.2096596</c:v>
                      </c:pt>
                      <c:pt idx="4">
                        <c:v>10681639478.1793</c:v>
                      </c:pt>
                      <c:pt idx="5">
                        <c:v>12446999875.9965</c:v>
                      </c:pt>
                      <c:pt idx="6">
                        <c:v>14212135229.087</c:v>
                      </c:pt>
                      <c:pt idx="7">
                        <c:v>15978807802.2693</c:v>
                      </c:pt>
                      <c:pt idx="8">
                        <c:v>17748302672.775299</c:v>
                      </c:pt>
                      <c:pt idx="9">
                        <c:v>19521622436.110699</c:v>
                      </c:pt>
                      <c:pt idx="10">
                        <c:v>21299530109.223499</c:v>
                      </c:pt>
                      <c:pt idx="11">
                        <c:v>23082646495.902302</c:v>
                      </c:pt>
                      <c:pt idx="12">
                        <c:v>24871480098.162498</c:v>
                      </c:pt>
                      <c:pt idx="13">
                        <c:v>26666454288.016602</c:v>
                      </c:pt>
                      <c:pt idx="14">
                        <c:v>28467926486.081699</c:v>
                      </c:pt>
                      <c:pt idx="15">
                        <c:v>30276202040.5924</c:v>
                      </c:pt>
                      <c:pt idx="16">
                        <c:v>32091544521.290298</c:v>
                      </c:pt>
                      <c:pt idx="17">
                        <c:v>33914183495.409199</c:v>
                      </c:pt>
                      <c:pt idx="18">
                        <c:v>35744320509.646004</c:v>
                      </c:pt>
                      <c:pt idx="19">
                        <c:v>37582133757.993202</c:v>
                      </c:pt>
                      <c:pt idx="20">
                        <c:v>39427781783.072403</c:v>
                      </c:pt>
                      <c:pt idx="21">
                        <c:v>41281406439.423698</c:v>
                      </c:pt>
                      <c:pt idx="22">
                        <c:v>43143135296.091599</c:v>
                      </c:pt>
                      <c:pt idx="23">
                        <c:v>45013083604.6502</c:v>
                      </c:pt>
                      <c:pt idx="24">
                        <c:v>46891355921.3311</c:v>
                      </c:pt>
                      <c:pt idx="25">
                        <c:v>48778047464.242104</c:v>
                      </c:pt>
                      <c:pt idx="26">
                        <c:v>50673245249.320702</c:v>
                      </c:pt>
                      <c:pt idx="27">
                        <c:v>52577029052.814102</c:v>
                      </c:pt>
                      <c:pt idx="28">
                        <c:v>54489472225.548302</c:v>
                      </c:pt>
                      <c:pt idx="29">
                        <c:v>56410642400.931297</c:v>
                      </c:pt>
                      <c:pt idx="30">
                        <c:v>58340602091.336998</c:v>
                      </c:pt>
                      <c:pt idx="31">
                        <c:v>56410642400.931297</c:v>
                      </c:pt>
                      <c:pt idx="32">
                        <c:v>54489472225.548302</c:v>
                      </c:pt>
                      <c:pt idx="33">
                        <c:v>52577029052.814102</c:v>
                      </c:pt>
                      <c:pt idx="34">
                        <c:v>54489472225.548302</c:v>
                      </c:pt>
                      <c:pt idx="35">
                        <c:v>52577029052.814102</c:v>
                      </c:pt>
                      <c:pt idx="36">
                        <c:v>50673245249.320702</c:v>
                      </c:pt>
                      <c:pt idx="37">
                        <c:v>48778047464.242104</c:v>
                      </c:pt>
                      <c:pt idx="38">
                        <c:v>46891355921.3311</c:v>
                      </c:pt>
                      <c:pt idx="39">
                        <c:v>45013083604.6502</c:v>
                      </c:pt>
                      <c:pt idx="40">
                        <c:v>43143135296.091599</c:v>
                      </c:pt>
                      <c:pt idx="41">
                        <c:v>41281406439.423698</c:v>
                      </c:pt>
                      <c:pt idx="42">
                        <c:v>39427781783.072403</c:v>
                      </c:pt>
                      <c:pt idx="43">
                        <c:v>37582133757.993202</c:v>
                      </c:pt>
                      <c:pt idx="44">
                        <c:v>35744320509.646004</c:v>
                      </c:pt>
                      <c:pt idx="45">
                        <c:v>33914183495.409199</c:v>
                      </c:pt>
                      <c:pt idx="46">
                        <c:v>32091544521.290298</c:v>
                      </c:pt>
                      <c:pt idx="47">
                        <c:v>30276202040.5924</c:v>
                      </c:pt>
                      <c:pt idx="48">
                        <c:v>28467926486.081699</c:v>
                      </c:pt>
                      <c:pt idx="49">
                        <c:v>26666454288.016602</c:v>
                      </c:pt>
                      <c:pt idx="50">
                        <c:v>24871480098.162498</c:v>
                      </c:pt>
                      <c:pt idx="51">
                        <c:v>23082646495.902302</c:v>
                      </c:pt>
                      <c:pt idx="52">
                        <c:v>21299530109.223499</c:v>
                      </c:pt>
                      <c:pt idx="53">
                        <c:v>19521622436.110699</c:v>
                      </c:pt>
                      <c:pt idx="54">
                        <c:v>17748302672.775299</c:v>
                      </c:pt>
                      <c:pt idx="55">
                        <c:v>15978807802.2693</c:v>
                      </c:pt>
                      <c:pt idx="56">
                        <c:v>14212135229.087</c:v>
                      </c:pt>
                      <c:pt idx="57">
                        <c:v>12446999875.9965</c:v>
                      </c:pt>
                      <c:pt idx="58">
                        <c:v>10681639478.1793</c:v>
                      </c:pt>
                      <c:pt idx="59">
                        <c:v>8913531601.2096596</c:v>
                      </c:pt>
                      <c:pt idx="60">
                        <c:v>7138813330.7641296</c:v>
                      </c:pt>
                      <c:pt idx="61">
                        <c:v>5350946385.9703999</c:v>
                      </c:pt>
                      <c:pt idx="62">
                        <c:v>3536931498.1424599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DA2-4EE9-AFE7-D094C5E85AA3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664854352"/>
        <c:axId val="664832376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all!$AA$17</c15:sqref>
                        </c15:formulaRef>
                      </c:ext>
                    </c:extLst>
                    <c:strCache>
                      <c:ptCount val="1"/>
                      <c:pt idx="0">
                        <c:v>Normalized delivered power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all!$AA$18:$AA$43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</c:v>
                      </c:pt>
                      <c:pt idx="1">
                        <c:v>8</c:v>
                      </c:pt>
                      <c:pt idx="2">
                        <c:v>16</c:v>
                      </c:pt>
                      <c:pt idx="3">
                        <c:v>24</c:v>
                      </c:pt>
                      <c:pt idx="4">
                        <c:v>32</c:v>
                      </c:pt>
                      <c:pt idx="5">
                        <c:v>40</c:v>
                      </c:pt>
                      <c:pt idx="6">
                        <c:v>48</c:v>
                      </c:pt>
                      <c:pt idx="7">
                        <c:v>56</c:v>
                      </c:pt>
                      <c:pt idx="8">
                        <c:v>64</c:v>
                      </c:pt>
                      <c:pt idx="9">
                        <c:v>72</c:v>
                      </c:pt>
                      <c:pt idx="10">
                        <c:v>80</c:v>
                      </c:pt>
                      <c:pt idx="11">
                        <c:v>88</c:v>
                      </c:pt>
                      <c:pt idx="12">
                        <c:v>96</c:v>
                      </c:pt>
                      <c:pt idx="13">
                        <c:v>104</c:v>
                      </c:pt>
                      <c:pt idx="14">
                        <c:v>112</c:v>
                      </c:pt>
                      <c:pt idx="15">
                        <c:v>120</c:v>
                      </c:pt>
                      <c:pt idx="16">
                        <c:v>128</c:v>
                      </c:pt>
                      <c:pt idx="17">
                        <c:v>136</c:v>
                      </c:pt>
                      <c:pt idx="18">
                        <c:v>144</c:v>
                      </c:pt>
                      <c:pt idx="19">
                        <c:v>152</c:v>
                      </c:pt>
                      <c:pt idx="20">
                        <c:v>160</c:v>
                      </c:pt>
                      <c:pt idx="21">
                        <c:v>168</c:v>
                      </c:pt>
                      <c:pt idx="22">
                        <c:v>176</c:v>
                      </c:pt>
                      <c:pt idx="23">
                        <c:v>184</c:v>
                      </c:pt>
                      <c:pt idx="24">
                        <c:v>192</c:v>
                      </c:pt>
                      <c:pt idx="25">
                        <c:v>200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all!$AB$18:$AB$43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0.28882833787465939</c:v>
                      </c:pt>
                      <c:pt idx="1">
                        <c:v>0.30790190735694822</c:v>
                      </c:pt>
                      <c:pt idx="2">
                        <c:v>0.34059945504087191</c:v>
                      </c:pt>
                      <c:pt idx="3">
                        <c:v>0.38419618528610355</c:v>
                      </c:pt>
                      <c:pt idx="4">
                        <c:v>0.4305177111716621</c:v>
                      </c:pt>
                      <c:pt idx="5">
                        <c:v>0.48228882833787468</c:v>
                      </c:pt>
                      <c:pt idx="6">
                        <c:v>0.5340599455040872</c:v>
                      </c:pt>
                      <c:pt idx="7">
                        <c:v>0.61035422343324253</c:v>
                      </c:pt>
                      <c:pt idx="8">
                        <c:v>0.6757493188010899</c:v>
                      </c:pt>
                      <c:pt idx="9">
                        <c:v>0.74931880108991822</c:v>
                      </c:pt>
                      <c:pt idx="10">
                        <c:v>0.81198910081743869</c:v>
                      </c:pt>
                      <c:pt idx="11">
                        <c:v>0.87738419618528607</c:v>
                      </c:pt>
                      <c:pt idx="12">
                        <c:v>0.93732970027247953</c:v>
                      </c:pt>
                      <c:pt idx="13">
                        <c:v>1</c:v>
                      </c:pt>
                      <c:pt idx="14">
                        <c:v>0.98910081743869205</c:v>
                      </c:pt>
                      <c:pt idx="15">
                        <c:v>0.96730245231607626</c:v>
                      </c:pt>
                      <c:pt idx="16">
                        <c:v>0.93460490463215262</c:v>
                      </c:pt>
                      <c:pt idx="17">
                        <c:v>0.91553133514986373</c:v>
                      </c:pt>
                      <c:pt idx="18">
                        <c:v>0.89645776566757496</c:v>
                      </c:pt>
                      <c:pt idx="19">
                        <c:v>0.89373297002724794</c:v>
                      </c:pt>
                      <c:pt idx="20">
                        <c:v>0.88828337874659402</c:v>
                      </c:pt>
                      <c:pt idx="21">
                        <c:v>0.87738419618528607</c:v>
                      </c:pt>
                      <c:pt idx="22">
                        <c:v>0.87465940054495916</c:v>
                      </c:pt>
                      <c:pt idx="23">
                        <c:v>0.86920980926430513</c:v>
                      </c:pt>
                      <c:pt idx="24">
                        <c:v>0.86648501362397823</c:v>
                      </c:pt>
                      <c:pt idx="25">
                        <c:v>0.86376021798365121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BDA2-4EE9-AFE7-D094C5E85AA3}"/>
                  </c:ext>
                </c:extLst>
              </c15:ser>
            </c15:filteredScatterSeries>
          </c:ext>
        </c:extLst>
      </c:scatterChart>
      <c:valAx>
        <c:axId val="240835328"/>
        <c:scaling>
          <c:orientation val="minMax"/>
          <c:max val="2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1">
                    <a:solidFill>
                      <a:sysClr val="windowText" lastClr="000000"/>
                    </a:solidFill>
                  </a:rPr>
                  <a:t>Time</a:t>
                </a:r>
                <a:r>
                  <a:rPr lang="en-US" sz="1100" b="1" i="1" baseline="0">
                    <a:solidFill>
                      <a:sysClr val="windowText" lastClr="000000"/>
                    </a:solidFill>
                  </a:rPr>
                  <a:t> (µs)</a:t>
                </a:r>
                <a:endParaRPr lang="en-US" sz="1100" b="1" i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835904"/>
        <c:crosses val="autoZero"/>
        <c:crossBetween val="midCat"/>
      </c:valAx>
      <c:valAx>
        <c:axId val="24083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835328"/>
        <c:crosses val="autoZero"/>
        <c:crossBetween val="midCat"/>
      </c:valAx>
      <c:valAx>
        <c:axId val="66483237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664854352"/>
        <c:crosses val="max"/>
        <c:crossBetween val="midCat"/>
      </c:valAx>
      <c:valAx>
        <c:axId val="664854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4832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235900191980722"/>
          <c:y val="0.38381737654104536"/>
          <c:w val="9.7178494039125082E-2"/>
          <c:h val="0.20174770515910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Sheet11!$E$1</c:f>
              <c:strCache>
                <c:ptCount val="1"/>
                <c:pt idx="0">
                  <c:v>Ne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Sheet11!$A$2:$A$11</c:f>
              <c:numCache>
                <c:formatCode>General</c:formatCod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</c:numCache>
            </c:numRef>
          </c:xVal>
          <c:yVal>
            <c:numRef>
              <c:f>Sheet11!$E$2:$E$11</c:f>
              <c:numCache>
                <c:formatCode>0.00E+00</c:formatCode>
                <c:ptCount val="10"/>
                <c:pt idx="0">
                  <c:v>9.91749E+16</c:v>
                </c:pt>
                <c:pt idx="1">
                  <c:v>1.32105E+17</c:v>
                </c:pt>
                <c:pt idx="2">
                  <c:v>1.75329E+17</c:v>
                </c:pt>
                <c:pt idx="3">
                  <c:v>2.08743E+17</c:v>
                </c:pt>
                <c:pt idx="4">
                  <c:v>1.92489E+17</c:v>
                </c:pt>
                <c:pt idx="5">
                  <c:v>2.13563E+17</c:v>
                </c:pt>
                <c:pt idx="6">
                  <c:v>2.2061E+17</c:v>
                </c:pt>
                <c:pt idx="7">
                  <c:v>2.61624E+17</c:v>
                </c:pt>
                <c:pt idx="8">
                  <c:v>2.41112E+17</c:v>
                </c:pt>
                <c:pt idx="9">
                  <c:v>2.64969E+17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58-454A-A4CB-62EF04AD70C2}"/>
            </c:ext>
          </c:extLst>
        </c:ser>
        <c:ser>
          <c:idx val="2"/>
          <c:order val="1"/>
          <c:tx>
            <c:strRef>
              <c:f>Sheet11!$G$1</c:f>
              <c:strCache>
                <c:ptCount val="1"/>
                <c:pt idx="0">
                  <c:v>Calculated Ni</c:v>
                </c:pt>
              </c:strCache>
            </c:strRef>
          </c:tx>
          <c:spPr>
            <a:ln w="19050">
              <a:noFill/>
            </a:ln>
          </c:spPr>
          <c:xVal>
            <c:numRef>
              <c:f>Sheet11!$A$2:$A$11</c:f>
              <c:numCache>
                <c:formatCode>General</c:formatCod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</c:numCache>
            </c:numRef>
          </c:xVal>
          <c:yVal>
            <c:numRef>
              <c:f>Sheet11!$G$2:$G$11</c:f>
              <c:numCache>
                <c:formatCode>0.00E+00</c:formatCode>
                <c:ptCount val="10"/>
                <c:pt idx="0">
                  <c:v>7.4045086637585984E+16</c:v>
                </c:pt>
                <c:pt idx="1">
                  <c:v>9.235431110894856E+16</c:v>
                </c:pt>
                <c:pt idx="2">
                  <c:v>1.389660942972277E+17</c:v>
                </c:pt>
                <c:pt idx="3">
                  <c:v>1.7152958480081283E+17</c:v>
                </c:pt>
                <c:pt idx="4">
                  <c:v>2.1381369026742576E+17</c:v>
                </c:pt>
                <c:pt idx="5">
                  <c:v>2.5653618505302979E+17</c:v>
                </c:pt>
                <c:pt idx="6">
                  <c:v>3.0536747390131526E+17</c:v>
                </c:pt>
                <c:pt idx="7">
                  <c:v>3.3783761914611027E+17</c:v>
                </c:pt>
                <c:pt idx="8">
                  <c:v>3.7199906136403123E+17</c:v>
                </c:pt>
                <c:pt idx="9">
                  <c:v>4.0225566769748256E+17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58-454A-A4CB-62EF04AD7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36608"/>
        <c:axId val="41037184"/>
      </c:scatterChart>
      <c:valAx>
        <c:axId val="41036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Pressure </a:t>
                </a:r>
                <a:r>
                  <a:rPr lang="en-US" i="1" dirty="0"/>
                  <a:t>p</a:t>
                </a:r>
                <a:r>
                  <a:rPr lang="en-US" dirty="0"/>
                  <a:t> (</a:t>
                </a:r>
                <a:r>
                  <a:rPr lang="en-US" dirty="0" err="1"/>
                  <a:t>mTorr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1037184"/>
        <c:crosses val="autoZero"/>
        <c:crossBetween val="midCat"/>
      </c:valAx>
      <c:valAx>
        <c:axId val="4103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Electron Density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e</a:t>
                </a:r>
                <a:r>
                  <a:rPr lang="en-US" dirty="0"/>
                  <a:t> (m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1036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74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0.18023</cdr:y>
    </cdr:from>
    <cdr:to>
      <cdr:x>0.0321</cdr:x>
      <cdr:y>0.77254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877785" y="1483130"/>
          <a:ext cx="1989388" cy="233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0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lang="en-US" sz="1100" b="1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Electron Density </a:t>
          </a:r>
          <a:r>
            <a:rPr lang="en-US" sz="1100" b="1" i="0" dirty="0">
              <a:solidFill>
                <a:schemeClr val="tx1"/>
              </a:solidFill>
              <a:latin typeface="+mn-lt"/>
            </a:rPr>
            <a:t>(cm</a:t>
          </a:r>
          <a:r>
            <a:rPr lang="en-US" sz="1100" b="1" i="0" baseline="30000" dirty="0">
              <a:solidFill>
                <a:schemeClr val="tx1"/>
              </a:solidFill>
              <a:latin typeface="+mn-lt"/>
            </a:rPr>
            <a:t>-3</a:t>
          </a:r>
          <a:r>
            <a:rPr lang="en-US" sz="1100" b="1" i="0" dirty="0">
              <a:solidFill>
                <a:schemeClr val="tx1"/>
              </a:solidFill>
              <a:latin typeface="+mn-lt"/>
            </a:rPr>
            <a:t>)</a:t>
          </a:r>
        </a:p>
        <a:p xmlns:a="http://schemas.openxmlformats.org/drawingml/2006/main">
          <a:endParaRPr lang="en-US" sz="1100" b="1" i="0" dirty="0">
            <a:solidFill>
              <a:schemeClr val="tx1"/>
            </a:solidFill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616D2-AF50-DC42-BEE1-70E408C013CA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87A24-F8E0-BA40-AAC7-8D91410B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4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8C59C-F5D9-9D4F-A68B-2BDCA9F54CC3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C93F-FFB5-3E42-B539-6EE14623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6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1C93F-FFB5-3E42-B539-6EE14623D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9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1C93F-FFB5-3E42-B539-6EE14623D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2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858E3-8F88-46B6-9848-7FDEEF1E9C0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1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CC00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6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9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D123F-C5DF-409A-97D0-06912A0D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4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733613"/>
            <a:ext cx="10972800" cy="562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519" y="64484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A82E26C-6086-442E-B0C1-96E23DE834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55758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 userDrawn="1"/>
        </p:nvSpPr>
        <p:spPr>
          <a:xfrm>
            <a:off x="9953634" y="252735"/>
            <a:ext cx="59531" cy="5953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 userDrawn="1"/>
        </p:nvSpPr>
        <p:spPr>
          <a:xfrm rot="9377972">
            <a:off x="9878283" y="14362"/>
            <a:ext cx="207465" cy="523606"/>
          </a:xfrm>
          <a:prstGeom prst="arc">
            <a:avLst>
              <a:gd name="adj1" fmla="val 10983575"/>
              <a:gd name="adj2" fmla="val 649555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 userDrawn="1"/>
        </p:nvSpPr>
        <p:spPr>
          <a:xfrm rot="16368137">
            <a:off x="9878281" y="20807"/>
            <a:ext cx="207465" cy="523606"/>
          </a:xfrm>
          <a:prstGeom prst="arc">
            <a:avLst>
              <a:gd name="adj1" fmla="val 15123659"/>
              <a:gd name="adj2" fmla="val 649555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 userDrawn="1"/>
        </p:nvSpPr>
        <p:spPr>
          <a:xfrm rot="12844333">
            <a:off x="9878282" y="20807"/>
            <a:ext cx="207465" cy="523606"/>
          </a:xfrm>
          <a:prstGeom prst="arc">
            <a:avLst>
              <a:gd name="adj1" fmla="val 14881951"/>
              <a:gd name="adj2" fmla="val 655841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62799" y="-21902"/>
            <a:ext cx="2137152" cy="6689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949" y="48651"/>
            <a:ext cx="10972800" cy="4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9BD070-8F52-CF42-8A54-EEE06D5E9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7" t="4241" r="8659" b="6286"/>
          <a:stretch/>
        </p:blipFill>
        <p:spPr>
          <a:xfrm>
            <a:off x="10509749" y="5235890"/>
            <a:ext cx="1535702" cy="15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5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NUL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pworks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ACCA-9602-7943-854E-425F3AA1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734557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Pulsed plasma for plasma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494DC-411F-A144-8807-49CA9B313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402" y="3462451"/>
            <a:ext cx="10072255" cy="1752600"/>
          </a:xfrm>
        </p:spPr>
        <p:txBody>
          <a:bodyPr/>
          <a:lstStyle/>
          <a:p>
            <a:r>
              <a:rPr lang="en-US" dirty="0"/>
              <a:t>Steven Shannon</a:t>
            </a:r>
          </a:p>
          <a:p>
            <a:endParaRPr lang="en-US" dirty="0"/>
          </a:p>
          <a:p>
            <a:r>
              <a:rPr lang="en-US" dirty="0"/>
              <a:t>Presented at the Online LTP Seminar</a:t>
            </a:r>
          </a:p>
          <a:p>
            <a:r>
              <a:rPr lang="en-US" dirty="0"/>
              <a:t>26 May 2020</a:t>
            </a:r>
          </a:p>
          <a:p>
            <a:endParaRPr lang="en-US" dirty="0"/>
          </a:p>
          <a:p>
            <a:r>
              <a:rPr lang="en-US" dirty="0"/>
              <a:t>Work shown has been supported by The National Science Foundation, Samsung Electronics, Applied Materials, and MKS Instruments</a:t>
            </a:r>
          </a:p>
        </p:txBody>
      </p:sp>
    </p:spTree>
    <p:extLst>
      <p:ext uri="{BB962C8B-B14F-4D97-AF65-F5344CB8AC3E}">
        <p14:creationId xmlns:p14="http://schemas.microsoft.com/office/powerpoint/2010/main" val="388417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are we trying to optimize (and trying to avoid)?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want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Uniform power deposition (or power based uniformity control)</a:t>
            </a:r>
          </a:p>
          <a:p>
            <a:r>
              <a:rPr lang="en-US" dirty="0"/>
              <a:t>Controllable deposition in plasma and sheath regions</a:t>
            </a:r>
          </a:p>
          <a:p>
            <a:r>
              <a:rPr lang="en-US" dirty="0"/>
              <a:t>Reproducible power WTW and in single processes</a:t>
            </a:r>
          </a:p>
          <a:p>
            <a:r>
              <a:rPr lang="en-US" dirty="0"/>
              <a:t>Fast time response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we don’t want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Unreasonable power mismatch</a:t>
            </a:r>
          </a:p>
          <a:p>
            <a:r>
              <a:rPr lang="en-US" dirty="0"/>
              <a:t>High dissipation in non-plasma elements</a:t>
            </a:r>
          </a:p>
          <a:p>
            <a:r>
              <a:rPr lang="en-US" dirty="0"/>
              <a:t>Narrow operating range and control levels</a:t>
            </a:r>
          </a:p>
          <a:p>
            <a:r>
              <a:rPr lang="en-US" dirty="0"/>
              <a:t>Unnecessary power delivery complexity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802997"/>
            <a:ext cx="9542709" cy="646331"/>
          </a:xfrm>
          <a:prstGeom prst="rect">
            <a:avLst/>
          </a:prstGeom>
          <a:solidFill>
            <a:srgbClr val="CC000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by no means exhaustive lists of what we want and what we don’t want.  These are only examples taken from a larger list to motivate topics in this presentation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81A96A5-D071-5643-9962-44768262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217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55" y="-259198"/>
            <a:ext cx="10972800" cy="1068387"/>
          </a:xfrm>
        </p:spPr>
        <p:txBody>
          <a:bodyPr/>
          <a:lstStyle/>
          <a:p>
            <a:r>
              <a:rPr lang="en-US" dirty="0"/>
              <a:t>Pulsed ICP power delivery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0000" t="40570" r="25824" b="26014"/>
          <a:stretch/>
        </p:blipFill>
        <p:spPr bwMode="auto">
          <a:xfrm>
            <a:off x="243841" y="1891551"/>
            <a:ext cx="4541223" cy="2497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 4"/>
          <p:cNvSpPr/>
          <p:nvPr/>
        </p:nvSpPr>
        <p:spPr>
          <a:xfrm>
            <a:off x="4127863" y="2509060"/>
            <a:ext cx="383177" cy="123875"/>
          </a:xfrm>
          <a:custGeom>
            <a:avLst/>
            <a:gdLst>
              <a:gd name="connsiteX0" fmla="*/ 0 w 383177"/>
              <a:gd name="connsiteY0" fmla="*/ 121920 h 123875"/>
              <a:gd name="connsiteX1" fmla="*/ 113211 w 383177"/>
              <a:gd name="connsiteY1" fmla="*/ 0 h 123875"/>
              <a:gd name="connsiteX2" fmla="*/ 261257 w 383177"/>
              <a:gd name="connsiteY2" fmla="*/ 121920 h 123875"/>
              <a:gd name="connsiteX3" fmla="*/ 383177 w 383177"/>
              <a:gd name="connsiteY3" fmla="*/ 43543 h 1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77" h="123875">
                <a:moveTo>
                  <a:pt x="0" y="121920"/>
                </a:moveTo>
                <a:cubicBezTo>
                  <a:pt x="34834" y="60960"/>
                  <a:pt x="69668" y="0"/>
                  <a:pt x="113211" y="0"/>
                </a:cubicBezTo>
                <a:cubicBezTo>
                  <a:pt x="156754" y="0"/>
                  <a:pt x="216263" y="114663"/>
                  <a:pt x="261257" y="121920"/>
                </a:cubicBezTo>
                <a:cubicBezTo>
                  <a:pt x="306251" y="129177"/>
                  <a:pt x="351246" y="119017"/>
                  <a:pt x="383177" y="43543"/>
                </a:cubicBezTo>
              </a:path>
            </a:pathLst>
          </a:custGeom>
          <a:noFill/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27862" y="2641465"/>
            <a:ext cx="383177" cy="123875"/>
          </a:xfrm>
          <a:custGeom>
            <a:avLst/>
            <a:gdLst>
              <a:gd name="connsiteX0" fmla="*/ 0 w 383177"/>
              <a:gd name="connsiteY0" fmla="*/ 121920 h 123875"/>
              <a:gd name="connsiteX1" fmla="*/ 113211 w 383177"/>
              <a:gd name="connsiteY1" fmla="*/ 0 h 123875"/>
              <a:gd name="connsiteX2" fmla="*/ 261257 w 383177"/>
              <a:gd name="connsiteY2" fmla="*/ 121920 h 123875"/>
              <a:gd name="connsiteX3" fmla="*/ 383177 w 383177"/>
              <a:gd name="connsiteY3" fmla="*/ 43543 h 1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77" h="123875">
                <a:moveTo>
                  <a:pt x="0" y="121920"/>
                </a:moveTo>
                <a:cubicBezTo>
                  <a:pt x="34834" y="60960"/>
                  <a:pt x="69668" y="0"/>
                  <a:pt x="113211" y="0"/>
                </a:cubicBezTo>
                <a:cubicBezTo>
                  <a:pt x="156754" y="0"/>
                  <a:pt x="216263" y="114663"/>
                  <a:pt x="261257" y="121920"/>
                </a:cubicBezTo>
                <a:cubicBezTo>
                  <a:pt x="306251" y="129177"/>
                  <a:pt x="351246" y="119017"/>
                  <a:pt x="383177" y="43543"/>
                </a:cubicBezTo>
              </a:path>
            </a:pathLst>
          </a:custGeom>
          <a:noFill/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11039" y="2448100"/>
            <a:ext cx="574767" cy="391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19450" y="2117343"/>
            <a:ext cx="9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 Probe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485289" y="711756"/>
            <a:ext cx="6447345" cy="5319673"/>
            <a:chOff x="5554564" y="988856"/>
            <a:chExt cx="6447345" cy="5319673"/>
          </a:xfrm>
        </p:grpSpPr>
        <p:grpSp>
          <p:nvGrpSpPr>
            <p:cNvPr id="54" name="Group 53"/>
            <p:cNvGrpSpPr/>
            <p:nvPr/>
          </p:nvGrpSpPr>
          <p:grpSpPr>
            <a:xfrm>
              <a:off x="5554564" y="988856"/>
              <a:ext cx="6447345" cy="5204257"/>
              <a:chOff x="5615115" y="1104272"/>
              <a:chExt cx="6447345" cy="5204257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361812" y="1104272"/>
                <a:ext cx="5700648" cy="5204257"/>
                <a:chOff x="6361812" y="1104272"/>
                <a:chExt cx="5700648" cy="5204257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E6E6DB"/>
                    </a:clrFrom>
                    <a:clrTo>
                      <a:srgbClr val="E6E6DB">
                        <a:alpha val="0"/>
                      </a:srgbClr>
                    </a:clrTo>
                  </a:clrChange>
                </a:blip>
                <a:srcRect l="14375" t="20371" r="63261" b="7037"/>
                <a:stretch/>
              </p:blipFill>
              <p:spPr>
                <a:xfrm>
                  <a:off x="6361812" y="1104272"/>
                  <a:ext cx="5700648" cy="5204257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E6E6DB"/>
                    </a:clrFrom>
                    <a:clrTo>
                      <a:srgbClr val="E6E6DB">
                        <a:alpha val="0"/>
                      </a:srgbClr>
                    </a:clrTo>
                  </a:clrChange>
                </a:blip>
                <a:srcRect l="22417" t="31778" r="67333" b="18148"/>
                <a:stretch/>
              </p:blipFill>
              <p:spPr>
                <a:xfrm>
                  <a:off x="10664889" y="3633832"/>
                  <a:ext cx="1397571" cy="1920240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10656200" y="3375556"/>
                <a:ext cx="5838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VI Probe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659269" y="1105002"/>
                <a:ext cx="649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Langmuir </a:t>
                </a:r>
              </a:p>
              <a:p>
                <a:pPr algn="ctr"/>
                <a:r>
                  <a:rPr lang="en-US" sz="900" dirty="0"/>
                  <a:t>Probe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984038" y="1642811"/>
                <a:ext cx="110959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Inficon</a:t>
                </a:r>
                <a:r>
                  <a:rPr lang="en-US" sz="900" dirty="0"/>
                  <a:t> Triple gauge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097542" y="2401203"/>
                <a:ext cx="9044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/>
                  <a:t>Baratron</a:t>
                </a:r>
                <a:r>
                  <a:rPr lang="en-US" sz="900" dirty="0"/>
                  <a:t> gauge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56520" y="3796497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Throttle</a:t>
                </a:r>
              </a:p>
              <a:p>
                <a:pPr algn="ctr"/>
                <a:r>
                  <a:rPr lang="en-US" sz="900" dirty="0"/>
                  <a:t>Valve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612554" y="5770203"/>
                <a:ext cx="76335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Turbo Pump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097542" y="1860253"/>
                <a:ext cx="5950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/>
                  <a:t>Gas Inlet</a:t>
                </a:r>
              </a:p>
            </p:txBody>
          </p:sp>
          <p:cxnSp>
            <p:nvCxnSpPr>
              <p:cNvPr id="23" name="Straight Arrow Connector 22"/>
              <p:cNvCxnSpPr>
                <a:stCxn id="21" idx="3"/>
              </p:cNvCxnSpPr>
              <p:nvPr/>
            </p:nvCxnSpPr>
            <p:spPr>
              <a:xfrm>
                <a:off x="8692577" y="1975669"/>
                <a:ext cx="514482" cy="1555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1339219" y="2009933"/>
                <a:ext cx="7232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Directional coupler to Network Analyzer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11173469" y="2661232"/>
                <a:ext cx="514482" cy="1555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11062032" y="1546327"/>
                <a:ext cx="111437" cy="7746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10948107" y="1327195"/>
                <a:ext cx="41389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RF in</a:t>
                </a: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893633" y="3490972"/>
                <a:ext cx="124387" cy="22008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7044559" y="3343370"/>
                <a:ext cx="628461" cy="630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6448632" y="3218933"/>
                <a:ext cx="56938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err="1"/>
                  <a:t>Foreline</a:t>
                </a:r>
                <a:endParaRPr lang="en-US" sz="9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>
                <a:off x="5884294" y="5877100"/>
                <a:ext cx="577975" cy="85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5615115" y="5591759"/>
                <a:ext cx="55816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/>
                  <a:t>Gas Out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772449" y="5709296"/>
                <a:ext cx="93807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Optical Window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9224839" y="2603521"/>
                <a:ext cx="0" cy="82801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9842059" y="2621746"/>
                <a:ext cx="0" cy="82801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1054412" y="4195042"/>
                <a:ext cx="975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Capacitance Controls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481627" y="6077697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Foreline</a:t>
              </a:r>
              <a:r>
                <a:rPr lang="en-US" sz="900" dirty="0"/>
                <a:t> gauge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581230" y="1620473"/>
            <a:ext cx="11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– 290pf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95375" y="4767712"/>
            <a:ext cx="3900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3.5 turn copper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Symmetrical chamber gas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Pre-match impedance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50mTorr </a:t>
            </a:r>
            <a:r>
              <a:rPr lang="en-US" dirty="0" err="1"/>
              <a:t>Baratron</a:t>
            </a:r>
            <a:r>
              <a:rPr lang="en-US" dirty="0"/>
              <a:t> gauge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34760" y="3317153"/>
            <a:ext cx="1034869" cy="973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0B9AD91-D974-4741-83EE-D4DA5855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158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83A3F-6625-B046-A723-A3C3411E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0" y="-254033"/>
            <a:ext cx="9510244" cy="1068387"/>
          </a:xfrm>
        </p:spPr>
        <p:txBody>
          <a:bodyPr/>
          <a:lstStyle/>
          <a:p>
            <a:r>
              <a:rPr lang="en-US" sz="2000" dirty="0"/>
              <a:t>Transient measurements – high resolution time measurements for pulsed RF systems</a:t>
            </a:r>
          </a:p>
        </p:txBody>
      </p:sp>
      <p:pic>
        <p:nvPicPr>
          <p:cNvPr id="4" name="Picture 3" descr="D:\UIGELT-1_D_MJK\WORDDOCS\VIEWGRAF_abstract\ICMAP\ICMAP_2018\NCSU_probe.tif">
            <a:extLst>
              <a:ext uri="{FF2B5EF4-FFF2-40B4-BE49-F238E27FC236}">
                <a16:creationId xmlns:a16="http://schemas.microsoft.com/office/drawing/2014/main" id="{AD92C6F5-76ED-3946-8F90-39CCB3C3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0" y="2009381"/>
            <a:ext cx="4343400" cy="31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FDE69D7-3E63-6D46-A7FC-7C8CACEE3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58" y="1266509"/>
            <a:ext cx="2895575" cy="217168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D41973D-F093-8040-982D-26E89BB4F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72" y="1911634"/>
            <a:ext cx="3187338" cy="2390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5DB9D1-0F9B-3640-9800-01AA6C060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72" y="4247602"/>
            <a:ext cx="3180148" cy="23851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E6A5B7-39D7-384F-9C58-453AF185B7B3}"/>
              </a:ext>
            </a:extLst>
          </p:cNvPr>
          <p:cNvCxnSpPr/>
          <p:nvPr/>
        </p:nvCxnSpPr>
        <p:spPr>
          <a:xfrm flipH="1">
            <a:off x="1444487" y="2517913"/>
            <a:ext cx="3450171" cy="768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5C0FB4-FCDC-2B49-BC0A-961B41ACA68A}"/>
              </a:ext>
            </a:extLst>
          </p:cNvPr>
          <p:cNvCxnSpPr/>
          <p:nvPr/>
        </p:nvCxnSpPr>
        <p:spPr>
          <a:xfrm flipH="1">
            <a:off x="1921565" y="3582847"/>
            <a:ext cx="62874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FF03B8-FB91-5542-9F6E-AC0C22A050FA}"/>
              </a:ext>
            </a:extLst>
          </p:cNvPr>
          <p:cNvCxnSpPr/>
          <p:nvPr/>
        </p:nvCxnSpPr>
        <p:spPr>
          <a:xfrm flipH="1" flipV="1">
            <a:off x="2398643" y="4094922"/>
            <a:ext cx="2353729" cy="1345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B4B068-ED45-9242-AEF3-A1696003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822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192"/>
            <a:ext cx="10972800" cy="1068387"/>
          </a:xfrm>
        </p:spPr>
        <p:txBody>
          <a:bodyPr/>
          <a:lstStyle/>
          <a:p>
            <a:r>
              <a:rPr lang="en-US" sz="2400" dirty="0"/>
              <a:t>How do we measure density on sub microsecond time scales?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91271E-CE51-A741-A6F0-C8DD5B7D8E6A}"/>
              </a:ext>
            </a:extLst>
          </p:cNvPr>
          <p:cNvGrpSpPr/>
          <p:nvPr/>
        </p:nvGrpSpPr>
        <p:grpSpPr>
          <a:xfrm>
            <a:off x="1203478" y="1441570"/>
            <a:ext cx="7024460" cy="5336912"/>
            <a:chOff x="1203478" y="1441570"/>
            <a:chExt cx="7024460" cy="53369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9759C8-47E8-6048-A8B6-663ABC4E4AE9}"/>
                </a:ext>
              </a:extLst>
            </p:cNvPr>
            <p:cNvGrpSpPr/>
            <p:nvPr/>
          </p:nvGrpSpPr>
          <p:grpSpPr>
            <a:xfrm rot="1800000">
              <a:off x="1754989" y="1818646"/>
              <a:ext cx="753119" cy="4959836"/>
              <a:chOff x="2526412" y="1704733"/>
              <a:chExt cx="753119" cy="495983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C794AE9-1CB2-114D-8CF9-C60B925F0CE7}"/>
                  </a:ext>
                </a:extLst>
              </p:cNvPr>
              <p:cNvCxnSpPr/>
              <p:nvPr/>
            </p:nvCxnSpPr>
            <p:spPr>
              <a:xfrm flipV="1">
                <a:off x="3219542" y="2721129"/>
                <a:ext cx="0" cy="3292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n 7">
                <a:extLst>
                  <a:ext uri="{FF2B5EF4-FFF2-40B4-BE49-F238E27FC236}">
                    <a16:creationId xmlns:a16="http://schemas.microsoft.com/office/drawing/2014/main" id="{B6FC5F16-AFB4-7D4B-8ED2-C42F1B347CF0}"/>
                  </a:ext>
                </a:extLst>
              </p:cNvPr>
              <p:cNvSpPr/>
              <p:nvPr/>
            </p:nvSpPr>
            <p:spPr>
              <a:xfrm>
                <a:off x="2602523" y="2901462"/>
                <a:ext cx="677008" cy="3763107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tint val="66000"/>
                      <a:satMod val="160000"/>
                    </a:schemeClr>
                  </a:gs>
                  <a:gs pos="50000">
                    <a:schemeClr val="bg1">
                      <a:lumMod val="50000"/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5496CB4-C5B5-B649-8479-54BF79078B4E}"/>
                  </a:ext>
                </a:extLst>
              </p:cNvPr>
              <p:cNvSpPr/>
              <p:nvPr/>
            </p:nvSpPr>
            <p:spPr>
              <a:xfrm>
                <a:off x="2624137" y="2921794"/>
                <a:ext cx="633413" cy="128587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922EFE3-35C5-B445-97FE-E4AC587DE946}"/>
                  </a:ext>
                </a:extLst>
              </p:cNvPr>
              <p:cNvCxnSpPr/>
              <p:nvPr/>
            </p:nvCxnSpPr>
            <p:spPr>
              <a:xfrm flipH="1" flipV="1">
                <a:off x="2936081" y="2718747"/>
                <a:ext cx="4764" cy="2697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9001C7E0-35DD-694C-9DD4-41484D284D44}"/>
                  </a:ext>
                </a:extLst>
              </p:cNvPr>
              <p:cNvSpPr/>
              <p:nvPr/>
            </p:nvSpPr>
            <p:spPr>
              <a:xfrm>
                <a:off x="2936081" y="2577059"/>
                <a:ext cx="171450" cy="297656"/>
              </a:xfrm>
              <a:prstGeom prst="arc">
                <a:avLst>
                  <a:gd name="adj1" fmla="val 11045147"/>
                  <a:gd name="adj2" fmla="val 90799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8BD63A17-08CC-0643-9FC9-B209748B66AD}"/>
                  </a:ext>
                </a:extLst>
              </p:cNvPr>
              <p:cNvSpPr/>
              <p:nvPr/>
            </p:nvSpPr>
            <p:spPr>
              <a:xfrm>
                <a:off x="3002757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D298DCD6-33C4-4D4C-9741-FD5118E99370}"/>
                  </a:ext>
                </a:extLst>
              </p:cNvPr>
              <p:cNvSpPr/>
              <p:nvPr/>
            </p:nvSpPr>
            <p:spPr>
              <a:xfrm>
                <a:off x="2976470" y="2577059"/>
                <a:ext cx="171450" cy="297656"/>
              </a:xfrm>
              <a:prstGeom prst="arc">
                <a:avLst>
                  <a:gd name="adj1" fmla="val 16141079"/>
                  <a:gd name="adj2" fmla="val 552530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D1F8C74-9542-2F4A-8B1F-8AAF4D56645C}"/>
                  </a:ext>
                </a:extLst>
              </p:cNvPr>
              <p:cNvSpPr/>
              <p:nvPr/>
            </p:nvSpPr>
            <p:spPr>
              <a:xfrm>
                <a:off x="3043146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FA2FE255-84F8-864E-A6B1-DBF392BC376A}"/>
                  </a:ext>
                </a:extLst>
              </p:cNvPr>
              <p:cNvSpPr/>
              <p:nvPr/>
            </p:nvSpPr>
            <p:spPr>
              <a:xfrm>
                <a:off x="3013655" y="2577059"/>
                <a:ext cx="171450" cy="297656"/>
              </a:xfrm>
              <a:prstGeom prst="arc">
                <a:avLst>
                  <a:gd name="adj1" fmla="val 16141079"/>
                  <a:gd name="adj2" fmla="val 552530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950A1C34-0F27-1649-A3CC-6DE64CD4A269}"/>
                  </a:ext>
                </a:extLst>
              </p:cNvPr>
              <p:cNvSpPr/>
              <p:nvPr/>
            </p:nvSpPr>
            <p:spPr>
              <a:xfrm>
                <a:off x="3080880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E1E98B9-B045-BD4B-8797-628A965B4FA0}"/>
                  </a:ext>
                </a:extLst>
              </p:cNvPr>
              <p:cNvSpPr/>
              <p:nvPr/>
            </p:nvSpPr>
            <p:spPr>
              <a:xfrm>
                <a:off x="3048092" y="2577059"/>
                <a:ext cx="171450" cy="297656"/>
              </a:xfrm>
              <a:prstGeom prst="arc">
                <a:avLst>
                  <a:gd name="adj1" fmla="val 16213122"/>
                  <a:gd name="adj2" fmla="val 90799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A211C8C9-3BE0-B540-9FBD-9DD045822A2D}"/>
                  </a:ext>
                </a:extLst>
              </p:cNvPr>
              <p:cNvSpPr/>
              <p:nvPr/>
            </p:nvSpPr>
            <p:spPr>
              <a:xfrm rot="10800000">
                <a:off x="2526412" y="2637121"/>
                <a:ext cx="302422" cy="419100"/>
              </a:xfrm>
              <a:prstGeom prst="arc">
                <a:avLst>
                  <a:gd name="adj1" fmla="val 10907406"/>
                  <a:gd name="adj2" fmla="val 16059761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54DCF35-B9EA-E840-BF15-5CA728938CC4}"/>
                  </a:ext>
                </a:extLst>
              </p:cNvPr>
              <p:cNvCxnSpPr/>
              <p:nvPr/>
            </p:nvCxnSpPr>
            <p:spPr>
              <a:xfrm>
                <a:off x="2828834" y="1813560"/>
                <a:ext cx="0" cy="10393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6D59F4-EADE-604D-B708-CDB0409E2C51}"/>
                  </a:ext>
                </a:extLst>
              </p:cNvPr>
              <p:cNvCxnSpPr/>
              <p:nvPr/>
            </p:nvCxnSpPr>
            <p:spPr>
              <a:xfrm>
                <a:off x="2568924" y="1704733"/>
                <a:ext cx="0" cy="11395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99B41EC8-E779-DB4E-96A2-A135F37AE375}"/>
                  </a:ext>
                </a:extLst>
              </p:cNvPr>
              <p:cNvSpPr/>
              <p:nvPr/>
            </p:nvSpPr>
            <p:spPr>
              <a:xfrm rot="10800000">
                <a:off x="2568925" y="2634740"/>
                <a:ext cx="229725" cy="419100"/>
              </a:xfrm>
              <a:prstGeom prst="arc">
                <a:avLst>
                  <a:gd name="adj1" fmla="val 16047597"/>
                  <a:gd name="adj2" fmla="val 4248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CA1203-57DC-4B44-B481-30FF00593EE5}"/>
                </a:ext>
              </a:extLst>
            </p:cNvPr>
            <p:cNvGrpSpPr/>
            <p:nvPr/>
          </p:nvGrpSpPr>
          <p:grpSpPr>
            <a:xfrm rot="1800000">
              <a:off x="5185636" y="2006768"/>
              <a:ext cx="888392" cy="4771714"/>
              <a:chOff x="5957059" y="1892855"/>
              <a:chExt cx="888392" cy="4771714"/>
            </a:xfrm>
          </p:grpSpPr>
          <p:sp>
            <p:nvSpPr>
              <p:cNvPr id="23" name="Can 22">
                <a:extLst>
                  <a:ext uri="{FF2B5EF4-FFF2-40B4-BE49-F238E27FC236}">
                    <a16:creationId xmlns:a16="http://schemas.microsoft.com/office/drawing/2014/main" id="{C174C365-39C9-6D4C-8DED-F6506E2A8ED4}"/>
                  </a:ext>
                </a:extLst>
              </p:cNvPr>
              <p:cNvSpPr/>
              <p:nvPr/>
            </p:nvSpPr>
            <p:spPr>
              <a:xfrm>
                <a:off x="6087412" y="3562351"/>
                <a:ext cx="677008" cy="3102218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tint val="66000"/>
                      <a:satMod val="160000"/>
                    </a:schemeClr>
                  </a:gs>
                  <a:gs pos="50000">
                    <a:schemeClr val="bg1">
                      <a:lumMod val="50000"/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ABE7E57-7CB5-4241-96FF-982E25199A53}"/>
                  </a:ext>
                </a:extLst>
              </p:cNvPr>
              <p:cNvCxnSpPr/>
              <p:nvPr/>
            </p:nvCxnSpPr>
            <p:spPr>
              <a:xfrm flipV="1">
                <a:off x="6695434" y="2721129"/>
                <a:ext cx="0" cy="3292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C23735C-6351-9143-9490-5BFD9098CE12}"/>
                  </a:ext>
                </a:extLst>
              </p:cNvPr>
              <p:cNvGrpSpPr/>
              <p:nvPr/>
            </p:nvGrpSpPr>
            <p:grpSpPr>
              <a:xfrm>
                <a:off x="6002304" y="2917095"/>
                <a:ext cx="843147" cy="857308"/>
                <a:chOff x="7358610" y="3324896"/>
                <a:chExt cx="843147" cy="857308"/>
              </a:xfrm>
            </p:grpSpPr>
            <p:sp>
              <p:nvSpPr>
                <p:cNvPr id="40" name="Can 39">
                  <a:extLst>
                    <a:ext uri="{FF2B5EF4-FFF2-40B4-BE49-F238E27FC236}">
                      <a16:creationId xmlns:a16="http://schemas.microsoft.com/office/drawing/2014/main" id="{090A0894-0955-404E-8462-FD73583D3732}"/>
                    </a:ext>
                  </a:extLst>
                </p:cNvPr>
                <p:cNvSpPr/>
                <p:nvPr/>
              </p:nvSpPr>
              <p:spPr>
                <a:xfrm>
                  <a:off x="7401106" y="3324896"/>
                  <a:ext cx="758154" cy="857308"/>
                </a:xfrm>
                <a:prstGeom prst="ca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an 40">
                  <a:extLst>
                    <a:ext uri="{FF2B5EF4-FFF2-40B4-BE49-F238E27FC236}">
                      <a16:creationId xmlns:a16="http://schemas.microsoft.com/office/drawing/2014/main" id="{BE76E5D0-EF40-CC4B-B82F-BE5852AFE6FF}"/>
                    </a:ext>
                  </a:extLst>
                </p:cNvPr>
                <p:cNvSpPr/>
                <p:nvPr/>
              </p:nvSpPr>
              <p:spPr>
                <a:xfrm>
                  <a:off x="7358610" y="3406960"/>
                  <a:ext cx="843147" cy="693179"/>
                </a:xfrm>
                <a:prstGeom prst="can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FDED52C-77B0-3942-84F0-06CD7BBDD9A1}"/>
                    </a:ext>
                  </a:extLst>
                </p:cNvPr>
                <p:cNvSpPr/>
                <p:nvPr/>
              </p:nvSpPr>
              <p:spPr>
                <a:xfrm>
                  <a:off x="7401106" y="3372524"/>
                  <a:ext cx="758154" cy="17554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FB2EF62-8DBF-6C4C-98A1-09537413DFC6}"/>
                    </a:ext>
                  </a:extLst>
                </p:cNvPr>
                <p:cNvSpPr/>
                <p:nvPr/>
              </p:nvSpPr>
              <p:spPr>
                <a:xfrm>
                  <a:off x="7401106" y="3325786"/>
                  <a:ext cx="758154" cy="17554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B2C96DE0-D67D-A741-9F1E-A89C225BA4DF}"/>
                  </a:ext>
                </a:extLst>
              </p:cNvPr>
              <p:cNvSpPr/>
              <p:nvPr/>
            </p:nvSpPr>
            <p:spPr>
              <a:xfrm>
                <a:off x="6411973" y="2577059"/>
                <a:ext cx="171450" cy="297656"/>
              </a:xfrm>
              <a:prstGeom prst="arc">
                <a:avLst>
                  <a:gd name="adj1" fmla="val 11045147"/>
                  <a:gd name="adj2" fmla="val 90799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9585DB30-E31A-4F43-B420-14977EB89B3D}"/>
                  </a:ext>
                </a:extLst>
              </p:cNvPr>
              <p:cNvSpPr/>
              <p:nvPr/>
            </p:nvSpPr>
            <p:spPr>
              <a:xfrm>
                <a:off x="6478649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A1C325E8-AD8D-174B-96DC-CAE1336FA0ED}"/>
                  </a:ext>
                </a:extLst>
              </p:cNvPr>
              <p:cNvSpPr/>
              <p:nvPr/>
            </p:nvSpPr>
            <p:spPr>
              <a:xfrm>
                <a:off x="6452362" y="2577059"/>
                <a:ext cx="171450" cy="297656"/>
              </a:xfrm>
              <a:prstGeom prst="arc">
                <a:avLst>
                  <a:gd name="adj1" fmla="val 16141079"/>
                  <a:gd name="adj2" fmla="val 552530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7475A103-51FB-9449-8072-1545B6AAEC82}"/>
                  </a:ext>
                </a:extLst>
              </p:cNvPr>
              <p:cNvSpPr/>
              <p:nvPr/>
            </p:nvSpPr>
            <p:spPr>
              <a:xfrm>
                <a:off x="6519038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9ECDF35B-EFAF-D848-B55F-68E58CA4E299}"/>
                  </a:ext>
                </a:extLst>
              </p:cNvPr>
              <p:cNvSpPr/>
              <p:nvPr/>
            </p:nvSpPr>
            <p:spPr>
              <a:xfrm>
                <a:off x="6489547" y="2577059"/>
                <a:ext cx="171450" cy="297656"/>
              </a:xfrm>
              <a:prstGeom prst="arc">
                <a:avLst>
                  <a:gd name="adj1" fmla="val 16141079"/>
                  <a:gd name="adj2" fmla="val 552530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8E9D26BF-70A1-1D4B-868F-70F4B8DEC3FB}"/>
                  </a:ext>
                </a:extLst>
              </p:cNvPr>
              <p:cNvSpPr/>
              <p:nvPr/>
            </p:nvSpPr>
            <p:spPr>
              <a:xfrm>
                <a:off x="6556772" y="2577059"/>
                <a:ext cx="104408" cy="297656"/>
              </a:xfrm>
              <a:prstGeom prst="arc">
                <a:avLst>
                  <a:gd name="adj1" fmla="val 1044120"/>
                  <a:gd name="adj2" fmla="val 16315772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8D06E200-EC9C-B24C-BE69-24A26014419E}"/>
                  </a:ext>
                </a:extLst>
              </p:cNvPr>
              <p:cNvSpPr/>
              <p:nvPr/>
            </p:nvSpPr>
            <p:spPr>
              <a:xfrm>
                <a:off x="6523984" y="2577059"/>
                <a:ext cx="171450" cy="297656"/>
              </a:xfrm>
              <a:prstGeom prst="arc">
                <a:avLst>
                  <a:gd name="adj1" fmla="val 16213122"/>
                  <a:gd name="adj2" fmla="val 907997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E9077A7-C38A-8C4D-BE89-908744A122F5}"/>
                  </a:ext>
                </a:extLst>
              </p:cNvPr>
              <p:cNvCxnSpPr/>
              <p:nvPr/>
            </p:nvCxnSpPr>
            <p:spPr>
              <a:xfrm>
                <a:off x="5999571" y="1892855"/>
                <a:ext cx="0" cy="11395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FCD6D32-D9B1-984A-893E-0B23F2A6E6E1}"/>
                  </a:ext>
                </a:extLst>
              </p:cNvPr>
              <p:cNvSpPr/>
              <p:nvPr/>
            </p:nvSpPr>
            <p:spPr>
              <a:xfrm>
                <a:off x="6079967" y="2902791"/>
                <a:ext cx="677008" cy="1721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110943-6569-8E4B-9480-8D1E77A8E933}"/>
                  </a:ext>
                </a:extLst>
              </p:cNvPr>
              <p:cNvSpPr/>
              <p:nvPr/>
            </p:nvSpPr>
            <p:spPr>
              <a:xfrm>
                <a:off x="6100029" y="2921794"/>
                <a:ext cx="633413" cy="128587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A653C1F-C465-3849-AD0A-25662F75B022}"/>
                  </a:ext>
                </a:extLst>
              </p:cNvPr>
              <p:cNvCxnSpPr/>
              <p:nvPr/>
            </p:nvCxnSpPr>
            <p:spPr>
              <a:xfrm flipH="1" flipV="1">
                <a:off x="6411973" y="2718747"/>
                <a:ext cx="4764" cy="2697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961D3F-6C77-274B-8519-51C8E25CE286}"/>
                  </a:ext>
                </a:extLst>
              </p:cNvPr>
              <p:cNvCxnSpPr/>
              <p:nvPr/>
            </p:nvCxnSpPr>
            <p:spPr>
              <a:xfrm>
                <a:off x="6259481" y="2001682"/>
                <a:ext cx="0" cy="10393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A2C5B3CF-FCDA-F84C-9DED-AB7608C545DF}"/>
                  </a:ext>
                </a:extLst>
              </p:cNvPr>
              <p:cNvSpPr/>
              <p:nvPr/>
            </p:nvSpPr>
            <p:spPr>
              <a:xfrm rot="10800000">
                <a:off x="5999572" y="2822862"/>
                <a:ext cx="229725" cy="419100"/>
              </a:xfrm>
              <a:prstGeom prst="arc">
                <a:avLst>
                  <a:gd name="adj1" fmla="val 16047597"/>
                  <a:gd name="adj2" fmla="val 4248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E7A9653E-2A2D-9046-8DE6-6005F6C2B0E2}"/>
                  </a:ext>
                </a:extLst>
              </p:cNvPr>
              <p:cNvSpPr/>
              <p:nvPr/>
            </p:nvSpPr>
            <p:spPr>
              <a:xfrm rot="10800000">
                <a:off x="5957059" y="2825243"/>
                <a:ext cx="302422" cy="419100"/>
              </a:xfrm>
              <a:prstGeom prst="arc">
                <a:avLst>
                  <a:gd name="adj1" fmla="val 10907406"/>
                  <a:gd name="adj2" fmla="val 16059761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445D95-3372-244A-8685-B1B22739A700}"/>
                </a:ext>
              </a:extLst>
            </p:cNvPr>
            <p:cNvSpPr txBox="1"/>
            <p:nvPr/>
          </p:nvSpPr>
          <p:spPr>
            <a:xfrm>
              <a:off x="4143219" y="1970955"/>
              <a:ext cx="1139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Resonator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E36AD1-FCE8-1144-9626-DDB9A07D9935}"/>
                </a:ext>
              </a:extLst>
            </p:cNvPr>
            <p:cNvSpPr txBox="1"/>
            <p:nvPr/>
          </p:nvSpPr>
          <p:spPr>
            <a:xfrm>
              <a:off x="3793093" y="2601274"/>
              <a:ext cx="1497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Loop Antenna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E1DEED-768C-1046-8797-CCDC1905BDC0}"/>
                </a:ext>
              </a:extLst>
            </p:cNvPr>
            <p:cNvSpPr txBox="1"/>
            <p:nvPr/>
          </p:nvSpPr>
          <p:spPr>
            <a:xfrm>
              <a:off x="2733818" y="4492232"/>
              <a:ext cx="143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Coaxial Cable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5A56C61-D70B-0445-86BD-8BA2C2B44C66}"/>
                </a:ext>
              </a:extLst>
            </p:cNvPr>
            <p:cNvSpPr txBox="1"/>
            <p:nvPr/>
          </p:nvSpPr>
          <p:spPr>
            <a:xfrm>
              <a:off x="3567443" y="3231593"/>
              <a:ext cx="1195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Metal Ring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1AA48F-929F-5841-A53A-E04A0C9A3265}"/>
                </a:ext>
              </a:extLst>
            </p:cNvPr>
            <p:cNvSpPr txBox="1"/>
            <p:nvPr/>
          </p:nvSpPr>
          <p:spPr>
            <a:xfrm>
              <a:off x="3082214" y="3861912"/>
              <a:ext cx="1559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Insulating Ring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3E6C86C-F80D-CD44-9654-DA5632ECC055}"/>
                </a:ext>
              </a:extLst>
            </p:cNvPr>
            <p:cNvCxnSpPr>
              <a:stCxn id="44" idx="1"/>
            </p:cNvCxnSpPr>
            <p:nvPr/>
          </p:nvCxnSpPr>
          <p:spPr>
            <a:xfrm flipH="1">
              <a:off x="3252890" y="2155621"/>
              <a:ext cx="890329" cy="1941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1FAB5D9-777E-BB4F-A194-CB5F21BB9352}"/>
                </a:ext>
              </a:extLst>
            </p:cNvPr>
            <p:cNvCxnSpPr>
              <a:stCxn id="44" idx="3"/>
            </p:cNvCxnSpPr>
            <p:nvPr/>
          </p:nvCxnSpPr>
          <p:spPr>
            <a:xfrm>
              <a:off x="5282890" y="2155621"/>
              <a:ext cx="842984" cy="2025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B625643-B3D3-744F-9C50-75569EA96EB2}"/>
                </a:ext>
              </a:extLst>
            </p:cNvPr>
            <p:cNvCxnSpPr>
              <a:stCxn id="45" idx="1"/>
            </p:cNvCxnSpPr>
            <p:nvPr/>
          </p:nvCxnSpPr>
          <p:spPr>
            <a:xfrm flipH="1">
              <a:off x="3224995" y="2785940"/>
              <a:ext cx="568098" cy="2107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6D3DC61-07BB-794C-AFCE-D1FF3139BD7B}"/>
                </a:ext>
              </a:extLst>
            </p:cNvPr>
            <p:cNvCxnSpPr>
              <a:stCxn id="45" idx="3"/>
            </p:cNvCxnSpPr>
            <p:nvPr/>
          </p:nvCxnSpPr>
          <p:spPr>
            <a:xfrm>
              <a:off x="5290811" y="2785940"/>
              <a:ext cx="1067034" cy="2905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3775E01-8389-894B-A017-19FF4FD3EE5E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4762770" y="3416259"/>
              <a:ext cx="1047993" cy="1331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38F2EBB-701E-C04F-B4C9-E3722BD793F0}"/>
                </a:ext>
              </a:extLst>
            </p:cNvPr>
            <p:cNvCxnSpPr>
              <a:stCxn id="48" idx="3"/>
              <a:endCxn id="23" idx="0"/>
            </p:cNvCxnSpPr>
            <p:nvPr/>
          </p:nvCxnSpPr>
          <p:spPr>
            <a:xfrm flipV="1">
              <a:off x="4641743" y="3931145"/>
              <a:ext cx="1283001" cy="1154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FA4D741-FF03-0642-8EC8-C9E56342DD07}"/>
                </a:ext>
              </a:extLst>
            </p:cNvPr>
            <p:cNvCxnSpPr>
              <a:stCxn id="46" idx="3"/>
            </p:cNvCxnSpPr>
            <p:nvPr/>
          </p:nvCxnSpPr>
          <p:spPr>
            <a:xfrm>
              <a:off x="4165107" y="4676898"/>
              <a:ext cx="1068708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115C0C2-B8F1-1843-8104-7B23F2CABE5B}"/>
                </a:ext>
              </a:extLst>
            </p:cNvPr>
            <p:cNvCxnSpPr>
              <a:stCxn id="46" idx="1"/>
            </p:cNvCxnSpPr>
            <p:nvPr/>
          </p:nvCxnSpPr>
          <p:spPr>
            <a:xfrm flipH="1">
              <a:off x="2077285" y="4676898"/>
              <a:ext cx="656533" cy="938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1E51F0-B815-D746-80C0-E34498AEC3B5}"/>
                </a:ext>
              </a:extLst>
            </p:cNvPr>
            <p:cNvSpPr txBox="1"/>
            <p:nvPr/>
          </p:nvSpPr>
          <p:spPr>
            <a:xfrm>
              <a:off x="1203478" y="5953458"/>
              <a:ext cx="11396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</a:t>
              </a:r>
            </a:p>
            <a:p>
              <a:r>
                <a:rPr lang="en-US" dirty="0"/>
                <a:t>Resonator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86D0F4C-2C0E-4347-98E9-29B7B3345EBD}"/>
                </a:ext>
              </a:extLst>
            </p:cNvPr>
            <p:cNvSpPr txBox="1"/>
            <p:nvPr/>
          </p:nvSpPr>
          <p:spPr>
            <a:xfrm>
              <a:off x="4046763" y="6101474"/>
              <a:ext cx="11396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DC Float</a:t>
              </a:r>
            </a:p>
            <a:p>
              <a:pPr algn="ctr"/>
              <a:r>
                <a:rPr lang="en-US" dirty="0"/>
                <a:t>Resonator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400B7A8-6526-C54D-97CE-CB20A4F6D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870" b="52947" l="641" r="696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7" t="39445" r="29166" b="45496"/>
            <a:stretch/>
          </p:blipFill>
          <p:spPr>
            <a:xfrm rot="18000000">
              <a:off x="281940" y="2750638"/>
              <a:ext cx="2722097" cy="50654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BB81C8D-0A03-7641-BDB8-E6EF3A7C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00000" flipH="1">
              <a:off x="7681550" y="1441570"/>
              <a:ext cx="546388" cy="283689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5AB048E-D452-CE45-9659-D015747DC8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0065" y="3528004"/>
            <a:ext cx="4458705" cy="336299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72A4312-824A-D74C-8A5B-5A84EF6F61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7" t="4241" r="8659" b="6286"/>
          <a:stretch/>
        </p:blipFill>
        <p:spPr>
          <a:xfrm>
            <a:off x="10509749" y="5235890"/>
            <a:ext cx="1535702" cy="1577661"/>
          </a:xfrm>
          <a:prstGeom prst="rect">
            <a:avLst/>
          </a:prstGeom>
        </p:spPr>
      </p:pic>
      <p:sp>
        <p:nvSpPr>
          <p:cNvPr id="64" name="Slide Number Placeholder 1">
            <a:extLst>
              <a:ext uri="{FF2B5EF4-FFF2-40B4-BE49-F238E27FC236}">
                <a16:creationId xmlns:a16="http://schemas.microsoft.com/office/drawing/2014/main" id="{AD3DCE12-5994-D24D-A400-F4B09479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240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916470BA-8581-1D4C-B0C7-CB582EDD2AC9}"/>
              </a:ext>
            </a:extLst>
          </p:cNvPr>
          <p:cNvSpPr txBox="1">
            <a:spLocks/>
          </p:cNvSpPr>
          <p:nvPr/>
        </p:nvSpPr>
        <p:spPr>
          <a:xfrm>
            <a:off x="2047459" y="478381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E4111F9-66C2-644E-961F-6EF6B8AA6DEA}"/>
                  </a:ext>
                </a:extLst>
              </p:cNvPr>
              <p:cNvSpPr txBox="1"/>
              <p:nvPr/>
            </p:nvSpPr>
            <p:spPr>
              <a:xfrm>
                <a:off x="4144932" y="4815388"/>
                <a:ext cx="1877501" cy="474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E4111F9-66C2-644E-961F-6EF6B8AA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32" y="4815388"/>
                <a:ext cx="1877501" cy="474041"/>
              </a:xfrm>
              <a:prstGeom prst="rect">
                <a:avLst/>
              </a:prstGeom>
              <a:blipFill>
                <a:blip r:embed="rId2"/>
                <a:stretch>
                  <a:fillRect l="-671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9CDFE6-1C4A-6E48-AB25-6FA0CBF152ED}"/>
                  </a:ext>
                </a:extLst>
              </p:cNvPr>
              <p:cNvSpPr txBox="1"/>
              <p:nvPr/>
            </p:nvSpPr>
            <p:spPr>
              <a:xfrm>
                <a:off x="772503" y="4095096"/>
                <a:ext cx="1440331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9CDFE6-1C4A-6E48-AB25-6FA0CBF15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3" y="4095096"/>
                <a:ext cx="1440331" cy="459293"/>
              </a:xfrm>
              <a:prstGeom prst="rect">
                <a:avLst/>
              </a:prstGeom>
              <a:blipFill>
                <a:blip r:embed="rId3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7A6ABC69-7D9E-FD49-B437-A1BB4E01B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3" b="62130"/>
          <a:stretch/>
        </p:blipFill>
        <p:spPr>
          <a:xfrm rot="1985959">
            <a:off x="796323" y="1738134"/>
            <a:ext cx="1763536" cy="228997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5205BA-EAEE-FB42-B61B-A76CFAA84F2C}"/>
              </a:ext>
            </a:extLst>
          </p:cNvPr>
          <p:cNvCxnSpPr/>
          <p:nvPr/>
        </p:nvCxnSpPr>
        <p:spPr>
          <a:xfrm flipV="1">
            <a:off x="1182604" y="2069162"/>
            <a:ext cx="1470212" cy="716094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21B4760-E3FC-0C43-B23C-7BD1D74DAA41}"/>
              </a:ext>
            </a:extLst>
          </p:cNvPr>
          <p:cNvSpPr txBox="1"/>
          <p:nvPr/>
        </p:nvSpPr>
        <p:spPr>
          <a:xfrm rot="19330611">
            <a:off x="1798925" y="2242543"/>
            <a:ext cx="237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89DA166-4E72-B84C-B769-11C95951CD2E}"/>
              </a:ext>
            </a:extLst>
          </p:cNvPr>
          <p:cNvCxnSpPr/>
          <p:nvPr/>
        </p:nvCxnSpPr>
        <p:spPr>
          <a:xfrm>
            <a:off x="2452864" y="2446623"/>
            <a:ext cx="152084" cy="310951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409466C-886B-7545-AE34-455D5D4AF79C}"/>
              </a:ext>
            </a:extLst>
          </p:cNvPr>
          <p:cNvSpPr txBox="1"/>
          <p:nvPr/>
        </p:nvSpPr>
        <p:spPr>
          <a:xfrm rot="19869075">
            <a:off x="2487423" y="230398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DF17A646-A1EC-894F-A8E2-744841C09A90}"/>
              </a:ext>
            </a:extLst>
          </p:cNvPr>
          <p:cNvSpPr/>
          <p:nvPr/>
        </p:nvSpPr>
        <p:spPr>
          <a:xfrm>
            <a:off x="608863" y="1651036"/>
            <a:ext cx="2877671" cy="2464166"/>
          </a:xfrm>
          <a:prstGeom prst="cloud">
            <a:avLst/>
          </a:prstGeom>
          <a:solidFill>
            <a:srgbClr val="FF00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84AD1C-AC05-C443-8D82-F58BBEB966BF}"/>
                  </a:ext>
                </a:extLst>
              </p:cNvPr>
              <p:cNvSpPr txBox="1"/>
              <p:nvPr/>
            </p:nvSpPr>
            <p:spPr>
              <a:xfrm>
                <a:off x="772503" y="4795611"/>
                <a:ext cx="1368387" cy="493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84AD1C-AC05-C443-8D82-F58BBEB96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3" y="4795611"/>
                <a:ext cx="1368387" cy="493790"/>
              </a:xfrm>
              <a:prstGeom prst="rect">
                <a:avLst/>
              </a:prstGeom>
              <a:blipFill>
                <a:blip r:embed="rId5"/>
                <a:stretch>
                  <a:fillRect l="-917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B20CD54-9569-894C-AFC5-07EFBAAF1B15}"/>
                  </a:ext>
                </a:extLst>
              </p:cNvPr>
              <p:cNvSpPr txBox="1"/>
              <p:nvPr/>
            </p:nvSpPr>
            <p:spPr>
              <a:xfrm>
                <a:off x="772503" y="5758366"/>
                <a:ext cx="1679627" cy="368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B20CD54-9569-894C-AFC5-07EFBAAF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3" y="5758366"/>
                <a:ext cx="1679627" cy="368947"/>
              </a:xfrm>
              <a:prstGeom prst="rect">
                <a:avLst/>
              </a:prstGeom>
              <a:blipFill>
                <a:blip r:embed="rId6"/>
                <a:stretch>
                  <a:fillRect l="-75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54275A6C-07C4-D342-B114-BB3636AE0046}"/>
              </a:ext>
            </a:extLst>
          </p:cNvPr>
          <p:cNvSpPr txBox="1"/>
          <p:nvPr/>
        </p:nvSpPr>
        <p:spPr>
          <a:xfrm>
            <a:off x="858501" y="1417669"/>
            <a:ext cx="25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Simplified Probe/Plasma </a:t>
            </a:r>
          </a:p>
          <a:p>
            <a:pPr algn="ctr"/>
            <a:r>
              <a:rPr lang="en-US" dirty="0"/>
              <a:t>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A957D0C-4C0C-6040-99D0-3F8C7A4E065D}"/>
                  </a:ext>
                </a:extLst>
              </p:cNvPr>
              <p:cNvSpPr txBox="1"/>
              <p:nvPr/>
            </p:nvSpPr>
            <p:spPr>
              <a:xfrm>
                <a:off x="4144932" y="4095096"/>
                <a:ext cx="1440331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A957D0C-4C0C-6040-99D0-3F8C7A4E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32" y="4095096"/>
                <a:ext cx="1440331" cy="459293"/>
              </a:xfrm>
              <a:prstGeom prst="rect">
                <a:avLst/>
              </a:prstGeom>
              <a:blipFill>
                <a:blip r:embed="rId7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Picture 57">
            <a:extLst>
              <a:ext uri="{FF2B5EF4-FFF2-40B4-BE49-F238E27FC236}">
                <a16:creationId xmlns:a16="http://schemas.microsoft.com/office/drawing/2014/main" id="{45747748-396F-E842-9702-0B25A3C14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3" b="62130"/>
          <a:stretch/>
        </p:blipFill>
        <p:spPr>
          <a:xfrm rot="1985959">
            <a:off x="4410802" y="1738134"/>
            <a:ext cx="1763536" cy="228997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C201A4-7151-A647-BE39-668FB5170659}"/>
              </a:ext>
            </a:extLst>
          </p:cNvPr>
          <p:cNvCxnSpPr/>
          <p:nvPr/>
        </p:nvCxnSpPr>
        <p:spPr>
          <a:xfrm flipV="1">
            <a:off x="4797083" y="2069162"/>
            <a:ext cx="1470212" cy="716094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41EB647-3EBA-6742-AA0A-24E81C450A69}"/>
              </a:ext>
            </a:extLst>
          </p:cNvPr>
          <p:cNvSpPr txBox="1"/>
          <p:nvPr/>
        </p:nvSpPr>
        <p:spPr>
          <a:xfrm rot="19330611">
            <a:off x="5413404" y="2242543"/>
            <a:ext cx="237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F6DB5E2-D144-6E41-8FBF-820B71A4F25B}"/>
              </a:ext>
            </a:extLst>
          </p:cNvPr>
          <p:cNvCxnSpPr/>
          <p:nvPr/>
        </p:nvCxnSpPr>
        <p:spPr>
          <a:xfrm>
            <a:off x="6067343" y="2446623"/>
            <a:ext cx="152084" cy="310951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CEEFBC0-3E67-DC43-8369-76DE1974CAFF}"/>
              </a:ext>
            </a:extLst>
          </p:cNvPr>
          <p:cNvSpPr txBox="1"/>
          <p:nvPr/>
        </p:nvSpPr>
        <p:spPr>
          <a:xfrm rot="19869075">
            <a:off x="6101902" y="230398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DC4F6F68-AE37-FC44-8B76-E66D3F91F3F0}"/>
              </a:ext>
            </a:extLst>
          </p:cNvPr>
          <p:cNvSpPr/>
          <p:nvPr/>
        </p:nvSpPr>
        <p:spPr>
          <a:xfrm>
            <a:off x="4223342" y="1651036"/>
            <a:ext cx="2877671" cy="2464166"/>
          </a:xfrm>
          <a:prstGeom prst="cloud">
            <a:avLst/>
          </a:prstGeom>
          <a:solidFill>
            <a:srgbClr val="FF00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A820E31-EEDE-0D40-A37B-D0893B39DD84}"/>
                  </a:ext>
                </a:extLst>
              </p:cNvPr>
              <p:cNvSpPr txBox="1"/>
              <p:nvPr/>
            </p:nvSpPr>
            <p:spPr>
              <a:xfrm>
                <a:off x="4143312" y="5633652"/>
                <a:ext cx="2818656" cy="562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𝑚𝑒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A820E31-EEDE-0D40-A37B-D0893B39D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312" y="5633652"/>
                <a:ext cx="2818656" cy="562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EF451438-2DE9-F748-AFE0-14199525B87F}"/>
              </a:ext>
            </a:extLst>
          </p:cNvPr>
          <p:cNvSpPr txBox="1"/>
          <p:nvPr/>
        </p:nvSpPr>
        <p:spPr>
          <a:xfrm>
            <a:off x="4886176" y="14427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Collisional Model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3D8AE03-2DFF-4548-99D1-408502C1A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3" b="62130"/>
          <a:stretch/>
        </p:blipFill>
        <p:spPr>
          <a:xfrm rot="1985959">
            <a:off x="7986033" y="1738134"/>
            <a:ext cx="1763536" cy="2289973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32490AB-F387-3B4F-A2BA-FB1091952A72}"/>
              </a:ext>
            </a:extLst>
          </p:cNvPr>
          <p:cNvCxnSpPr/>
          <p:nvPr/>
        </p:nvCxnSpPr>
        <p:spPr>
          <a:xfrm flipV="1">
            <a:off x="8372314" y="2069162"/>
            <a:ext cx="1470212" cy="716094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A264DB7-7C4E-9349-A42B-A50D4A37F3C8}"/>
              </a:ext>
            </a:extLst>
          </p:cNvPr>
          <p:cNvSpPr txBox="1"/>
          <p:nvPr/>
        </p:nvSpPr>
        <p:spPr>
          <a:xfrm rot="19330611">
            <a:off x="8988635" y="2242543"/>
            <a:ext cx="237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l</a:t>
            </a:r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7847903-E7EE-1D48-9B50-A8A00EE48912}"/>
              </a:ext>
            </a:extLst>
          </p:cNvPr>
          <p:cNvSpPr/>
          <p:nvPr/>
        </p:nvSpPr>
        <p:spPr>
          <a:xfrm>
            <a:off x="7798573" y="1651036"/>
            <a:ext cx="2877671" cy="2464166"/>
          </a:xfrm>
          <a:prstGeom prst="cloud">
            <a:avLst/>
          </a:prstGeom>
          <a:solidFill>
            <a:srgbClr val="FF00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7DB256-EA80-BC44-881A-DD237DEC3FEA}"/>
              </a:ext>
            </a:extLst>
          </p:cNvPr>
          <p:cNvSpPr txBox="1"/>
          <p:nvPr/>
        </p:nvSpPr>
        <p:spPr>
          <a:xfrm>
            <a:off x="8529875" y="1442746"/>
            <a:ext cx="14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Sheath Model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02756EA-EE2B-C94F-BD7A-32B9D21373B9}"/>
              </a:ext>
            </a:extLst>
          </p:cNvPr>
          <p:cNvCxnSpPr/>
          <p:nvPr/>
        </p:nvCxnSpPr>
        <p:spPr>
          <a:xfrm flipH="1">
            <a:off x="8558919" y="2236172"/>
            <a:ext cx="1377950" cy="69328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2D9E817-BCB3-F145-9B4E-B5EAA39D4682}"/>
              </a:ext>
            </a:extLst>
          </p:cNvPr>
          <p:cNvCxnSpPr/>
          <p:nvPr/>
        </p:nvCxnSpPr>
        <p:spPr>
          <a:xfrm flipH="1">
            <a:off x="8625513" y="2324514"/>
            <a:ext cx="1377950" cy="69328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15D51EA-1D76-7940-A031-249B05A9B8CB}"/>
              </a:ext>
            </a:extLst>
          </p:cNvPr>
          <p:cNvCxnSpPr/>
          <p:nvPr/>
        </p:nvCxnSpPr>
        <p:spPr>
          <a:xfrm flipH="1">
            <a:off x="8706359" y="2587761"/>
            <a:ext cx="1276021" cy="6419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93C42D-AFD4-784B-BDEE-EF0A820F2A93}"/>
              </a:ext>
            </a:extLst>
          </p:cNvPr>
          <p:cNvCxnSpPr/>
          <p:nvPr/>
        </p:nvCxnSpPr>
        <p:spPr>
          <a:xfrm flipH="1">
            <a:off x="8773696" y="2685854"/>
            <a:ext cx="1244019" cy="6258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Arc 74">
            <a:extLst>
              <a:ext uri="{FF2B5EF4-FFF2-40B4-BE49-F238E27FC236}">
                <a16:creationId xmlns:a16="http://schemas.microsoft.com/office/drawing/2014/main" id="{6870CC21-B260-424B-9A64-724D6FCE53E9}"/>
              </a:ext>
            </a:extLst>
          </p:cNvPr>
          <p:cNvSpPr/>
          <p:nvPr/>
        </p:nvSpPr>
        <p:spPr>
          <a:xfrm rot="14849922">
            <a:off x="8648624" y="2818246"/>
            <a:ext cx="239300" cy="519890"/>
          </a:xfrm>
          <a:prstGeom prst="arc">
            <a:avLst>
              <a:gd name="adj1" fmla="val 10961441"/>
              <a:gd name="adj2" fmla="val 0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C34E7959-A79F-6647-B861-7B9B13E17D23}"/>
              </a:ext>
            </a:extLst>
          </p:cNvPr>
          <p:cNvSpPr/>
          <p:nvPr/>
        </p:nvSpPr>
        <p:spPr>
          <a:xfrm rot="14849922">
            <a:off x="8492120" y="2801959"/>
            <a:ext cx="435402" cy="601222"/>
          </a:xfrm>
          <a:prstGeom prst="arc">
            <a:avLst>
              <a:gd name="adj1" fmla="val 10961441"/>
              <a:gd name="adj2" fmla="val 0"/>
            </a:avLst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5002384-E909-104D-B322-C03C0FEBA9D5}"/>
              </a:ext>
            </a:extLst>
          </p:cNvPr>
          <p:cNvCxnSpPr/>
          <p:nvPr/>
        </p:nvCxnSpPr>
        <p:spPr>
          <a:xfrm>
            <a:off x="9642574" y="2446623"/>
            <a:ext cx="152084" cy="310951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300A65B-B85C-4B45-946C-6A86ACE3CEDE}"/>
              </a:ext>
            </a:extLst>
          </p:cNvPr>
          <p:cNvSpPr txBox="1"/>
          <p:nvPr/>
        </p:nvSpPr>
        <p:spPr>
          <a:xfrm rot="19869075">
            <a:off x="9677133" y="230398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62B6C70-1B3A-D04A-879F-32557E44CA7D}"/>
                  </a:ext>
                </a:extLst>
              </p:cNvPr>
              <p:cNvSpPr txBox="1"/>
              <p:nvPr/>
            </p:nvSpPr>
            <p:spPr>
              <a:xfrm>
                <a:off x="7694771" y="4940164"/>
                <a:ext cx="2301656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𝑝𝑙𝑎𝑠𝑚𝑎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𝑠h𝑒𝑎𝑡h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62B6C70-1B3A-D04A-879F-32557E44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771" y="4940164"/>
                <a:ext cx="2301656" cy="232051"/>
              </a:xfrm>
              <a:prstGeom prst="rect">
                <a:avLst/>
              </a:prstGeom>
              <a:blipFill>
                <a:blip r:embed="rId9"/>
                <a:stretch>
                  <a:fillRect l="-549" r="-219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37CF299-FFE4-244B-8CBC-851B54D76D55}"/>
                  </a:ext>
                </a:extLst>
              </p:cNvPr>
              <p:cNvSpPr txBox="1"/>
              <p:nvPr/>
            </p:nvSpPr>
            <p:spPr>
              <a:xfrm>
                <a:off x="7694771" y="4099222"/>
                <a:ext cx="1440331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37CF299-FFE4-244B-8CBC-851B54D76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771" y="4099222"/>
                <a:ext cx="1440331" cy="459293"/>
              </a:xfrm>
              <a:prstGeom prst="rect">
                <a:avLst/>
              </a:prstGeom>
              <a:blipFill>
                <a:blip r:embed="rId10"/>
                <a:stretch>
                  <a:fillRect l="-877" r="-87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2E2650A-C818-B74E-85C1-7C9FD8F84C37}"/>
                  </a:ext>
                </a:extLst>
              </p:cNvPr>
              <p:cNvSpPr txBox="1"/>
              <p:nvPr/>
            </p:nvSpPr>
            <p:spPr>
              <a:xfrm>
                <a:off x="7693151" y="5637778"/>
                <a:ext cx="2805127" cy="1069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400" b="0" i="0" smtClean="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den>
                                          </m:f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fName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den>
                                              </m:f>
                                            </m:e>
                                          </m:func>
                                        </m:e>
                                      </m:func>
                                    </m:e>
                                  </m:d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num>
                                        <m:den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</m:e>
                                  </m:func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2E2650A-C818-B74E-85C1-7C9FD8F84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151" y="5637778"/>
                <a:ext cx="2805127" cy="1069908"/>
              </a:xfrm>
              <a:prstGeom prst="rect">
                <a:avLst/>
              </a:prstGeom>
              <a:blipFill>
                <a:blip r:embed="rId11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>
            <a:extLst>
              <a:ext uri="{FF2B5EF4-FFF2-40B4-BE49-F238E27FC236}">
                <a16:creationId xmlns:a16="http://schemas.microsoft.com/office/drawing/2014/main" id="{54F710F3-D9DD-2F4F-BFAD-DA62A5F3D6A9}"/>
              </a:ext>
            </a:extLst>
          </p:cNvPr>
          <p:cNvSpPr txBox="1"/>
          <p:nvPr/>
        </p:nvSpPr>
        <p:spPr>
          <a:xfrm>
            <a:off x="9107418" y="3585681"/>
            <a:ext cx="170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Wire radius = </a:t>
            </a:r>
            <a:r>
              <a:rPr lang="en-US" sz="1400" i="1" dirty="0"/>
              <a:t>a</a:t>
            </a:r>
          </a:p>
          <a:p>
            <a:r>
              <a:rPr lang="en-US" sz="1400" dirty="0"/>
              <a:t>Sheath thickness = </a:t>
            </a:r>
            <a:r>
              <a:rPr lang="en-US" sz="1400" i="1" dirty="0"/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CB53FD-F84F-5346-805D-5CEBC41249FA}"/>
              </a:ext>
            </a:extLst>
          </p:cNvPr>
          <p:cNvSpPr txBox="1"/>
          <p:nvPr/>
        </p:nvSpPr>
        <p:spPr>
          <a:xfrm>
            <a:off x="1258375" y="6519446"/>
            <a:ext cx="5929934" cy="338554"/>
          </a:xfrm>
          <a:prstGeom prst="rect">
            <a:avLst/>
          </a:prstGeom>
          <a:solidFill>
            <a:srgbClr val="CD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Sands et. al. PSST 16 (2007) 716-725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B6208-438E-B245-BF21-59EB16AD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43807"/>
            <a:ext cx="10972800" cy="450891"/>
          </a:xfrm>
        </p:spPr>
        <p:txBody>
          <a:bodyPr/>
          <a:lstStyle/>
          <a:p>
            <a:r>
              <a:rPr lang="en-US" dirty="0"/>
              <a:t>Collisional and Sheath Considerations</a:t>
            </a:r>
            <a:br>
              <a:rPr lang="en-US" dirty="0"/>
            </a:br>
            <a:endParaRPr lang="en-US" dirty="0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F2E11AC-E72E-004D-83DB-AB1A0AE0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727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55" y="-259198"/>
            <a:ext cx="10972800" cy="1068387"/>
          </a:xfrm>
        </p:spPr>
        <p:txBody>
          <a:bodyPr/>
          <a:lstStyle/>
          <a:p>
            <a:r>
              <a:rPr lang="en-US" dirty="0"/>
              <a:t>Pulsed ICP power delivery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0000" t="40570" r="25824" b="26014"/>
          <a:stretch/>
        </p:blipFill>
        <p:spPr bwMode="auto">
          <a:xfrm>
            <a:off x="6225000" y="1049918"/>
            <a:ext cx="4541223" cy="2497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 4"/>
          <p:cNvSpPr/>
          <p:nvPr/>
        </p:nvSpPr>
        <p:spPr>
          <a:xfrm>
            <a:off x="10109022" y="1667427"/>
            <a:ext cx="383177" cy="123875"/>
          </a:xfrm>
          <a:custGeom>
            <a:avLst/>
            <a:gdLst>
              <a:gd name="connsiteX0" fmla="*/ 0 w 383177"/>
              <a:gd name="connsiteY0" fmla="*/ 121920 h 123875"/>
              <a:gd name="connsiteX1" fmla="*/ 113211 w 383177"/>
              <a:gd name="connsiteY1" fmla="*/ 0 h 123875"/>
              <a:gd name="connsiteX2" fmla="*/ 261257 w 383177"/>
              <a:gd name="connsiteY2" fmla="*/ 121920 h 123875"/>
              <a:gd name="connsiteX3" fmla="*/ 383177 w 383177"/>
              <a:gd name="connsiteY3" fmla="*/ 43543 h 1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77" h="123875">
                <a:moveTo>
                  <a:pt x="0" y="121920"/>
                </a:moveTo>
                <a:cubicBezTo>
                  <a:pt x="34834" y="60960"/>
                  <a:pt x="69668" y="0"/>
                  <a:pt x="113211" y="0"/>
                </a:cubicBezTo>
                <a:cubicBezTo>
                  <a:pt x="156754" y="0"/>
                  <a:pt x="216263" y="114663"/>
                  <a:pt x="261257" y="121920"/>
                </a:cubicBezTo>
                <a:cubicBezTo>
                  <a:pt x="306251" y="129177"/>
                  <a:pt x="351246" y="119017"/>
                  <a:pt x="383177" y="43543"/>
                </a:cubicBezTo>
              </a:path>
            </a:pathLst>
          </a:custGeom>
          <a:noFill/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0109021" y="1799832"/>
            <a:ext cx="383177" cy="123875"/>
          </a:xfrm>
          <a:custGeom>
            <a:avLst/>
            <a:gdLst>
              <a:gd name="connsiteX0" fmla="*/ 0 w 383177"/>
              <a:gd name="connsiteY0" fmla="*/ 121920 h 123875"/>
              <a:gd name="connsiteX1" fmla="*/ 113211 w 383177"/>
              <a:gd name="connsiteY1" fmla="*/ 0 h 123875"/>
              <a:gd name="connsiteX2" fmla="*/ 261257 w 383177"/>
              <a:gd name="connsiteY2" fmla="*/ 121920 h 123875"/>
              <a:gd name="connsiteX3" fmla="*/ 383177 w 383177"/>
              <a:gd name="connsiteY3" fmla="*/ 43543 h 1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77" h="123875">
                <a:moveTo>
                  <a:pt x="0" y="121920"/>
                </a:moveTo>
                <a:cubicBezTo>
                  <a:pt x="34834" y="60960"/>
                  <a:pt x="69668" y="0"/>
                  <a:pt x="113211" y="0"/>
                </a:cubicBezTo>
                <a:cubicBezTo>
                  <a:pt x="156754" y="0"/>
                  <a:pt x="216263" y="114663"/>
                  <a:pt x="261257" y="121920"/>
                </a:cubicBezTo>
                <a:cubicBezTo>
                  <a:pt x="306251" y="129177"/>
                  <a:pt x="351246" y="119017"/>
                  <a:pt x="383177" y="43543"/>
                </a:cubicBezTo>
              </a:path>
            </a:pathLst>
          </a:custGeom>
          <a:noFill/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92198" y="1606467"/>
            <a:ext cx="574767" cy="391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00609" y="1275710"/>
            <a:ext cx="9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 Probe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2389" y="778840"/>
            <a:ext cx="11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– 290pf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76534" y="3926079"/>
            <a:ext cx="3900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3.5 turn copper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Symmetrical chamber gas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Pre-match impedance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50mTorr </a:t>
            </a:r>
            <a:r>
              <a:rPr lang="en-US" dirty="0" err="1"/>
              <a:t>Baratron</a:t>
            </a:r>
            <a:r>
              <a:rPr lang="en-US" dirty="0"/>
              <a:t> gauge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02A4-4F39-8A4D-873E-93974B79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1" y="486882"/>
            <a:ext cx="4717582" cy="3074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19D25-9DD0-344E-A631-0F7CB9BEA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1" y="3613396"/>
            <a:ext cx="4976548" cy="3087722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7F563D5-67C1-6643-B0F1-C2E749E1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084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702723" y="5097247"/>
            <a:ext cx="873457" cy="63123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900114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13515" y="1286411"/>
            <a:ext cx="5887815" cy="4941540"/>
            <a:chOff x="103552" y="1343624"/>
            <a:chExt cx="6570345" cy="5514376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103552" y="1343624"/>
            <a:ext cx="6570345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/>
            </p:nvPr>
          </p:nvGraphicFramePr>
          <p:xfrm>
            <a:off x="103552" y="4154645"/>
            <a:ext cx="6570344" cy="27033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366" y="1405363"/>
            <a:ext cx="3473402" cy="2606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2777" y="4070434"/>
            <a:ext cx="2939688" cy="1794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47A91-C049-6542-8AA0-EBAEB737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15919"/>
            <a:ext cx="10972800" cy="450891"/>
          </a:xfrm>
        </p:spPr>
        <p:txBody>
          <a:bodyPr/>
          <a:lstStyle/>
          <a:p>
            <a:r>
              <a:rPr lang="en-US" sz="2400" dirty="0"/>
              <a:t>What can we use an integrated plasma / match model for?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DB02E66-DAD7-F440-B273-E7D2BB8C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9027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08460" y="1124449"/>
            <a:ext cx="7284585" cy="4528567"/>
            <a:chOff x="884459" y="3521630"/>
            <a:chExt cx="7284585" cy="313499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" name="Chart 9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884459" y="3521630"/>
                <a:ext cx="7284585" cy="3134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mc:Choice>
          <mc:Fallback xmlns="">
            <p:graphicFrame>
              <p:nvGraphicFramePr>
                <p:cNvPr id="10" name="Chart 9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305458396"/>
                    </p:ext>
                  </p:extLst>
                </p:nvPr>
              </p:nvGraphicFramePr>
              <p:xfrm>
                <a:off x="884459" y="3521630"/>
                <a:ext cx="7284585" cy="3134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mc:Fallback>
        </mc:AlternateContent>
        <p:sp>
          <p:nvSpPr>
            <p:cNvPr id="11" name="Oval 10"/>
            <p:cNvSpPr/>
            <p:nvPr/>
          </p:nvSpPr>
          <p:spPr>
            <a:xfrm>
              <a:off x="2724651" y="5765086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379999" y="5412026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924703" y="5054481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427623" y="4715748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978999" y="4377928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269384" y="4377928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106064" y="3903266"/>
              <a:ext cx="1681480" cy="2065020"/>
            </a:xfrm>
            <a:prstGeom prst="line">
              <a:avLst/>
            </a:prstGeom>
            <a:ln w="9525">
              <a:solidFill>
                <a:srgbClr val="4824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987444" y="4715748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06774" y="5058966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15944" y="5412026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128924" y="5765086"/>
              <a:ext cx="152400" cy="1524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stCxn id="15" idx="2"/>
              <a:endCxn id="16" idx="6"/>
            </p:cNvCxnSpPr>
            <p:nvPr/>
          </p:nvCxnSpPr>
          <p:spPr>
            <a:xfrm flipH="1">
              <a:off x="3421784" y="4454128"/>
              <a:ext cx="155721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4" idx="2"/>
              <a:endCxn id="18" idx="6"/>
            </p:cNvCxnSpPr>
            <p:nvPr/>
          </p:nvCxnSpPr>
          <p:spPr>
            <a:xfrm flipH="1">
              <a:off x="3139844" y="4791948"/>
              <a:ext cx="128777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  <a:endCxn id="19" idx="6"/>
            </p:cNvCxnSpPr>
            <p:nvPr/>
          </p:nvCxnSpPr>
          <p:spPr>
            <a:xfrm flipH="1">
              <a:off x="2859174" y="5130681"/>
              <a:ext cx="1065529" cy="448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2" idx="2"/>
              <a:endCxn id="20" idx="6"/>
            </p:cNvCxnSpPr>
            <p:nvPr/>
          </p:nvCxnSpPr>
          <p:spPr>
            <a:xfrm flipH="1">
              <a:off x="2568344" y="5488226"/>
              <a:ext cx="81165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1" idx="2"/>
              <a:endCxn id="21" idx="6"/>
            </p:cNvCxnSpPr>
            <p:nvPr/>
          </p:nvCxnSpPr>
          <p:spPr>
            <a:xfrm flipH="1">
              <a:off x="2281324" y="5841286"/>
              <a:ext cx="44332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844986" y="5574464"/>
              <a:ext cx="436338" cy="181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13.3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3155" y="5226616"/>
              <a:ext cx="508473" cy="181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13.35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7321" y="4895151"/>
              <a:ext cx="436338" cy="181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13.4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16875" y="4549204"/>
              <a:ext cx="436338" cy="181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13.5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5591" y="4250018"/>
              <a:ext cx="580608" cy="181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13.525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02584" y="4250018"/>
              <a:ext cx="0" cy="1667468"/>
            </a:xfrm>
            <a:prstGeom prst="line">
              <a:avLst/>
            </a:prstGeom>
            <a:ln w="63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92144" y="4250018"/>
              <a:ext cx="0" cy="1314408"/>
            </a:xfrm>
            <a:prstGeom prst="line">
              <a:avLst/>
            </a:prstGeom>
            <a:ln w="63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063155" y="3984521"/>
                  <a:ext cx="557845" cy="1171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l-GR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en-US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  <m:r>
                          <a:rPr lang="en-US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1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155" y="3984521"/>
                  <a:ext cx="557845" cy="117186"/>
                </a:xfrm>
                <a:prstGeom prst="rect">
                  <a:avLst/>
                </a:prstGeom>
                <a:blipFill>
                  <a:blip r:embed="rId4"/>
                  <a:stretch>
                    <a:fillRect r="-6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852121-297D-EF48-861D-3F7A53F6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could enable tailored power delivery</a:t>
            </a: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6AA6C17A-4B74-DD46-8E43-DF03C523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3669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/>
        </p:nvSpPr>
        <p:spPr>
          <a:xfrm rot="10965293" flipV="1">
            <a:off x="3482085" y="3393528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0965293" flipV="1">
            <a:off x="3482087" y="3122216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0965293" flipV="1">
            <a:off x="3480726" y="2843575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0965293" flipV="1">
            <a:off x="3482087" y="2593070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gnetic Disk 9"/>
          <p:cNvSpPr/>
          <p:nvPr/>
        </p:nvSpPr>
        <p:spPr>
          <a:xfrm flipV="1">
            <a:off x="3582584" y="2083526"/>
            <a:ext cx="2242680" cy="2911407"/>
          </a:xfrm>
          <a:prstGeom prst="flowChartMagneticDisk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gnetic Disk 10"/>
          <p:cNvSpPr/>
          <p:nvPr/>
        </p:nvSpPr>
        <p:spPr>
          <a:xfrm>
            <a:off x="3644427" y="2161001"/>
            <a:ext cx="2118997" cy="2756456"/>
          </a:xfrm>
          <a:prstGeom prst="flowChartMagneticDisk">
            <a:avLst/>
          </a:prstGeom>
          <a:solidFill>
            <a:schemeClr val="accent4">
              <a:lumMod val="40000"/>
              <a:lumOff val="6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0634707">
            <a:off x="3482086" y="3517362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0634707">
            <a:off x="3482085" y="3238577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10634707">
            <a:off x="3482087" y="2975041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10634707">
            <a:off x="3480727" y="2719777"/>
            <a:ext cx="2443676" cy="941927"/>
          </a:xfrm>
          <a:prstGeom prst="arc">
            <a:avLst>
              <a:gd name="adj1" fmla="val 10752586"/>
              <a:gd name="adj2" fmla="val 0"/>
            </a:avLst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10800000">
            <a:off x="3582584" y="2083526"/>
            <a:ext cx="2242680" cy="1000109"/>
          </a:xfrm>
          <a:prstGeom prst="arc">
            <a:avLst>
              <a:gd name="adj1" fmla="val 10752586"/>
              <a:gd name="adj2" fmla="val 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889388" y="2975029"/>
            <a:ext cx="636106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89388" y="4089703"/>
            <a:ext cx="636106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680616" y="2037248"/>
            <a:ext cx="1646172" cy="7481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Supply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939273" y="2916858"/>
            <a:ext cx="0" cy="1205466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680616" y="3180395"/>
            <a:ext cx="1646172" cy="7481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Conditioning</a:t>
            </a:r>
          </a:p>
        </p:txBody>
      </p:sp>
      <p:cxnSp>
        <p:nvCxnSpPr>
          <p:cNvPr id="22" name="Straight Connector 21"/>
          <p:cNvCxnSpPr>
            <a:stCxn id="19" idx="2"/>
            <a:endCxn id="21" idx="0"/>
          </p:cNvCxnSpPr>
          <p:nvPr/>
        </p:nvCxnSpPr>
        <p:spPr>
          <a:xfrm>
            <a:off x="2503702" y="2785392"/>
            <a:ext cx="0" cy="395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207441" y="1492443"/>
            <a:ext cx="1309172" cy="4182945"/>
            <a:chOff x="1988246" y="1667010"/>
            <a:chExt cx="1309172" cy="4182945"/>
          </a:xfrm>
        </p:grpSpPr>
        <p:sp>
          <p:nvSpPr>
            <p:cNvPr id="24" name="Arc 23"/>
            <p:cNvSpPr/>
            <p:nvPr/>
          </p:nvSpPr>
          <p:spPr>
            <a:xfrm>
              <a:off x="1988246" y="1834103"/>
              <a:ext cx="1079653" cy="3867285"/>
            </a:xfrm>
            <a:prstGeom prst="arc">
              <a:avLst>
                <a:gd name="adj1" fmla="val 16706308"/>
                <a:gd name="adj2" fmla="val 4948243"/>
              </a:avLst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>
              <a:off x="2425231" y="1667010"/>
              <a:ext cx="872187" cy="4182945"/>
            </a:xfrm>
            <a:prstGeom prst="arc">
              <a:avLst>
                <a:gd name="adj1" fmla="val 16706308"/>
                <a:gd name="adj2" fmla="val 4948243"/>
              </a:avLst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flipH="1">
            <a:off x="4924236" y="1492442"/>
            <a:ext cx="1309172" cy="4182945"/>
            <a:chOff x="1988246" y="1667010"/>
            <a:chExt cx="1309172" cy="4182945"/>
          </a:xfrm>
        </p:grpSpPr>
        <p:sp>
          <p:nvSpPr>
            <p:cNvPr id="27" name="Arc 26"/>
            <p:cNvSpPr/>
            <p:nvPr/>
          </p:nvSpPr>
          <p:spPr>
            <a:xfrm>
              <a:off x="1988246" y="1834103"/>
              <a:ext cx="1079653" cy="3867285"/>
            </a:xfrm>
            <a:prstGeom prst="arc">
              <a:avLst>
                <a:gd name="adj1" fmla="val 16706308"/>
                <a:gd name="adj2" fmla="val 4948243"/>
              </a:avLst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>
              <a:off x="2425231" y="1667010"/>
              <a:ext cx="872187" cy="4182945"/>
            </a:xfrm>
            <a:prstGeom prst="arc">
              <a:avLst>
                <a:gd name="adj1" fmla="val 16706308"/>
                <a:gd name="adj2" fmla="val 4948243"/>
              </a:avLst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969021" y="156780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</a:t>
            </a:r>
            <a:r>
              <a:rPr lang="en-US" i="1" baseline="-250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0" name="Arc 29"/>
          <p:cNvSpPr/>
          <p:nvPr/>
        </p:nvSpPr>
        <p:spPr>
          <a:xfrm rot="10800000">
            <a:off x="3886124" y="2213254"/>
            <a:ext cx="1657393" cy="739104"/>
          </a:xfrm>
          <a:prstGeom prst="arc">
            <a:avLst>
              <a:gd name="adj1" fmla="val 13128265"/>
              <a:gd name="adj2" fmla="val 10523438"/>
            </a:avLst>
          </a:prstGeom>
          <a:ln w="952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164646" y="2504659"/>
            <a:ext cx="37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B050"/>
                </a:solidFill>
              </a:rPr>
              <a:t>E</a:t>
            </a:r>
            <a:r>
              <a:rPr lang="en-US" i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q</a:t>
            </a:r>
            <a:endParaRPr lang="en-US" i="1" baseline="-25000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Freeform 26"/>
          <p:cNvSpPr>
            <a:spLocks/>
          </p:cNvSpPr>
          <p:nvPr/>
        </p:nvSpPr>
        <p:spPr bwMode="auto">
          <a:xfrm flipH="1">
            <a:off x="8675331" y="2148343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33" name="Group 41"/>
          <p:cNvGrpSpPr>
            <a:grpSpLocks/>
          </p:cNvGrpSpPr>
          <p:nvPr/>
        </p:nvGrpSpPr>
        <p:grpSpPr bwMode="auto">
          <a:xfrm>
            <a:off x="9489630" y="1856289"/>
            <a:ext cx="199659" cy="354816"/>
            <a:chOff x="3089" y="1169"/>
            <a:chExt cx="166" cy="295"/>
          </a:xfrm>
        </p:grpSpPr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3167" y="1169"/>
              <a:ext cx="87" cy="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H="1">
              <a:off x="3089" y="1200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36" name="Group 44"/>
            <p:cNvGrpSpPr>
              <a:grpSpLocks/>
            </p:cNvGrpSpPr>
            <p:nvPr/>
          </p:nvGrpSpPr>
          <p:grpSpPr bwMode="auto">
            <a:xfrm>
              <a:off x="3089" y="1259"/>
              <a:ext cx="165" cy="116"/>
              <a:chOff x="3089" y="1142"/>
              <a:chExt cx="165" cy="116"/>
            </a:xfrm>
          </p:grpSpPr>
          <p:sp>
            <p:nvSpPr>
              <p:cNvPr id="39" name="Line 45"/>
              <p:cNvSpPr>
                <a:spLocks noChangeShapeType="1"/>
              </p:cNvSpPr>
              <p:nvPr/>
            </p:nvSpPr>
            <p:spPr bwMode="auto">
              <a:xfrm>
                <a:off x="3091" y="1142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0" name="Line 46"/>
              <p:cNvSpPr>
                <a:spLocks noChangeShapeType="1"/>
              </p:cNvSpPr>
              <p:nvPr/>
            </p:nvSpPr>
            <p:spPr bwMode="auto">
              <a:xfrm flipH="1">
                <a:off x="3089" y="1200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3092" y="1377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 flipH="1">
              <a:off x="3172" y="1435"/>
              <a:ext cx="81" cy="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42" name="Line 72"/>
          <p:cNvSpPr>
            <a:spLocks noChangeShapeType="1"/>
          </p:cNvSpPr>
          <p:nvPr/>
        </p:nvSpPr>
        <p:spPr bwMode="auto">
          <a:xfrm>
            <a:off x="9590085" y="2193665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3" name="Freeform 26"/>
          <p:cNvSpPr>
            <a:spLocks/>
          </p:cNvSpPr>
          <p:nvPr/>
        </p:nvSpPr>
        <p:spPr bwMode="auto">
          <a:xfrm rot="10800000" flipH="1">
            <a:off x="9469784" y="2510786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4" name="Freeform 26"/>
          <p:cNvSpPr>
            <a:spLocks/>
          </p:cNvSpPr>
          <p:nvPr/>
        </p:nvSpPr>
        <p:spPr bwMode="auto">
          <a:xfrm rot="10800000" flipH="1">
            <a:off x="8141750" y="2141536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5" name="Line 72"/>
          <p:cNvSpPr>
            <a:spLocks noChangeShapeType="1"/>
          </p:cNvSpPr>
          <p:nvPr/>
        </p:nvSpPr>
        <p:spPr bwMode="auto">
          <a:xfrm>
            <a:off x="9590085" y="2882706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6" name="Line 72"/>
          <p:cNvSpPr>
            <a:spLocks noChangeShapeType="1"/>
          </p:cNvSpPr>
          <p:nvPr/>
        </p:nvSpPr>
        <p:spPr bwMode="auto">
          <a:xfrm>
            <a:off x="9583444" y="1545630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7" name="Line 72"/>
          <p:cNvSpPr>
            <a:spLocks noChangeShapeType="1"/>
          </p:cNvSpPr>
          <p:nvPr/>
        </p:nvSpPr>
        <p:spPr bwMode="auto">
          <a:xfrm>
            <a:off x="8788991" y="2502349"/>
            <a:ext cx="0" cy="6857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8" name="Line 72"/>
          <p:cNvSpPr>
            <a:spLocks noChangeShapeType="1"/>
          </p:cNvSpPr>
          <p:nvPr/>
        </p:nvSpPr>
        <p:spPr bwMode="auto">
          <a:xfrm>
            <a:off x="8788991" y="1563154"/>
            <a:ext cx="0" cy="5982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9" name="Line 72"/>
          <p:cNvSpPr>
            <a:spLocks noChangeShapeType="1"/>
          </p:cNvSpPr>
          <p:nvPr/>
        </p:nvSpPr>
        <p:spPr bwMode="auto">
          <a:xfrm rot="16200000">
            <a:off x="9186217" y="1165929"/>
            <a:ext cx="0" cy="7944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" name="Line 72"/>
          <p:cNvSpPr>
            <a:spLocks noChangeShapeType="1"/>
          </p:cNvSpPr>
          <p:nvPr/>
        </p:nvSpPr>
        <p:spPr bwMode="auto">
          <a:xfrm rot="16200000">
            <a:off x="9189538" y="2787596"/>
            <a:ext cx="0" cy="8010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55" name="Group 54"/>
          <p:cNvGrpSpPr/>
          <p:nvPr/>
        </p:nvGrpSpPr>
        <p:grpSpPr>
          <a:xfrm flipH="1">
            <a:off x="7462723" y="1563155"/>
            <a:ext cx="801095" cy="1624989"/>
            <a:chOff x="8000321" y="3200958"/>
            <a:chExt cx="801095" cy="1624989"/>
          </a:xfrm>
        </p:grpSpPr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8000322" y="4140153"/>
              <a:ext cx="0" cy="685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>
              <a:off x="8000322" y="3200958"/>
              <a:ext cx="0" cy="5982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3" name="Line 72"/>
            <p:cNvSpPr>
              <a:spLocks noChangeShapeType="1"/>
            </p:cNvSpPr>
            <p:nvPr/>
          </p:nvSpPr>
          <p:spPr bwMode="auto">
            <a:xfrm rot="16200000">
              <a:off x="8397548" y="2803732"/>
              <a:ext cx="0" cy="794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4" name="Line 72"/>
            <p:cNvSpPr>
              <a:spLocks noChangeShapeType="1"/>
            </p:cNvSpPr>
            <p:nvPr/>
          </p:nvSpPr>
          <p:spPr bwMode="auto">
            <a:xfrm rot="16200000">
              <a:off x="8400869" y="4425400"/>
              <a:ext cx="0" cy="8010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780167" y="2156497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33650" y="1827391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60332" y="2170882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90367" y="1872323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sp>
        <p:nvSpPr>
          <p:cNvPr id="60" name="TextBox 59"/>
          <p:cNvSpPr txBox="1"/>
          <p:nvPr/>
        </p:nvSpPr>
        <p:spPr>
          <a:xfrm>
            <a:off x="9198949" y="2525623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89" y="3667229"/>
            <a:ext cx="4027832" cy="55074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56" y="4330710"/>
            <a:ext cx="3095625" cy="61912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58" y="4949835"/>
            <a:ext cx="2352675" cy="69532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80616" y="5849956"/>
            <a:ext cx="885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R</a:t>
            </a:r>
            <a:r>
              <a:rPr lang="en-US" sz="1600" i="1" baseline="-25000" dirty="0" err="1"/>
              <a:t>p</a:t>
            </a:r>
            <a:r>
              <a:rPr lang="en-US" sz="1600" dirty="0"/>
              <a:t> and </a:t>
            </a:r>
            <a:r>
              <a:rPr lang="en-US" sz="1600" i="1" dirty="0" err="1"/>
              <a:t>L</a:t>
            </a:r>
            <a:r>
              <a:rPr lang="en-US" sz="1600" i="1" baseline="-25000" dirty="0" err="1"/>
              <a:t>p</a:t>
            </a:r>
            <a:r>
              <a:rPr lang="en-US" sz="1600" dirty="0"/>
              <a:t> contain plasma parameters – </a:t>
            </a:r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(same as capacitive model), </a:t>
            </a:r>
            <a:r>
              <a:rPr lang="en-US" sz="1600" i="1" dirty="0" err="1">
                <a:latin typeface="Symbol" panose="05050102010706020507" pitchFamily="18" charset="2"/>
              </a:rPr>
              <a:t>n</a:t>
            </a:r>
            <a:r>
              <a:rPr lang="en-US" sz="1600" i="1" baseline="-25000" dirty="0" err="1"/>
              <a:t>eff</a:t>
            </a:r>
            <a:r>
              <a:rPr lang="en-US" sz="1600" dirty="0"/>
              <a:t> and </a:t>
            </a:r>
            <a:r>
              <a:rPr lang="en-US" sz="1600" i="1" dirty="0" err="1">
                <a:latin typeface="Symbol" panose="05050102010706020507" pitchFamily="18" charset="2"/>
              </a:rPr>
              <a:t>s</a:t>
            </a:r>
            <a:r>
              <a:rPr lang="en-US" sz="1600" i="1" baseline="-25000" dirty="0" err="1"/>
              <a:t>eff</a:t>
            </a:r>
            <a:r>
              <a:rPr lang="en-US" sz="1600" dirty="0"/>
              <a:t> (collisional terms with stochastic modifications), and </a:t>
            </a:r>
            <a:r>
              <a:rPr lang="en-US" sz="1600" i="1" dirty="0" err="1">
                <a:latin typeface="Symbol" panose="05050102010706020507" pitchFamily="18" charset="2"/>
              </a:rPr>
              <a:t>d</a:t>
            </a:r>
            <a:r>
              <a:rPr lang="en-US" sz="1600" i="1" baseline="-25000" dirty="0" err="1"/>
              <a:t>p</a:t>
            </a:r>
            <a:r>
              <a:rPr lang="en-US" sz="1600" dirty="0"/>
              <a:t> (skin depth, depends on </a:t>
            </a:r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, collision terms, and 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e</a:t>
            </a:r>
            <a:r>
              <a:rPr lang="en-US" sz="1600" dirty="0"/>
              <a:t>).  If we have a good collision model we can build a similar impedance matrix for </a:t>
            </a:r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and 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e</a:t>
            </a:r>
            <a:r>
              <a:rPr lang="en-US" sz="1600" dirty="0"/>
              <a:t>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E0C48-5D25-A54B-97AE-784DEAAE2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ICP model for circuit analysis</a:t>
            </a:r>
          </a:p>
        </p:txBody>
      </p:sp>
      <p:sp>
        <p:nvSpPr>
          <p:cNvPr id="62" name="Slide Number Placeholder 1">
            <a:extLst>
              <a:ext uri="{FF2B5EF4-FFF2-40B4-BE49-F238E27FC236}">
                <a16:creationId xmlns:a16="http://schemas.microsoft.com/office/drawing/2014/main" id="{B1380F16-898C-024D-9271-AD5CA3DA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633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3"/>
          <p:cNvSpPr>
            <a:spLocks noChangeArrowheads="1"/>
          </p:cNvSpPr>
          <p:nvPr/>
        </p:nvSpPr>
        <p:spPr bwMode="auto">
          <a:xfrm>
            <a:off x="5043478" y="1686541"/>
            <a:ext cx="1778604" cy="272717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" name="AutoShape 103"/>
          <p:cNvSpPr>
            <a:spLocks noChangeArrowheads="1"/>
          </p:cNvSpPr>
          <p:nvPr/>
        </p:nvSpPr>
        <p:spPr bwMode="auto">
          <a:xfrm>
            <a:off x="6911689" y="3528265"/>
            <a:ext cx="1329680" cy="88545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" name="AutoShape 103"/>
          <p:cNvSpPr>
            <a:spLocks noChangeArrowheads="1"/>
          </p:cNvSpPr>
          <p:nvPr/>
        </p:nvSpPr>
        <p:spPr bwMode="auto">
          <a:xfrm>
            <a:off x="7388251" y="2367197"/>
            <a:ext cx="937038" cy="103117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AutoShape 103"/>
          <p:cNvSpPr>
            <a:spLocks noChangeArrowheads="1"/>
          </p:cNvSpPr>
          <p:nvPr/>
        </p:nvSpPr>
        <p:spPr bwMode="auto">
          <a:xfrm>
            <a:off x="8357324" y="1782070"/>
            <a:ext cx="1662224" cy="204940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 flipH="1">
            <a:off x="8630312" y="2608387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9444611" y="2316333"/>
            <a:ext cx="199659" cy="354816"/>
            <a:chOff x="3089" y="1169"/>
            <a:chExt cx="166" cy="295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167" y="1169"/>
              <a:ext cx="87" cy="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H="1">
              <a:off x="3089" y="1200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3089" y="1259"/>
              <a:ext cx="165" cy="116"/>
              <a:chOff x="3089" y="1142"/>
              <a:chExt cx="165" cy="116"/>
            </a:xfrm>
          </p:grpSpPr>
          <p:sp>
            <p:nvSpPr>
              <p:cNvPr id="15" name="Line 45"/>
              <p:cNvSpPr>
                <a:spLocks noChangeShapeType="1"/>
              </p:cNvSpPr>
              <p:nvPr/>
            </p:nvSpPr>
            <p:spPr bwMode="auto">
              <a:xfrm>
                <a:off x="3091" y="1142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46"/>
              <p:cNvSpPr>
                <a:spLocks noChangeShapeType="1"/>
              </p:cNvSpPr>
              <p:nvPr/>
            </p:nvSpPr>
            <p:spPr bwMode="auto">
              <a:xfrm flipH="1">
                <a:off x="3089" y="1200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>
              <a:off x="3092" y="1377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 flipH="1">
              <a:off x="3172" y="1435"/>
              <a:ext cx="81" cy="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7" name="Line 72"/>
          <p:cNvSpPr>
            <a:spLocks noChangeShapeType="1"/>
          </p:cNvSpPr>
          <p:nvPr/>
        </p:nvSpPr>
        <p:spPr bwMode="auto">
          <a:xfrm>
            <a:off x="9545066" y="2653709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 rot="10800000" flipH="1">
            <a:off x="9424765" y="2970830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9" name="Freeform 26"/>
          <p:cNvSpPr>
            <a:spLocks/>
          </p:cNvSpPr>
          <p:nvPr/>
        </p:nvSpPr>
        <p:spPr bwMode="auto">
          <a:xfrm rot="10800000" flipH="1">
            <a:off x="7922163" y="2601580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0" name="Line 72"/>
          <p:cNvSpPr>
            <a:spLocks noChangeShapeType="1"/>
          </p:cNvSpPr>
          <p:nvPr/>
        </p:nvSpPr>
        <p:spPr bwMode="auto">
          <a:xfrm>
            <a:off x="9545066" y="3342750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1" name="Line 72"/>
          <p:cNvSpPr>
            <a:spLocks noChangeShapeType="1"/>
          </p:cNvSpPr>
          <p:nvPr/>
        </p:nvSpPr>
        <p:spPr bwMode="auto">
          <a:xfrm>
            <a:off x="9538425" y="2005674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" name="Line 72"/>
          <p:cNvSpPr>
            <a:spLocks noChangeShapeType="1"/>
          </p:cNvSpPr>
          <p:nvPr/>
        </p:nvSpPr>
        <p:spPr bwMode="auto">
          <a:xfrm>
            <a:off x="8743972" y="2962393"/>
            <a:ext cx="0" cy="6857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3" name="Line 72"/>
          <p:cNvSpPr>
            <a:spLocks noChangeShapeType="1"/>
          </p:cNvSpPr>
          <p:nvPr/>
        </p:nvSpPr>
        <p:spPr bwMode="auto">
          <a:xfrm>
            <a:off x="8743972" y="2023198"/>
            <a:ext cx="0" cy="5982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 rot="16200000">
            <a:off x="9141198" y="1625973"/>
            <a:ext cx="0" cy="7944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5" name="Line 72"/>
          <p:cNvSpPr>
            <a:spLocks noChangeShapeType="1"/>
          </p:cNvSpPr>
          <p:nvPr/>
        </p:nvSpPr>
        <p:spPr bwMode="auto">
          <a:xfrm rot="16200000">
            <a:off x="9144519" y="3247640"/>
            <a:ext cx="0" cy="8010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6" name="Line 72"/>
          <p:cNvSpPr>
            <a:spLocks noChangeShapeType="1"/>
          </p:cNvSpPr>
          <p:nvPr/>
        </p:nvSpPr>
        <p:spPr bwMode="auto">
          <a:xfrm flipH="1">
            <a:off x="8044229" y="2962393"/>
            <a:ext cx="0" cy="6857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7" name="Line 72"/>
          <p:cNvSpPr>
            <a:spLocks noChangeShapeType="1"/>
          </p:cNvSpPr>
          <p:nvPr/>
        </p:nvSpPr>
        <p:spPr bwMode="auto">
          <a:xfrm flipH="1">
            <a:off x="8044229" y="2023198"/>
            <a:ext cx="0" cy="5982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8" name="Line 72"/>
          <p:cNvSpPr>
            <a:spLocks noChangeShapeType="1"/>
          </p:cNvSpPr>
          <p:nvPr/>
        </p:nvSpPr>
        <p:spPr bwMode="auto">
          <a:xfrm rot="5400000" flipH="1">
            <a:off x="6991357" y="970326"/>
            <a:ext cx="0" cy="21057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9" name="Line 72"/>
          <p:cNvSpPr>
            <a:spLocks noChangeShapeType="1"/>
          </p:cNvSpPr>
          <p:nvPr/>
        </p:nvSpPr>
        <p:spPr bwMode="auto">
          <a:xfrm rot="5400000" flipH="1">
            <a:off x="7643682" y="3247640"/>
            <a:ext cx="0" cy="8010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0" name="TextBox 29"/>
          <p:cNvSpPr txBox="1"/>
          <p:nvPr/>
        </p:nvSpPr>
        <p:spPr>
          <a:xfrm>
            <a:off x="7560580" y="2483538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88631" y="228743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15313" y="2630926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44108" y="2332367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9652690" y="2985667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grpSp>
        <p:nvGrpSpPr>
          <p:cNvPr id="35" name="Group 61"/>
          <p:cNvGrpSpPr>
            <a:grpSpLocks/>
          </p:cNvGrpSpPr>
          <p:nvPr/>
        </p:nvGrpSpPr>
        <p:grpSpPr bwMode="auto">
          <a:xfrm>
            <a:off x="7015812" y="3892177"/>
            <a:ext cx="454646" cy="151549"/>
            <a:chOff x="1846" y="1210"/>
            <a:chExt cx="586" cy="126"/>
          </a:xfrm>
        </p:grpSpPr>
        <p:sp>
          <p:nvSpPr>
            <p:cNvPr id="36" name="Line 62"/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63"/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38" name="Freeform 26"/>
          <p:cNvSpPr>
            <a:spLocks/>
          </p:cNvSpPr>
          <p:nvPr/>
        </p:nvSpPr>
        <p:spPr bwMode="auto">
          <a:xfrm flipH="1">
            <a:off x="6289677" y="2688575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9" name="Line 72"/>
          <p:cNvSpPr>
            <a:spLocks noChangeShapeType="1"/>
          </p:cNvSpPr>
          <p:nvPr/>
        </p:nvSpPr>
        <p:spPr bwMode="auto">
          <a:xfrm>
            <a:off x="6397371" y="2005675"/>
            <a:ext cx="0" cy="665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40" name="Group 61"/>
          <p:cNvGrpSpPr>
            <a:grpSpLocks/>
          </p:cNvGrpSpPr>
          <p:nvPr/>
        </p:nvGrpSpPr>
        <p:grpSpPr bwMode="auto">
          <a:xfrm>
            <a:off x="6185748" y="3205497"/>
            <a:ext cx="454646" cy="151549"/>
            <a:chOff x="1846" y="1210"/>
            <a:chExt cx="586" cy="126"/>
          </a:xfrm>
        </p:grpSpPr>
        <p:sp>
          <p:nvSpPr>
            <p:cNvPr id="41" name="Line 62"/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2" name="Line 63"/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43" name="Line 72"/>
          <p:cNvSpPr>
            <a:spLocks noChangeShapeType="1"/>
          </p:cNvSpPr>
          <p:nvPr/>
        </p:nvSpPr>
        <p:spPr bwMode="auto">
          <a:xfrm>
            <a:off x="6413071" y="3049051"/>
            <a:ext cx="0" cy="1503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207962" y="3069753"/>
            <a:ext cx="411561" cy="41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61"/>
          <p:cNvGrpSpPr>
            <a:grpSpLocks/>
          </p:cNvGrpSpPr>
          <p:nvPr/>
        </p:nvGrpSpPr>
        <p:grpSpPr bwMode="auto">
          <a:xfrm rot="16200000">
            <a:off x="5635387" y="1947424"/>
            <a:ext cx="454646" cy="151549"/>
            <a:chOff x="1846" y="1210"/>
            <a:chExt cx="586" cy="126"/>
          </a:xfrm>
        </p:grpSpPr>
        <p:sp>
          <p:nvSpPr>
            <p:cNvPr id="46" name="Line 62"/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7" name="Line 63"/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48" name="Line 72"/>
          <p:cNvSpPr>
            <a:spLocks noChangeShapeType="1"/>
          </p:cNvSpPr>
          <p:nvPr/>
        </p:nvSpPr>
        <p:spPr bwMode="auto">
          <a:xfrm rot="16200000">
            <a:off x="5581760" y="1824149"/>
            <a:ext cx="0" cy="398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cxnSp>
        <p:nvCxnSpPr>
          <p:cNvPr id="49" name="Straight Arrow Connector 48"/>
          <p:cNvCxnSpPr/>
          <p:nvPr/>
        </p:nvCxnSpPr>
        <p:spPr>
          <a:xfrm rot="16200000" flipV="1">
            <a:off x="5651193" y="1816747"/>
            <a:ext cx="411561" cy="41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Line 72"/>
          <p:cNvSpPr>
            <a:spLocks noChangeShapeType="1"/>
          </p:cNvSpPr>
          <p:nvPr/>
        </p:nvSpPr>
        <p:spPr bwMode="auto">
          <a:xfrm>
            <a:off x="7238187" y="3648188"/>
            <a:ext cx="0" cy="2439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" name="Line 72"/>
          <p:cNvSpPr>
            <a:spLocks noChangeShapeType="1"/>
          </p:cNvSpPr>
          <p:nvPr/>
        </p:nvSpPr>
        <p:spPr bwMode="auto">
          <a:xfrm>
            <a:off x="7249776" y="4043157"/>
            <a:ext cx="0" cy="2439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 rot="5400000" flipH="1">
            <a:off x="6316385" y="3353754"/>
            <a:ext cx="0" cy="18667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3" name="Line 72"/>
          <p:cNvSpPr>
            <a:spLocks noChangeShapeType="1"/>
          </p:cNvSpPr>
          <p:nvPr/>
        </p:nvSpPr>
        <p:spPr bwMode="auto">
          <a:xfrm>
            <a:off x="6413071" y="3357045"/>
            <a:ext cx="0" cy="930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4" name="Line 87"/>
          <p:cNvSpPr>
            <a:spLocks noChangeShapeType="1"/>
          </p:cNvSpPr>
          <p:nvPr/>
        </p:nvSpPr>
        <p:spPr bwMode="auto">
          <a:xfrm>
            <a:off x="5382993" y="2005674"/>
            <a:ext cx="0" cy="2491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5" name="Oval 82"/>
          <p:cNvSpPr>
            <a:spLocks noChangeArrowheads="1"/>
          </p:cNvSpPr>
          <p:nvPr/>
        </p:nvSpPr>
        <p:spPr bwMode="auto">
          <a:xfrm>
            <a:off x="5130412" y="2823683"/>
            <a:ext cx="497946" cy="497946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6" name="Text Box 83"/>
          <p:cNvSpPr txBox="1">
            <a:spLocks noChangeArrowheads="1"/>
          </p:cNvSpPr>
          <p:nvPr/>
        </p:nvSpPr>
        <p:spPr bwMode="auto">
          <a:xfrm>
            <a:off x="5101633" y="2863581"/>
            <a:ext cx="5373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/>
              <a:t>13.56</a:t>
            </a:r>
            <a:br>
              <a:rPr lang="en-US" altLang="en-US" sz="1200" dirty="0"/>
            </a:br>
            <a:r>
              <a:rPr lang="en-US" altLang="en-US" sz="1200" dirty="0"/>
              <a:t>MHz</a:t>
            </a:r>
          </a:p>
        </p:txBody>
      </p:sp>
      <p:grpSp>
        <p:nvGrpSpPr>
          <p:cNvPr id="57" name="Group 106"/>
          <p:cNvGrpSpPr>
            <a:grpSpLocks/>
          </p:cNvGrpSpPr>
          <p:nvPr/>
        </p:nvGrpSpPr>
        <p:grpSpPr bwMode="auto">
          <a:xfrm>
            <a:off x="5086789" y="4500795"/>
            <a:ext cx="543651" cy="211687"/>
            <a:chOff x="548" y="3750"/>
            <a:chExt cx="452" cy="176"/>
          </a:xfrm>
        </p:grpSpPr>
        <p:sp>
          <p:nvSpPr>
            <p:cNvPr id="58" name="Line 89"/>
            <p:cNvSpPr>
              <a:spLocks noChangeShapeType="1"/>
            </p:cNvSpPr>
            <p:nvPr/>
          </p:nvSpPr>
          <p:spPr bwMode="auto">
            <a:xfrm flipH="1">
              <a:off x="620" y="3750"/>
              <a:ext cx="3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9" name="Line 90"/>
            <p:cNvSpPr>
              <a:spLocks noChangeShapeType="1"/>
            </p:cNvSpPr>
            <p:nvPr/>
          </p:nvSpPr>
          <p:spPr bwMode="auto">
            <a:xfrm flipH="1">
              <a:off x="548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0" name="Line 91"/>
            <p:cNvSpPr>
              <a:spLocks noChangeShapeType="1"/>
            </p:cNvSpPr>
            <p:nvPr/>
          </p:nvSpPr>
          <p:spPr bwMode="auto">
            <a:xfrm flipH="1">
              <a:off x="641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1" name="Line 92"/>
            <p:cNvSpPr>
              <a:spLocks noChangeShapeType="1"/>
            </p:cNvSpPr>
            <p:nvPr/>
          </p:nvSpPr>
          <p:spPr bwMode="auto">
            <a:xfrm flipH="1">
              <a:off x="734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2" name="Line 93"/>
            <p:cNvSpPr>
              <a:spLocks noChangeShapeType="1"/>
            </p:cNvSpPr>
            <p:nvPr/>
          </p:nvSpPr>
          <p:spPr bwMode="auto">
            <a:xfrm flipH="1">
              <a:off x="827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3" name="Line 94"/>
            <p:cNvSpPr>
              <a:spLocks noChangeShapeType="1"/>
            </p:cNvSpPr>
            <p:nvPr/>
          </p:nvSpPr>
          <p:spPr bwMode="auto">
            <a:xfrm flipH="1">
              <a:off x="920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149486" y="4139739"/>
            <a:ext cx="2468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load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Inductive Antenna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Antenna termination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Network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Probe</a:t>
            </a:r>
          </a:p>
        </p:txBody>
      </p:sp>
      <p:sp>
        <p:nvSpPr>
          <p:cNvPr id="65" name="Oval 64"/>
          <p:cNvSpPr/>
          <p:nvPr/>
        </p:nvSpPr>
        <p:spPr>
          <a:xfrm>
            <a:off x="7401102" y="1936867"/>
            <a:ext cx="166255" cy="166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456425" y="3139554"/>
            <a:ext cx="4097917" cy="3741086"/>
            <a:chOff x="6361812" y="1104272"/>
            <a:chExt cx="5700648" cy="520425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6E6DB"/>
                </a:clrFrom>
                <a:clrTo>
                  <a:srgbClr val="E6E6DB">
                    <a:alpha val="0"/>
                  </a:srgbClr>
                </a:clrTo>
              </a:clrChange>
            </a:blip>
            <a:srcRect l="14375" t="20371" r="63261" b="7037"/>
            <a:stretch/>
          </p:blipFill>
          <p:spPr>
            <a:xfrm>
              <a:off x="6361812" y="1104272"/>
              <a:ext cx="5700648" cy="520425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6E6DB"/>
                </a:clrFrom>
                <a:clrTo>
                  <a:srgbClr val="E6E6DB">
                    <a:alpha val="0"/>
                  </a:srgbClr>
                </a:clrTo>
              </a:clrChange>
            </a:blip>
            <a:srcRect l="22417" t="31778" r="67333" b="18148"/>
            <a:stretch/>
          </p:blipFill>
          <p:spPr>
            <a:xfrm>
              <a:off x="10664889" y="3633832"/>
              <a:ext cx="1397571" cy="1920240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6321" r="14415" b="15044"/>
          <a:stretch/>
        </p:blipFill>
        <p:spPr>
          <a:xfrm>
            <a:off x="1698600" y="1678066"/>
            <a:ext cx="1648015" cy="2365091"/>
          </a:xfrm>
          <a:prstGeom prst="rect">
            <a:avLst/>
          </a:prstGeom>
        </p:spPr>
      </p:pic>
      <p:sp>
        <p:nvSpPr>
          <p:cNvPr id="70" name="Text Box 83"/>
          <p:cNvSpPr txBox="1">
            <a:spLocks noChangeArrowheads="1"/>
          </p:cNvSpPr>
          <p:nvPr/>
        </p:nvSpPr>
        <p:spPr bwMode="auto">
          <a:xfrm>
            <a:off x="5485125" y="2221483"/>
            <a:ext cx="7745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/>
              <a:t>20-290pF</a:t>
            </a:r>
          </a:p>
        </p:txBody>
      </p:sp>
      <p:sp>
        <p:nvSpPr>
          <p:cNvPr id="71" name="Text Box 83"/>
          <p:cNvSpPr txBox="1">
            <a:spLocks noChangeArrowheads="1"/>
          </p:cNvSpPr>
          <p:nvPr/>
        </p:nvSpPr>
        <p:spPr bwMode="auto">
          <a:xfrm>
            <a:off x="5456824" y="3337173"/>
            <a:ext cx="7745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/>
              <a:t>20-290pF</a:t>
            </a:r>
          </a:p>
        </p:txBody>
      </p:sp>
      <p:sp>
        <p:nvSpPr>
          <p:cNvPr id="72" name="Text Box 83"/>
          <p:cNvSpPr txBox="1">
            <a:spLocks noChangeArrowheads="1"/>
          </p:cNvSpPr>
          <p:nvPr/>
        </p:nvSpPr>
        <p:spPr bwMode="auto">
          <a:xfrm rot="16200000">
            <a:off x="5832981" y="2715206"/>
            <a:ext cx="6319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/>
              <a:t>700 </a:t>
            </a:r>
            <a:r>
              <a:rPr lang="en-US" altLang="en-US" sz="1200" dirty="0" err="1"/>
              <a:t>nH</a:t>
            </a:r>
            <a:endParaRPr lang="en-US" altLang="en-US" sz="1200" dirty="0"/>
          </a:p>
        </p:txBody>
      </p:sp>
      <p:sp>
        <p:nvSpPr>
          <p:cNvPr id="73" name="Text Box 83"/>
          <p:cNvSpPr txBox="1">
            <a:spLocks noChangeArrowheads="1"/>
          </p:cNvSpPr>
          <p:nvPr/>
        </p:nvSpPr>
        <p:spPr bwMode="auto">
          <a:xfrm>
            <a:off x="7389853" y="2725885"/>
            <a:ext cx="749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N=3.5</a:t>
            </a:r>
            <a:br>
              <a:rPr lang="en-US" altLang="en-US" sz="1200" dirty="0"/>
            </a:br>
            <a:r>
              <a:rPr lang="en-US" altLang="en-US" sz="1200" dirty="0" err="1"/>
              <a:t>R</a:t>
            </a:r>
            <a:r>
              <a:rPr lang="en-US" altLang="en-US" sz="1200" baseline="-25000" dirty="0" err="1"/>
              <a:t>coil</a:t>
            </a:r>
            <a:r>
              <a:rPr lang="en-US" altLang="en-US" sz="1200" dirty="0"/>
              <a:t>=2.1”</a:t>
            </a:r>
          </a:p>
          <a:p>
            <a:r>
              <a:rPr lang="en-US" altLang="en-US" sz="1200" dirty="0" err="1">
                <a:latin typeface="Symbol" panose="05050102010706020507" pitchFamily="18" charset="2"/>
              </a:rPr>
              <a:t>L</a:t>
            </a:r>
            <a:r>
              <a:rPr lang="en-US" altLang="en-US" sz="1200" baseline="-25000" dirty="0" err="1"/>
              <a:t>coil</a:t>
            </a:r>
            <a:r>
              <a:rPr lang="en-US" altLang="en-US" sz="1200" dirty="0"/>
              <a:t> = 4”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043997" y="3752343"/>
            <a:ext cx="411561" cy="41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Box 83"/>
          <p:cNvSpPr txBox="1">
            <a:spLocks noChangeArrowheads="1"/>
          </p:cNvSpPr>
          <p:nvPr/>
        </p:nvSpPr>
        <p:spPr bwMode="auto">
          <a:xfrm>
            <a:off x="7388251" y="3817957"/>
            <a:ext cx="8531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/>
              <a:t>100-500pF</a:t>
            </a:r>
          </a:p>
        </p:txBody>
      </p:sp>
      <p:sp>
        <p:nvSpPr>
          <p:cNvPr id="76" name="Text Box 83"/>
          <p:cNvSpPr txBox="1">
            <a:spLocks noChangeArrowheads="1"/>
          </p:cNvSpPr>
          <p:nvPr/>
        </p:nvSpPr>
        <p:spPr bwMode="auto">
          <a:xfrm>
            <a:off x="8658058" y="2885999"/>
            <a:ext cx="880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 err="1"/>
              <a:t>R</a:t>
            </a:r>
            <a:r>
              <a:rPr lang="en-US" altLang="en-US" sz="1200" baseline="-25000" dirty="0" err="1"/>
              <a:t>plasma</a:t>
            </a:r>
            <a:r>
              <a:rPr lang="en-US" altLang="en-US" sz="1200" dirty="0"/>
              <a:t> = 2”</a:t>
            </a:r>
          </a:p>
          <a:p>
            <a:r>
              <a:rPr lang="en-US" altLang="en-US" sz="1200" dirty="0" err="1">
                <a:latin typeface="Symbol" panose="05050102010706020507" pitchFamily="18" charset="2"/>
              </a:rPr>
              <a:t>L</a:t>
            </a:r>
            <a:r>
              <a:rPr lang="en-US" altLang="en-US" sz="1200" baseline="-25000" dirty="0" err="1"/>
              <a:t>plasma</a:t>
            </a:r>
            <a:r>
              <a:rPr lang="en-US" altLang="en-US" sz="1200" dirty="0"/>
              <a:t> = 6”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F0E89-940F-C746-B588-B4B6DA96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plasma model with chamber design</a:t>
            </a:r>
          </a:p>
        </p:txBody>
      </p:sp>
      <p:sp>
        <p:nvSpPr>
          <p:cNvPr id="77" name="Slide Number Placeholder 1">
            <a:extLst>
              <a:ext uri="{FF2B5EF4-FFF2-40B4-BE49-F238E27FC236}">
                <a16:creationId xmlns:a16="http://schemas.microsoft.com/office/drawing/2014/main" id="{A14035FF-D692-154D-BB76-11734116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19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912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9F16-F190-4445-B9AB-81FE04A3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339"/>
            <a:ext cx="8229600" cy="1068387"/>
          </a:xfrm>
        </p:spPr>
        <p:txBody>
          <a:bodyPr/>
          <a:lstStyle/>
          <a:p>
            <a:r>
              <a:rPr lang="en-US" dirty="0"/>
              <a:t>Plasma Science at NCSU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7EE0-946C-BA4A-8A70-31AF979C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813" y="1069448"/>
            <a:ext cx="8586429" cy="4289921"/>
          </a:xfrm>
        </p:spPr>
        <p:txBody>
          <a:bodyPr/>
          <a:lstStyle/>
          <a:p>
            <a:r>
              <a:rPr lang="en-US" sz="2100" dirty="0"/>
              <a:t>Emphasis is on industrial and medical applications as well as fusion science</a:t>
            </a:r>
          </a:p>
          <a:p>
            <a:r>
              <a:rPr lang="en-US" sz="2100" dirty="0"/>
              <a:t>Four faculty</a:t>
            </a:r>
          </a:p>
          <a:p>
            <a:pPr lvl="1"/>
            <a:r>
              <a:rPr lang="en-US" sz="2100" i="1" dirty="0"/>
              <a:t>Mohamed Bourham </a:t>
            </a:r>
            <a:r>
              <a:rPr lang="en-US" sz="2100" dirty="0"/>
              <a:t>– fusion science, plasma assisted coatings, plasma material interactions</a:t>
            </a:r>
          </a:p>
          <a:p>
            <a:pPr lvl="1"/>
            <a:r>
              <a:rPr lang="en-US" sz="2100" i="1" dirty="0"/>
              <a:t>Katharina Stapelmann </a:t>
            </a:r>
            <a:r>
              <a:rPr lang="en-US" sz="2100" dirty="0"/>
              <a:t>– biological and medical applications</a:t>
            </a:r>
          </a:p>
          <a:p>
            <a:pPr lvl="1"/>
            <a:r>
              <a:rPr lang="en-US" sz="2100" i="1" dirty="0"/>
              <a:t>Alexander </a:t>
            </a:r>
            <a:r>
              <a:rPr lang="en-US" sz="2100" i="1" dirty="0" err="1"/>
              <a:t>Bataller</a:t>
            </a:r>
            <a:r>
              <a:rPr lang="en-US" sz="2100" i="1" dirty="0"/>
              <a:t> </a:t>
            </a:r>
            <a:r>
              <a:rPr lang="en-US" sz="2100" dirty="0"/>
              <a:t>– ultrafast spectroscopy, laser plasmas</a:t>
            </a:r>
          </a:p>
          <a:p>
            <a:pPr lvl="1"/>
            <a:r>
              <a:rPr lang="en-US" sz="2100" i="1" dirty="0"/>
              <a:t>Steve Shannon </a:t>
            </a:r>
            <a:r>
              <a:rPr lang="en-US" sz="2100" dirty="0"/>
              <a:t>– industrial applications, fusion science, advanced diagnostics, RF systems</a:t>
            </a:r>
          </a:p>
          <a:p>
            <a:r>
              <a:rPr lang="en-US" sz="2100" dirty="0"/>
              <a:t>13 graduate student researchers, 4 undergraduate researchers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22CC1-60E9-7D4F-8209-6B58879F7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8" b="25762"/>
          <a:stretch/>
        </p:blipFill>
        <p:spPr>
          <a:xfrm>
            <a:off x="3986944" y="5041016"/>
            <a:ext cx="4218112" cy="180353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E65BDB0-7C55-B640-9F1A-C0EE95C1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669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561252" y="1719118"/>
            <a:ext cx="9092261" cy="2998732"/>
            <a:chOff x="-2993496" y="1481828"/>
            <a:chExt cx="15739677" cy="5191127"/>
          </a:xfrm>
        </p:grpSpPr>
        <p:grpSp>
          <p:nvGrpSpPr>
            <p:cNvPr id="67" name="Group 66"/>
            <p:cNvGrpSpPr/>
            <p:nvPr/>
          </p:nvGrpSpPr>
          <p:grpSpPr>
            <a:xfrm>
              <a:off x="4811077" y="1481829"/>
              <a:ext cx="7935104" cy="5191126"/>
              <a:chOff x="604837" y="833436"/>
              <a:chExt cx="7935104" cy="5191126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4837" y="833437"/>
                <a:ext cx="7934325" cy="5191125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5616" y="833436"/>
                <a:ext cx="7934325" cy="5191125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-2993496" y="1481828"/>
              <a:ext cx="7934325" cy="5191125"/>
              <a:chOff x="604837" y="833437"/>
              <a:chExt cx="7934325" cy="5191125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837" y="833437"/>
                <a:ext cx="7934325" cy="519112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4837" y="833437"/>
                <a:ext cx="7934325" cy="5191125"/>
              </a:xfrm>
              <a:prstGeom prst="rect">
                <a:avLst/>
              </a:prstGeom>
            </p:spPr>
          </p:pic>
        </p:grpSp>
      </p:grpSp>
      <p:sp>
        <p:nvSpPr>
          <p:cNvPr id="72" name="TextBox 71"/>
          <p:cNvSpPr txBox="1"/>
          <p:nvPr/>
        </p:nvSpPr>
        <p:spPr>
          <a:xfrm>
            <a:off x="5038452" y="4043113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eV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047528" y="3755081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eV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038453" y="3534407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eV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60559" y="3293117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eV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03368" y="3051826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eV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966089" y="2422374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74979" y="2737100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121513" y="3545361"/>
            <a:ext cx="1040670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08666" y="3045694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812272" y="3320377"/>
            <a:ext cx="1040670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668988" y="3516240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eV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647687" y="2752644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eV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472512" y="2271093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eV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413149" y="2053432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eV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229907" y="1817195"/>
            <a:ext cx="511679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eV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542076" y="3534406"/>
            <a:ext cx="1040670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44113" y="3290167"/>
            <a:ext cx="1040670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205057" y="3136146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531470" y="3234195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015624" y="2926418"/>
            <a:ext cx="1101584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x 10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</a:t>
            </a:r>
            <a:r>
              <a:rPr lang="en-US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40819" y="1471906"/>
            <a:ext cx="152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mTorr</a:t>
            </a:r>
            <a:r>
              <a:rPr lang="en-US" dirty="0"/>
              <a:t> Argon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480731" y="1471906"/>
            <a:ext cx="16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mTorr</a:t>
            </a:r>
            <a:r>
              <a:rPr lang="en-US" dirty="0"/>
              <a:t> Argon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704201" y="5087390"/>
            <a:ext cx="676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variability of load impedance with respect to density and temperature give a non-invasive method to measure key plasma parameters for process development and studying new source configurations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D6B21-D1E4-E64B-B5BE-6563999F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parameters vs. electrical impedance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E6FFD01C-60C8-F64D-9299-6EC69F59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20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504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612729"/>
            <a:ext cx="8229600" cy="1068387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 Accurate is the Model?</a:t>
            </a:r>
            <a:br>
              <a:rPr lang="en-US"/>
            </a:br>
            <a:r>
              <a:rPr lang="en-US" sz="2400">
                <a:solidFill>
                  <a:srgbClr val="FF0000"/>
                </a:solidFill>
              </a:rPr>
              <a:t>Always an important question to ask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3506" y="3081290"/>
            <a:ext cx="3340358" cy="1208239"/>
            <a:chOff x="4691931" y="2457526"/>
            <a:chExt cx="3633118" cy="1314133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5905728" y="1758529"/>
              <a:ext cx="175847" cy="2603442"/>
              <a:chOff x="6242538" y="3235568"/>
              <a:chExt cx="175847" cy="2603442"/>
            </a:xfrm>
          </p:grpSpPr>
          <p:sp>
            <p:nvSpPr>
              <p:cNvPr id="7" name="Can 6"/>
              <p:cNvSpPr/>
              <p:nvPr/>
            </p:nvSpPr>
            <p:spPr>
              <a:xfrm>
                <a:off x="6242538" y="3437792"/>
                <a:ext cx="175847" cy="2401218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6330462" y="3235568"/>
                <a:ext cx="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Cloud 5"/>
            <p:cNvSpPr/>
            <p:nvPr/>
          </p:nvSpPr>
          <p:spPr>
            <a:xfrm>
              <a:off x="6097307" y="2457526"/>
              <a:ext cx="2227742" cy="1314133"/>
            </a:xfrm>
            <a:prstGeom prst="cloud">
              <a:avLst/>
            </a:prstGeom>
            <a:solidFill>
              <a:srgbClr val="F01CD7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587665" y="2236124"/>
          <a:ext cx="5004362" cy="336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18931" y="2262736"/>
            <a:ext cx="2711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Comparison of </a:t>
            </a:r>
            <a:r>
              <a:rPr lang="en-US" sz="1200" i="1" dirty="0"/>
              <a:t>n</a:t>
            </a:r>
            <a:r>
              <a:rPr lang="en-US" sz="1200" i="1" baseline="-25000" dirty="0"/>
              <a:t>e</a:t>
            </a:r>
            <a:r>
              <a:rPr lang="en-US" sz="1200" dirty="0"/>
              <a:t> calculated (</a:t>
            </a:r>
            <a:r>
              <a:rPr lang="en-US" sz="1200" dirty="0">
                <a:solidFill>
                  <a:srgbClr val="92D050"/>
                </a:solidFill>
                <a:sym typeface="Wingdings 3" panose="05040102010807070707" pitchFamily="18" charset="2"/>
              </a:rPr>
              <a:t></a:t>
            </a:r>
            <a:r>
              <a:rPr lang="en-US" sz="1200" dirty="0"/>
              <a:t>) from circuit equations with measured </a:t>
            </a:r>
            <a:r>
              <a:rPr lang="en-US" sz="1200" i="1" dirty="0"/>
              <a:t>n</a:t>
            </a:r>
            <a:r>
              <a:rPr lang="en-US" sz="1200" i="1" baseline="-25000" dirty="0"/>
              <a:t>e</a:t>
            </a:r>
            <a:r>
              <a:rPr lang="en-US" sz="1200" dirty="0"/>
              <a:t> taken with a Langmuir probe (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r>
              <a:rPr lang="en-US" sz="1200" dirty="0" err="1"/>
              <a:t>Ar</a:t>
            </a:r>
            <a:r>
              <a:rPr lang="en-US" sz="1200" dirty="0"/>
              <a:t>, 75W applied RF at 13.56MHz</a:t>
            </a:r>
          </a:p>
          <a:p>
            <a:r>
              <a:rPr lang="en-US" sz="1200" dirty="0"/>
              <a:t>ICAROS Reactor, NCSU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35409" y="2027948"/>
            <a:ext cx="4097917" cy="3741086"/>
            <a:chOff x="6361812" y="1104272"/>
            <a:chExt cx="5700648" cy="520425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6E6DB"/>
                </a:clrFrom>
                <a:clrTo>
                  <a:srgbClr val="E6E6DB">
                    <a:alpha val="0"/>
                  </a:srgbClr>
                </a:clrTo>
              </a:clrChange>
            </a:blip>
            <a:srcRect l="14375" t="20371" r="63261" b="7037"/>
            <a:stretch/>
          </p:blipFill>
          <p:spPr>
            <a:xfrm>
              <a:off x="6361812" y="1104272"/>
              <a:ext cx="5700648" cy="520425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6E6DB"/>
                </a:clrFrom>
                <a:clrTo>
                  <a:srgbClr val="E6E6DB">
                    <a:alpha val="0"/>
                  </a:srgbClr>
                </a:clrTo>
              </a:clrChange>
            </a:blip>
            <a:srcRect l="22417" t="31778" r="67333" b="18148"/>
            <a:stretch/>
          </p:blipFill>
          <p:spPr>
            <a:xfrm>
              <a:off x="10664889" y="3633832"/>
              <a:ext cx="1397571" cy="1920240"/>
            </a:xfrm>
            <a:prstGeom prst="rect">
              <a:avLst/>
            </a:prstGeom>
          </p:spPr>
        </p:pic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CC1FE1B-21D0-5D4B-B327-3BC3835E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21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533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F5B9-C901-254E-A876-D700B808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Global ICP Model (</a:t>
            </a:r>
            <a:r>
              <a:rPr lang="en-US" dirty="0" err="1"/>
              <a:t>Leiberman</a:t>
            </a:r>
            <a:r>
              <a:rPr lang="en-US" dirty="0"/>
              <a:t>)</a:t>
            </a:r>
          </a:p>
        </p:txBody>
      </p:sp>
      <p:sp>
        <p:nvSpPr>
          <p:cNvPr id="3" name="AutoShape 103">
            <a:extLst>
              <a:ext uri="{FF2B5EF4-FFF2-40B4-BE49-F238E27FC236}">
                <a16:creationId xmlns:a16="http://schemas.microsoft.com/office/drawing/2014/main" id="{E9F2336B-7F80-5C4E-85FC-EE5E4136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519" y="1649567"/>
            <a:ext cx="937038" cy="103117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4" name="AutoShape 103">
            <a:extLst>
              <a:ext uri="{FF2B5EF4-FFF2-40B4-BE49-F238E27FC236}">
                <a16:creationId xmlns:a16="http://schemas.microsoft.com/office/drawing/2014/main" id="{9FB8B9A0-36E8-EF43-937A-919917A8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957" y="2810635"/>
            <a:ext cx="1329680" cy="88545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" name="AutoShape 103">
            <a:extLst>
              <a:ext uri="{FF2B5EF4-FFF2-40B4-BE49-F238E27FC236}">
                <a16:creationId xmlns:a16="http://schemas.microsoft.com/office/drawing/2014/main" id="{4F82C2D5-1783-7C44-A2B6-87B2B6F1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746" y="968910"/>
            <a:ext cx="1778604" cy="272717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AutoShape 103">
            <a:extLst>
              <a:ext uri="{FF2B5EF4-FFF2-40B4-BE49-F238E27FC236}">
                <a16:creationId xmlns:a16="http://schemas.microsoft.com/office/drawing/2014/main" id="{652432A9-E42F-6D47-85C7-450E1A44C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9592" y="1064439"/>
            <a:ext cx="1662224" cy="204940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" name="Freeform 26">
            <a:extLst>
              <a:ext uri="{FF2B5EF4-FFF2-40B4-BE49-F238E27FC236}">
                <a16:creationId xmlns:a16="http://schemas.microsoft.com/office/drawing/2014/main" id="{6A9B294C-D10A-1D4B-8068-075A427945E8}"/>
              </a:ext>
            </a:extLst>
          </p:cNvPr>
          <p:cNvSpPr>
            <a:spLocks/>
          </p:cNvSpPr>
          <p:nvPr/>
        </p:nvSpPr>
        <p:spPr bwMode="auto">
          <a:xfrm flipH="1">
            <a:off x="10092579" y="1890757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8" name="Group 41">
            <a:extLst>
              <a:ext uri="{FF2B5EF4-FFF2-40B4-BE49-F238E27FC236}">
                <a16:creationId xmlns:a16="http://schemas.microsoft.com/office/drawing/2014/main" id="{F94F3D77-12A9-4C44-8FCF-7149CD1BFC5B}"/>
              </a:ext>
            </a:extLst>
          </p:cNvPr>
          <p:cNvGrpSpPr>
            <a:grpSpLocks/>
          </p:cNvGrpSpPr>
          <p:nvPr/>
        </p:nvGrpSpPr>
        <p:grpSpPr bwMode="auto">
          <a:xfrm>
            <a:off x="10906878" y="1598703"/>
            <a:ext cx="199659" cy="354816"/>
            <a:chOff x="3089" y="1169"/>
            <a:chExt cx="166" cy="295"/>
          </a:xfrm>
        </p:grpSpPr>
        <p:sp>
          <p:nvSpPr>
            <p:cNvPr id="9" name="Line 42">
              <a:extLst>
                <a:ext uri="{FF2B5EF4-FFF2-40B4-BE49-F238E27FC236}">
                  <a16:creationId xmlns:a16="http://schemas.microsoft.com/office/drawing/2014/main" id="{D99A0328-D567-E14A-BE64-A6352CDE3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1169"/>
              <a:ext cx="87" cy="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Line 43">
              <a:extLst>
                <a:ext uri="{FF2B5EF4-FFF2-40B4-BE49-F238E27FC236}">
                  <a16:creationId xmlns:a16="http://schemas.microsoft.com/office/drawing/2014/main" id="{4A804537-ECCB-C345-B39A-2B55F11C2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9" y="1200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id="{1DD039EB-4423-0540-A517-5D424A6D0A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9" y="1259"/>
              <a:ext cx="165" cy="116"/>
              <a:chOff x="3089" y="1142"/>
              <a:chExt cx="165" cy="116"/>
            </a:xfrm>
          </p:grpSpPr>
          <p:sp>
            <p:nvSpPr>
              <p:cNvPr id="14" name="Line 45">
                <a:extLst>
                  <a:ext uri="{FF2B5EF4-FFF2-40B4-BE49-F238E27FC236}">
                    <a16:creationId xmlns:a16="http://schemas.microsoft.com/office/drawing/2014/main" id="{0D3AD667-0F05-F642-9B31-ACBC5944D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1" y="1142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Line 46">
                <a:extLst>
                  <a:ext uri="{FF2B5EF4-FFF2-40B4-BE49-F238E27FC236}">
                    <a16:creationId xmlns:a16="http://schemas.microsoft.com/office/drawing/2014/main" id="{99EDDC36-6F6C-2148-9A3B-4DFA64629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9" y="1200"/>
                <a:ext cx="163" cy="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12" name="Line 47">
              <a:extLst>
                <a:ext uri="{FF2B5EF4-FFF2-40B4-BE49-F238E27FC236}">
                  <a16:creationId xmlns:a16="http://schemas.microsoft.com/office/drawing/2014/main" id="{37331C6A-483C-8045-8369-2E4BDACB5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2" y="1377"/>
              <a:ext cx="16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Line 48">
              <a:extLst>
                <a:ext uri="{FF2B5EF4-FFF2-40B4-BE49-F238E27FC236}">
                  <a16:creationId xmlns:a16="http://schemas.microsoft.com/office/drawing/2014/main" id="{BE1F17BD-7BCB-B44C-B56D-3F02B7B8B3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2" y="1435"/>
              <a:ext cx="81" cy="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6" name="Line 72">
            <a:extLst>
              <a:ext uri="{FF2B5EF4-FFF2-40B4-BE49-F238E27FC236}">
                <a16:creationId xmlns:a16="http://schemas.microsoft.com/office/drawing/2014/main" id="{ADC71A97-9846-1B43-82BE-C5495F6DB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07334" y="1936079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E2E02B8C-EE6E-5442-AA87-DF2861F6D42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0887032" y="2253200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FA31BA6A-4F75-3841-9B65-2D1B46A8B811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9384430" y="1883950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9" name="Line 72">
            <a:extLst>
              <a:ext uri="{FF2B5EF4-FFF2-40B4-BE49-F238E27FC236}">
                <a16:creationId xmlns:a16="http://schemas.microsoft.com/office/drawing/2014/main" id="{5155415D-FD7A-9D40-BAA5-CE78477D7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07334" y="2625120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0" name="Line 72">
            <a:extLst>
              <a:ext uri="{FF2B5EF4-FFF2-40B4-BE49-F238E27FC236}">
                <a16:creationId xmlns:a16="http://schemas.microsoft.com/office/drawing/2014/main" id="{7AE2F17D-F845-3543-9CD0-C042005BAF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00693" y="1288044"/>
            <a:ext cx="0" cy="3239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1" name="Line 72">
            <a:extLst>
              <a:ext uri="{FF2B5EF4-FFF2-40B4-BE49-F238E27FC236}">
                <a16:creationId xmlns:a16="http://schemas.microsoft.com/office/drawing/2014/main" id="{65569650-6944-DF45-86F1-9E04042AE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6240" y="2244763"/>
            <a:ext cx="0" cy="6857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2" name="Line 72">
            <a:extLst>
              <a:ext uri="{FF2B5EF4-FFF2-40B4-BE49-F238E27FC236}">
                <a16:creationId xmlns:a16="http://schemas.microsoft.com/office/drawing/2014/main" id="{50D31B97-19A5-D74D-B3C6-A5B362C12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6240" y="1305568"/>
            <a:ext cx="0" cy="5982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3" name="Line 72">
            <a:extLst>
              <a:ext uri="{FF2B5EF4-FFF2-40B4-BE49-F238E27FC236}">
                <a16:creationId xmlns:a16="http://schemas.microsoft.com/office/drawing/2014/main" id="{D50DE606-1CE9-4847-BED1-32D0C365037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603466" y="908342"/>
            <a:ext cx="0" cy="79445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4" name="Line 72">
            <a:extLst>
              <a:ext uri="{FF2B5EF4-FFF2-40B4-BE49-F238E27FC236}">
                <a16:creationId xmlns:a16="http://schemas.microsoft.com/office/drawing/2014/main" id="{DA1D4BE7-564F-8842-8BE5-505E26D0AA9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606787" y="2530010"/>
            <a:ext cx="0" cy="8010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5" name="Line 72">
            <a:extLst>
              <a:ext uri="{FF2B5EF4-FFF2-40B4-BE49-F238E27FC236}">
                <a16:creationId xmlns:a16="http://schemas.microsoft.com/office/drawing/2014/main" id="{43926103-4F66-1A4A-A4F4-01D4ABCBD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6497" y="2244763"/>
            <a:ext cx="0" cy="6857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6" name="Line 72">
            <a:extLst>
              <a:ext uri="{FF2B5EF4-FFF2-40B4-BE49-F238E27FC236}">
                <a16:creationId xmlns:a16="http://schemas.microsoft.com/office/drawing/2014/main" id="{A633E65C-2CAE-DF45-AF29-565EA9B6C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6497" y="1305568"/>
            <a:ext cx="0" cy="5982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7" name="Line 72">
            <a:extLst>
              <a:ext uri="{FF2B5EF4-FFF2-40B4-BE49-F238E27FC236}">
                <a16:creationId xmlns:a16="http://schemas.microsoft.com/office/drawing/2014/main" id="{4C698DD5-728D-E348-AAF9-8E5725933727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8453625" y="252696"/>
            <a:ext cx="0" cy="21057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8" name="Line 72">
            <a:extLst>
              <a:ext uri="{FF2B5EF4-FFF2-40B4-BE49-F238E27FC236}">
                <a16:creationId xmlns:a16="http://schemas.microsoft.com/office/drawing/2014/main" id="{873117E0-117C-4146-AE4C-5A44B384181D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9105950" y="2530010"/>
            <a:ext cx="0" cy="8010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3B85C7-B82E-6D44-9AB1-407A99905DD3}"/>
              </a:ext>
            </a:extLst>
          </p:cNvPr>
          <p:cNvSpPr txBox="1"/>
          <p:nvPr/>
        </p:nvSpPr>
        <p:spPr>
          <a:xfrm>
            <a:off x="9022848" y="1765907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BF0DA7-592E-EA4C-BB24-5E00A8701212}"/>
              </a:ext>
            </a:extLst>
          </p:cNvPr>
          <p:cNvSpPr txBox="1"/>
          <p:nvPr/>
        </p:nvSpPr>
        <p:spPr>
          <a:xfrm>
            <a:off x="9750899" y="156980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EBF69B-CE56-D248-935B-2CE2C6E02D25}"/>
              </a:ext>
            </a:extLst>
          </p:cNvPr>
          <p:cNvSpPr txBox="1"/>
          <p:nvPr/>
        </p:nvSpPr>
        <p:spPr>
          <a:xfrm>
            <a:off x="10277581" y="191329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baseline="-25000" dirty="0"/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537F5-24A2-754F-AD64-C82AD9B90ABA}"/>
              </a:ext>
            </a:extLst>
          </p:cNvPr>
          <p:cNvSpPr txBox="1"/>
          <p:nvPr/>
        </p:nvSpPr>
        <p:spPr>
          <a:xfrm>
            <a:off x="11106376" y="1614736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DDCFB-69F3-D142-A224-3AA185C3FF2F}"/>
              </a:ext>
            </a:extLst>
          </p:cNvPr>
          <p:cNvSpPr txBox="1"/>
          <p:nvPr/>
        </p:nvSpPr>
        <p:spPr>
          <a:xfrm>
            <a:off x="11114958" y="2268036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</a:t>
            </a:r>
            <a:r>
              <a:rPr lang="en-US" sz="1400" baseline="-25000" dirty="0" err="1"/>
              <a:t>p</a:t>
            </a:r>
            <a:endParaRPr lang="en-US" sz="1400" baseline="-25000" dirty="0"/>
          </a:p>
        </p:txBody>
      </p:sp>
      <p:grpSp>
        <p:nvGrpSpPr>
          <p:cNvPr id="34" name="Group 61">
            <a:extLst>
              <a:ext uri="{FF2B5EF4-FFF2-40B4-BE49-F238E27FC236}">
                <a16:creationId xmlns:a16="http://schemas.microsoft.com/office/drawing/2014/main" id="{02ED664E-63E7-1547-8EC1-988B98303AE9}"/>
              </a:ext>
            </a:extLst>
          </p:cNvPr>
          <p:cNvGrpSpPr>
            <a:grpSpLocks/>
          </p:cNvGrpSpPr>
          <p:nvPr/>
        </p:nvGrpSpPr>
        <p:grpSpPr bwMode="auto">
          <a:xfrm>
            <a:off x="8478080" y="3174546"/>
            <a:ext cx="454646" cy="151549"/>
            <a:chOff x="1846" y="1210"/>
            <a:chExt cx="586" cy="126"/>
          </a:xfrm>
        </p:grpSpPr>
        <p:sp>
          <p:nvSpPr>
            <p:cNvPr id="35" name="Line 62">
              <a:extLst>
                <a:ext uri="{FF2B5EF4-FFF2-40B4-BE49-F238E27FC236}">
                  <a16:creationId xmlns:a16="http://schemas.microsoft.com/office/drawing/2014/main" id="{6A36E93A-FD4E-694B-86B1-3DCA8E8E3F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63">
              <a:extLst>
                <a:ext uri="{FF2B5EF4-FFF2-40B4-BE49-F238E27FC236}">
                  <a16:creationId xmlns:a16="http://schemas.microsoft.com/office/drawing/2014/main" id="{855D05E3-0277-4146-AFFF-2DF0B7BF5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37" name="Freeform 26">
            <a:extLst>
              <a:ext uri="{FF2B5EF4-FFF2-40B4-BE49-F238E27FC236}">
                <a16:creationId xmlns:a16="http://schemas.microsoft.com/office/drawing/2014/main" id="{ACFAB23E-631C-5D40-ACA6-430ED34A653A}"/>
              </a:ext>
            </a:extLst>
          </p:cNvPr>
          <p:cNvSpPr>
            <a:spLocks/>
          </p:cNvSpPr>
          <p:nvPr/>
        </p:nvSpPr>
        <p:spPr bwMode="auto">
          <a:xfrm flipH="1">
            <a:off x="7751944" y="1970945"/>
            <a:ext cx="227323" cy="369250"/>
          </a:xfrm>
          <a:custGeom>
            <a:avLst/>
            <a:gdLst>
              <a:gd name="T0" fmla="*/ 128 w 189"/>
              <a:gd name="T1" fmla="*/ 3 h 307"/>
              <a:gd name="T2" fmla="*/ 182 w 189"/>
              <a:gd name="T3" fmla="*/ 31 h 307"/>
              <a:gd name="T4" fmla="*/ 170 w 189"/>
              <a:gd name="T5" fmla="*/ 70 h 307"/>
              <a:gd name="T6" fmla="*/ 81 w 189"/>
              <a:gd name="T7" fmla="*/ 87 h 307"/>
              <a:gd name="T8" fmla="*/ 12 w 189"/>
              <a:gd name="T9" fmla="*/ 69 h 307"/>
              <a:gd name="T10" fmla="*/ 78 w 189"/>
              <a:gd name="T11" fmla="*/ 45 h 307"/>
              <a:gd name="T12" fmla="*/ 150 w 189"/>
              <a:gd name="T13" fmla="*/ 54 h 307"/>
              <a:gd name="T14" fmla="*/ 186 w 189"/>
              <a:gd name="T15" fmla="*/ 78 h 307"/>
              <a:gd name="T16" fmla="*/ 158 w 189"/>
              <a:gd name="T17" fmla="*/ 120 h 307"/>
              <a:gd name="T18" fmla="*/ 63 w 189"/>
              <a:gd name="T19" fmla="*/ 130 h 307"/>
              <a:gd name="T20" fmla="*/ 11 w 189"/>
              <a:gd name="T21" fmla="*/ 111 h 307"/>
              <a:gd name="T22" fmla="*/ 48 w 189"/>
              <a:gd name="T23" fmla="*/ 94 h 307"/>
              <a:gd name="T24" fmla="*/ 107 w 189"/>
              <a:gd name="T25" fmla="*/ 87 h 307"/>
              <a:gd name="T26" fmla="*/ 183 w 189"/>
              <a:gd name="T27" fmla="*/ 115 h 307"/>
              <a:gd name="T28" fmla="*/ 176 w 189"/>
              <a:gd name="T29" fmla="*/ 153 h 307"/>
              <a:gd name="T30" fmla="*/ 87 w 189"/>
              <a:gd name="T31" fmla="*/ 174 h 307"/>
              <a:gd name="T32" fmla="*/ 24 w 189"/>
              <a:gd name="T33" fmla="*/ 163 h 307"/>
              <a:gd name="T34" fmla="*/ 33 w 189"/>
              <a:gd name="T35" fmla="*/ 139 h 307"/>
              <a:gd name="T36" fmla="*/ 132 w 189"/>
              <a:gd name="T37" fmla="*/ 133 h 307"/>
              <a:gd name="T38" fmla="*/ 183 w 189"/>
              <a:gd name="T39" fmla="*/ 165 h 307"/>
              <a:gd name="T40" fmla="*/ 168 w 189"/>
              <a:gd name="T41" fmla="*/ 201 h 307"/>
              <a:gd name="T42" fmla="*/ 101 w 189"/>
              <a:gd name="T43" fmla="*/ 217 h 307"/>
              <a:gd name="T44" fmla="*/ 12 w 189"/>
              <a:gd name="T45" fmla="*/ 201 h 307"/>
              <a:gd name="T46" fmla="*/ 33 w 189"/>
              <a:gd name="T47" fmla="*/ 184 h 307"/>
              <a:gd name="T48" fmla="*/ 120 w 189"/>
              <a:gd name="T49" fmla="*/ 177 h 307"/>
              <a:gd name="T50" fmla="*/ 183 w 189"/>
              <a:gd name="T51" fmla="*/ 205 h 307"/>
              <a:gd name="T52" fmla="*/ 128 w 189"/>
              <a:gd name="T53" fmla="*/ 258 h 307"/>
              <a:gd name="T54" fmla="*/ 18 w 189"/>
              <a:gd name="T55" fmla="*/ 250 h 307"/>
              <a:gd name="T56" fmla="*/ 33 w 189"/>
              <a:gd name="T57" fmla="*/ 225 h 307"/>
              <a:gd name="T58" fmla="*/ 135 w 189"/>
              <a:gd name="T59" fmla="*/ 222 h 307"/>
              <a:gd name="T60" fmla="*/ 186 w 189"/>
              <a:gd name="T61" fmla="*/ 261 h 307"/>
              <a:gd name="T62" fmla="*/ 144 w 189"/>
              <a:gd name="T63" fmla="*/ 301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9" h="307">
                <a:moveTo>
                  <a:pt x="89" y="0"/>
                </a:moveTo>
                <a:cubicBezTo>
                  <a:pt x="102" y="0"/>
                  <a:pt x="116" y="1"/>
                  <a:pt x="128" y="3"/>
                </a:cubicBezTo>
                <a:cubicBezTo>
                  <a:pt x="140" y="5"/>
                  <a:pt x="155" y="8"/>
                  <a:pt x="164" y="13"/>
                </a:cubicBezTo>
                <a:cubicBezTo>
                  <a:pt x="173" y="18"/>
                  <a:pt x="179" y="25"/>
                  <a:pt x="182" y="31"/>
                </a:cubicBezTo>
                <a:cubicBezTo>
                  <a:pt x="185" y="37"/>
                  <a:pt x="187" y="46"/>
                  <a:pt x="185" y="52"/>
                </a:cubicBezTo>
                <a:cubicBezTo>
                  <a:pt x="183" y="58"/>
                  <a:pt x="179" y="65"/>
                  <a:pt x="170" y="70"/>
                </a:cubicBezTo>
                <a:cubicBezTo>
                  <a:pt x="161" y="75"/>
                  <a:pt x="147" y="81"/>
                  <a:pt x="132" y="84"/>
                </a:cubicBezTo>
                <a:cubicBezTo>
                  <a:pt x="117" y="87"/>
                  <a:pt x="97" y="88"/>
                  <a:pt x="81" y="87"/>
                </a:cubicBezTo>
                <a:cubicBezTo>
                  <a:pt x="65" y="86"/>
                  <a:pt x="49" y="84"/>
                  <a:pt x="38" y="81"/>
                </a:cubicBezTo>
                <a:cubicBezTo>
                  <a:pt x="27" y="78"/>
                  <a:pt x="11" y="73"/>
                  <a:pt x="12" y="69"/>
                </a:cubicBezTo>
                <a:cubicBezTo>
                  <a:pt x="13" y="65"/>
                  <a:pt x="31" y="59"/>
                  <a:pt x="42" y="55"/>
                </a:cubicBezTo>
                <a:cubicBezTo>
                  <a:pt x="53" y="51"/>
                  <a:pt x="66" y="46"/>
                  <a:pt x="78" y="45"/>
                </a:cubicBezTo>
                <a:cubicBezTo>
                  <a:pt x="90" y="44"/>
                  <a:pt x="105" y="44"/>
                  <a:pt x="117" y="46"/>
                </a:cubicBezTo>
                <a:cubicBezTo>
                  <a:pt x="129" y="48"/>
                  <a:pt x="141" y="51"/>
                  <a:pt x="150" y="54"/>
                </a:cubicBezTo>
                <a:cubicBezTo>
                  <a:pt x="159" y="57"/>
                  <a:pt x="165" y="59"/>
                  <a:pt x="171" y="63"/>
                </a:cubicBezTo>
                <a:cubicBezTo>
                  <a:pt x="177" y="67"/>
                  <a:pt x="184" y="71"/>
                  <a:pt x="186" y="78"/>
                </a:cubicBezTo>
                <a:cubicBezTo>
                  <a:pt x="188" y="85"/>
                  <a:pt x="188" y="96"/>
                  <a:pt x="183" y="103"/>
                </a:cubicBezTo>
                <a:cubicBezTo>
                  <a:pt x="178" y="110"/>
                  <a:pt x="170" y="116"/>
                  <a:pt x="158" y="120"/>
                </a:cubicBezTo>
                <a:cubicBezTo>
                  <a:pt x="146" y="124"/>
                  <a:pt x="127" y="128"/>
                  <a:pt x="111" y="130"/>
                </a:cubicBezTo>
                <a:cubicBezTo>
                  <a:pt x="95" y="132"/>
                  <a:pt x="77" y="131"/>
                  <a:pt x="63" y="130"/>
                </a:cubicBezTo>
                <a:cubicBezTo>
                  <a:pt x="49" y="129"/>
                  <a:pt x="35" y="126"/>
                  <a:pt x="26" y="123"/>
                </a:cubicBezTo>
                <a:cubicBezTo>
                  <a:pt x="17" y="120"/>
                  <a:pt x="11" y="115"/>
                  <a:pt x="11" y="111"/>
                </a:cubicBezTo>
                <a:cubicBezTo>
                  <a:pt x="11" y="107"/>
                  <a:pt x="17" y="102"/>
                  <a:pt x="23" y="99"/>
                </a:cubicBezTo>
                <a:cubicBezTo>
                  <a:pt x="29" y="96"/>
                  <a:pt x="39" y="96"/>
                  <a:pt x="48" y="94"/>
                </a:cubicBezTo>
                <a:cubicBezTo>
                  <a:pt x="57" y="92"/>
                  <a:pt x="70" y="89"/>
                  <a:pt x="80" y="88"/>
                </a:cubicBezTo>
                <a:cubicBezTo>
                  <a:pt x="90" y="87"/>
                  <a:pt x="96" y="86"/>
                  <a:pt x="107" y="87"/>
                </a:cubicBezTo>
                <a:cubicBezTo>
                  <a:pt x="118" y="88"/>
                  <a:pt x="136" y="92"/>
                  <a:pt x="149" y="97"/>
                </a:cubicBezTo>
                <a:cubicBezTo>
                  <a:pt x="162" y="102"/>
                  <a:pt x="177" y="109"/>
                  <a:pt x="183" y="115"/>
                </a:cubicBezTo>
                <a:cubicBezTo>
                  <a:pt x="189" y="121"/>
                  <a:pt x="186" y="129"/>
                  <a:pt x="185" y="135"/>
                </a:cubicBezTo>
                <a:cubicBezTo>
                  <a:pt x="184" y="141"/>
                  <a:pt x="185" y="147"/>
                  <a:pt x="176" y="153"/>
                </a:cubicBezTo>
                <a:cubicBezTo>
                  <a:pt x="167" y="159"/>
                  <a:pt x="147" y="171"/>
                  <a:pt x="132" y="174"/>
                </a:cubicBezTo>
                <a:cubicBezTo>
                  <a:pt x="117" y="177"/>
                  <a:pt x="101" y="174"/>
                  <a:pt x="87" y="174"/>
                </a:cubicBezTo>
                <a:cubicBezTo>
                  <a:pt x="73" y="174"/>
                  <a:pt x="55" y="173"/>
                  <a:pt x="45" y="171"/>
                </a:cubicBezTo>
                <a:cubicBezTo>
                  <a:pt x="35" y="169"/>
                  <a:pt x="29" y="165"/>
                  <a:pt x="24" y="163"/>
                </a:cubicBezTo>
                <a:cubicBezTo>
                  <a:pt x="19" y="161"/>
                  <a:pt x="13" y="163"/>
                  <a:pt x="14" y="159"/>
                </a:cubicBezTo>
                <a:cubicBezTo>
                  <a:pt x="15" y="155"/>
                  <a:pt x="22" y="144"/>
                  <a:pt x="33" y="139"/>
                </a:cubicBezTo>
                <a:cubicBezTo>
                  <a:pt x="44" y="134"/>
                  <a:pt x="62" y="131"/>
                  <a:pt x="78" y="130"/>
                </a:cubicBezTo>
                <a:cubicBezTo>
                  <a:pt x="94" y="129"/>
                  <a:pt x="117" y="130"/>
                  <a:pt x="132" y="133"/>
                </a:cubicBezTo>
                <a:cubicBezTo>
                  <a:pt x="147" y="136"/>
                  <a:pt x="162" y="145"/>
                  <a:pt x="170" y="150"/>
                </a:cubicBezTo>
                <a:cubicBezTo>
                  <a:pt x="178" y="155"/>
                  <a:pt x="181" y="160"/>
                  <a:pt x="183" y="165"/>
                </a:cubicBezTo>
                <a:cubicBezTo>
                  <a:pt x="185" y="170"/>
                  <a:pt x="187" y="177"/>
                  <a:pt x="185" y="183"/>
                </a:cubicBezTo>
                <a:cubicBezTo>
                  <a:pt x="183" y="189"/>
                  <a:pt x="175" y="196"/>
                  <a:pt x="168" y="201"/>
                </a:cubicBezTo>
                <a:cubicBezTo>
                  <a:pt x="161" y="206"/>
                  <a:pt x="155" y="208"/>
                  <a:pt x="144" y="211"/>
                </a:cubicBezTo>
                <a:cubicBezTo>
                  <a:pt x="133" y="214"/>
                  <a:pt x="116" y="216"/>
                  <a:pt x="101" y="217"/>
                </a:cubicBezTo>
                <a:cubicBezTo>
                  <a:pt x="86" y="218"/>
                  <a:pt x="68" y="220"/>
                  <a:pt x="53" y="217"/>
                </a:cubicBezTo>
                <a:cubicBezTo>
                  <a:pt x="38" y="214"/>
                  <a:pt x="20" y="204"/>
                  <a:pt x="12" y="201"/>
                </a:cubicBezTo>
                <a:cubicBezTo>
                  <a:pt x="4" y="198"/>
                  <a:pt x="0" y="199"/>
                  <a:pt x="3" y="196"/>
                </a:cubicBezTo>
                <a:cubicBezTo>
                  <a:pt x="6" y="193"/>
                  <a:pt x="22" y="187"/>
                  <a:pt x="33" y="184"/>
                </a:cubicBezTo>
                <a:cubicBezTo>
                  <a:pt x="44" y="181"/>
                  <a:pt x="57" y="178"/>
                  <a:pt x="71" y="177"/>
                </a:cubicBezTo>
                <a:cubicBezTo>
                  <a:pt x="85" y="176"/>
                  <a:pt x="106" y="176"/>
                  <a:pt x="120" y="177"/>
                </a:cubicBezTo>
                <a:cubicBezTo>
                  <a:pt x="134" y="178"/>
                  <a:pt x="143" y="179"/>
                  <a:pt x="153" y="184"/>
                </a:cubicBezTo>
                <a:cubicBezTo>
                  <a:pt x="163" y="189"/>
                  <a:pt x="179" y="196"/>
                  <a:pt x="183" y="205"/>
                </a:cubicBezTo>
                <a:cubicBezTo>
                  <a:pt x="187" y="214"/>
                  <a:pt x="185" y="232"/>
                  <a:pt x="176" y="241"/>
                </a:cubicBezTo>
                <a:cubicBezTo>
                  <a:pt x="167" y="250"/>
                  <a:pt x="146" y="254"/>
                  <a:pt x="128" y="258"/>
                </a:cubicBezTo>
                <a:cubicBezTo>
                  <a:pt x="110" y="262"/>
                  <a:pt x="86" y="263"/>
                  <a:pt x="68" y="262"/>
                </a:cubicBezTo>
                <a:cubicBezTo>
                  <a:pt x="50" y="261"/>
                  <a:pt x="27" y="254"/>
                  <a:pt x="18" y="250"/>
                </a:cubicBezTo>
                <a:cubicBezTo>
                  <a:pt x="9" y="246"/>
                  <a:pt x="8" y="245"/>
                  <a:pt x="11" y="241"/>
                </a:cubicBezTo>
                <a:cubicBezTo>
                  <a:pt x="14" y="237"/>
                  <a:pt x="21" y="229"/>
                  <a:pt x="33" y="225"/>
                </a:cubicBezTo>
                <a:cubicBezTo>
                  <a:pt x="45" y="221"/>
                  <a:pt x="66" y="218"/>
                  <a:pt x="83" y="217"/>
                </a:cubicBezTo>
                <a:cubicBezTo>
                  <a:pt x="100" y="216"/>
                  <a:pt x="120" y="218"/>
                  <a:pt x="135" y="222"/>
                </a:cubicBezTo>
                <a:cubicBezTo>
                  <a:pt x="150" y="226"/>
                  <a:pt x="165" y="234"/>
                  <a:pt x="173" y="240"/>
                </a:cubicBezTo>
                <a:cubicBezTo>
                  <a:pt x="181" y="246"/>
                  <a:pt x="185" y="254"/>
                  <a:pt x="186" y="261"/>
                </a:cubicBezTo>
                <a:cubicBezTo>
                  <a:pt x="187" y="268"/>
                  <a:pt x="186" y="273"/>
                  <a:pt x="179" y="280"/>
                </a:cubicBezTo>
                <a:cubicBezTo>
                  <a:pt x="172" y="287"/>
                  <a:pt x="159" y="296"/>
                  <a:pt x="144" y="301"/>
                </a:cubicBezTo>
                <a:cubicBezTo>
                  <a:pt x="129" y="306"/>
                  <a:pt x="109" y="306"/>
                  <a:pt x="89" y="3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8" name="Line 72">
            <a:extLst>
              <a:ext uri="{FF2B5EF4-FFF2-40B4-BE49-F238E27FC236}">
                <a16:creationId xmlns:a16="http://schemas.microsoft.com/office/drawing/2014/main" id="{F89296EB-CACD-BA4F-B563-8E01BAAA8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639" y="1288044"/>
            <a:ext cx="0" cy="665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grpSp>
        <p:nvGrpSpPr>
          <p:cNvPr id="39" name="Group 61">
            <a:extLst>
              <a:ext uri="{FF2B5EF4-FFF2-40B4-BE49-F238E27FC236}">
                <a16:creationId xmlns:a16="http://schemas.microsoft.com/office/drawing/2014/main" id="{711D6845-05CE-FC49-9CA6-396EAE987098}"/>
              </a:ext>
            </a:extLst>
          </p:cNvPr>
          <p:cNvGrpSpPr>
            <a:grpSpLocks/>
          </p:cNvGrpSpPr>
          <p:nvPr/>
        </p:nvGrpSpPr>
        <p:grpSpPr bwMode="auto">
          <a:xfrm>
            <a:off x="7648016" y="2487866"/>
            <a:ext cx="454646" cy="151549"/>
            <a:chOff x="1846" y="1210"/>
            <a:chExt cx="586" cy="126"/>
          </a:xfrm>
        </p:grpSpPr>
        <p:sp>
          <p:nvSpPr>
            <p:cNvPr id="40" name="Line 62">
              <a:extLst>
                <a:ext uri="{FF2B5EF4-FFF2-40B4-BE49-F238E27FC236}">
                  <a16:creationId xmlns:a16="http://schemas.microsoft.com/office/drawing/2014/main" id="{C00ABDD3-E6A0-864A-A4C8-C1D737E0E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" name="Line 63">
              <a:extLst>
                <a:ext uri="{FF2B5EF4-FFF2-40B4-BE49-F238E27FC236}">
                  <a16:creationId xmlns:a16="http://schemas.microsoft.com/office/drawing/2014/main" id="{3D61B18E-4BC1-0D48-9DA5-011D8B7B5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42" name="Line 72">
            <a:extLst>
              <a:ext uri="{FF2B5EF4-FFF2-40B4-BE49-F238E27FC236}">
                <a16:creationId xmlns:a16="http://schemas.microsoft.com/office/drawing/2014/main" id="{1805D9C4-E6CF-EA42-8E0E-C06D038EE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339" y="2331420"/>
            <a:ext cx="0" cy="1503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E7AFBC-76DD-6E43-85CA-D9557D70CA44}"/>
              </a:ext>
            </a:extLst>
          </p:cNvPr>
          <p:cNvCxnSpPr/>
          <p:nvPr/>
        </p:nvCxnSpPr>
        <p:spPr>
          <a:xfrm flipV="1">
            <a:off x="7670229" y="2352122"/>
            <a:ext cx="411561" cy="41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61">
            <a:extLst>
              <a:ext uri="{FF2B5EF4-FFF2-40B4-BE49-F238E27FC236}">
                <a16:creationId xmlns:a16="http://schemas.microsoft.com/office/drawing/2014/main" id="{60A08E77-A1A9-154C-BC6D-206BD02E3ED2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7097655" y="1229793"/>
            <a:ext cx="454646" cy="151549"/>
            <a:chOff x="1846" y="1210"/>
            <a:chExt cx="586" cy="126"/>
          </a:xfrm>
        </p:grpSpPr>
        <p:sp>
          <p:nvSpPr>
            <p:cNvPr id="45" name="Line 62">
              <a:extLst>
                <a:ext uri="{FF2B5EF4-FFF2-40B4-BE49-F238E27FC236}">
                  <a16:creationId xmlns:a16="http://schemas.microsoft.com/office/drawing/2014/main" id="{CC8D6EC0-677C-2641-9726-03CF43508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210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6" name="Line 63">
              <a:extLst>
                <a:ext uri="{FF2B5EF4-FFF2-40B4-BE49-F238E27FC236}">
                  <a16:creationId xmlns:a16="http://schemas.microsoft.com/office/drawing/2014/main" id="{90B3EABA-F4E8-1448-8DC8-8F8A0066A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6" y="1336"/>
              <a:ext cx="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47" name="Line 72">
            <a:extLst>
              <a:ext uri="{FF2B5EF4-FFF2-40B4-BE49-F238E27FC236}">
                <a16:creationId xmlns:a16="http://schemas.microsoft.com/office/drawing/2014/main" id="{062EC92E-5DC6-AA43-A1D8-B0886F029D3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044028" y="1106518"/>
            <a:ext cx="0" cy="3980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424EA4-F111-B745-98E1-908848884BC3}"/>
              </a:ext>
            </a:extLst>
          </p:cNvPr>
          <p:cNvCxnSpPr/>
          <p:nvPr/>
        </p:nvCxnSpPr>
        <p:spPr>
          <a:xfrm rot="16200000" flipV="1">
            <a:off x="7113460" y="1099116"/>
            <a:ext cx="411561" cy="41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Line 72">
            <a:extLst>
              <a:ext uri="{FF2B5EF4-FFF2-40B4-BE49-F238E27FC236}">
                <a16:creationId xmlns:a16="http://schemas.microsoft.com/office/drawing/2014/main" id="{57EBCA8F-DC4A-744A-81C4-D0DD416AC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0455" y="2930557"/>
            <a:ext cx="0" cy="2439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" name="Line 72">
            <a:extLst>
              <a:ext uri="{FF2B5EF4-FFF2-40B4-BE49-F238E27FC236}">
                <a16:creationId xmlns:a16="http://schemas.microsoft.com/office/drawing/2014/main" id="{9F4A2AE7-EC41-C149-B452-D1C21CB35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044" y="3325526"/>
            <a:ext cx="0" cy="2439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" name="Line 72">
            <a:extLst>
              <a:ext uri="{FF2B5EF4-FFF2-40B4-BE49-F238E27FC236}">
                <a16:creationId xmlns:a16="http://schemas.microsoft.com/office/drawing/2014/main" id="{9545AF30-B32C-304E-A71E-60A0A2E152F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7778653" y="2636123"/>
            <a:ext cx="0" cy="18667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2" name="Line 72">
            <a:extLst>
              <a:ext uri="{FF2B5EF4-FFF2-40B4-BE49-F238E27FC236}">
                <a16:creationId xmlns:a16="http://schemas.microsoft.com/office/drawing/2014/main" id="{CB2BD73B-B883-AC46-AA73-FBDC969BE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339" y="2639415"/>
            <a:ext cx="0" cy="930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3" name="Line 87">
            <a:extLst>
              <a:ext uri="{FF2B5EF4-FFF2-40B4-BE49-F238E27FC236}">
                <a16:creationId xmlns:a16="http://schemas.microsoft.com/office/drawing/2014/main" id="{E0D54532-0A9B-4C47-95CE-6F2242007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5261" y="1288044"/>
            <a:ext cx="0" cy="2491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4" name="Oval 82">
            <a:extLst>
              <a:ext uri="{FF2B5EF4-FFF2-40B4-BE49-F238E27FC236}">
                <a16:creationId xmlns:a16="http://schemas.microsoft.com/office/drawing/2014/main" id="{33DD77ED-874F-F249-910D-3D1B8DBA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680" y="2106053"/>
            <a:ext cx="497946" cy="497946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5" name="Text Box 83">
            <a:extLst>
              <a:ext uri="{FF2B5EF4-FFF2-40B4-BE49-F238E27FC236}">
                <a16:creationId xmlns:a16="http://schemas.microsoft.com/office/drawing/2014/main" id="{EC386195-85C8-1942-9FCC-D889C592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155" y="2215505"/>
            <a:ext cx="391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RF</a:t>
            </a:r>
          </a:p>
        </p:txBody>
      </p:sp>
      <p:grpSp>
        <p:nvGrpSpPr>
          <p:cNvPr id="56" name="Group 106">
            <a:extLst>
              <a:ext uri="{FF2B5EF4-FFF2-40B4-BE49-F238E27FC236}">
                <a16:creationId xmlns:a16="http://schemas.microsoft.com/office/drawing/2014/main" id="{7924FBA7-065C-2040-85E7-0EB16A829F6A}"/>
              </a:ext>
            </a:extLst>
          </p:cNvPr>
          <p:cNvGrpSpPr>
            <a:grpSpLocks/>
          </p:cNvGrpSpPr>
          <p:nvPr/>
        </p:nvGrpSpPr>
        <p:grpSpPr bwMode="auto">
          <a:xfrm>
            <a:off x="6549056" y="3783164"/>
            <a:ext cx="543651" cy="211687"/>
            <a:chOff x="548" y="3750"/>
            <a:chExt cx="452" cy="176"/>
          </a:xfrm>
        </p:grpSpPr>
        <p:sp>
          <p:nvSpPr>
            <p:cNvPr id="57" name="Line 89">
              <a:extLst>
                <a:ext uri="{FF2B5EF4-FFF2-40B4-BE49-F238E27FC236}">
                  <a16:creationId xmlns:a16="http://schemas.microsoft.com/office/drawing/2014/main" id="{DBFDCB86-EC36-294A-AFEB-7321A7765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0" y="3750"/>
              <a:ext cx="3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8" name="Line 90">
              <a:extLst>
                <a:ext uri="{FF2B5EF4-FFF2-40B4-BE49-F238E27FC236}">
                  <a16:creationId xmlns:a16="http://schemas.microsoft.com/office/drawing/2014/main" id="{549CDB7D-72AA-DE49-9166-EAAA2BAA7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9" name="Line 91">
              <a:extLst>
                <a:ext uri="{FF2B5EF4-FFF2-40B4-BE49-F238E27FC236}">
                  <a16:creationId xmlns:a16="http://schemas.microsoft.com/office/drawing/2014/main" id="{428BF6D5-445F-AE4F-B0B5-943B72E13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1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0" name="Line 92">
              <a:extLst>
                <a:ext uri="{FF2B5EF4-FFF2-40B4-BE49-F238E27FC236}">
                  <a16:creationId xmlns:a16="http://schemas.microsoft.com/office/drawing/2014/main" id="{832B803A-0482-CA44-96E7-C700A9E492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4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1" name="Line 93">
              <a:extLst>
                <a:ext uri="{FF2B5EF4-FFF2-40B4-BE49-F238E27FC236}">
                  <a16:creationId xmlns:a16="http://schemas.microsoft.com/office/drawing/2014/main" id="{5910F83F-4C29-6B45-ACC3-1AF9C195CC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7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2" name="Line 94">
              <a:extLst>
                <a:ext uri="{FF2B5EF4-FFF2-40B4-BE49-F238E27FC236}">
                  <a16:creationId xmlns:a16="http://schemas.microsoft.com/office/drawing/2014/main" id="{428CF6E6-4B35-9340-8613-797E1B4496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0" y="3750"/>
              <a:ext cx="72" cy="1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DD7ECD5-5E18-1846-A4E6-8EE891F1CDF3}"/>
              </a:ext>
            </a:extLst>
          </p:cNvPr>
          <p:cNvSpPr txBox="1"/>
          <p:nvPr/>
        </p:nvSpPr>
        <p:spPr>
          <a:xfrm>
            <a:off x="9611753" y="3422109"/>
            <a:ext cx="2468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load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Inductive Antenna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Antenna termination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Network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Probe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F47F07F-7A64-0849-AC50-AB345100BA3B}"/>
              </a:ext>
            </a:extLst>
          </p:cNvPr>
          <p:cNvSpPr/>
          <p:nvPr/>
        </p:nvSpPr>
        <p:spPr>
          <a:xfrm>
            <a:off x="8863369" y="1219236"/>
            <a:ext cx="166255" cy="1662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C795CF2-FB42-B749-9F29-04FCB677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9" y="3966067"/>
            <a:ext cx="7176998" cy="9813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22C3255-066B-C14E-97AB-3EB65729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60" y="1981369"/>
            <a:ext cx="4589225" cy="91784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294FA57-E83B-0C42-9BD1-93F2BD3C7F8D}"/>
              </a:ext>
            </a:extLst>
          </p:cNvPr>
          <p:cNvSpPr txBox="1"/>
          <p:nvPr/>
        </p:nvSpPr>
        <p:spPr>
          <a:xfrm>
            <a:off x="497711" y="5278056"/>
            <a:ext cx="9008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assumes a “thin skin depth” approximation for the transformer equations.  Skin depth is only accounted for in plasma resistance and plasma inductance.</a:t>
            </a:r>
          </a:p>
          <a:p>
            <a:endParaRPr lang="en-US" dirty="0"/>
          </a:p>
          <a:p>
            <a:r>
              <a:rPr lang="en-US" dirty="0"/>
              <a:t>Does skin depth impact transformer coupling parameters?  (Spoiler… it does)</a:t>
            </a:r>
          </a:p>
        </p:txBody>
      </p:sp>
      <p:sp>
        <p:nvSpPr>
          <p:cNvPr id="69" name="Slide Number Placeholder 1">
            <a:extLst>
              <a:ext uri="{FF2B5EF4-FFF2-40B4-BE49-F238E27FC236}">
                <a16:creationId xmlns:a16="http://schemas.microsoft.com/office/drawing/2014/main" id="{599745F1-3C26-A146-9E48-E78BEF28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22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039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65" y="-256556"/>
            <a:ext cx="8229600" cy="1068387"/>
          </a:xfrm>
        </p:spPr>
        <p:txBody>
          <a:bodyPr/>
          <a:lstStyle/>
          <a:p>
            <a:r>
              <a:rPr lang="en-US" dirty="0"/>
              <a:t>Overall Impact of a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698" y="1029371"/>
            <a:ext cx="8229600" cy="3103563"/>
          </a:xfrm>
        </p:spPr>
        <p:txBody>
          <a:bodyPr/>
          <a:lstStyle/>
          <a:p>
            <a:r>
              <a:rPr lang="en-US" dirty="0"/>
              <a:t>Integrated plasma / circuit model does a good job capturing most trends, but power on density trajectories have never quite matched up as well.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AAA1-4750-41A0-A790-1331F5A7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7" y="2609023"/>
            <a:ext cx="5989951" cy="305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7BE65-1E14-F241-9764-61D5B6C8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08" y="2581153"/>
            <a:ext cx="5829025" cy="34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6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4FD5E66E-C923-47A5-9CCD-698E1DA13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4745" y="2699136"/>
            <a:ext cx="5402510" cy="415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74E68-E9AE-478F-9F1C-BAABDDFFC4FE}"/>
              </a:ext>
            </a:extLst>
          </p:cNvPr>
          <p:cNvSpPr txBox="1"/>
          <p:nvPr/>
        </p:nvSpPr>
        <p:spPr>
          <a:xfrm>
            <a:off x="4224614" y="3429001"/>
            <a:ext cx="1871387" cy="9541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When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/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0 radial current density profile converges to solution of a solenoid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F437B-89E4-4DEE-A3AC-9D939DAE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75" y="-253773"/>
            <a:ext cx="8229600" cy="1068387"/>
          </a:xfrm>
        </p:spPr>
        <p:txBody>
          <a:bodyPr/>
          <a:lstStyle/>
          <a:p>
            <a:r>
              <a:rPr lang="en-US" dirty="0"/>
              <a:t>Impact of Skin Depth 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44EC-96A5-428A-8DDA-21782B575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20324"/>
            <a:ext cx="8229600" cy="3103563"/>
          </a:xfrm>
        </p:spPr>
        <p:txBody>
          <a:bodyPr/>
          <a:lstStyle/>
          <a:p>
            <a:r>
              <a:rPr lang="en-US" dirty="0"/>
              <a:t>Paramount to capture impact that skin depth has on evolution of plasma parameters in ON-Cycle</a:t>
            </a:r>
          </a:p>
          <a:p>
            <a:pPr lvl="1"/>
            <a:r>
              <a:rPr lang="en-US" sz="1600" dirty="0"/>
              <a:t>Lieberman’s equivalent circuit model of a plasma assumes a thin skin depth for all relevant components</a:t>
            </a:r>
          </a:p>
          <a:p>
            <a:pPr lvl="1"/>
            <a:r>
              <a:rPr lang="en-US" sz="1600" dirty="0"/>
              <a:t>Distribution of current is at the edge of the plasma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91E34-61D4-486D-908B-398ACB08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62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A863-48BE-4163-AE75-742346B0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11" y="-125309"/>
            <a:ext cx="8961395" cy="801290"/>
          </a:xfrm>
        </p:spPr>
        <p:txBody>
          <a:bodyPr/>
          <a:lstStyle/>
          <a:p>
            <a:r>
              <a:rPr lang="en-US" dirty="0"/>
              <a:t>Impact on L</a:t>
            </a:r>
            <a:r>
              <a:rPr lang="en-US" baseline="-25000" dirty="0"/>
              <a:t>12</a:t>
            </a:r>
            <a:r>
              <a:rPr lang="en-US" dirty="0"/>
              <a:t> &amp; L</a:t>
            </a:r>
            <a:r>
              <a:rPr lang="en-US" baseline="-25000" dirty="0"/>
              <a:t>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A0803-D059-4017-A82E-98E573B9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DBA2E-3E8D-DA49-9E13-C5487C31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187450"/>
            <a:ext cx="91821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B7BADD-E151-6B41-8CD5-197367812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028700"/>
            <a:ext cx="9055100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DCA019-CDC1-4A7A-8F36-08694460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4" y="-131885"/>
            <a:ext cx="9531447" cy="801290"/>
          </a:xfrm>
        </p:spPr>
        <p:txBody>
          <a:bodyPr/>
          <a:lstStyle/>
          <a:p>
            <a:r>
              <a:rPr lang="en-US" dirty="0"/>
              <a:t>Dependence on Plasma Radius (</a:t>
            </a:r>
            <a:r>
              <a:rPr lang="en-US" dirty="0" err="1"/>
              <a:t>R</a:t>
            </a:r>
            <a:r>
              <a:rPr lang="en-US" baseline="-25000" dirty="0" err="1"/>
              <a:t>Plasma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C7A0B-3F5D-44C1-8BD5-1DFFE970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410B52-9183-A54D-ACED-1DC1B4A5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7" t="4241" r="8659" b="6286"/>
          <a:stretch/>
        </p:blipFill>
        <p:spPr>
          <a:xfrm>
            <a:off x="10509749" y="5235890"/>
            <a:ext cx="1535702" cy="15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09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5144E38-384A-428D-BEAA-743C2629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78" y="629227"/>
            <a:ext cx="9129933" cy="56668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EF3F9-F869-4E6F-BCB4-DF3DC307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6" y="11178"/>
            <a:ext cx="8229600" cy="528222"/>
          </a:xfrm>
        </p:spPr>
        <p:txBody>
          <a:bodyPr/>
          <a:lstStyle/>
          <a:p>
            <a:r>
              <a:rPr lang="en-US" dirty="0"/>
              <a:t>Still missing that “concave up” feature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A58FE-5386-4271-90FE-DB3A0346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2A34C-178B-4926-9BA1-B12929D39C69}"/>
              </a:ext>
            </a:extLst>
          </p:cNvPr>
          <p:cNvSpPr/>
          <p:nvPr/>
        </p:nvSpPr>
        <p:spPr>
          <a:xfrm>
            <a:off x="8474232" y="1059476"/>
            <a:ext cx="2977758" cy="39168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E4162-53E1-4B73-B5E7-A8D49802FEEB}"/>
              </a:ext>
            </a:extLst>
          </p:cNvPr>
          <p:cNvSpPr txBox="1"/>
          <p:nvPr/>
        </p:nvSpPr>
        <p:spPr>
          <a:xfrm>
            <a:off x="8573382" y="1125576"/>
            <a:ext cx="275191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Maxwellian EEDF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2A35A-1824-45DF-B783-F03CBE95DA09}"/>
              </a:ext>
            </a:extLst>
          </p:cNvPr>
          <p:cNvSpPr/>
          <p:nvPr/>
        </p:nvSpPr>
        <p:spPr>
          <a:xfrm>
            <a:off x="4125726" y="1032830"/>
            <a:ext cx="2042260" cy="39168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4AA92-EBDB-4F46-900A-E330B06EB1C4}"/>
              </a:ext>
            </a:extLst>
          </p:cNvPr>
          <p:cNvSpPr txBox="1"/>
          <p:nvPr/>
        </p:nvSpPr>
        <p:spPr>
          <a:xfrm>
            <a:off x="4154918" y="1059476"/>
            <a:ext cx="201306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Druyvesteyn</a:t>
            </a:r>
            <a:r>
              <a:rPr lang="en-US" b="1" dirty="0">
                <a:solidFill>
                  <a:srgbClr val="FF0000"/>
                </a:solidFill>
              </a:rPr>
              <a:t>  EEDF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40070F-E1BE-4E51-A615-4295C844A37F}"/>
              </a:ext>
            </a:extLst>
          </p:cNvPr>
          <p:cNvSpPr/>
          <p:nvPr/>
        </p:nvSpPr>
        <p:spPr>
          <a:xfrm>
            <a:off x="6226790" y="1059476"/>
            <a:ext cx="2218251" cy="39168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DEA4A-D906-4998-AD57-817D306F19F7}"/>
              </a:ext>
            </a:extLst>
          </p:cNvPr>
          <p:cNvSpPr txBox="1"/>
          <p:nvPr/>
        </p:nvSpPr>
        <p:spPr>
          <a:xfrm>
            <a:off x="6382676" y="1137240"/>
            <a:ext cx="196486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Generalized EEDF</a:t>
            </a:r>
          </a:p>
        </p:txBody>
      </p:sp>
      <p:pic>
        <p:nvPicPr>
          <p:cNvPr id="19" name="Picture 18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53E9EC9F-D009-4B64-A8F8-9EC13EAD9D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44" y="2544838"/>
            <a:ext cx="2870796" cy="2404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DCF02A-24E0-4F78-B3F4-2608CB1B2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94" y="1738807"/>
            <a:ext cx="1933895" cy="1642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7BB3-8D91-E24E-855E-C2A3AF9CD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824" y="3834450"/>
            <a:ext cx="2943882" cy="2461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F92C63-BB59-A645-B89C-8F4BBFD56AEB}"/>
              </a:ext>
            </a:extLst>
          </p:cNvPr>
          <p:cNvSpPr txBox="1"/>
          <p:nvPr/>
        </p:nvSpPr>
        <p:spPr>
          <a:xfrm>
            <a:off x="150542" y="6178838"/>
            <a:ext cx="3280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et al, Journal of the KPS 48(3) 414-421 (2006)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BCA57C-523F-6A43-864B-FFE40A125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7" t="4241" r="8659" b="6286"/>
          <a:stretch/>
        </p:blipFill>
        <p:spPr>
          <a:xfrm>
            <a:off x="10509749" y="5235890"/>
            <a:ext cx="1535702" cy="15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59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1D35-8950-480C-A97B-B1148552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44" y="-68893"/>
            <a:ext cx="8229600" cy="630647"/>
          </a:xfrm>
        </p:spPr>
        <p:txBody>
          <a:bodyPr/>
          <a:lstStyle/>
          <a:p>
            <a:r>
              <a:rPr lang="en-US" dirty="0"/>
              <a:t>The Generalized EEDF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60614-C63F-42FB-BA82-2FB31EDDE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84239"/>
            <a:ext cx="8229600" cy="3103563"/>
          </a:xfrm>
        </p:spPr>
        <p:txBody>
          <a:bodyPr/>
          <a:lstStyle/>
          <a:p>
            <a:r>
              <a:rPr lang="en-US" dirty="0"/>
              <a:t>The evolution of the EEDF from a </a:t>
            </a:r>
            <a:r>
              <a:rPr lang="en-US" dirty="0" err="1"/>
              <a:t>Druyvesteyn</a:t>
            </a:r>
            <a:r>
              <a:rPr lang="en-US" dirty="0"/>
              <a:t> in the early on cycle to the Maxwellian at close to SS can be captured via a generalized EEDF </a:t>
            </a:r>
          </a:p>
          <a:p>
            <a:r>
              <a:rPr lang="en-US" dirty="0"/>
              <a:t>Where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*Note: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is the incomplete lower gamma function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37C2A-92B1-4337-AB12-2FBB631B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D27CE23-DE6A-4BC6-8162-114ABAF501E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09813" y="2759857"/>
          <a:ext cx="7123112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4533840" imgH="1066680" progId="Equation.DSMT4">
                  <p:embed/>
                </p:oleObj>
              </mc:Choice>
              <mc:Fallback>
                <p:oleObj name="Equation" r:id="rId3" imgW="4533840" imgH="10666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D27CE23-DE6A-4BC6-8162-114ABAF501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9813" y="2759857"/>
                        <a:ext cx="7123112" cy="16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92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AAFA-FBB0-4CE7-9AD5-246335CE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46" y="-253108"/>
            <a:ext cx="8229600" cy="1068387"/>
          </a:xfrm>
        </p:spPr>
        <p:txBody>
          <a:bodyPr/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87AB-0EA7-4004-A8F1-DEEC74D4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29</a:t>
            </a:fld>
            <a:endParaRPr lang="en-US"/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759D6470-3CF4-432D-B840-F79352DF2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4367"/>
            <a:ext cx="5880100" cy="430952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83C46-0AEA-475C-9CF4-C557B50FAE7E}"/>
              </a:ext>
            </a:extLst>
          </p:cNvPr>
          <p:cNvSpPr txBox="1"/>
          <p:nvPr/>
        </p:nvSpPr>
        <p:spPr>
          <a:xfrm>
            <a:off x="7708900" y="1473200"/>
            <a:ext cx="2832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Notes: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Reduced Ionization efficiency when</a:t>
            </a:r>
            <a:r>
              <a:rPr lang="en-US" b="1" dirty="0"/>
              <a:t> g&gt;1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dn</a:t>
            </a:r>
            <a:r>
              <a:rPr lang="en-US" baseline="-25000" dirty="0" err="1"/>
              <a:t>e</a:t>
            </a:r>
            <a:r>
              <a:rPr lang="en-US" dirty="0"/>
              <a:t>/dt converges for all cases when </a:t>
            </a:r>
            <a:r>
              <a:rPr lang="en-US" b="1" dirty="0"/>
              <a:t>g=1</a:t>
            </a:r>
          </a:p>
          <a:p>
            <a:pPr marL="285750" indent="-285750">
              <a:buFontTx/>
              <a:buChar char="-"/>
            </a:pPr>
            <a:r>
              <a:rPr lang="en-US" dirty="0"/>
              <a:t>n</a:t>
            </a:r>
            <a:r>
              <a:rPr lang="en-US" baseline="-25000" dirty="0"/>
              <a:t>e Lower Bound </a:t>
            </a:r>
            <a:r>
              <a:rPr lang="en-US" dirty="0"/>
              <a:t>occurs at    	starting density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n</a:t>
            </a:r>
            <a:r>
              <a:rPr lang="en-US" baseline="-25000" dirty="0"/>
              <a:t>e Upper Bound </a:t>
            </a:r>
            <a:r>
              <a:rPr lang="en-US" dirty="0"/>
              <a:t>occurs at    	inflection point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Pressure dependence is expected as </a:t>
            </a:r>
            <a:r>
              <a:rPr lang="en-US" b="1" dirty="0" err="1"/>
              <a:t>dn</a:t>
            </a:r>
            <a:r>
              <a:rPr lang="en-US" b="1" baseline="-25000" dirty="0" err="1"/>
              <a:t>e</a:t>
            </a:r>
            <a:r>
              <a:rPr lang="en-US" b="1" dirty="0"/>
              <a:t>/dt rises with decreasing pressure</a:t>
            </a:r>
          </a:p>
        </p:txBody>
      </p:sp>
    </p:spTree>
    <p:extLst>
      <p:ext uri="{BB962C8B-B14F-4D97-AF65-F5344CB8AC3E}">
        <p14:creationId xmlns:p14="http://schemas.microsoft.com/office/powerpoint/2010/main" val="161699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7153-05B5-2440-9CF7-2BDF06F7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Science is one of the NE 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BAE7-457B-9147-9743-5A96546E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30895"/>
            <a:ext cx="8229600" cy="3103563"/>
          </a:xfrm>
        </p:spPr>
        <p:txBody>
          <a:bodyPr/>
          <a:lstStyle/>
          <a:p>
            <a:r>
              <a:rPr lang="en-US" sz="2100" dirty="0"/>
              <a:t>Power design and safety analysis</a:t>
            </a:r>
          </a:p>
          <a:p>
            <a:r>
              <a:rPr lang="en-US" sz="2100" dirty="0"/>
              <a:t>Security and non-proliferation</a:t>
            </a:r>
          </a:p>
          <a:p>
            <a:r>
              <a:rPr lang="en-US" sz="2100" dirty="0"/>
              <a:t>Plasma science and engineering</a:t>
            </a:r>
          </a:p>
          <a:p>
            <a:r>
              <a:rPr lang="en-US" sz="2100" dirty="0"/>
              <a:t>Materials, waste forms, and storage</a:t>
            </a:r>
          </a:p>
          <a:p>
            <a:r>
              <a:rPr lang="en-US" sz="2100" dirty="0"/>
              <a:t>Computational science</a:t>
            </a:r>
          </a:p>
          <a:p>
            <a:r>
              <a:rPr lang="en-US" sz="2100" dirty="0"/>
              <a:t>Radiation science and engineering</a:t>
            </a:r>
          </a:p>
          <a:p>
            <a:endParaRPr lang="en-US" sz="2100" dirty="0"/>
          </a:p>
          <a:p>
            <a:r>
              <a:rPr lang="en-US" sz="2100" dirty="0"/>
              <a:t>133 undergrads, 123 graduates, 22 faculty, 2 centers (CASL and CNEC), and 1 nuclear reactor</a:t>
            </a:r>
          </a:p>
          <a:p>
            <a:r>
              <a:rPr lang="en-US" sz="2100" dirty="0"/>
              <a:t>$9.5 million in research expenditures and 17 new grants awarded in FY2016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4AF57-41AA-7841-9BE9-584ECF8B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285" y="2047434"/>
            <a:ext cx="3543300" cy="23495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9CAB6D-3212-7D4F-A035-50A73DCF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4282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4AE8F7-8283-422D-A84B-58F6E9AA9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73" y="1079660"/>
            <a:ext cx="7704455" cy="57783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78EC5-D757-4B6E-B45F-FCBB1DE2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0" y="0"/>
            <a:ext cx="8229600" cy="554199"/>
          </a:xfrm>
        </p:spPr>
        <p:txBody>
          <a:bodyPr/>
          <a:lstStyle/>
          <a:p>
            <a:r>
              <a:rPr lang="en-US" dirty="0"/>
              <a:t>What happens if we keep g constant?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FD234-A056-47EC-AB6E-17BA245D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ED9C4-DEB0-4B50-B445-DC0C15C41FFC}"/>
              </a:ext>
            </a:extLst>
          </p:cNvPr>
          <p:cNvSpPr txBox="1"/>
          <p:nvPr/>
        </p:nvSpPr>
        <p:spPr>
          <a:xfrm>
            <a:off x="6217920" y="2840736"/>
            <a:ext cx="3267456" cy="923330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Dn</a:t>
            </a:r>
            <a:r>
              <a:rPr lang="en-US" b="1" baseline="-25000" dirty="0" err="1"/>
              <a:t>e</a:t>
            </a:r>
            <a:r>
              <a:rPr lang="en-US" b="1" dirty="0"/>
              <a:t>/dt and ionization decreases g</a:t>
            </a:r>
            <a:r>
              <a:rPr lang="en-US" b="1" dirty="0">
                <a:sym typeface="Wingdings" panose="05000000000000000000" pitchFamily="2" charset="2"/>
              </a:rPr>
              <a:t>2. This is responsible for concavity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2725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8D10-6AA3-4FA1-A703-3947FE37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6" y="-707"/>
            <a:ext cx="8229600" cy="577366"/>
          </a:xfrm>
        </p:spPr>
        <p:txBody>
          <a:bodyPr/>
          <a:lstStyle/>
          <a:p>
            <a:r>
              <a:rPr lang="en-US" dirty="0"/>
              <a:t>Possible source of concavity change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F7B8E-DE82-4DD3-8062-02D1D36D8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4832" y="2591960"/>
            <a:ext cx="4040188" cy="639762"/>
          </a:xfrm>
        </p:spPr>
        <p:txBody>
          <a:bodyPr/>
          <a:lstStyle/>
          <a:p>
            <a:r>
              <a:rPr lang="en-US" dirty="0"/>
              <a:t>Constant EEDF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303F57-A870-4410-9DB1-BA46441F0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8046" y="2591960"/>
            <a:ext cx="4041775" cy="639762"/>
          </a:xfrm>
        </p:spPr>
        <p:txBody>
          <a:bodyPr/>
          <a:lstStyle/>
          <a:p>
            <a:r>
              <a:rPr lang="en-US" dirty="0"/>
              <a:t>Modulating EEDF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83664-8E52-4B10-B4E7-F5B20958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31</a:t>
            </a:fld>
            <a:endParaRPr lang="en-US"/>
          </a:p>
        </p:txBody>
      </p:sp>
      <p:pic>
        <p:nvPicPr>
          <p:cNvPr id="11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9B54005C-46AE-492F-B1AD-EC5C1D2750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6" y="3360174"/>
            <a:ext cx="4041775" cy="2962212"/>
          </a:xfrm>
        </p:spPr>
      </p:pic>
      <p:pic>
        <p:nvPicPr>
          <p:cNvPr id="12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CE5632-A87F-48CE-A61F-1DC0D8A387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26210"/>
            <a:ext cx="4040188" cy="3030140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8AB46F-FDD1-4EFA-BDDC-CAAB47FBD48D}"/>
              </a:ext>
            </a:extLst>
          </p:cNvPr>
          <p:cNvCxnSpPr>
            <a:cxnSpLocks/>
          </p:cNvCxnSpPr>
          <p:nvPr/>
        </p:nvCxnSpPr>
        <p:spPr>
          <a:xfrm>
            <a:off x="5010912" y="5213993"/>
            <a:ext cx="2133600" cy="975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D36C32-C9A7-4752-BFC2-A2EC1D0C7AFA}"/>
              </a:ext>
            </a:extLst>
          </p:cNvPr>
          <p:cNvCxnSpPr>
            <a:cxnSpLocks/>
          </p:cNvCxnSpPr>
          <p:nvPr/>
        </p:nvCxnSpPr>
        <p:spPr>
          <a:xfrm>
            <a:off x="5248656" y="5037209"/>
            <a:ext cx="2298192" cy="1767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9AD248-D7AA-4361-8409-81912AD2974F}"/>
              </a:ext>
            </a:extLst>
          </p:cNvPr>
          <p:cNvCxnSpPr>
            <a:cxnSpLocks/>
          </p:cNvCxnSpPr>
          <p:nvPr/>
        </p:nvCxnSpPr>
        <p:spPr>
          <a:xfrm>
            <a:off x="5571616" y="4848233"/>
            <a:ext cx="2072768" cy="18897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8F9A3E-5667-4A4C-BB24-E910F4B66D71}"/>
              </a:ext>
            </a:extLst>
          </p:cNvPr>
          <p:cNvCxnSpPr>
            <a:cxnSpLocks/>
          </p:cNvCxnSpPr>
          <p:nvPr/>
        </p:nvCxnSpPr>
        <p:spPr>
          <a:xfrm>
            <a:off x="5474208" y="3949138"/>
            <a:ext cx="2170176" cy="89214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1AD431-6220-46B9-A0F9-B446B7E18CEC}"/>
              </a:ext>
            </a:extLst>
          </p:cNvPr>
          <p:cNvCxnSpPr>
            <a:cxnSpLocks/>
          </p:cNvCxnSpPr>
          <p:nvPr/>
        </p:nvCxnSpPr>
        <p:spPr>
          <a:xfrm>
            <a:off x="5571616" y="3928816"/>
            <a:ext cx="3316352" cy="203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CEC8CE0-381C-43E6-9CDE-273C1FB70808}"/>
              </a:ext>
            </a:extLst>
          </p:cNvPr>
          <p:cNvSpPr txBox="1"/>
          <p:nvPr/>
        </p:nvSpPr>
        <p:spPr>
          <a:xfrm>
            <a:off x="1981200" y="1044114"/>
            <a:ext cx="8125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-Concavity is caused by </a:t>
            </a:r>
            <a:r>
              <a:rPr lang="en-US" sz="2400" b="1" dirty="0"/>
              <a:t>an upward shift in the high energy tail </a:t>
            </a:r>
            <a:r>
              <a:rPr lang="en-US" sz="2400" dirty="0"/>
              <a:t>of the EEDF. </a:t>
            </a:r>
          </a:p>
          <a:p>
            <a:r>
              <a:rPr lang="en-US" sz="2400" dirty="0"/>
              <a:t>-The increase in the rates of ionization, excitation and elastic scattering cause an inflection point.</a:t>
            </a:r>
          </a:p>
        </p:txBody>
      </p:sp>
    </p:spTree>
    <p:extLst>
      <p:ext uri="{BB962C8B-B14F-4D97-AF65-F5344CB8AC3E}">
        <p14:creationId xmlns:p14="http://schemas.microsoft.com/office/powerpoint/2010/main" val="1601592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041B95-9763-437F-A4F3-9FCE614CF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36" y="868188"/>
            <a:ext cx="8034528" cy="598981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E97F70B-17E9-4B51-9DC1-21CF3C84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7" y="29121"/>
            <a:ext cx="8229600" cy="520795"/>
          </a:xfrm>
        </p:spPr>
        <p:txBody>
          <a:bodyPr/>
          <a:lstStyle/>
          <a:p>
            <a:r>
              <a:rPr lang="en-US" dirty="0"/>
              <a:t>High Energy Tail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E92CA-9697-4CDF-A9C7-7FFA848B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32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3F580E-C421-44CC-85F5-89BAEBB243F7}"/>
              </a:ext>
            </a:extLst>
          </p:cNvPr>
          <p:cNvSpPr/>
          <p:nvPr/>
        </p:nvSpPr>
        <p:spPr>
          <a:xfrm>
            <a:off x="8290560" y="4263059"/>
            <a:ext cx="853440" cy="65836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950C07-1448-4A34-936D-77ACC61565F1}"/>
              </a:ext>
            </a:extLst>
          </p:cNvPr>
          <p:cNvSpPr/>
          <p:nvPr/>
        </p:nvSpPr>
        <p:spPr>
          <a:xfrm>
            <a:off x="8065008" y="1504732"/>
            <a:ext cx="853440" cy="65836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0A4746-940E-4D8D-BDAB-A73DC0570379}"/>
              </a:ext>
            </a:extLst>
          </p:cNvPr>
          <p:cNvSpPr txBox="1"/>
          <p:nvPr/>
        </p:nvSpPr>
        <p:spPr>
          <a:xfrm>
            <a:off x="7385304" y="4983936"/>
            <a:ext cx="2212848" cy="369332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Tail at early on cycle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42D1C-17C5-4C84-A116-9506490610A6}"/>
              </a:ext>
            </a:extLst>
          </p:cNvPr>
          <p:cNvSpPr txBox="1"/>
          <p:nvPr/>
        </p:nvSpPr>
        <p:spPr>
          <a:xfrm>
            <a:off x="8095488" y="1031865"/>
            <a:ext cx="2212848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Tail at steady state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9BA665-F40B-4FC0-92E3-50439E31A4EA}"/>
              </a:ext>
            </a:extLst>
          </p:cNvPr>
          <p:cNvCxnSpPr>
            <a:cxnSpLocks/>
          </p:cNvCxnSpPr>
          <p:nvPr/>
        </p:nvCxnSpPr>
        <p:spPr>
          <a:xfrm flipH="1" flipV="1">
            <a:off x="8607552" y="2312849"/>
            <a:ext cx="115824" cy="193402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B621C7-B458-4478-B8FA-795570C2EF0C}"/>
              </a:ext>
            </a:extLst>
          </p:cNvPr>
          <p:cNvSpPr txBox="1"/>
          <p:nvPr/>
        </p:nvSpPr>
        <p:spPr>
          <a:xfrm>
            <a:off x="3669792" y="3863094"/>
            <a:ext cx="2444496" cy="1200329"/>
          </a:xfrm>
          <a:prstGeom prst="rect">
            <a:avLst/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Depressed ionization at early on cycle characteristic of upward concavity</a:t>
            </a:r>
          </a:p>
        </p:txBody>
      </p:sp>
    </p:spTree>
    <p:extLst>
      <p:ext uri="{BB962C8B-B14F-4D97-AF65-F5344CB8AC3E}">
        <p14:creationId xmlns:p14="http://schemas.microsoft.com/office/powerpoint/2010/main" val="2552832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5941-126C-44F0-AA02-62564D3D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90" y="10297"/>
            <a:ext cx="8229600" cy="548420"/>
          </a:xfrm>
        </p:spPr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7235F-771A-4810-8541-0CB2839A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B29B-3320-4860-A52E-0309B8366341}" type="slidenum">
              <a:rPr lang="en-US" smtClean="0"/>
              <a:t>33</a:t>
            </a:fld>
            <a:endParaRPr lang="en-US"/>
          </a:p>
        </p:txBody>
      </p:sp>
      <p:pic>
        <p:nvPicPr>
          <p:cNvPr id="5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45E02C6-5227-4E72-82C8-34798304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9515" y="1715118"/>
            <a:ext cx="4542490" cy="28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3354FB1-436B-48BE-A381-191E37E0F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05" y="1460263"/>
            <a:ext cx="4542490" cy="33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6F420852-712C-4551-A57C-CD73282BF35B}"/>
              </a:ext>
            </a:extLst>
          </p:cNvPr>
          <p:cNvSpPr/>
          <p:nvPr/>
        </p:nvSpPr>
        <p:spPr>
          <a:xfrm>
            <a:off x="3009900" y="2820663"/>
            <a:ext cx="935461" cy="541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3C6B275-1B78-4AC0-8F08-FC91D4FF9D32}"/>
              </a:ext>
            </a:extLst>
          </p:cNvPr>
          <p:cNvSpPr/>
          <p:nvPr/>
        </p:nvSpPr>
        <p:spPr>
          <a:xfrm>
            <a:off x="3367267" y="3339390"/>
            <a:ext cx="186158" cy="48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63239" y="962272"/>
            <a:ext cx="10817011" cy="16278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Consider idealized case of </a:t>
            </a:r>
            <a:r>
              <a:rPr lang="en-US" sz="2000" i="1" dirty="0">
                <a:solidFill>
                  <a:srgbClr val="FF0000"/>
                </a:solidFill>
              </a:rPr>
              <a:t>[X](t)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An </a:t>
            </a:r>
            <a:r>
              <a:rPr lang="en-US" sz="2000" dirty="0">
                <a:solidFill>
                  <a:srgbClr val="4F81BD"/>
                </a:solidFill>
              </a:rPr>
              <a:t>RF pulse </a:t>
            </a:r>
            <a:r>
              <a:rPr lang="en-US" sz="2000" dirty="0">
                <a:solidFill>
                  <a:prstClr val="black"/>
                </a:solidFill>
              </a:rPr>
              <a:t>of long duration creates a pseudo-steady state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At discrete times in the afterglow, </a:t>
            </a:r>
            <a:r>
              <a:rPr lang="en-US" sz="2000" dirty="0">
                <a:solidFill>
                  <a:srgbClr val="008000"/>
                </a:solidFill>
              </a:rPr>
              <a:t>shine a light </a:t>
            </a:r>
            <a:r>
              <a:rPr lang="en-US" sz="2000" dirty="0">
                <a:solidFill>
                  <a:prstClr val="black"/>
                </a:solidFill>
              </a:rPr>
              <a:t>for data points related to </a:t>
            </a:r>
            <a:r>
              <a:rPr lang="en-US" sz="2000" i="1" dirty="0">
                <a:solidFill>
                  <a:srgbClr val="FF0000"/>
                </a:solidFill>
              </a:rPr>
              <a:t>[X]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Plot those data points as an exponential decay to find </a:t>
            </a:r>
            <a:r>
              <a:rPr lang="en-US" sz="2000" i="1" dirty="0" err="1">
                <a:solidFill>
                  <a:prstClr val="black"/>
                </a:solidFill>
              </a:rPr>
              <a:t>k</a:t>
            </a:r>
            <a:r>
              <a:rPr lang="en-US" sz="2000" i="1" baseline="-25000" dirty="0" err="1">
                <a:solidFill>
                  <a:prstClr val="black"/>
                </a:solidFill>
              </a:rPr>
              <a:t>Total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F87B77-DA8B-874A-BD10-F874DFAA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chemistry control in pulsed systems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D123F-C5DF-409A-97D0-06912A0D01E8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34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16759" y="4268975"/>
            <a:ext cx="467477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7"/>
          <p:cNvSpPr/>
          <p:nvPr/>
        </p:nvSpPr>
        <p:spPr>
          <a:xfrm rot="21355576">
            <a:off x="1293302" y="4487843"/>
            <a:ext cx="511846" cy="708851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1778695" y="4471804"/>
            <a:ext cx="1103671" cy="749077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119927" y="3881269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119927" y="5222724"/>
            <a:ext cx="2221992" cy="6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9771" y="4361027"/>
                <a:ext cx="3788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71" y="4361027"/>
                <a:ext cx="378890" cy="369332"/>
              </a:xfrm>
              <a:prstGeom prst="rect">
                <a:avLst/>
              </a:prstGeom>
              <a:blipFill>
                <a:blip r:embed="rId3"/>
                <a:stretch>
                  <a:fillRect l="-6452" r="-3548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>
            <a:off x="2092595" y="4032411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899506" y="4032411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286029" y="4032411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 txBox="1">
            <a:spLocks/>
          </p:cNvSpPr>
          <p:nvPr/>
        </p:nvSpPr>
        <p:spPr>
          <a:xfrm>
            <a:off x="692194" y="5489893"/>
            <a:ext cx="3579247" cy="11401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70C0"/>
                </a:solidFill>
              </a:rPr>
              <a:t>RF trigger pulse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Free radical density</a:t>
            </a:r>
          </a:p>
          <a:p>
            <a:pPr>
              <a:defRPr/>
            </a:pPr>
            <a:r>
              <a:rPr lang="en-US" sz="1800" dirty="0">
                <a:solidFill>
                  <a:srgbClr val="008000"/>
                </a:solidFill>
              </a:rPr>
              <a:t>Ideal snapshot in time → </a:t>
            </a:r>
            <a:r>
              <a:rPr lang="en-US" sz="1800" i="1" dirty="0" err="1">
                <a:solidFill>
                  <a:srgbClr val="008000"/>
                </a:solidFill>
              </a:rPr>
              <a:t>k</a:t>
            </a:r>
            <a:r>
              <a:rPr lang="en-US" sz="1800" i="1" baseline="-25000" dirty="0" err="1">
                <a:solidFill>
                  <a:srgbClr val="008000"/>
                </a:solidFill>
              </a:rPr>
              <a:t>Total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0810" y="5213075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100C47-8213-4F04-A690-E2019A2354B6}"/>
              </a:ext>
            </a:extLst>
          </p:cNvPr>
          <p:cNvCxnSpPr/>
          <p:nvPr/>
        </p:nvCxnSpPr>
        <p:spPr>
          <a:xfrm>
            <a:off x="2493102" y="4032411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299D29-A092-4464-83F0-3639B464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437" y="2469220"/>
            <a:ext cx="4992770" cy="34983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9F010FF-D004-430C-B2DE-5DB14B307ED9}"/>
              </a:ext>
            </a:extLst>
          </p:cNvPr>
          <p:cNvSpPr/>
          <p:nvPr/>
        </p:nvSpPr>
        <p:spPr>
          <a:xfrm>
            <a:off x="1081495" y="2823625"/>
            <a:ext cx="935461" cy="541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7F204E-6999-4F1B-A9A7-199C21BC6C96}"/>
              </a:ext>
            </a:extLst>
          </p:cNvPr>
          <p:cNvSpPr/>
          <p:nvPr/>
        </p:nvSpPr>
        <p:spPr>
          <a:xfrm>
            <a:off x="1085328" y="2814879"/>
            <a:ext cx="935461" cy="541954"/>
          </a:xfrm>
          <a:prstGeom prst="rect">
            <a:avLst/>
          </a:prstGeom>
          <a:solidFill>
            <a:srgbClr val="FFCC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4FB7D4D-A6A9-48AC-9C17-B168D601F963}"/>
              </a:ext>
            </a:extLst>
          </p:cNvPr>
          <p:cNvSpPr/>
          <p:nvPr/>
        </p:nvSpPr>
        <p:spPr>
          <a:xfrm>
            <a:off x="3430424" y="3544978"/>
            <a:ext cx="68581" cy="31800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528AC-FE8B-41DB-B37B-29C1CD340FFA}"/>
              </a:ext>
            </a:extLst>
          </p:cNvPr>
          <p:cNvSpPr/>
          <p:nvPr/>
        </p:nvSpPr>
        <p:spPr>
          <a:xfrm>
            <a:off x="951186" y="2489181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Active Glow</a:t>
            </a:r>
            <a:endParaRPr lang="en-US" sz="16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429F582-5605-4AD3-AE8A-DC7CA281BE92}"/>
              </a:ext>
            </a:extLst>
          </p:cNvPr>
          <p:cNvSpPr/>
          <p:nvPr/>
        </p:nvSpPr>
        <p:spPr>
          <a:xfrm>
            <a:off x="2882365" y="2459524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After Glow</a:t>
            </a:r>
            <a:endParaRPr lang="en-US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1FBC57-E66B-4113-B55E-FE9E61D91174}"/>
              </a:ext>
            </a:extLst>
          </p:cNvPr>
          <p:cNvCxnSpPr>
            <a:cxnSpLocks/>
            <a:stCxn id="79" idx="0"/>
            <a:endCxn id="8" idx="0"/>
          </p:cNvCxnSpPr>
          <p:nvPr/>
        </p:nvCxnSpPr>
        <p:spPr>
          <a:xfrm flipV="1">
            <a:off x="3464715" y="2830782"/>
            <a:ext cx="1" cy="71419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595AF66F-7E25-4EE6-A6DE-A74B17CABF85}"/>
              </a:ext>
            </a:extLst>
          </p:cNvPr>
          <p:cNvSpPr/>
          <p:nvPr/>
        </p:nvSpPr>
        <p:spPr>
          <a:xfrm>
            <a:off x="1645690" y="351903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Laser</a:t>
            </a:r>
            <a:endParaRPr lang="en-US" sz="1600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56E80B8D-4603-45E1-8974-80B04302A016}"/>
              </a:ext>
            </a:extLst>
          </p:cNvPr>
          <p:cNvSpPr/>
          <p:nvPr/>
        </p:nvSpPr>
        <p:spPr>
          <a:xfrm>
            <a:off x="3375163" y="2830781"/>
            <a:ext cx="179105" cy="515620"/>
          </a:xfrm>
          <a:prstGeom prst="trapezoid">
            <a:avLst>
              <a:gd name="adj" fmla="val 5277"/>
            </a:avLst>
          </a:prstGeom>
          <a:solidFill>
            <a:srgbClr val="FFCCFF">
              <a:alpha val="58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09672-2F9A-4C4D-902D-5560FB750DF7}"/>
              </a:ext>
            </a:extLst>
          </p:cNvPr>
          <p:cNvSpPr/>
          <p:nvPr/>
        </p:nvSpPr>
        <p:spPr>
          <a:xfrm>
            <a:off x="6278564" y="5880678"/>
            <a:ext cx="4560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Laser Induced Fluorescence (+) and Pulse Induced Fluorescence (o) results for CF</a:t>
            </a:r>
            <a:r>
              <a:rPr lang="en-US" sz="1600" baseline="-25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in CF</a:t>
            </a:r>
            <a:r>
              <a:rPr lang="en-US" sz="1600" baseline="-25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capacitively coupled plasma</a:t>
            </a:r>
            <a:r>
              <a:rPr lang="en-US" sz="1600" baseline="30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[1]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E9A5C-E3CC-4F18-995F-EACB93A983FC}"/>
              </a:ext>
            </a:extLst>
          </p:cNvPr>
          <p:cNvSpPr/>
          <p:nvPr/>
        </p:nvSpPr>
        <p:spPr>
          <a:xfrm>
            <a:off x="432210" y="6598594"/>
            <a:ext cx="5819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[1] - Hancock, G. et al.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Journal of Physical Chemistry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 94.8 (1990): 3269-3272.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F8F5E8D-E59B-4E94-B0D3-6EB6416959EE}"/>
              </a:ext>
            </a:extLst>
          </p:cNvPr>
          <p:cNvSpPr/>
          <p:nvPr/>
        </p:nvSpPr>
        <p:spPr>
          <a:xfrm>
            <a:off x="1512675" y="3545043"/>
            <a:ext cx="68581" cy="31800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E939F11-D732-4FD4-8C0B-36E2D40A340E}"/>
              </a:ext>
            </a:extLst>
          </p:cNvPr>
          <p:cNvSpPr/>
          <p:nvPr/>
        </p:nvSpPr>
        <p:spPr>
          <a:xfrm>
            <a:off x="3530200" y="351903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Laser</a:t>
            </a:r>
            <a:endParaRPr lang="en-US" sz="16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2BB841D-E31F-4FB4-869A-632F0649204D}"/>
              </a:ext>
            </a:extLst>
          </p:cNvPr>
          <p:cNvSpPr/>
          <p:nvPr/>
        </p:nvSpPr>
        <p:spPr>
          <a:xfrm>
            <a:off x="1458638" y="3339391"/>
            <a:ext cx="186158" cy="48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01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3009900" y="561823"/>
            <a:ext cx="6172200" cy="38382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279134" y="1030882"/>
            <a:ext cx="10123690" cy="16278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Vary the </a:t>
            </a:r>
            <a:r>
              <a:rPr lang="en-US" sz="2000" dirty="0">
                <a:solidFill>
                  <a:srgbClr val="F79646">
                    <a:lumMod val="75000"/>
                  </a:srgbClr>
                </a:solidFill>
              </a:rPr>
              <a:t>off time </a:t>
            </a:r>
            <a:r>
              <a:rPr lang="en-US" sz="2000" dirty="0">
                <a:solidFill>
                  <a:prstClr val="black"/>
                </a:solidFill>
              </a:rPr>
              <a:t>between active </a:t>
            </a:r>
            <a:r>
              <a:rPr lang="en-US" sz="2000" dirty="0">
                <a:solidFill>
                  <a:srgbClr val="4F81BD"/>
                </a:solidFill>
              </a:rPr>
              <a:t>RF pulses </a:t>
            </a:r>
            <a:r>
              <a:rPr lang="en-US" sz="2000" dirty="0">
                <a:solidFill>
                  <a:prstClr val="black"/>
                </a:solidFill>
              </a:rPr>
              <a:t>of 10 </a:t>
            </a:r>
            <a:r>
              <a:rPr lang="en-US" sz="2000" dirty="0" err="1">
                <a:solidFill>
                  <a:prstClr val="black"/>
                </a:solidFill>
              </a:rPr>
              <a:t>ms</a:t>
            </a:r>
            <a:r>
              <a:rPr lang="en-US" sz="2000" dirty="0">
                <a:solidFill>
                  <a:prstClr val="black"/>
                </a:solidFill>
              </a:rPr>
              <a:t> (to reach same steady state regardless of off time)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Collect radical emission, which is proportional to </a:t>
            </a:r>
            <a:r>
              <a:rPr lang="en-US" sz="2000" i="1" dirty="0">
                <a:solidFill>
                  <a:srgbClr val="FF0000"/>
                </a:solidFill>
              </a:rPr>
              <a:t>[X]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Normalize it to long on time, steady state intensity </a:t>
            </a:r>
            <a:r>
              <a:rPr lang="en-US" sz="2000" i="1" dirty="0">
                <a:solidFill>
                  <a:srgbClr val="FF0000"/>
                </a:solidFill>
              </a:rPr>
              <a:t>[X]</a:t>
            </a:r>
            <a:r>
              <a:rPr lang="en-US" sz="2000" i="1" baseline="-25000" dirty="0">
                <a:solidFill>
                  <a:srgbClr val="FF0000"/>
                </a:solidFill>
              </a:rPr>
              <a:t>0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and find </a:t>
            </a:r>
            <a:r>
              <a:rPr lang="en-US" sz="2000" i="1" dirty="0" err="1">
                <a:solidFill>
                  <a:prstClr val="black"/>
                </a:solidFill>
              </a:rPr>
              <a:t>k</a:t>
            </a:r>
            <a:r>
              <a:rPr lang="en-US" sz="2000" i="1" baseline="-25000" dirty="0" err="1">
                <a:solidFill>
                  <a:prstClr val="black"/>
                </a:solidFill>
              </a:rPr>
              <a:t>Total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04767-8EAE-9B45-84DF-10948FB8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77251"/>
            <a:ext cx="10972800" cy="450891"/>
          </a:xfrm>
        </p:spPr>
        <p:txBody>
          <a:bodyPr/>
          <a:lstStyle/>
          <a:p>
            <a:r>
              <a:rPr lang="en-US" dirty="0"/>
              <a:t>Pulse Induced Fluorescence Method</a:t>
            </a:r>
            <a:br>
              <a:rPr lang="en-US" sz="2000" dirty="0"/>
            </a:b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D123F-C5DF-409A-97D0-06912A0D01E8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35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6506" y="4289031"/>
            <a:ext cx="540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t</a:t>
            </a:r>
            <a:r>
              <a:rPr lang="en-US" i="1" baseline="-250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off,1</a:t>
            </a:r>
            <a:endParaRPr lang="en-US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177399" y="2860026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180820" y="4475170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8322886" y="5144373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529482" y="3240055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61"/>
          <p:cNvSpPr/>
          <p:nvPr/>
        </p:nvSpPr>
        <p:spPr>
          <a:xfrm rot="21355576">
            <a:off x="9531171" y="3509107"/>
            <a:ext cx="494293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980952" y="3243136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63"/>
          <p:cNvSpPr/>
          <p:nvPr/>
        </p:nvSpPr>
        <p:spPr>
          <a:xfrm rot="21355576">
            <a:off x="7978196" y="3521332"/>
            <a:ext cx="494293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395260" y="3246483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reeform 65"/>
          <p:cNvSpPr/>
          <p:nvPr/>
        </p:nvSpPr>
        <p:spPr>
          <a:xfrm rot="21355576">
            <a:off x="6389306" y="3514912"/>
            <a:ext cx="511846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545191" y="4855656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8535476" y="5125114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6184630" y="5138831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406935" y="4860020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397220" y="5119572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898353" y="5143432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120658" y="4861065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7110943" y="5124173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7609574" y="5145517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831879" y="4863150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7822164" y="5126258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6183776" y="4000968"/>
            <a:ext cx="218083" cy="9138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177399" y="4197794"/>
            <a:ext cx="4313682" cy="3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6879341" y="3498708"/>
            <a:ext cx="1103671" cy="61097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8452911" y="3510872"/>
            <a:ext cx="1090791" cy="61097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Left Brace 87"/>
          <p:cNvSpPr/>
          <p:nvPr/>
        </p:nvSpPr>
        <p:spPr>
          <a:xfrm rot="16200000">
            <a:off x="7342172" y="3776984"/>
            <a:ext cx="162031" cy="1070194"/>
          </a:xfrm>
          <a:prstGeom prst="lef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799232" y="5901369"/>
            <a:ext cx="540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t</a:t>
            </a:r>
            <a:r>
              <a:rPr lang="en-US" i="1" baseline="-250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off,2</a:t>
            </a:r>
            <a:endParaRPr lang="en-US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91" name="Left Brace 90"/>
          <p:cNvSpPr/>
          <p:nvPr/>
        </p:nvSpPr>
        <p:spPr>
          <a:xfrm rot="16200000">
            <a:off x="6927547" y="5822609"/>
            <a:ext cx="160063" cy="219432"/>
          </a:xfrm>
          <a:prstGeom prst="lef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9043102" y="5145807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9265407" y="4857090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9255692" y="5126548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180820" y="5810900"/>
            <a:ext cx="4364482" cy="57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Left Brace 97"/>
          <p:cNvSpPr/>
          <p:nvPr/>
        </p:nvSpPr>
        <p:spPr>
          <a:xfrm>
            <a:off x="5977214" y="3472529"/>
            <a:ext cx="160063" cy="63799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Left Brace 98"/>
          <p:cNvSpPr/>
          <p:nvPr/>
        </p:nvSpPr>
        <p:spPr>
          <a:xfrm>
            <a:off x="5901982" y="5108185"/>
            <a:ext cx="160063" cy="31702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5333442" y="3344450"/>
                <a:ext cx="666336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F79646">
                      <a:lumMod val="75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442" y="3344450"/>
                <a:ext cx="666336" cy="670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250979" y="4931606"/>
                <a:ext cx="666336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F79646">
                      <a:lumMod val="75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979" y="4931606"/>
                <a:ext cx="666336" cy="670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1129637" y="4275340"/>
            <a:ext cx="467477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7"/>
          <p:cNvSpPr/>
          <p:nvPr/>
        </p:nvSpPr>
        <p:spPr>
          <a:xfrm rot="21355576">
            <a:off x="1106180" y="4494208"/>
            <a:ext cx="511846" cy="708851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1591573" y="4478169"/>
            <a:ext cx="1103671" cy="749077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932805" y="3887634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932805" y="5229089"/>
            <a:ext cx="2221992" cy="6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2649" y="4367392"/>
                <a:ext cx="3788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49" y="4367392"/>
                <a:ext cx="378890" cy="369332"/>
              </a:xfrm>
              <a:prstGeom prst="rect">
                <a:avLst/>
              </a:prstGeom>
              <a:blipFill>
                <a:blip r:embed="rId5"/>
                <a:stretch>
                  <a:fillRect l="-6452" r="-3548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>
            <a:off x="2032478" y="4038776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839389" y="4038776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225912" y="4038776"/>
            <a:ext cx="847" cy="143489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 txBox="1">
            <a:spLocks/>
          </p:cNvSpPr>
          <p:nvPr/>
        </p:nvSpPr>
        <p:spPr>
          <a:xfrm>
            <a:off x="505072" y="5496258"/>
            <a:ext cx="3579247" cy="11401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70C0"/>
                </a:solidFill>
              </a:rPr>
              <a:t>RF trigger pulse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Free radical density</a:t>
            </a:r>
          </a:p>
          <a:p>
            <a:pPr>
              <a:defRPr/>
            </a:pPr>
            <a:r>
              <a:rPr lang="en-US" sz="1800" dirty="0">
                <a:solidFill>
                  <a:srgbClr val="008000"/>
                </a:solidFill>
              </a:rPr>
              <a:t>Ideal snapshot in time → </a:t>
            </a:r>
            <a:r>
              <a:rPr lang="en-US" sz="1800" i="1" dirty="0" err="1">
                <a:solidFill>
                  <a:srgbClr val="008000"/>
                </a:solidFill>
              </a:rPr>
              <a:t>k</a:t>
            </a:r>
            <a:r>
              <a:rPr lang="en-US" sz="1800" i="1" baseline="-25000" dirty="0" err="1">
                <a:solidFill>
                  <a:srgbClr val="008000"/>
                </a:solidFill>
              </a:rPr>
              <a:t>Total</a:t>
            </a:r>
            <a:endParaRPr lang="en-US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63688" y="521944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098667" y="4197793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101116" y="5790320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53"/>
          <p:cNvSpPr/>
          <p:nvPr/>
        </p:nvSpPr>
        <p:spPr>
          <a:xfrm rot="21355576">
            <a:off x="1808357" y="4512724"/>
            <a:ext cx="511846" cy="45272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038772" y="4541929"/>
            <a:ext cx="510369" cy="53029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57"/>
          <p:cNvSpPr/>
          <p:nvPr/>
        </p:nvSpPr>
        <p:spPr>
          <a:xfrm rot="21355576">
            <a:off x="2219175" y="4659145"/>
            <a:ext cx="511846" cy="45272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A397F50-DFB5-4512-BF98-BEDAA5BC8C2F}"/>
              </a:ext>
            </a:extLst>
          </p:cNvPr>
          <p:cNvSpPr/>
          <p:nvPr/>
        </p:nvSpPr>
        <p:spPr>
          <a:xfrm>
            <a:off x="245088" y="6558197"/>
            <a:ext cx="5819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[1] - Hancock, G. et al.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Journal of Physical Chemistry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 94.8 (1990): 3269-3272.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BFD3D-8EE6-4F9D-8C2A-5B4E1D6D9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473" y="2524787"/>
            <a:ext cx="5819417" cy="3760239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8AD985A-A50D-463F-BEE5-A0379A9EF32C}"/>
              </a:ext>
            </a:extLst>
          </p:cNvPr>
          <p:cNvSpPr/>
          <p:nvPr/>
        </p:nvSpPr>
        <p:spPr>
          <a:xfrm>
            <a:off x="5484197" y="6204039"/>
            <a:ext cx="4908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PIF raw data in CF</a:t>
            </a:r>
            <a:r>
              <a:rPr lang="en-US" sz="1600" baseline="-25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capacitively coupled plasma</a:t>
            </a:r>
            <a:r>
              <a:rPr lang="en-US" sz="1600" baseline="30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[3]</a:t>
            </a:r>
            <a:endParaRPr lang="en-US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F2A68F0-828C-4959-9CD0-7C99DE275677}"/>
              </a:ext>
            </a:extLst>
          </p:cNvPr>
          <p:cNvSpPr/>
          <p:nvPr/>
        </p:nvSpPr>
        <p:spPr>
          <a:xfrm>
            <a:off x="894373" y="2829990"/>
            <a:ext cx="935461" cy="541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C3D435-8DE5-4366-B2C8-00ADC9F1FB02}"/>
              </a:ext>
            </a:extLst>
          </p:cNvPr>
          <p:cNvSpPr/>
          <p:nvPr/>
        </p:nvSpPr>
        <p:spPr>
          <a:xfrm>
            <a:off x="2822778" y="2827028"/>
            <a:ext cx="935461" cy="5419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25F1158-4958-4C15-BEE1-CC91D82811FF}"/>
              </a:ext>
            </a:extLst>
          </p:cNvPr>
          <p:cNvSpPr/>
          <p:nvPr/>
        </p:nvSpPr>
        <p:spPr>
          <a:xfrm>
            <a:off x="898206" y="2821244"/>
            <a:ext cx="935461" cy="541954"/>
          </a:xfrm>
          <a:prstGeom prst="rect">
            <a:avLst/>
          </a:prstGeom>
          <a:solidFill>
            <a:srgbClr val="FFCC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741EBDE-1355-412C-AD62-A97F846EBB11}"/>
              </a:ext>
            </a:extLst>
          </p:cNvPr>
          <p:cNvSpPr/>
          <p:nvPr/>
        </p:nvSpPr>
        <p:spPr>
          <a:xfrm>
            <a:off x="764064" y="2495546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Active Glow</a:t>
            </a:r>
            <a:endParaRPr lang="en-US" sz="16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2F1639B-F4FC-4406-A7AB-04B5E36C4FFA}"/>
              </a:ext>
            </a:extLst>
          </p:cNvPr>
          <p:cNvSpPr/>
          <p:nvPr/>
        </p:nvSpPr>
        <p:spPr>
          <a:xfrm>
            <a:off x="2695243" y="2465889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After Glow</a:t>
            </a:r>
            <a:endParaRPr lang="en-US" sz="16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C236213-9CB8-47F0-B32D-9DD226B47565}"/>
              </a:ext>
            </a:extLst>
          </p:cNvPr>
          <p:cNvSpPr/>
          <p:nvPr/>
        </p:nvSpPr>
        <p:spPr>
          <a:xfrm>
            <a:off x="1609653" y="3549935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Spectrometer</a:t>
            </a:r>
            <a:endParaRPr lang="en-US" sz="1600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79BCD5B-3665-4439-863F-534DEFDCB8A3}"/>
              </a:ext>
            </a:extLst>
          </p:cNvPr>
          <p:cNvSpPr/>
          <p:nvPr/>
        </p:nvSpPr>
        <p:spPr>
          <a:xfrm>
            <a:off x="1205153" y="3606821"/>
            <a:ext cx="312485" cy="245413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62AA48E-47FF-4F1D-AE32-CFE33AD8F80C}"/>
              </a:ext>
            </a:extLst>
          </p:cNvPr>
          <p:cNvSpPr/>
          <p:nvPr/>
        </p:nvSpPr>
        <p:spPr>
          <a:xfrm>
            <a:off x="2831255" y="2821244"/>
            <a:ext cx="935461" cy="541954"/>
          </a:xfrm>
          <a:prstGeom prst="rect">
            <a:avLst/>
          </a:prstGeom>
          <a:solidFill>
            <a:srgbClr val="FFCCFF">
              <a:alpha val="45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8DFCEC1-35C8-41CE-B00A-CBDF46091A09}"/>
              </a:ext>
            </a:extLst>
          </p:cNvPr>
          <p:cNvSpPr/>
          <p:nvPr/>
        </p:nvSpPr>
        <p:spPr>
          <a:xfrm>
            <a:off x="3131222" y="3606821"/>
            <a:ext cx="312485" cy="245413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96921-17F0-4EEF-8118-0F5B41925386}"/>
              </a:ext>
            </a:extLst>
          </p:cNvPr>
          <p:cNvSpPr/>
          <p:nvPr/>
        </p:nvSpPr>
        <p:spPr>
          <a:xfrm>
            <a:off x="1271516" y="3345756"/>
            <a:ext cx="186158" cy="48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C557D27-5C05-4048-A797-48F33778DA27}"/>
              </a:ext>
            </a:extLst>
          </p:cNvPr>
          <p:cNvSpPr/>
          <p:nvPr/>
        </p:nvSpPr>
        <p:spPr>
          <a:xfrm>
            <a:off x="3202635" y="3345756"/>
            <a:ext cx="186158" cy="48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302" y="3406606"/>
            <a:ext cx="3371920" cy="2803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732" y="618561"/>
            <a:ext cx="3691490" cy="28742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923" y="65461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Gibson et al.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Plasma Phys. Control. Fusion 59 (2017)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1715" y="6209828"/>
            <a:ext cx="5133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 - HPEM Density profiles at radial and axial center of processing ICP. Bottom – </a:t>
            </a:r>
            <a:r>
              <a:rPr lang="en-US" sz="1400" dirty="0" err="1"/>
              <a:t>Radical:Ion</a:t>
            </a:r>
            <a:r>
              <a:rPr lang="en-US" sz="1400" dirty="0"/>
              <a:t> Flux Ratio at Wafer Surface</a:t>
            </a:r>
            <a:r>
              <a:rPr lang="en-US" sz="1400" baseline="30000" dirty="0"/>
              <a:t>[1]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EE582-46D7-5145-B3F0-38AF6D67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get from PIF?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837D53AA-0450-4747-BA88-4275286069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825" y="872722"/>
                <a:ext cx="6942957" cy="5047694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0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O</a:t>
                </a:r>
                <a:r>
                  <a:rPr lang="en-US" sz="1800" baseline="-25000" dirty="0"/>
                  <a:t>2 </a:t>
                </a:r>
                <a:r>
                  <a:rPr lang="en-US" sz="1800" dirty="0"/>
                  <a:t>plasma generates atomic O</a:t>
                </a:r>
              </a:p>
              <a:p>
                <a:r>
                  <a:rPr lang="en-US" sz="1800" dirty="0"/>
                  <a:t>In plasma afterglow, [O] decay comes from pumping and surface loss</a:t>
                </a:r>
              </a:p>
              <a:p>
                <a:pPr marL="0" indent="0">
                  <a:buNone/>
                </a:pPr>
                <a:r>
                  <a:rPr lang="en-US" sz="1800" i="1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𝑝𝑢𝑚𝑝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1800" dirty="0"/>
              </a:p>
              <a:p>
                <a:r>
                  <a:rPr lang="en-US" sz="1800" i="1" dirty="0" err="1"/>
                  <a:t>k</a:t>
                </a:r>
                <a:r>
                  <a:rPr lang="en-US" sz="1800" i="1" baseline="-25000" dirty="0" err="1"/>
                  <a:t>total</a:t>
                </a:r>
                <a:r>
                  <a:rPr lang="en-US" sz="1800" dirty="0"/>
                  <a:t> is measured through study of intensity decay of atomic O. From diffusion theory</a:t>
                </a:r>
              </a:p>
              <a:p>
                <a:pPr marL="0" indent="0"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𝑤𝑎𝑙𝑙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2(2−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800" b="1" dirty="0"/>
                  <a:t> – total surface loss probability is final result</a:t>
                </a:r>
                <a:endParaRPr lang="en-US" sz="1800" b="1" baseline="30000" dirty="0"/>
              </a:p>
              <a:p>
                <a:r>
                  <a:rPr lang="en-US" sz="2000" dirty="0">
                    <a:sym typeface="Symbol" panose="05050102010706020507" pitchFamily="18" charset="2"/>
                  </a:rPr>
                  <a:t></a:t>
                </a:r>
                <a:r>
                  <a:rPr lang="en-US" sz="1800" dirty="0">
                    <a:sym typeface="Symbol" panose="05050102010706020507" pitchFamily="18" charset="2"/>
                  </a:rPr>
                  <a:t> - surface recombination to form O</a:t>
                </a:r>
                <a:r>
                  <a:rPr lang="en-US" sz="1800" baseline="-25000" dirty="0">
                    <a:sym typeface="Symbol" panose="05050102010706020507" pitchFamily="18" charset="2"/>
                  </a:rPr>
                  <a:t>2</a:t>
                </a:r>
                <a:r>
                  <a:rPr lang="en-US" sz="1800" dirty="0">
                    <a:sym typeface="Symbol" panose="05050102010706020507" pitchFamily="18" charset="2"/>
                  </a:rPr>
                  <a:t> is result if experiment is known to exclude other reactions</a:t>
                </a:r>
                <a:endParaRPr lang="en-US" sz="20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837D53AA-0450-4747-BA88-42752860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" y="872722"/>
                <a:ext cx="6942957" cy="5047694"/>
              </a:xfrm>
              <a:prstGeom prst="rect">
                <a:avLst/>
              </a:prstGeom>
              <a:blipFill>
                <a:blip r:embed="rId4"/>
                <a:stretch>
                  <a:fillRect l="-790" t="-6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EA0555-4BFB-4BA1-9584-92076B010706}"/>
                  </a:ext>
                </a:extLst>
              </p:cNvPr>
              <p:cNvSpPr/>
              <p:nvPr/>
            </p:nvSpPr>
            <p:spPr>
              <a:xfrm>
                <a:off x="1576801" y="5308988"/>
                <a:ext cx="3146885" cy="11079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600" dirty="0"/>
                  <a:t> – Characteristic diffusion length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– O/O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 Diffusion coefficient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/>
                  <a:t>–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Thermal Velocity</a:t>
                </a:r>
              </a:p>
              <a:p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V/S </a:t>
                </a:r>
                <a:r>
                  <a:rPr lang="en-US" sz="1600" dirty="0"/>
                  <a:t>–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Volume to surface ratio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EA0555-4BFB-4BA1-9584-92076B01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801" y="5308988"/>
                <a:ext cx="3146885" cy="1107996"/>
              </a:xfrm>
              <a:prstGeom prst="rect">
                <a:avLst/>
              </a:prstGeom>
              <a:blipFill>
                <a:blip r:embed="rId5"/>
                <a:stretch>
                  <a:fillRect l="-965" t="-1087" b="-27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DD477BA-5E90-8F4A-9031-B22C2CBD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36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5005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74">
            <a:extLst>
              <a:ext uri="{FF2B5EF4-FFF2-40B4-BE49-F238E27FC236}">
                <a16:creationId xmlns:a16="http://schemas.microsoft.com/office/drawing/2014/main" id="{2F97E32A-7198-439F-BFB5-5BE039F78E3C}"/>
              </a:ext>
            </a:extLst>
          </p:cNvPr>
          <p:cNvSpPr/>
          <p:nvPr/>
        </p:nvSpPr>
        <p:spPr>
          <a:xfrm>
            <a:off x="8713875" y="4852119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Freeform 74">
            <a:extLst>
              <a:ext uri="{FF2B5EF4-FFF2-40B4-BE49-F238E27FC236}">
                <a16:creationId xmlns:a16="http://schemas.microsoft.com/office/drawing/2014/main" id="{CB58D0E6-50CD-4681-9224-A8628D49C10C}"/>
              </a:ext>
            </a:extLst>
          </p:cNvPr>
          <p:cNvSpPr/>
          <p:nvPr/>
        </p:nvSpPr>
        <p:spPr>
          <a:xfrm>
            <a:off x="9441059" y="4826744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4"/>
              <p:cNvSpPr txBox="1">
                <a:spLocks/>
              </p:cNvSpPr>
              <p:nvPr/>
            </p:nvSpPr>
            <p:spPr>
              <a:xfrm>
                <a:off x="149273" y="995548"/>
                <a:ext cx="8097237" cy="3817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57175" indent="-257175" algn="l" defTabSz="3429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1pPr>
                <a:lvl2pPr marL="557213" indent="-214313" algn="l" defTabSz="3429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2pPr>
                <a:lvl3pPr marL="857250" indent="-171450" algn="l" defTabSz="3429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3pPr>
                <a:lvl4pPr marL="1200150" indent="-171450" algn="l" defTabSz="3429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05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4pPr>
                <a:lvl5pPr marL="1543050" indent="-171450" algn="l" defTabSz="3429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75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Temperature poses a challenge, on multiple levels (GEC 2018)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1 – </a:t>
                </a:r>
                <a:r>
                  <a:rPr lang="en-US" sz="2000" i="1" dirty="0">
                    <a:latin typeface="Cambria Math" panose="02040503050406030204" pitchFamily="18" charset="0"/>
                  </a:rPr>
                  <a:t>T</a:t>
                </a:r>
                <a:r>
                  <a:rPr lang="en-US" sz="2000" i="1" baseline="-25000" dirty="0">
                    <a:latin typeface="Cambria Math" panose="02040503050406030204" pitchFamily="18" charset="0"/>
                  </a:rPr>
                  <a:t>w</a:t>
                </a:r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</a:rPr>
                  <a:t>varies with average power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2 – </a:t>
                </a:r>
                <a:r>
                  <a:rPr lang="en-US" sz="2000" i="1" dirty="0" err="1">
                    <a:latin typeface="Cambria Math" panose="02040503050406030204" pitchFamily="18" charset="0"/>
                  </a:rPr>
                  <a:t>T</a:t>
                </a:r>
                <a:r>
                  <a:rPr lang="en-US" sz="2000" i="1" baseline="-25000" dirty="0" err="1">
                    <a:latin typeface="Cambria Math" panose="02040503050406030204" pitchFamily="18" charset="0"/>
                  </a:rPr>
                  <a:t>g</a:t>
                </a:r>
                <a:r>
                  <a:rPr lang="en-US" sz="2000" i="1" baseline="-25000" dirty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</a:rPr>
                  <a:t>is assumed for final calculation (+/- 50% or more error)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2(2−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𝑡h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>
                    <a:latin typeface="+mn-lt"/>
                  </a:rPr>
                  <a:t>3 – </a:t>
                </a:r>
                <a:r>
                  <a:rPr lang="en-US" sz="2000" i="1" dirty="0" err="1">
                    <a:latin typeface="+mn-lt"/>
                  </a:rPr>
                  <a:t>T</a:t>
                </a:r>
                <a:r>
                  <a:rPr lang="en-US" sz="2000" i="1" baseline="-25000" dirty="0" err="1">
                    <a:latin typeface="+mn-lt"/>
                  </a:rPr>
                  <a:t>g</a:t>
                </a:r>
                <a:r>
                  <a:rPr lang="en-US" sz="2000" i="1" dirty="0">
                    <a:latin typeface="+mn-lt"/>
                  </a:rPr>
                  <a:t> </a:t>
                </a:r>
                <a:r>
                  <a:rPr lang="en-US" sz="2000" dirty="0">
                    <a:latin typeface="+mn-lt"/>
                  </a:rPr>
                  <a:t>varies within the pulse and so total gas density varies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n-lt"/>
                  </a:rPr>
                  <a:t>Clearly need a way to quantify temperature</a:t>
                </a:r>
              </a:p>
            </p:txBody>
          </p:sp>
        </mc:Choice>
        <mc:Fallback xmlns="">
          <p:sp>
            <p:nvSpPr>
              <p:cNvPr id="16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73" y="995548"/>
                <a:ext cx="8097237" cy="3817199"/>
              </a:xfrm>
              <a:prstGeom prst="rect">
                <a:avLst/>
              </a:prstGeom>
              <a:blipFill>
                <a:blip r:embed="rId2"/>
                <a:stretch>
                  <a:fillRect l="-752" t="-799" b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78A2448-3ED0-F549-9179-08EB3AD8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43801"/>
            <a:ext cx="10972800" cy="450891"/>
          </a:xfrm>
        </p:spPr>
        <p:txBody>
          <a:bodyPr/>
          <a:lstStyle/>
          <a:p>
            <a:r>
              <a:rPr lang="en-US" dirty="0"/>
              <a:t>PIF Challenges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088D-D369-4065-8B2E-394EAEE794CD}"/>
                  </a:ext>
                </a:extLst>
              </p:cNvPr>
              <p:cNvSpPr/>
              <p:nvPr/>
            </p:nvSpPr>
            <p:spPr>
              <a:xfrm>
                <a:off x="7536128" y="1144842"/>
                <a:ext cx="3344698" cy="12003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– Characteristic diffusion length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– O/O</a:t>
                </a:r>
                <a:r>
                  <a:rPr lang="en-US" baseline="-25000" dirty="0"/>
                  <a:t>2</a:t>
                </a:r>
                <a:r>
                  <a:rPr lang="en-US" dirty="0"/>
                  <a:t> Diffusion coefficient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–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Thermal Velocity</a:t>
                </a:r>
              </a:p>
              <a:p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V/S </a:t>
                </a:r>
                <a:r>
                  <a:rPr lang="en-US" dirty="0"/>
                  <a:t>–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Volume to surface ratio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088D-D369-4065-8B2E-394EAEE79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28" y="1144842"/>
                <a:ext cx="3344698" cy="1200329"/>
              </a:xfrm>
              <a:prstGeom prst="rect">
                <a:avLst/>
              </a:prstGeom>
              <a:blipFill>
                <a:blip r:embed="rId3"/>
                <a:stretch>
                  <a:fillRect l="-1270" t="-2513" r="-726" b="-65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C4A6ED9-DF5C-4871-9E6B-F9A3AC903B06}"/>
              </a:ext>
            </a:extLst>
          </p:cNvPr>
          <p:cNvSpPr/>
          <p:nvPr/>
        </p:nvSpPr>
        <p:spPr>
          <a:xfrm>
            <a:off x="9038519" y="4144329"/>
            <a:ext cx="584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t</a:t>
            </a:r>
            <a:r>
              <a:rPr lang="en-US" sz="2000" i="1" baseline="-250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off,1</a:t>
            </a:r>
            <a:endParaRPr lang="en-US" sz="20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319729-5C82-4FF2-AD3A-38BF9B9368F8}"/>
              </a:ext>
            </a:extLst>
          </p:cNvPr>
          <p:cNvCxnSpPr/>
          <p:nvPr/>
        </p:nvCxnSpPr>
        <p:spPr>
          <a:xfrm flipV="1">
            <a:off x="7989412" y="2715324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51CF36-1DC9-4161-9F2B-6007176887B4}"/>
              </a:ext>
            </a:extLst>
          </p:cNvPr>
          <p:cNvCxnSpPr/>
          <p:nvPr/>
        </p:nvCxnSpPr>
        <p:spPr>
          <a:xfrm flipV="1">
            <a:off x="7985879" y="4536410"/>
            <a:ext cx="0" cy="1338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5B3317E-693D-4D0D-8A38-FA4C51CD1E1F}"/>
              </a:ext>
            </a:extLst>
          </p:cNvPr>
          <p:cNvSpPr/>
          <p:nvPr/>
        </p:nvSpPr>
        <p:spPr>
          <a:xfrm>
            <a:off x="9810721" y="3098434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63">
            <a:extLst>
              <a:ext uri="{FF2B5EF4-FFF2-40B4-BE49-F238E27FC236}">
                <a16:creationId xmlns:a16="http://schemas.microsoft.com/office/drawing/2014/main" id="{4AAFBDC4-8203-488A-8149-F6E1D1CC8602}"/>
              </a:ext>
            </a:extLst>
          </p:cNvPr>
          <p:cNvSpPr/>
          <p:nvPr/>
        </p:nvSpPr>
        <p:spPr>
          <a:xfrm rot="21355576">
            <a:off x="9799034" y="3375167"/>
            <a:ext cx="535500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88534A-9701-414D-9E52-67F9472CECC3}"/>
              </a:ext>
            </a:extLst>
          </p:cNvPr>
          <p:cNvSpPr/>
          <p:nvPr/>
        </p:nvSpPr>
        <p:spPr>
          <a:xfrm>
            <a:off x="8207273" y="3101781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65">
            <a:extLst>
              <a:ext uri="{FF2B5EF4-FFF2-40B4-BE49-F238E27FC236}">
                <a16:creationId xmlns:a16="http://schemas.microsoft.com/office/drawing/2014/main" id="{8A2F92F4-8F28-4D6D-A60B-075FE9C6578C}"/>
              </a:ext>
            </a:extLst>
          </p:cNvPr>
          <p:cNvSpPr/>
          <p:nvPr/>
        </p:nvSpPr>
        <p:spPr>
          <a:xfrm rot="21355576">
            <a:off x="8201319" y="3370210"/>
            <a:ext cx="511846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A90BDD-082D-4F1B-993E-A92779F319A2}"/>
              </a:ext>
            </a:extLst>
          </p:cNvPr>
          <p:cNvSpPr/>
          <p:nvPr/>
        </p:nvSpPr>
        <p:spPr>
          <a:xfrm>
            <a:off x="8211994" y="4921260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73">
            <a:extLst>
              <a:ext uri="{FF2B5EF4-FFF2-40B4-BE49-F238E27FC236}">
                <a16:creationId xmlns:a16="http://schemas.microsoft.com/office/drawing/2014/main" id="{DBFC03AE-B811-46F7-82FE-3C7B68B5D121}"/>
              </a:ext>
            </a:extLst>
          </p:cNvPr>
          <p:cNvSpPr/>
          <p:nvPr/>
        </p:nvSpPr>
        <p:spPr>
          <a:xfrm>
            <a:off x="8202279" y="5180812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74">
            <a:extLst>
              <a:ext uri="{FF2B5EF4-FFF2-40B4-BE49-F238E27FC236}">
                <a16:creationId xmlns:a16="http://schemas.microsoft.com/office/drawing/2014/main" id="{50811B35-1872-4C2D-BE3A-012C2BF6622B}"/>
              </a:ext>
            </a:extLst>
          </p:cNvPr>
          <p:cNvSpPr/>
          <p:nvPr/>
        </p:nvSpPr>
        <p:spPr>
          <a:xfrm>
            <a:off x="8703412" y="5204672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52C6E-FD6E-4227-9EBF-21402BA90E2F}"/>
              </a:ext>
            </a:extLst>
          </p:cNvPr>
          <p:cNvSpPr/>
          <p:nvPr/>
        </p:nvSpPr>
        <p:spPr>
          <a:xfrm>
            <a:off x="8925717" y="4922305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76">
            <a:extLst>
              <a:ext uri="{FF2B5EF4-FFF2-40B4-BE49-F238E27FC236}">
                <a16:creationId xmlns:a16="http://schemas.microsoft.com/office/drawing/2014/main" id="{5C208DCA-00DF-464F-BDA7-20105CEFABBA}"/>
              </a:ext>
            </a:extLst>
          </p:cNvPr>
          <p:cNvSpPr/>
          <p:nvPr/>
        </p:nvSpPr>
        <p:spPr>
          <a:xfrm>
            <a:off x="8924880" y="5185413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80">
            <a:extLst>
              <a:ext uri="{FF2B5EF4-FFF2-40B4-BE49-F238E27FC236}">
                <a16:creationId xmlns:a16="http://schemas.microsoft.com/office/drawing/2014/main" id="{64EFC5E1-1284-4C0B-B744-DA4A59A17C44}"/>
              </a:ext>
            </a:extLst>
          </p:cNvPr>
          <p:cNvSpPr/>
          <p:nvPr/>
        </p:nvSpPr>
        <p:spPr>
          <a:xfrm>
            <a:off x="9414633" y="5206757"/>
            <a:ext cx="596182" cy="36094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4DC645-9B40-48A8-A2C7-241A8B17FDDA}"/>
              </a:ext>
            </a:extLst>
          </p:cNvPr>
          <p:cNvSpPr/>
          <p:nvPr/>
        </p:nvSpPr>
        <p:spPr>
          <a:xfrm>
            <a:off x="9636938" y="4924390"/>
            <a:ext cx="491700" cy="957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82">
            <a:extLst>
              <a:ext uri="{FF2B5EF4-FFF2-40B4-BE49-F238E27FC236}">
                <a16:creationId xmlns:a16="http://schemas.microsoft.com/office/drawing/2014/main" id="{DDB7725B-973E-48FD-872E-060151669F3E}"/>
              </a:ext>
            </a:extLst>
          </p:cNvPr>
          <p:cNvSpPr/>
          <p:nvPr/>
        </p:nvSpPr>
        <p:spPr>
          <a:xfrm>
            <a:off x="9627223" y="5187498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F4BFA78-9A8C-44B2-9573-C9B3B0C6BEDF}"/>
              </a:ext>
            </a:extLst>
          </p:cNvPr>
          <p:cNvCxnSpPr>
            <a:cxnSpLocks/>
          </p:cNvCxnSpPr>
          <p:nvPr/>
        </p:nvCxnSpPr>
        <p:spPr>
          <a:xfrm flipV="1">
            <a:off x="7989412" y="4056779"/>
            <a:ext cx="261103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B2159A1-BEC5-4849-B1FC-E5225CB7634F}"/>
              </a:ext>
            </a:extLst>
          </p:cNvPr>
          <p:cNvSpPr/>
          <p:nvPr/>
        </p:nvSpPr>
        <p:spPr>
          <a:xfrm>
            <a:off x="8691354" y="3354006"/>
            <a:ext cx="1103671" cy="61097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91CCD7AE-460F-49C2-BD84-EBA4BC29805A}"/>
              </a:ext>
            </a:extLst>
          </p:cNvPr>
          <p:cNvSpPr/>
          <p:nvPr/>
        </p:nvSpPr>
        <p:spPr>
          <a:xfrm rot="16200000">
            <a:off x="9154185" y="3632282"/>
            <a:ext cx="162031" cy="1070194"/>
          </a:xfrm>
          <a:prstGeom prst="lef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DC817C-BDC2-4140-A029-C996CE6419DA}"/>
              </a:ext>
            </a:extLst>
          </p:cNvPr>
          <p:cNvSpPr/>
          <p:nvPr/>
        </p:nvSpPr>
        <p:spPr>
          <a:xfrm>
            <a:off x="8604291" y="5962609"/>
            <a:ext cx="584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t</a:t>
            </a:r>
            <a:r>
              <a:rPr lang="en-US" sz="2000" i="1" baseline="-250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off,2</a:t>
            </a:r>
            <a:endParaRPr lang="en-US" sz="20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30AA9243-9C1B-4A5F-B11B-43EDA8BEF812}"/>
              </a:ext>
            </a:extLst>
          </p:cNvPr>
          <p:cNvSpPr/>
          <p:nvPr/>
        </p:nvSpPr>
        <p:spPr>
          <a:xfrm rot="16200000">
            <a:off x="8732606" y="5883849"/>
            <a:ext cx="160063" cy="219432"/>
          </a:xfrm>
          <a:prstGeom prst="lef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73C71EF-578B-4B8F-AFFD-58CB88622CDD}"/>
              </a:ext>
            </a:extLst>
          </p:cNvPr>
          <p:cNvCxnSpPr>
            <a:cxnSpLocks/>
          </p:cNvCxnSpPr>
          <p:nvPr/>
        </p:nvCxnSpPr>
        <p:spPr>
          <a:xfrm flipV="1">
            <a:off x="7985880" y="5874816"/>
            <a:ext cx="2607609" cy="3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Brace 48">
            <a:extLst>
              <a:ext uri="{FF2B5EF4-FFF2-40B4-BE49-F238E27FC236}">
                <a16:creationId xmlns:a16="http://schemas.microsoft.com/office/drawing/2014/main" id="{33A79ECD-5222-4393-BEC7-1142CB105430}"/>
              </a:ext>
            </a:extLst>
          </p:cNvPr>
          <p:cNvSpPr/>
          <p:nvPr/>
        </p:nvSpPr>
        <p:spPr>
          <a:xfrm>
            <a:off x="7789227" y="3327827"/>
            <a:ext cx="160063" cy="63799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0A0F5DBD-3030-4A30-985C-88BA3DBF81CD}"/>
              </a:ext>
            </a:extLst>
          </p:cNvPr>
          <p:cNvSpPr/>
          <p:nvPr/>
        </p:nvSpPr>
        <p:spPr>
          <a:xfrm>
            <a:off x="7707041" y="5169425"/>
            <a:ext cx="229977" cy="31702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A4B4730-BB64-4D26-9F3A-D89BA05314E0}"/>
                  </a:ext>
                </a:extLst>
              </p:cNvPr>
              <p:cNvSpPr/>
              <p:nvPr/>
            </p:nvSpPr>
            <p:spPr>
              <a:xfrm>
                <a:off x="7415788" y="3306540"/>
                <a:ext cx="444802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79646">
                      <a:lumMod val="75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A4B4730-BB64-4D26-9F3A-D89BA0531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788" y="3306540"/>
                <a:ext cx="444802" cy="718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2B58A3A-135F-4471-897E-7627EEB73A6D}"/>
                  </a:ext>
                </a:extLst>
              </p:cNvPr>
              <p:cNvSpPr/>
              <p:nvPr/>
            </p:nvSpPr>
            <p:spPr>
              <a:xfrm>
                <a:off x="7331316" y="5001387"/>
                <a:ext cx="444802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79646">
                      <a:lumMod val="75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2B58A3A-135F-4471-897E-7627EEB73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316" y="5001387"/>
                <a:ext cx="444802" cy="7188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F0A13480-21F1-499D-B2A0-1E38E3378D21}"/>
              </a:ext>
            </a:extLst>
          </p:cNvPr>
          <p:cNvSpPr/>
          <p:nvPr/>
        </p:nvSpPr>
        <p:spPr>
          <a:xfrm>
            <a:off x="10240992" y="4030659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6B7CE42-054E-423C-B747-954B4A999BB5}"/>
              </a:ext>
            </a:extLst>
          </p:cNvPr>
          <p:cNvSpPr/>
          <p:nvPr/>
        </p:nvSpPr>
        <p:spPr>
          <a:xfrm>
            <a:off x="10277711" y="5867492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65">
            <a:extLst>
              <a:ext uri="{FF2B5EF4-FFF2-40B4-BE49-F238E27FC236}">
                <a16:creationId xmlns:a16="http://schemas.microsoft.com/office/drawing/2014/main" id="{06F691B2-42E7-43C4-A389-98E4DAA81E0A}"/>
              </a:ext>
            </a:extLst>
          </p:cNvPr>
          <p:cNvSpPr/>
          <p:nvPr/>
        </p:nvSpPr>
        <p:spPr>
          <a:xfrm rot="21355576">
            <a:off x="8201319" y="3168303"/>
            <a:ext cx="511846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id="{782A741A-325E-4846-90CA-05BF6C2D55DC}"/>
              </a:ext>
            </a:extLst>
          </p:cNvPr>
          <p:cNvSpPr/>
          <p:nvPr/>
        </p:nvSpPr>
        <p:spPr>
          <a:xfrm>
            <a:off x="8691354" y="3152099"/>
            <a:ext cx="1103671" cy="610974"/>
          </a:xfrm>
          <a:custGeom>
            <a:avLst/>
            <a:gdLst>
              <a:gd name="connsiteX0" fmla="*/ 0 w 876300"/>
              <a:gd name="connsiteY0" fmla="*/ 0 h 397428"/>
              <a:gd name="connsiteX1" fmla="*/ 215900 w 876300"/>
              <a:gd name="connsiteY1" fmla="*/ 269875 h 397428"/>
              <a:gd name="connsiteX2" fmla="*/ 876300 w 876300"/>
              <a:gd name="connsiteY2" fmla="*/ 396875 h 39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397428">
                <a:moveTo>
                  <a:pt x="0" y="0"/>
                </a:moveTo>
                <a:cubicBezTo>
                  <a:pt x="34925" y="101864"/>
                  <a:pt x="69850" y="203729"/>
                  <a:pt x="215900" y="269875"/>
                </a:cubicBezTo>
                <a:cubicBezTo>
                  <a:pt x="361950" y="336021"/>
                  <a:pt x="700088" y="404283"/>
                  <a:pt x="876300" y="396875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65">
            <a:extLst>
              <a:ext uri="{FF2B5EF4-FFF2-40B4-BE49-F238E27FC236}">
                <a16:creationId xmlns:a16="http://schemas.microsoft.com/office/drawing/2014/main" id="{D9021936-2D18-4AAA-ADC2-A970280DFACB}"/>
              </a:ext>
            </a:extLst>
          </p:cNvPr>
          <p:cNvSpPr/>
          <p:nvPr/>
        </p:nvSpPr>
        <p:spPr>
          <a:xfrm rot="21355576">
            <a:off x="9810861" y="3171186"/>
            <a:ext cx="511846" cy="578164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reeform 73">
            <a:extLst>
              <a:ext uri="{FF2B5EF4-FFF2-40B4-BE49-F238E27FC236}">
                <a16:creationId xmlns:a16="http://schemas.microsoft.com/office/drawing/2014/main" id="{5551CD90-E624-4F1C-AF28-85C3E4EFEDA4}"/>
              </a:ext>
            </a:extLst>
          </p:cNvPr>
          <p:cNvSpPr/>
          <p:nvPr/>
        </p:nvSpPr>
        <p:spPr>
          <a:xfrm>
            <a:off x="8221620" y="4846015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Freeform 73">
            <a:extLst>
              <a:ext uri="{FF2B5EF4-FFF2-40B4-BE49-F238E27FC236}">
                <a16:creationId xmlns:a16="http://schemas.microsoft.com/office/drawing/2014/main" id="{DE439F44-C3C8-4819-ACD8-F30F221C4007}"/>
              </a:ext>
            </a:extLst>
          </p:cNvPr>
          <p:cNvSpPr/>
          <p:nvPr/>
        </p:nvSpPr>
        <p:spPr>
          <a:xfrm>
            <a:off x="8948804" y="4820640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73">
            <a:extLst>
              <a:ext uri="{FF2B5EF4-FFF2-40B4-BE49-F238E27FC236}">
                <a16:creationId xmlns:a16="http://schemas.microsoft.com/office/drawing/2014/main" id="{AF340A1D-07A8-4816-8138-A0BD047BF5B3}"/>
              </a:ext>
            </a:extLst>
          </p:cNvPr>
          <p:cNvSpPr/>
          <p:nvPr/>
        </p:nvSpPr>
        <p:spPr>
          <a:xfrm>
            <a:off x="9650309" y="4795251"/>
            <a:ext cx="494293" cy="305908"/>
          </a:xfrm>
          <a:custGeom>
            <a:avLst/>
            <a:gdLst>
              <a:gd name="connsiteX0" fmla="*/ 0 w 694944"/>
              <a:gd name="connsiteY0" fmla="*/ 299734 h 299734"/>
              <a:gd name="connsiteX1" fmla="*/ 265176 w 694944"/>
              <a:gd name="connsiteY1" fmla="*/ 34558 h 299734"/>
              <a:gd name="connsiteX2" fmla="*/ 694944 w 694944"/>
              <a:gd name="connsiteY2" fmla="*/ 7126 h 29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4944" h="299734">
                <a:moveTo>
                  <a:pt x="0" y="299734"/>
                </a:moveTo>
                <a:cubicBezTo>
                  <a:pt x="74676" y="191530"/>
                  <a:pt x="149352" y="83326"/>
                  <a:pt x="265176" y="34558"/>
                </a:cubicBezTo>
                <a:cubicBezTo>
                  <a:pt x="381000" y="-14210"/>
                  <a:pt x="588264" y="1030"/>
                  <a:pt x="694944" y="7126"/>
                </a:cubicBezTo>
              </a:path>
            </a:pathLst>
          </a:custGeom>
          <a:ln w="19050"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5FE6B-1089-42B2-8104-73B2C363BCF1}"/>
              </a:ext>
            </a:extLst>
          </p:cNvPr>
          <p:cNvSpPr/>
          <p:nvPr/>
        </p:nvSpPr>
        <p:spPr>
          <a:xfrm>
            <a:off x="7564639" y="2870204"/>
            <a:ext cx="376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008000"/>
                </a:solidFill>
              </a:rPr>
              <a:t>T</a:t>
            </a:r>
            <a:r>
              <a:rPr lang="en-US" sz="2000" i="1" baseline="-25000" dirty="0" err="1">
                <a:solidFill>
                  <a:srgbClr val="008000"/>
                </a:solidFill>
              </a:rPr>
              <a:t>g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00CEFA6-2D44-4E9D-920A-D953562DE00F}"/>
              </a:ext>
            </a:extLst>
          </p:cNvPr>
          <p:cNvSpPr/>
          <p:nvPr/>
        </p:nvSpPr>
        <p:spPr>
          <a:xfrm>
            <a:off x="7567472" y="4661349"/>
            <a:ext cx="376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008000"/>
                </a:solidFill>
              </a:rPr>
              <a:t>T</a:t>
            </a:r>
            <a:r>
              <a:rPr lang="en-US" sz="2000" i="1" baseline="-25000" dirty="0" err="1">
                <a:solidFill>
                  <a:srgbClr val="008000"/>
                </a:solidFill>
              </a:rPr>
              <a:t>g</a:t>
            </a:r>
            <a:endParaRPr lang="en-US" sz="2000" dirty="0">
              <a:solidFill>
                <a:srgbClr val="008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3854D0-B76D-4AB7-A113-53E2C4677EC3}"/>
              </a:ext>
            </a:extLst>
          </p:cNvPr>
          <p:cNvGrpSpPr/>
          <p:nvPr/>
        </p:nvGrpSpPr>
        <p:grpSpPr>
          <a:xfrm>
            <a:off x="1312704" y="4770943"/>
            <a:ext cx="3452889" cy="1959681"/>
            <a:chOff x="784043" y="4642205"/>
            <a:chExt cx="2952243" cy="1652786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ED2EE84-92AE-4E68-B143-611D09ED4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256" y="4642205"/>
              <a:ext cx="0" cy="13384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755979F-84D9-470F-A49C-A211E7E2E579}"/>
                </a:ext>
              </a:extLst>
            </p:cNvPr>
            <p:cNvSpPr/>
            <p:nvPr/>
          </p:nvSpPr>
          <p:spPr>
            <a:xfrm>
              <a:off x="1343117" y="5028662"/>
              <a:ext cx="2220293" cy="95773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80D773D-5F73-405C-BEE6-D6D67313E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256" y="5983660"/>
              <a:ext cx="2611030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C5E0BBE-AB28-41DF-BDAC-B2D00D1DD3A3}"/>
                </a:ext>
              </a:extLst>
            </p:cNvPr>
            <p:cNvSpPr/>
            <p:nvPr/>
          </p:nvSpPr>
          <p:spPr>
            <a:xfrm>
              <a:off x="3376836" y="5957540"/>
              <a:ext cx="261610" cy="337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prstClr val="black"/>
                  </a:solidFill>
                  <a:latin typeface="Calibri"/>
                </a:rPr>
                <a:t>t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26" name="Picture 2" descr="Image result for light bulb cartoon">
              <a:extLst>
                <a:ext uri="{FF2B5EF4-FFF2-40B4-BE49-F238E27FC236}">
                  <a16:creationId xmlns:a16="http://schemas.microsoft.com/office/drawing/2014/main" id="{0C0F5A02-95B7-490F-A989-533F38B06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24" y="5615490"/>
              <a:ext cx="200295" cy="305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Image result for light bulb cartoon">
              <a:extLst>
                <a:ext uri="{FF2B5EF4-FFF2-40B4-BE49-F238E27FC236}">
                  <a16:creationId xmlns:a16="http://schemas.microsoft.com/office/drawing/2014/main" id="{BC702C50-C9D1-4CFA-B362-B612ED2AE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108" y="4954520"/>
              <a:ext cx="200295" cy="305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Image result for light bulb cartoon">
              <a:extLst>
                <a:ext uri="{FF2B5EF4-FFF2-40B4-BE49-F238E27FC236}">
                  <a16:creationId xmlns:a16="http://schemas.microsoft.com/office/drawing/2014/main" id="{A9F56C69-BF7E-4488-B2F3-D3D8CF84B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834" y="5294394"/>
              <a:ext cx="200295" cy="305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FF0CFA6-016F-476A-B96C-B0766F303CFA}"/>
                </a:ext>
              </a:extLst>
            </p:cNvPr>
            <p:cNvSpPr/>
            <p:nvPr/>
          </p:nvSpPr>
          <p:spPr>
            <a:xfrm>
              <a:off x="784043" y="4936050"/>
              <a:ext cx="321538" cy="337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 err="1">
                  <a:solidFill>
                    <a:srgbClr val="008000"/>
                  </a:solidFill>
                </a:rPr>
                <a:t>T</a:t>
              </a:r>
              <a:r>
                <a:rPr lang="en-US" sz="2000" i="1" baseline="-25000" dirty="0" err="1">
                  <a:solidFill>
                    <a:srgbClr val="008000"/>
                  </a:solidFill>
                </a:rPr>
                <a:t>g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  <p:pic>
          <p:nvPicPr>
            <p:cNvPr id="81" name="Picture 2" descr="Image result for light bulb cartoon">
              <a:extLst>
                <a:ext uri="{FF2B5EF4-FFF2-40B4-BE49-F238E27FC236}">
                  <a16:creationId xmlns:a16="http://schemas.microsoft.com/office/drawing/2014/main" id="{A3F55357-6D0C-4BE9-B8BC-41267F968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108" y="4963743"/>
              <a:ext cx="200295" cy="305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Image result for light bulb cartoon">
              <a:extLst>
                <a:ext uri="{FF2B5EF4-FFF2-40B4-BE49-F238E27FC236}">
                  <a16:creationId xmlns:a16="http://schemas.microsoft.com/office/drawing/2014/main" id="{2E0B00EC-8AF1-43A4-B5B7-A9DED5389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108" y="5331912"/>
              <a:ext cx="200295" cy="305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11F32256-4136-40EA-91F0-598C5B0A7CBC}"/>
                </a:ext>
              </a:extLst>
            </p:cNvPr>
            <p:cNvSpPr/>
            <p:nvPr/>
          </p:nvSpPr>
          <p:spPr>
            <a:xfrm rot="21355576">
              <a:off x="1319957" y="5198217"/>
              <a:ext cx="2285215" cy="578164"/>
            </a:xfrm>
            <a:custGeom>
              <a:avLst/>
              <a:gdLst>
                <a:gd name="connsiteX0" fmla="*/ 0 w 694944"/>
                <a:gd name="connsiteY0" fmla="*/ 299734 h 299734"/>
                <a:gd name="connsiteX1" fmla="*/ 265176 w 694944"/>
                <a:gd name="connsiteY1" fmla="*/ 34558 h 299734"/>
                <a:gd name="connsiteX2" fmla="*/ 694944 w 694944"/>
                <a:gd name="connsiteY2" fmla="*/ 7126 h 29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944" h="299734">
                  <a:moveTo>
                    <a:pt x="0" y="299734"/>
                  </a:moveTo>
                  <a:cubicBezTo>
                    <a:pt x="74676" y="191530"/>
                    <a:pt x="149352" y="83326"/>
                    <a:pt x="265176" y="34558"/>
                  </a:cubicBezTo>
                  <a:cubicBezTo>
                    <a:pt x="381000" y="-14210"/>
                    <a:pt x="588264" y="1030"/>
                    <a:pt x="694944" y="7126"/>
                  </a:cubicBezTo>
                </a:path>
              </a:pathLst>
            </a:custGeom>
            <a:ln w="19050"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FC06484D-3708-D24B-97A7-87CAEBB0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37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052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166" y="3091599"/>
            <a:ext cx="3554828" cy="3266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41" b="32038"/>
          <a:stretch/>
        </p:blipFill>
        <p:spPr>
          <a:xfrm>
            <a:off x="448199" y="2353557"/>
            <a:ext cx="5156829" cy="3654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212" y="5903729"/>
            <a:ext cx="48846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Figure 2</a:t>
            </a:r>
            <a:r>
              <a:rPr lang="en-US" sz="1350" baseline="30000" dirty="0"/>
              <a:t>[1]</a:t>
            </a:r>
            <a:r>
              <a:rPr lang="en-US" sz="1350" dirty="0"/>
              <a:t>. Flow chart for determining if N</a:t>
            </a:r>
            <a:r>
              <a:rPr lang="en-US" sz="1350" baseline="-25000" dirty="0"/>
              <a:t>2</a:t>
            </a:r>
            <a:r>
              <a:rPr lang="en-US" sz="1350" dirty="0"/>
              <a:t>(C</a:t>
            </a:r>
            <a:r>
              <a:rPr lang="en-US" sz="1350" baseline="30000" dirty="0"/>
              <a:t>3</a:t>
            </a:r>
            <a:r>
              <a:rPr lang="el-GR" sz="1350" dirty="0"/>
              <a:t>Π</a:t>
            </a:r>
            <a:r>
              <a:rPr lang="en-US" sz="1350" baseline="-25000" dirty="0"/>
              <a:t>u</a:t>
            </a:r>
            <a:r>
              <a:rPr lang="en-US" sz="1350" dirty="0"/>
              <a:t> v’=0 → B</a:t>
            </a:r>
            <a:r>
              <a:rPr lang="en-US" sz="1350" baseline="30000" dirty="0"/>
              <a:t>3</a:t>
            </a:r>
            <a:r>
              <a:rPr lang="el-GR" sz="1350" dirty="0"/>
              <a:t> Π</a:t>
            </a:r>
            <a:r>
              <a:rPr lang="en-US" sz="1350" baseline="-25000" dirty="0"/>
              <a:t>g</a:t>
            </a:r>
            <a:r>
              <a:rPr lang="en-US" sz="1350" dirty="0"/>
              <a:t> v’’=0) is in equilibrium with translational temperature of Cl</a:t>
            </a:r>
            <a:r>
              <a:rPr lang="en-US" sz="1350" baseline="-25000" dirty="0"/>
              <a:t>2</a:t>
            </a:r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536212" y="4390179"/>
            <a:ext cx="1395983" cy="87010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" y="907775"/>
            <a:ext cx="6274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rot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molecular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 is brighter, more easily characterized than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rotational bands (2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positive system in 334 nm band)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reduces the uncertainty in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corrects emission intensity as well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70" y="64168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[1] Q. Wang et al. 2007 J. Phys. D: Appl. Phys. 40 4202</a:t>
            </a:r>
          </a:p>
          <a:p>
            <a:r>
              <a:rPr lang="en-US" sz="1200" dirty="0"/>
              <a:t>[2] T. Ma et al. J. Appl. Phys. 125, 023301 (2019);</a:t>
            </a:r>
          </a:p>
        </p:txBody>
      </p:sp>
      <p:sp>
        <p:nvSpPr>
          <p:cNvPr id="5" name="Rectangle 4"/>
          <p:cNvSpPr/>
          <p:nvPr/>
        </p:nvSpPr>
        <p:spPr>
          <a:xfrm>
            <a:off x="6487993" y="963526"/>
            <a:ext cx="4483055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High Pressure Case</a:t>
            </a:r>
          </a:p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+ *M / e</a:t>
            </a:r>
            <a:r>
              <a:rPr lang="en-US" baseline="30000" dirty="0"/>
              <a:t>- </a:t>
            </a:r>
            <a:r>
              <a:rPr lang="en-US" dirty="0"/>
              <a:t>→ 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i="1" dirty="0" err="1"/>
              <a:t>≠T</a:t>
            </a:r>
            <a:r>
              <a:rPr lang="en-US" i="1" baseline="-25000" dirty="0" err="1"/>
              <a:t>r</a:t>
            </a:r>
            <a:r>
              <a:rPr lang="en-US" dirty="0"/>
              <a:t>) + *M / e</a:t>
            </a:r>
            <a:r>
              <a:rPr lang="en-US" baseline="30000" dirty="0"/>
              <a:t>- </a:t>
            </a:r>
            <a:endParaRPr lang="en-US" dirty="0"/>
          </a:p>
          <a:p>
            <a:r>
              <a:rPr lang="en-US" dirty="0"/>
              <a:t>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i="1" dirty="0" err="1"/>
              <a:t>≠T</a:t>
            </a:r>
            <a:r>
              <a:rPr lang="en-US" i="1" baseline="-25000" dirty="0" err="1"/>
              <a:t>r</a:t>
            </a:r>
            <a:r>
              <a:rPr lang="en-US" dirty="0"/>
              <a:t>) + X(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→ →  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+ X(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</a:t>
            </a:r>
            <a:endParaRPr lang="en-US" i="1" dirty="0"/>
          </a:p>
          <a:p>
            <a:r>
              <a:rPr lang="en-US" dirty="0"/>
              <a:t>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→ 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+ </a:t>
            </a:r>
            <a:r>
              <a:rPr lang="en-US" i="1" dirty="0" err="1">
                <a:solidFill>
                  <a:srgbClr val="FF0000"/>
                </a:solidFill>
              </a:rPr>
              <a:t>hv</a:t>
            </a:r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</a:rPr>
              <a:t>r</a:t>
            </a:r>
            <a:r>
              <a:rPr lang="en-US" i="1" dirty="0">
                <a:solidFill>
                  <a:srgbClr val="FF0000"/>
                </a:solidFill>
              </a:rPr>
              <a:t>)</a:t>
            </a:r>
          </a:p>
          <a:p>
            <a:r>
              <a:rPr lang="en-US" b="1" dirty="0"/>
              <a:t>Low Pressure Case</a:t>
            </a:r>
          </a:p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+ e</a:t>
            </a:r>
            <a:r>
              <a:rPr lang="en-US" baseline="30000" dirty="0"/>
              <a:t>- </a:t>
            </a:r>
            <a:r>
              <a:rPr lang="en-US" dirty="0"/>
              <a:t>→ 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+ e</a:t>
            </a:r>
            <a:r>
              <a:rPr lang="en-US" baseline="30000" dirty="0"/>
              <a:t>- </a:t>
            </a:r>
          </a:p>
          <a:p>
            <a:r>
              <a:rPr lang="en-US" dirty="0"/>
              <a:t>*N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r>
              <a:rPr lang="en-US" i="1" dirty="0"/>
              <a:t>=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dirty="0"/>
              <a:t>) → N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 err="1">
                <a:solidFill>
                  <a:srgbClr val="FF0000"/>
                </a:solidFill>
              </a:rPr>
              <a:t>hv</a:t>
            </a:r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</a:rPr>
              <a:t>r</a:t>
            </a:r>
            <a:r>
              <a:rPr lang="en-US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8542" y="6358197"/>
            <a:ext cx="44830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Figure 3</a:t>
            </a:r>
            <a:r>
              <a:rPr lang="en-US" sz="1350" baseline="30000" dirty="0"/>
              <a:t>[2]</a:t>
            </a:r>
            <a:r>
              <a:rPr lang="en-US" sz="1350" dirty="0"/>
              <a:t>. Gas temperature from </a:t>
            </a:r>
            <a:r>
              <a:rPr lang="en-US" sz="1350" i="1" dirty="0"/>
              <a:t>T</a:t>
            </a:r>
            <a:r>
              <a:rPr lang="en-US" sz="1350" i="1" baseline="-25000" dirty="0"/>
              <a:t>rot</a:t>
            </a:r>
            <a:r>
              <a:rPr lang="en-US" sz="1350" i="1" dirty="0"/>
              <a:t> </a:t>
            </a:r>
            <a:r>
              <a:rPr lang="en-US" sz="1350" dirty="0"/>
              <a:t>of N</a:t>
            </a:r>
            <a:r>
              <a:rPr lang="en-US" sz="1350" baseline="-25000" dirty="0"/>
              <a:t>2</a:t>
            </a:r>
            <a:r>
              <a:rPr lang="en-US" sz="1350" dirty="0"/>
              <a:t> in a Cl</a:t>
            </a:r>
            <a:r>
              <a:rPr lang="en-US" sz="1350" baseline="-25000" dirty="0"/>
              <a:t>2</a:t>
            </a:r>
            <a:r>
              <a:rPr lang="en-US" sz="1350" dirty="0"/>
              <a:t>/O</a:t>
            </a:r>
            <a:r>
              <a:rPr lang="en-US" sz="1350" baseline="-25000" dirty="0"/>
              <a:t>2</a:t>
            </a:r>
            <a:r>
              <a:rPr lang="en-US" sz="1350" dirty="0"/>
              <a:t> plasma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3CC54-05D8-234F-8547-1C4F68FB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77251"/>
            <a:ext cx="10972800" cy="450891"/>
          </a:xfrm>
        </p:spPr>
        <p:txBody>
          <a:bodyPr/>
          <a:lstStyle/>
          <a:p>
            <a:r>
              <a:rPr lang="en-US" dirty="0"/>
              <a:t>Improving PIF – </a:t>
            </a:r>
            <a:r>
              <a:rPr lang="en-US" i="1" dirty="0" err="1"/>
              <a:t>T</a:t>
            </a:r>
            <a:r>
              <a:rPr lang="en-US" i="1" baseline="-25000" dirty="0" err="1"/>
              <a:t>g</a:t>
            </a:r>
            <a:r>
              <a:rPr lang="en-US" i="1" dirty="0"/>
              <a:t>(t) </a:t>
            </a:r>
            <a:r>
              <a:rPr lang="en-US" dirty="0"/>
              <a:t>from </a:t>
            </a:r>
            <a:r>
              <a:rPr lang="en-US" i="1" dirty="0"/>
              <a:t>T</a:t>
            </a:r>
            <a:r>
              <a:rPr lang="en-US" i="1" baseline="-25000" dirty="0"/>
              <a:t>rot</a:t>
            </a:r>
            <a:r>
              <a:rPr lang="en-US" i="1" dirty="0"/>
              <a:t>(t)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6933ADA-B684-FC46-A72D-90D79F09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38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113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5BDCF-0350-BB4C-8D69-1B03A18E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Spectra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9EDB9-AE52-4E3A-ACF5-3B7853048CF4}"/>
              </a:ext>
            </a:extLst>
          </p:cNvPr>
          <p:cNvSpPr txBox="1"/>
          <p:nvPr/>
        </p:nvSpPr>
        <p:spPr>
          <a:xfrm>
            <a:off x="342900" y="896851"/>
            <a:ext cx="1114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Trial </a:t>
            </a:r>
            <a:r>
              <a:rPr lang="en-US" sz="2400" i="1" dirty="0"/>
              <a:t>T</a:t>
            </a:r>
            <a:r>
              <a:rPr lang="en-US" sz="2400" i="1" baseline="-25000" dirty="0"/>
              <a:t>r</a:t>
            </a:r>
            <a:r>
              <a:rPr lang="en-US" sz="2400" i="1" dirty="0"/>
              <a:t> </a:t>
            </a:r>
            <a:r>
              <a:rPr lang="en-US" sz="2400" dirty="0"/>
              <a:t>are used to calculate full spectrum and the best fit determined from </a:t>
            </a:r>
            <a:r>
              <a:rPr lang="el-GR" sz="2400" dirty="0"/>
              <a:t>χ</a:t>
            </a:r>
            <a:r>
              <a:rPr lang="en-US" sz="2400" baseline="30000" dirty="0"/>
              <a:t>2 </a:t>
            </a:r>
            <a:r>
              <a:rPr lang="en-US" sz="2400" dirty="0"/>
              <a:t>error minimization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MATLAB code is available in dissertation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Key criterion – uncertainty in </a:t>
            </a:r>
            <a:r>
              <a:rPr lang="en-US" sz="2400" i="1" dirty="0"/>
              <a:t>T</a:t>
            </a:r>
            <a:r>
              <a:rPr lang="en-US" sz="2400" i="1" baseline="-25000" dirty="0"/>
              <a:t>r</a:t>
            </a:r>
            <a:r>
              <a:rPr lang="en-US" sz="2400" dirty="0"/>
              <a:t> (is our sharpening tool too coarse?)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5E789-42D8-4718-8DE5-6DEB650CC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7568"/>
          <a:stretch/>
        </p:blipFill>
        <p:spPr>
          <a:xfrm>
            <a:off x="409312" y="2410297"/>
            <a:ext cx="4821497" cy="40446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A6DCEDC-410E-473C-9822-B81DF95BF10B}"/>
              </a:ext>
            </a:extLst>
          </p:cNvPr>
          <p:cNvSpPr/>
          <p:nvPr/>
        </p:nvSpPr>
        <p:spPr>
          <a:xfrm>
            <a:off x="552482" y="6410535"/>
            <a:ext cx="293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Pure simulation lines for </a:t>
            </a:r>
            <a:r>
              <a:rPr lang="en-US" i="1" dirty="0"/>
              <a:t>J=40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2449D-F24D-4569-91A6-FFE65963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277" y="2580197"/>
            <a:ext cx="5674018" cy="3513006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3BE20E42-2C65-42ED-B989-4816A3D08637}"/>
              </a:ext>
            </a:extLst>
          </p:cNvPr>
          <p:cNvGrpSpPr/>
          <p:nvPr/>
        </p:nvGrpSpPr>
        <p:grpSpPr>
          <a:xfrm>
            <a:off x="8395377" y="5586562"/>
            <a:ext cx="1738409" cy="1013280"/>
            <a:chOff x="853601" y="4586731"/>
            <a:chExt cx="1909558" cy="939968"/>
          </a:xfrm>
        </p:grpSpPr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ACF55156-4715-4645-912F-C5A4961139F2}"/>
                </a:ext>
              </a:extLst>
            </p:cNvPr>
            <p:cNvSpPr/>
            <p:nvPr/>
          </p:nvSpPr>
          <p:spPr>
            <a:xfrm>
              <a:off x="1576287" y="5015016"/>
              <a:ext cx="294455" cy="213976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BAE71CF-E0D1-450A-98BF-F9FBF0E2216A}"/>
                </a:ext>
              </a:extLst>
            </p:cNvPr>
            <p:cNvCxnSpPr/>
            <p:nvPr/>
          </p:nvCxnSpPr>
          <p:spPr>
            <a:xfrm flipH="1" flipV="1">
              <a:off x="859050" y="4586731"/>
              <a:ext cx="1" cy="92667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DDFF1BA-4179-4688-8132-53392A320287}"/>
                </a:ext>
              </a:extLst>
            </p:cNvPr>
            <p:cNvSpPr/>
            <p:nvPr/>
          </p:nvSpPr>
          <p:spPr>
            <a:xfrm>
              <a:off x="1081881" y="4909294"/>
              <a:ext cx="491700" cy="607733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04F8383-CE1F-48D8-9ADB-DEBA9B58F54B}"/>
                </a:ext>
              </a:extLst>
            </p:cNvPr>
            <p:cNvSpPr/>
            <p:nvPr/>
          </p:nvSpPr>
          <p:spPr>
            <a:xfrm>
              <a:off x="1799004" y="4909294"/>
              <a:ext cx="71738" cy="603147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7B0FC9F-D62C-4D1C-AB61-DAA9E68B913A}"/>
                </a:ext>
              </a:extLst>
            </p:cNvPr>
            <p:cNvCxnSpPr>
              <a:cxnSpLocks/>
            </p:cNvCxnSpPr>
            <p:nvPr/>
          </p:nvCxnSpPr>
          <p:spPr>
            <a:xfrm>
              <a:off x="859050" y="5517095"/>
              <a:ext cx="1904109" cy="960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2" name="Freeform 45">
              <a:extLst>
                <a:ext uri="{FF2B5EF4-FFF2-40B4-BE49-F238E27FC236}">
                  <a16:creationId xmlns:a16="http://schemas.microsoft.com/office/drawing/2014/main" id="{C986BD71-7C3A-47B8-AC17-8FF47554EEF0}"/>
                </a:ext>
              </a:extLst>
            </p:cNvPr>
            <p:cNvSpPr/>
            <p:nvPr/>
          </p:nvSpPr>
          <p:spPr>
            <a:xfrm>
              <a:off x="1081881" y="5014751"/>
              <a:ext cx="494293" cy="435723"/>
            </a:xfrm>
            <a:custGeom>
              <a:avLst/>
              <a:gdLst>
                <a:gd name="connsiteX0" fmla="*/ 0 w 694944"/>
                <a:gd name="connsiteY0" fmla="*/ 299734 h 299734"/>
                <a:gd name="connsiteX1" fmla="*/ 265176 w 694944"/>
                <a:gd name="connsiteY1" fmla="*/ 34558 h 299734"/>
                <a:gd name="connsiteX2" fmla="*/ 694944 w 694944"/>
                <a:gd name="connsiteY2" fmla="*/ 7126 h 29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944" h="299734">
                  <a:moveTo>
                    <a:pt x="0" y="299734"/>
                  </a:moveTo>
                  <a:cubicBezTo>
                    <a:pt x="74676" y="191530"/>
                    <a:pt x="149352" y="83326"/>
                    <a:pt x="265176" y="34558"/>
                  </a:cubicBezTo>
                  <a:cubicBezTo>
                    <a:pt x="381000" y="-14210"/>
                    <a:pt x="588264" y="1030"/>
                    <a:pt x="694944" y="712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68EE8370-498F-4F7F-A6AA-6BC168D19C70}"/>
                </a:ext>
              </a:extLst>
            </p:cNvPr>
            <p:cNvSpPr/>
            <p:nvPr/>
          </p:nvSpPr>
          <p:spPr>
            <a:xfrm flipH="1">
              <a:off x="1795227" y="5112017"/>
              <a:ext cx="207195" cy="234434"/>
            </a:xfrm>
            <a:prstGeom prst="arc">
              <a:avLst>
                <a:gd name="adj1" fmla="val 16821058"/>
                <a:gd name="adj2" fmla="val 2147838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reeform 52">
              <a:extLst>
                <a:ext uri="{FF2B5EF4-FFF2-40B4-BE49-F238E27FC236}">
                  <a16:creationId xmlns:a16="http://schemas.microsoft.com/office/drawing/2014/main" id="{1DEE1637-195C-4B6D-AFF1-A6B8F7549471}"/>
                </a:ext>
              </a:extLst>
            </p:cNvPr>
            <p:cNvSpPr/>
            <p:nvPr/>
          </p:nvSpPr>
          <p:spPr>
            <a:xfrm>
              <a:off x="853601" y="5379804"/>
              <a:ext cx="225574" cy="67153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reeform 48">
              <a:extLst>
                <a:ext uri="{FF2B5EF4-FFF2-40B4-BE49-F238E27FC236}">
                  <a16:creationId xmlns:a16="http://schemas.microsoft.com/office/drawing/2014/main" id="{70CDC87A-ACB8-48F8-9CE1-2FBCFD91393B}"/>
                </a:ext>
              </a:extLst>
            </p:cNvPr>
            <p:cNvSpPr/>
            <p:nvPr/>
          </p:nvSpPr>
          <p:spPr>
            <a:xfrm>
              <a:off x="1870609" y="5118438"/>
              <a:ext cx="792045" cy="306565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111799-0678-47B2-ABAC-5DC99405325A}"/>
              </a:ext>
            </a:extLst>
          </p:cNvPr>
          <p:cNvCxnSpPr>
            <a:cxnSpLocks/>
          </p:cNvCxnSpPr>
          <p:nvPr/>
        </p:nvCxnSpPr>
        <p:spPr>
          <a:xfrm flipH="1">
            <a:off x="9595529" y="5481319"/>
            <a:ext cx="538257" cy="481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CDFDF62-DE8B-DB46-84ED-6ABCA953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39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802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56" y="-41565"/>
            <a:ext cx="8453910" cy="624793"/>
          </a:xfrm>
        </p:spPr>
        <p:txBody>
          <a:bodyPr/>
          <a:lstStyle/>
          <a:p>
            <a:r>
              <a:rPr lang="en-US" dirty="0"/>
              <a:t>All I have to do is talk…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52" y="1207161"/>
            <a:ext cx="5384800" cy="4157663"/>
          </a:xfrm>
        </p:spPr>
        <p:txBody>
          <a:bodyPr/>
          <a:lstStyle/>
          <a:p>
            <a:r>
              <a:rPr lang="en-US" dirty="0"/>
              <a:t>Joel Brandon</a:t>
            </a:r>
          </a:p>
          <a:p>
            <a:r>
              <a:rPr lang="en-US" dirty="0"/>
              <a:t>Yao Du</a:t>
            </a:r>
          </a:p>
          <a:p>
            <a:r>
              <a:rPr lang="en-US" dirty="0"/>
              <a:t>Kristopher Ford</a:t>
            </a:r>
          </a:p>
          <a:p>
            <a:r>
              <a:rPr lang="en-US" dirty="0"/>
              <a:t>Elijah Martin</a:t>
            </a:r>
          </a:p>
          <a:p>
            <a:r>
              <a:rPr lang="en-US" dirty="0"/>
              <a:t>John McDuffie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6656" y="1207161"/>
            <a:ext cx="5384800" cy="4157663"/>
          </a:xfrm>
        </p:spPr>
        <p:txBody>
          <a:bodyPr/>
          <a:lstStyle/>
          <a:p>
            <a:r>
              <a:rPr lang="en-US" dirty="0"/>
              <a:t>David Peterson</a:t>
            </a:r>
          </a:p>
          <a:p>
            <a:r>
              <a:rPr lang="en-US" dirty="0"/>
              <a:t>Carl Smith</a:t>
            </a:r>
          </a:p>
          <a:p>
            <a:r>
              <a:rPr lang="en-US" dirty="0"/>
              <a:t>Matthew Talley</a:t>
            </a:r>
          </a:p>
          <a:p>
            <a:r>
              <a:rPr lang="en-US" dirty="0" err="1"/>
              <a:t>Yuhua</a:t>
            </a:r>
            <a:r>
              <a:rPr lang="en-US" dirty="0"/>
              <a:t> Xiao</a:t>
            </a:r>
          </a:p>
          <a:p>
            <a:r>
              <a:rPr lang="en-US" dirty="0"/>
              <a:t>Abdullah Zafar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6643F-1AB7-FA45-A8E3-70C2D85217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24051" r="18778"/>
          <a:stretch/>
        </p:blipFill>
        <p:spPr>
          <a:xfrm>
            <a:off x="8876151" y="624793"/>
            <a:ext cx="3071318" cy="6076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4029E-9F30-3941-98B7-DFEDCA897756}"/>
              </a:ext>
            </a:extLst>
          </p:cNvPr>
          <p:cNvSpPr txBox="1"/>
          <p:nvPr/>
        </p:nvSpPr>
        <p:spPr>
          <a:xfrm>
            <a:off x="57261" y="3979816"/>
            <a:ext cx="8636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Plus countless collaborators, co-workers, and other students – </a:t>
            </a:r>
            <a:r>
              <a:rPr lang="en-US" sz="1600" dirty="0" err="1"/>
              <a:t>Naman</a:t>
            </a:r>
            <a:r>
              <a:rPr lang="en-US" sz="1600" dirty="0"/>
              <a:t> Bhatt, Cade Binkley, Brandon </a:t>
            </a:r>
            <a:r>
              <a:rPr lang="en-US" sz="1600" dirty="0" err="1"/>
              <a:t>Byrns</a:t>
            </a:r>
            <a:r>
              <a:rPr lang="en-US" sz="1600" dirty="0"/>
              <a:t>, John </a:t>
            </a:r>
            <a:r>
              <a:rPr lang="en-US" sz="1600" dirty="0" err="1"/>
              <a:t>Caughman</a:t>
            </a:r>
            <a:r>
              <a:rPr lang="en-US" sz="1600" dirty="0"/>
              <a:t>, Lee Chen, Thai Cheng Chua, Hamilton Clark, David </a:t>
            </a:r>
            <a:r>
              <a:rPr lang="en-US" sz="1600" dirty="0" err="1"/>
              <a:t>Coumou</a:t>
            </a:r>
            <a:r>
              <a:rPr lang="en-US" sz="1600" dirty="0"/>
              <a:t>, Corey </a:t>
            </a:r>
            <a:r>
              <a:rPr lang="en-US" sz="1600" dirty="0" err="1"/>
              <a:t>DeChant</a:t>
            </a:r>
            <a:r>
              <a:rPr lang="en-US" sz="1600" dirty="0"/>
              <a:t>, Vincent Donnelly, Ahmed El-</a:t>
            </a:r>
            <a:r>
              <a:rPr lang="en-US" sz="1600" dirty="0" err="1"/>
              <a:t>Saghir</a:t>
            </a:r>
            <a:r>
              <a:rPr lang="en-US" sz="1600" dirty="0"/>
              <a:t>, Valery </a:t>
            </a:r>
            <a:r>
              <a:rPr lang="en-US" sz="1600" dirty="0" err="1"/>
              <a:t>Godyak</a:t>
            </a:r>
            <a:r>
              <a:rPr lang="en-US" sz="1600" dirty="0"/>
              <a:t>, David Graves, David Green, Casey </a:t>
            </a:r>
            <a:r>
              <a:rPr lang="en-US" sz="1600" dirty="0" err="1"/>
              <a:t>Icenhour</a:t>
            </a:r>
            <a:r>
              <a:rPr lang="en-US" sz="1600" dirty="0"/>
              <a:t>, Brayden Myers, Kyung Sun Kim, Travis Koh, Philip Kraus, Theresa </a:t>
            </a:r>
            <a:r>
              <a:rPr lang="en-US" sz="1600" dirty="0" err="1"/>
              <a:t>Kummerer</a:t>
            </a:r>
            <a:r>
              <a:rPr lang="en-US" sz="1600" dirty="0"/>
              <a:t>, Mark Kushner, Alex Lindsay, Richard Martineau, Ervin Miller, Josh </a:t>
            </a:r>
            <a:r>
              <a:rPr lang="en-US" sz="1600" dirty="0" err="1"/>
              <a:t>Morsell</a:t>
            </a:r>
            <a:r>
              <a:rPr lang="en-US" sz="1600" dirty="0"/>
              <a:t>, Sang Ki Nam, Alok Ranjan, Katharina </a:t>
            </a:r>
            <a:r>
              <a:rPr lang="en-US" sz="1600" dirty="0" err="1"/>
              <a:t>Stapelmann</a:t>
            </a:r>
            <a:r>
              <a:rPr lang="en-US" sz="1600" dirty="0"/>
              <a:t>, Mohammed </a:t>
            </a:r>
            <a:r>
              <a:rPr lang="en-US" sz="1600" dirty="0" err="1"/>
              <a:t>Shutafyi</a:t>
            </a:r>
            <a:r>
              <a:rPr lang="en-US" sz="1600" dirty="0"/>
              <a:t>, Shaun Smith, Peter </a:t>
            </a:r>
            <a:r>
              <a:rPr lang="en-US" sz="1600" dirty="0" err="1"/>
              <a:t>Ventzek</a:t>
            </a:r>
            <a:r>
              <a:rPr lang="en-US" sz="1600" dirty="0"/>
              <a:t>, John </a:t>
            </a:r>
            <a:r>
              <a:rPr lang="en-US" sz="1600" dirty="0" err="1"/>
              <a:t>Verboncour</a:t>
            </a:r>
            <a:r>
              <a:rPr lang="en-US" sz="1600" dirty="0"/>
              <a:t>, Russ </a:t>
            </a:r>
            <a:r>
              <a:rPr lang="en-US" sz="1600" dirty="0" err="1"/>
              <a:t>Westerman</a:t>
            </a:r>
            <a:r>
              <a:rPr lang="en-US" sz="1600" dirty="0"/>
              <a:t>, Scott White, Jang-</a:t>
            </a:r>
            <a:r>
              <a:rPr lang="en-US" sz="1600" dirty="0" err="1"/>
              <a:t>Gyoo</a:t>
            </a:r>
            <a:r>
              <a:rPr lang="en-US" sz="1600" dirty="0"/>
              <a:t> Yang, </a:t>
            </a:r>
            <a:r>
              <a:rPr lang="en-US" sz="1600" dirty="0" err="1"/>
              <a:t>Yiting</a:t>
            </a:r>
            <a:r>
              <a:rPr lang="en-US" sz="1600" dirty="0"/>
              <a:t> Zhang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8AAEF-85E7-5E45-A71D-A3BA5852F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7" t="4241" r="8659" b="6286"/>
          <a:stretch/>
        </p:blipFill>
        <p:spPr>
          <a:xfrm>
            <a:off x="10509749" y="5235890"/>
            <a:ext cx="1535702" cy="157766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CECC812-563C-5A45-B75D-5DF5E6D5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657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E4706D-BBBA-4745-A4B5-C6F6A590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87" y="3552596"/>
            <a:ext cx="3946648" cy="32609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32A535-2726-304E-981D-53A4DEE2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Resolved </a:t>
            </a:r>
            <a:r>
              <a:rPr lang="en-US" i="1" dirty="0" err="1"/>
              <a:t>T</a:t>
            </a:r>
            <a:r>
              <a:rPr lang="en-US" i="1" baseline="-25000" dirty="0" err="1"/>
              <a:t>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502A-19BB-4F74-B6DE-F8E2536F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 smtClean="0"/>
              <a:t>40</a:t>
            </a:fld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555ACC-EADD-4373-8631-534A02A010AB}"/>
              </a:ext>
            </a:extLst>
          </p:cNvPr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95636-AC79-447D-8B33-0A34A0D1A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2" y="3599510"/>
            <a:ext cx="4013530" cy="3214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4C18D9-37F4-49CA-8707-2F1127FA3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87" y="4858419"/>
            <a:ext cx="171450" cy="20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EFE731-DFC3-4362-958E-FE51736EB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489" y="3801144"/>
            <a:ext cx="171450" cy="20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E8DEF-9128-49C1-A70A-826B8EE31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37" y="1619501"/>
            <a:ext cx="8470182" cy="2967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13CB0B-A470-4327-AF40-53154069D746}"/>
              </a:ext>
            </a:extLst>
          </p:cNvPr>
          <p:cNvSpPr txBox="1"/>
          <p:nvPr/>
        </p:nvSpPr>
        <p:spPr>
          <a:xfrm>
            <a:off x="523876" y="896850"/>
            <a:ext cx="974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Quantified experimental error through replicates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Quantified simulation error through bootstrap method</a:t>
            </a:r>
          </a:p>
        </p:txBody>
      </p:sp>
    </p:spTree>
    <p:extLst>
      <p:ext uri="{BB962C8B-B14F-4D97-AF65-F5344CB8AC3E}">
        <p14:creationId xmlns:p14="http://schemas.microsoft.com/office/powerpoint/2010/main" val="2580358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FADBE-8726-42E0-A880-870D897F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0"/>
            <a:ext cx="8229600" cy="528635"/>
          </a:xfrm>
        </p:spPr>
        <p:txBody>
          <a:bodyPr/>
          <a:lstStyle/>
          <a:p>
            <a:r>
              <a:rPr lang="en-US" i="1" dirty="0"/>
              <a:t>T</a:t>
            </a:r>
            <a:r>
              <a:rPr lang="en-US" i="1" baseline="-25000" dirty="0"/>
              <a:t>r</a:t>
            </a:r>
            <a:r>
              <a:rPr lang="en-US" i="1" dirty="0"/>
              <a:t>(t) </a:t>
            </a:r>
            <a:r>
              <a:rPr lang="en-US" dirty="0"/>
              <a:t>Results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95AE3-CDB4-4BEA-8F9F-EF5484CA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91" y="959376"/>
            <a:ext cx="10420350" cy="2080421"/>
          </a:xfrm>
        </p:spPr>
        <p:txBody>
          <a:bodyPr/>
          <a:lstStyle/>
          <a:p>
            <a:r>
              <a:rPr lang="en-US" sz="2000" dirty="0"/>
              <a:t>Plasma conditions: 200 W, 50 </a:t>
            </a:r>
            <a:r>
              <a:rPr lang="en-US" sz="2000" dirty="0" err="1"/>
              <a:t>mTorr</a:t>
            </a:r>
            <a:r>
              <a:rPr lang="en-US" sz="2000" dirty="0"/>
              <a:t>, 95/5% O</a:t>
            </a:r>
            <a:r>
              <a:rPr lang="en-US" sz="2000" baseline="-25000" dirty="0"/>
              <a:t>2</a:t>
            </a:r>
            <a:r>
              <a:rPr lang="en-US" sz="2000" dirty="0"/>
              <a:t>/N</a:t>
            </a:r>
            <a:r>
              <a:rPr lang="en-US" sz="2000" baseline="-25000" dirty="0"/>
              <a:t>2</a:t>
            </a:r>
            <a:endParaRPr lang="en-US" sz="2000" dirty="0"/>
          </a:p>
          <a:p>
            <a:r>
              <a:rPr lang="en-US" sz="2000" dirty="0"/>
              <a:t>Pulsed with 10 </a:t>
            </a:r>
            <a:r>
              <a:rPr lang="en-US" sz="2000" dirty="0" err="1"/>
              <a:t>ms</a:t>
            </a:r>
            <a:r>
              <a:rPr lang="en-US" sz="2000" dirty="0"/>
              <a:t> main pulse, 1 </a:t>
            </a:r>
            <a:r>
              <a:rPr lang="en-US" sz="2000" dirty="0" err="1"/>
              <a:t>ms</a:t>
            </a:r>
            <a:r>
              <a:rPr lang="en-US" sz="2000" dirty="0"/>
              <a:t> probing pulse with 12.5 Hz frequency</a:t>
            </a:r>
          </a:p>
          <a:p>
            <a:r>
              <a:rPr lang="en-US" sz="2000" i="1" dirty="0"/>
              <a:t>T</a:t>
            </a:r>
            <a:r>
              <a:rPr lang="en-US" sz="2000" i="1" baseline="-25000" dirty="0"/>
              <a:t>r</a:t>
            </a:r>
            <a:r>
              <a:rPr lang="en-US" sz="2000" i="1" dirty="0"/>
              <a:t> </a:t>
            </a:r>
            <a:r>
              <a:rPr lang="en-US" sz="2000" dirty="0"/>
              <a:t>relative error was between 6-9% for all cases</a:t>
            </a:r>
            <a:endParaRPr lang="en-US" sz="2000" i="1" dirty="0"/>
          </a:p>
          <a:p>
            <a:r>
              <a:rPr lang="en-US" sz="2000" dirty="0"/>
              <a:t>Heating and cooling rates were remarkably close (85%)</a:t>
            </a:r>
          </a:p>
          <a:p>
            <a:r>
              <a:rPr lang="en-US" sz="2000" dirty="0"/>
              <a:t>Used fits to generate </a:t>
            </a:r>
            <a:r>
              <a:rPr lang="en-US" sz="2000" i="1" dirty="0" err="1"/>
              <a:t>T</a:t>
            </a:r>
            <a:r>
              <a:rPr lang="en-US" sz="2000" i="1" baseline="-25000" dirty="0" err="1"/>
              <a:t>g</a:t>
            </a:r>
            <a:r>
              <a:rPr lang="en-US" sz="2000" i="1" dirty="0"/>
              <a:t>(t) </a:t>
            </a:r>
            <a:r>
              <a:rPr lang="en-US" sz="2000" dirty="0"/>
              <a:t>correction for PIF, which had a higher sample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0E6F1-6EAE-4FAA-AEDC-98A4AC86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 smtClean="0"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06A4E-6E01-4748-B8AE-DC4A7CEB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91" y="2972863"/>
            <a:ext cx="6151912" cy="339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01B1A-A4F1-4806-ADC7-E20C9123C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4062" r="6563"/>
          <a:stretch/>
        </p:blipFill>
        <p:spPr>
          <a:xfrm>
            <a:off x="6651898" y="2915642"/>
            <a:ext cx="4232344" cy="34192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52FBA0-D92C-4511-869F-BA797BABE4B5}"/>
              </a:ext>
            </a:extLst>
          </p:cNvPr>
          <p:cNvSpPr/>
          <p:nvPr/>
        </p:nvSpPr>
        <p:spPr>
          <a:xfrm>
            <a:off x="612516" y="6282812"/>
            <a:ext cx="5084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 resolved temperature results after main pulse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0CCA30-D409-4116-97D5-7A02DF81156A}"/>
              </a:ext>
            </a:extLst>
          </p:cNvPr>
          <p:cNvSpPr/>
          <p:nvPr/>
        </p:nvSpPr>
        <p:spPr>
          <a:xfrm>
            <a:off x="6881084" y="6282812"/>
            <a:ext cx="3648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 spectrum with simulation fit</a:t>
            </a:r>
          </a:p>
        </p:txBody>
      </p:sp>
    </p:spTree>
    <p:extLst>
      <p:ext uri="{BB962C8B-B14F-4D97-AF65-F5344CB8AC3E}">
        <p14:creationId xmlns:p14="http://schemas.microsoft.com/office/powerpoint/2010/main" val="155146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5975EA58-E685-4357-AF18-2041FEBBC0C6}"/>
              </a:ext>
            </a:extLst>
          </p:cNvPr>
          <p:cNvSpPr txBox="1">
            <a:spLocks/>
          </p:cNvSpPr>
          <p:nvPr/>
        </p:nvSpPr>
        <p:spPr>
          <a:xfrm>
            <a:off x="55198" y="1471464"/>
            <a:ext cx="4358635" cy="441944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Confined plasma region isolates atomic O loss on quartz</a:t>
            </a:r>
          </a:p>
          <a:p>
            <a:r>
              <a:rPr lang="en-US" sz="2000" dirty="0"/>
              <a:t>Probing pulse fixes </a:t>
            </a:r>
            <a:r>
              <a:rPr lang="en-US" sz="2000" i="1" dirty="0" err="1"/>
              <a:t>T</a:t>
            </a:r>
            <a:r>
              <a:rPr lang="en-US" sz="2000" i="1" baseline="-25000" dirty="0" err="1"/>
              <a:t>wall</a:t>
            </a:r>
            <a:endParaRPr lang="en-US" sz="2000" i="1" dirty="0"/>
          </a:p>
          <a:p>
            <a:r>
              <a:rPr lang="en-US" sz="2000" dirty="0"/>
              <a:t>Echelle provides data for </a:t>
            </a:r>
            <a:r>
              <a:rPr lang="en-US" sz="2000" i="1" dirty="0"/>
              <a:t>T</a:t>
            </a:r>
            <a:r>
              <a:rPr lang="en-US" sz="2000" i="1" baseline="-25000" dirty="0"/>
              <a:t>r</a:t>
            </a:r>
            <a:r>
              <a:rPr lang="en-US" sz="2000" i="1" dirty="0"/>
              <a:t>(t)</a:t>
            </a:r>
            <a:r>
              <a:rPr lang="en-US" sz="2000" dirty="0"/>
              <a:t>, PI-Max provides </a:t>
            </a:r>
            <a:r>
              <a:rPr lang="en-US" sz="2000" i="1" dirty="0"/>
              <a:t>I(t) </a:t>
            </a:r>
            <a:r>
              <a:rPr lang="en-US" sz="2000" dirty="0"/>
              <a:t>data for </a:t>
            </a:r>
            <a:r>
              <a:rPr lang="el-GR" sz="2000" dirty="0"/>
              <a:t>β</a:t>
            </a:r>
            <a:endParaRPr lang="en-US" sz="2000" dirty="0"/>
          </a:p>
          <a:p>
            <a:r>
              <a:rPr lang="en-US" sz="2000" dirty="0"/>
              <a:t>200 W, 50 </a:t>
            </a:r>
            <a:r>
              <a:rPr lang="en-US" sz="2000" dirty="0" err="1"/>
              <a:t>mTorr</a:t>
            </a:r>
            <a:r>
              <a:rPr lang="en-US" sz="2000" dirty="0"/>
              <a:t> with 95/5% O</a:t>
            </a:r>
            <a:r>
              <a:rPr lang="en-US" sz="2000" baseline="-25000" dirty="0"/>
              <a:t>2</a:t>
            </a:r>
            <a:r>
              <a:rPr lang="en-US" sz="2000" dirty="0"/>
              <a:t>/N</a:t>
            </a:r>
            <a:r>
              <a:rPr lang="en-US" sz="2000" baseline="-25000" dirty="0"/>
              <a:t>2</a:t>
            </a:r>
            <a:r>
              <a:rPr lang="en-US" sz="2000" dirty="0"/>
              <a:t> chosen for higher signal-noise ratio</a:t>
            </a:r>
          </a:p>
          <a:p>
            <a:r>
              <a:rPr lang="en-US" sz="2000" dirty="0"/>
              <a:t>Wavelength filter isolates 844 nm line of O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61C7F-F8AA-FF4B-92FA-4936A7C1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PIF – Experiment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/>
              <a:t>42</a:t>
            </a:fld>
            <a:endParaRPr lang="en-US" sz="1600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3D5ACC6-A903-4454-B086-D4FBEA10D36B}"/>
              </a:ext>
            </a:extLst>
          </p:cNvPr>
          <p:cNvSpPr/>
          <p:nvPr/>
        </p:nvSpPr>
        <p:spPr>
          <a:xfrm>
            <a:off x="6436367" y="2124801"/>
            <a:ext cx="882127" cy="2024850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030F1415-D00A-4C9F-BFBE-2B35867C0546}"/>
              </a:ext>
            </a:extLst>
          </p:cNvPr>
          <p:cNvSpPr/>
          <p:nvPr/>
        </p:nvSpPr>
        <p:spPr>
          <a:xfrm>
            <a:off x="6425953" y="2264652"/>
            <a:ext cx="904692" cy="89288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52ACD59D-2A7F-4C9B-B1F5-F57B0E507872}"/>
              </a:ext>
            </a:extLst>
          </p:cNvPr>
          <p:cNvSpPr/>
          <p:nvPr/>
        </p:nvSpPr>
        <p:spPr>
          <a:xfrm>
            <a:off x="6527805" y="2270143"/>
            <a:ext cx="699247" cy="892885"/>
          </a:xfrm>
          <a:prstGeom prst="rect">
            <a:avLst/>
          </a:prstGeom>
          <a:solidFill>
            <a:srgbClr val="ED7F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CF9C124A-A9DD-4AE8-AE71-8FC1818F726B}"/>
              </a:ext>
            </a:extLst>
          </p:cNvPr>
          <p:cNvSpPr/>
          <p:nvPr/>
        </p:nvSpPr>
        <p:spPr>
          <a:xfrm>
            <a:off x="6417800" y="4102602"/>
            <a:ext cx="915203" cy="69071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8" name="Freeform: Shape 105">
            <a:extLst>
              <a:ext uri="{FF2B5EF4-FFF2-40B4-BE49-F238E27FC236}">
                <a16:creationId xmlns:a16="http://schemas.microsoft.com/office/drawing/2014/main" id="{E6C3F9CB-6716-4285-B439-4C7FF064A393}"/>
              </a:ext>
            </a:extLst>
          </p:cNvPr>
          <p:cNvSpPr/>
          <p:nvPr/>
        </p:nvSpPr>
        <p:spPr>
          <a:xfrm>
            <a:off x="6291638" y="2278840"/>
            <a:ext cx="1235246" cy="304905"/>
          </a:xfrm>
          <a:custGeom>
            <a:avLst/>
            <a:gdLst>
              <a:gd name="connsiteX0" fmla="*/ 83005 w 771384"/>
              <a:gd name="connsiteY0" fmla="*/ 304905 h 304905"/>
              <a:gd name="connsiteX1" fmla="*/ 57605 w 771384"/>
              <a:gd name="connsiteY1" fmla="*/ 235055 h 304905"/>
              <a:gd name="connsiteX2" fmla="*/ 737055 w 771384"/>
              <a:gd name="connsiteY2" fmla="*/ 44555 h 304905"/>
              <a:gd name="connsiteX3" fmla="*/ 648155 w 771384"/>
              <a:gd name="connsiteY3" fmla="*/ 105 h 30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384" h="304905">
                <a:moveTo>
                  <a:pt x="83005" y="304905"/>
                </a:moveTo>
                <a:cubicBezTo>
                  <a:pt x="15801" y="291676"/>
                  <a:pt x="-51403" y="278447"/>
                  <a:pt x="57605" y="235055"/>
                </a:cubicBezTo>
                <a:cubicBezTo>
                  <a:pt x="166613" y="191663"/>
                  <a:pt x="638630" y="83713"/>
                  <a:pt x="737055" y="44555"/>
                </a:cubicBezTo>
                <a:cubicBezTo>
                  <a:pt x="835480" y="5397"/>
                  <a:pt x="695780" y="-953"/>
                  <a:pt x="648155" y="105"/>
                </a:cubicBezTo>
              </a:path>
            </a:pathLst>
          </a:custGeom>
          <a:noFill/>
          <a:ln w="38100" cap="flat" cmpd="sng" algn="ctr">
            <a:solidFill>
              <a:srgbClr val="99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9" name="Freeform: Shape 106">
            <a:extLst>
              <a:ext uri="{FF2B5EF4-FFF2-40B4-BE49-F238E27FC236}">
                <a16:creationId xmlns:a16="http://schemas.microsoft.com/office/drawing/2014/main" id="{70599015-8D2D-4ED6-B237-FCC7F8F3E73A}"/>
              </a:ext>
            </a:extLst>
          </p:cNvPr>
          <p:cNvSpPr/>
          <p:nvPr/>
        </p:nvSpPr>
        <p:spPr>
          <a:xfrm>
            <a:off x="6283618" y="2649875"/>
            <a:ext cx="1235246" cy="304905"/>
          </a:xfrm>
          <a:custGeom>
            <a:avLst/>
            <a:gdLst>
              <a:gd name="connsiteX0" fmla="*/ 83005 w 771384"/>
              <a:gd name="connsiteY0" fmla="*/ 304905 h 304905"/>
              <a:gd name="connsiteX1" fmla="*/ 57605 w 771384"/>
              <a:gd name="connsiteY1" fmla="*/ 235055 h 304905"/>
              <a:gd name="connsiteX2" fmla="*/ 737055 w 771384"/>
              <a:gd name="connsiteY2" fmla="*/ 44555 h 304905"/>
              <a:gd name="connsiteX3" fmla="*/ 648155 w 771384"/>
              <a:gd name="connsiteY3" fmla="*/ 105 h 30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384" h="304905">
                <a:moveTo>
                  <a:pt x="83005" y="304905"/>
                </a:moveTo>
                <a:cubicBezTo>
                  <a:pt x="15801" y="291676"/>
                  <a:pt x="-51403" y="278447"/>
                  <a:pt x="57605" y="235055"/>
                </a:cubicBezTo>
                <a:cubicBezTo>
                  <a:pt x="166613" y="191663"/>
                  <a:pt x="638630" y="83713"/>
                  <a:pt x="737055" y="44555"/>
                </a:cubicBezTo>
                <a:cubicBezTo>
                  <a:pt x="835480" y="5397"/>
                  <a:pt x="695780" y="-953"/>
                  <a:pt x="648155" y="105"/>
                </a:cubicBezTo>
              </a:path>
            </a:pathLst>
          </a:custGeom>
          <a:noFill/>
          <a:ln w="38100" cap="flat" cmpd="sng" algn="ctr">
            <a:solidFill>
              <a:srgbClr val="99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0" name="Freeform: Shape 107">
            <a:extLst>
              <a:ext uri="{FF2B5EF4-FFF2-40B4-BE49-F238E27FC236}">
                <a16:creationId xmlns:a16="http://schemas.microsoft.com/office/drawing/2014/main" id="{6C86ECD9-7F08-48FE-8CE1-730784D0D033}"/>
              </a:ext>
            </a:extLst>
          </p:cNvPr>
          <p:cNvSpPr/>
          <p:nvPr/>
        </p:nvSpPr>
        <p:spPr>
          <a:xfrm>
            <a:off x="6291638" y="2469812"/>
            <a:ext cx="1235246" cy="304905"/>
          </a:xfrm>
          <a:custGeom>
            <a:avLst/>
            <a:gdLst>
              <a:gd name="connsiteX0" fmla="*/ 83005 w 771384"/>
              <a:gd name="connsiteY0" fmla="*/ 304905 h 304905"/>
              <a:gd name="connsiteX1" fmla="*/ 57605 w 771384"/>
              <a:gd name="connsiteY1" fmla="*/ 235055 h 304905"/>
              <a:gd name="connsiteX2" fmla="*/ 737055 w 771384"/>
              <a:gd name="connsiteY2" fmla="*/ 44555 h 304905"/>
              <a:gd name="connsiteX3" fmla="*/ 648155 w 771384"/>
              <a:gd name="connsiteY3" fmla="*/ 105 h 30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384" h="304905">
                <a:moveTo>
                  <a:pt x="83005" y="304905"/>
                </a:moveTo>
                <a:cubicBezTo>
                  <a:pt x="15801" y="291676"/>
                  <a:pt x="-51403" y="278447"/>
                  <a:pt x="57605" y="235055"/>
                </a:cubicBezTo>
                <a:cubicBezTo>
                  <a:pt x="166613" y="191663"/>
                  <a:pt x="638630" y="83713"/>
                  <a:pt x="737055" y="44555"/>
                </a:cubicBezTo>
                <a:cubicBezTo>
                  <a:pt x="835480" y="5397"/>
                  <a:pt x="695780" y="-953"/>
                  <a:pt x="648155" y="105"/>
                </a:cubicBezTo>
              </a:path>
            </a:pathLst>
          </a:custGeom>
          <a:noFill/>
          <a:ln w="38100" cap="flat" cmpd="sng" algn="ctr">
            <a:solidFill>
              <a:srgbClr val="99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8214EC3E-2C65-4ADC-915A-C6FA68C48CB2}"/>
              </a:ext>
            </a:extLst>
          </p:cNvPr>
          <p:cNvGrpSpPr/>
          <p:nvPr/>
        </p:nvGrpSpPr>
        <p:grpSpPr>
          <a:xfrm flipH="1">
            <a:off x="5390686" y="1611217"/>
            <a:ext cx="586885" cy="386095"/>
            <a:chOff x="2152844" y="1235656"/>
            <a:chExt cx="311189" cy="386095"/>
          </a:xfrm>
        </p:grpSpPr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076A245D-6F82-46BE-A2C8-A24DF0906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631" y="1235656"/>
              <a:ext cx="0" cy="38609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C9CEB2C-0E07-40E8-BDA1-FC8C467CDF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844" y="1245180"/>
              <a:ext cx="308933" cy="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C8439CA7-F289-4E49-9922-7128AE9D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5100" y="1606963"/>
              <a:ext cx="308933" cy="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35" name="TextBox 334">
            <a:extLst>
              <a:ext uri="{FF2B5EF4-FFF2-40B4-BE49-F238E27FC236}">
                <a16:creationId xmlns:a16="http://schemas.microsoft.com/office/drawing/2014/main" id="{B3EF1E82-27ED-4B7A-BB28-CFFF64FACD27}"/>
              </a:ext>
            </a:extLst>
          </p:cNvPr>
          <p:cNvSpPr txBox="1"/>
          <p:nvPr/>
        </p:nvSpPr>
        <p:spPr>
          <a:xfrm>
            <a:off x="4231775" y="1615004"/>
            <a:ext cx="1322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Gas Delivery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9B2B43BD-5BC1-40C2-9C4F-62230A83E3EC}"/>
              </a:ext>
            </a:extLst>
          </p:cNvPr>
          <p:cNvSpPr txBox="1"/>
          <p:nvPr/>
        </p:nvSpPr>
        <p:spPr>
          <a:xfrm>
            <a:off x="4997265" y="2147489"/>
            <a:ext cx="1215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Aspheric Lens</a:t>
            </a: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2DF4C2D3-0B83-4F2D-A165-3ABC3325F5FF}"/>
              </a:ext>
            </a:extLst>
          </p:cNvPr>
          <p:cNvSpPr/>
          <p:nvPr/>
        </p:nvSpPr>
        <p:spPr>
          <a:xfrm>
            <a:off x="7316107" y="2123805"/>
            <a:ext cx="1606710" cy="104647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4885C49B-7F7C-4858-A97E-C58FC58C7A2B}"/>
              </a:ext>
            </a:extLst>
          </p:cNvPr>
          <p:cNvSpPr txBox="1"/>
          <p:nvPr/>
        </p:nvSpPr>
        <p:spPr>
          <a:xfrm>
            <a:off x="7481361" y="2375477"/>
            <a:ext cx="105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Matching Network</a:t>
            </a: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4701A5C-5846-49C0-BE9C-EC8E0881403A}"/>
              </a:ext>
            </a:extLst>
          </p:cNvPr>
          <p:cNvSpPr/>
          <p:nvPr/>
        </p:nvSpPr>
        <p:spPr>
          <a:xfrm>
            <a:off x="8610353" y="2337607"/>
            <a:ext cx="187796" cy="59143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0" name="Cross 339">
            <a:extLst>
              <a:ext uri="{FF2B5EF4-FFF2-40B4-BE49-F238E27FC236}">
                <a16:creationId xmlns:a16="http://schemas.microsoft.com/office/drawing/2014/main" id="{6A942ED4-45A0-4A81-9289-AFBF72508088}"/>
              </a:ext>
            </a:extLst>
          </p:cNvPr>
          <p:cNvSpPr/>
          <p:nvPr/>
        </p:nvSpPr>
        <p:spPr>
          <a:xfrm>
            <a:off x="6546934" y="1472086"/>
            <a:ext cx="661987" cy="648105"/>
          </a:xfrm>
          <a:prstGeom prst="plus">
            <a:avLst>
              <a:gd name="adj" fmla="val 38216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74AA1406-8655-45B5-8727-7CD6A12AFC1E}"/>
              </a:ext>
            </a:extLst>
          </p:cNvPr>
          <p:cNvSpPr/>
          <p:nvPr/>
        </p:nvSpPr>
        <p:spPr>
          <a:xfrm>
            <a:off x="6819575" y="2055148"/>
            <a:ext cx="118209" cy="1336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8AEB1FE6-DD89-4F76-9963-E839591FEF6A}"/>
              </a:ext>
            </a:extLst>
          </p:cNvPr>
          <p:cNvSpPr/>
          <p:nvPr/>
        </p:nvSpPr>
        <p:spPr>
          <a:xfrm>
            <a:off x="6354363" y="1695924"/>
            <a:ext cx="212295" cy="201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9B783EC-C527-4FA6-842D-89BC85FD21CF}"/>
              </a:ext>
            </a:extLst>
          </p:cNvPr>
          <p:cNvSpPr/>
          <p:nvPr/>
        </p:nvSpPr>
        <p:spPr>
          <a:xfrm>
            <a:off x="7193493" y="1675232"/>
            <a:ext cx="745679" cy="224133"/>
          </a:xfrm>
          <a:prstGeom prst="rect">
            <a:avLst/>
          </a:prstGeom>
          <a:solidFill>
            <a:srgbClr val="E7E6E6"/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791341D1-7900-464F-826F-0A93384748C8}"/>
              </a:ext>
            </a:extLst>
          </p:cNvPr>
          <p:cNvCxnSpPr>
            <a:cxnSpLocks/>
            <a:endCxn id="342" idx="3"/>
          </p:cNvCxnSpPr>
          <p:nvPr/>
        </p:nvCxnSpPr>
        <p:spPr>
          <a:xfrm>
            <a:off x="5970429" y="1795751"/>
            <a:ext cx="596229" cy="844"/>
          </a:xfrm>
          <a:prstGeom prst="straightConnector1">
            <a:avLst/>
          </a:prstGeom>
          <a:noFill/>
          <a:ln w="28575" cap="flat" cmpd="sng" algn="ctr">
            <a:solidFill>
              <a:srgbClr val="A5A5A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E0FFB06A-B934-4B22-A11F-BD17CC10785F}"/>
              </a:ext>
            </a:extLst>
          </p:cNvPr>
          <p:cNvSpPr txBox="1"/>
          <p:nvPr/>
        </p:nvSpPr>
        <p:spPr>
          <a:xfrm>
            <a:off x="7925377" y="1618934"/>
            <a:ext cx="113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Triple Gauge</a:t>
            </a: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50773B02-4BBA-44D6-9653-1A7B94CBB3F3}"/>
              </a:ext>
            </a:extLst>
          </p:cNvPr>
          <p:cNvSpPr/>
          <p:nvPr/>
        </p:nvSpPr>
        <p:spPr>
          <a:xfrm>
            <a:off x="5032460" y="3361858"/>
            <a:ext cx="1405699" cy="19021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D4AEEC0C-FD55-4CA1-AAA2-1B12A128CBCB}"/>
              </a:ext>
            </a:extLst>
          </p:cNvPr>
          <p:cNvSpPr/>
          <p:nvPr/>
        </p:nvSpPr>
        <p:spPr>
          <a:xfrm>
            <a:off x="6397645" y="3379766"/>
            <a:ext cx="58877" cy="1547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AA2AD7CA-BE0F-44F7-BA9F-E7C34E57BF45}"/>
              </a:ext>
            </a:extLst>
          </p:cNvPr>
          <p:cNvGrpSpPr/>
          <p:nvPr/>
        </p:nvGrpSpPr>
        <p:grpSpPr>
          <a:xfrm>
            <a:off x="5289002" y="3361858"/>
            <a:ext cx="169325" cy="190215"/>
            <a:chOff x="4050794" y="2335023"/>
            <a:chExt cx="889639" cy="200821"/>
          </a:xfrm>
        </p:grpSpPr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F7CE89E9-4EA1-4DE1-91BE-0A7BD2D7BC89}"/>
                </a:ext>
              </a:extLst>
            </p:cNvPr>
            <p:cNvSpPr/>
            <p:nvPr/>
          </p:nvSpPr>
          <p:spPr>
            <a:xfrm>
              <a:off x="4050794" y="2335023"/>
              <a:ext cx="882127" cy="200821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D7026990-505B-4833-B58A-4BC444CB2805}"/>
                </a:ext>
              </a:extLst>
            </p:cNvPr>
            <p:cNvCxnSpPr/>
            <p:nvPr/>
          </p:nvCxnSpPr>
          <p:spPr>
            <a:xfrm flipH="1" flipV="1">
              <a:off x="4061414" y="2347425"/>
              <a:ext cx="860886" cy="17998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FE3BF3F5-16A7-4790-BDBA-C77797C6E05E}"/>
                </a:ext>
              </a:extLst>
            </p:cNvPr>
            <p:cNvCxnSpPr/>
            <p:nvPr/>
          </p:nvCxnSpPr>
          <p:spPr>
            <a:xfrm flipH="1">
              <a:off x="4066514" y="2347425"/>
              <a:ext cx="873919" cy="17551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52" name="Rectangle 351">
            <a:extLst>
              <a:ext uri="{FF2B5EF4-FFF2-40B4-BE49-F238E27FC236}">
                <a16:creationId xmlns:a16="http://schemas.microsoft.com/office/drawing/2014/main" id="{0BBE9E97-9B69-4BE3-A0A0-A34B016C8980}"/>
              </a:ext>
            </a:extLst>
          </p:cNvPr>
          <p:cNvSpPr/>
          <p:nvPr/>
        </p:nvSpPr>
        <p:spPr>
          <a:xfrm>
            <a:off x="5787441" y="3246094"/>
            <a:ext cx="88107" cy="11576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0D3AE391-8ED8-4CFA-A290-A06B01FC8469}"/>
              </a:ext>
            </a:extLst>
          </p:cNvPr>
          <p:cNvSpPr/>
          <p:nvPr/>
        </p:nvSpPr>
        <p:spPr>
          <a:xfrm>
            <a:off x="5802055" y="3305612"/>
            <a:ext cx="58877" cy="1547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571641F0-F2BD-4122-BB17-704A72892108}"/>
              </a:ext>
            </a:extLst>
          </p:cNvPr>
          <p:cNvSpPr/>
          <p:nvPr/>
        </p:nvSpPr>
        <p:spPr>
          <a:xfrm>
            <a:off x="5735309" y="3006443"/>
            <a:ext cx="192373" cy="238531"/>
          </a:xfrm>
          <a:prstGeom prst="rect">
            <a:avLst/>
          </a:prstGeom>
          <a:solidFill>
            <a:srgbClr val="E7E6E6"/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53589CD1-86B0-4EAE-BE2F-95FE358C1445}"/>
              </a:ext>
            </a:extLst>
          </p:cNvPr>
          <p:cNvSpPr/>
          <p:nvPr/>
        </p:nvSpPr>
        <p:spPr>
          <a:xfrm>
            <a:off x="4993376" y="3403282"/>
            <a:ext cx="58877" cy="11210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CE3E115A-D9D6-499F-9CAD-AA5EDD191996}"/>
              </a:ext>
            </a:extLst>
          </p:cNvPr>
          <p:cNvSpPr txBox="1"/>
          <p:nvPr/>
        </p:nvSpPr>
        <p:spPr>
          <a:xfrm>
            <a:off x="4912947" y="2937197"/>
            <a:ext cx="87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Baratron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06E88F24-F136-471C-9A4E-78B71863FAA7}"/>
              </a:ext>
            </a:extLst>
          </p:cNvPr>
          <p:cNvSpPr txBox="1"/>
          <p:nvPr/>
        </p:nvSpPr>
        <p:spPr>
          <a:xfrm>
            <a:off x="4893814" y="3603204"/>
            <a:ext cx="87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Roughing Valve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B7EDEB33-BB0E-4A61-920B-F6146154A162}"/>
              </a:ext>
            </a:extLst>
          </p:cNvPr>
          <p:cNvSpPr txBox="1"/>
          <p:nvPr/>
        </p:nvSpPr>
        <p:spPr>
          <a:xfrm>
            <a:off x="8884950" y="3187181"/>
            <a:ext cx="100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Directional Coupler</a:t>
            </a: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B5BCDF4A-17D7-4249-BACF-80C93AFCD4E3}"/>
              </a:ext>
            </a:extLst>
          </p:cNvPr>
          <p:cNvSpPr/>
          <p:nvPr/>
        </p:nvSpPr>
        <p:spPr>
          <a:xfrm>
            <a:off x="8651070" y="2468136"/>
            <a:ext cx="106363" cy="106629"/>
          </a:xfrm>
          <a:prstGeom prst="ellipse">
            <a:avLst/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408D7470-AE96-4FD0-A03F-D29F2F70ADB4}"/>
              </a:ext>
            </a:extLst>
          </p:cNvPr>
          <p:cNvSpPr/>
          <p:nvPr/>
        </p:nvSpPr>
        <p:spPr>
          <a:xfrm>
            <a:off x="8651070" y="2680861"/>
            <a:ext cx="106363" cy="106629"/>
          </a:xfrm>
          <a:prstGeom prst="ellipse">
            <a:avLst/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ACAD0838-3DF6-4FD9-A2BE-BA5440BBC564}"/>
              </a:ext>
            </a:extLst>
          </p:cNvPr>
          <p:cNvCxnSpPr>
            <a:cxnSpLocks/>
            <a:stCxn id="339" idx="0"/>
          </p:cNvCxnSpPr>
          <p:nvPr/>
        </p:nvCxnSpPr>
        <p:spPr>
          <a:xfrm rot="5400000" flipH="1" flipV="1">
            <a:off x="8949166" y="1760100"/>
            <a:ext cx="332595" cy="822423"/>
          </a:xfrm>
          <a:prstGeom prst="bentConnector2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55347B8A-5FFE-401D-8544-D606B7B8DD32}"/>
              </a:ext>
            </a:extLst>
          </p:cNvPr>
          <p:cNvSpPr txBox="1"/>
          <p:nvPr/>
        </p:nvSpPr>
        <p:spPr>
          <a:xfrm>
            <a:off x="9522107" y="1746574"/>
            <a:ext cx="1002198" cy="523220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13.56 MHz Generator</a:t>
            </a:r>
          </a:p>
        </p:txBody>
      </p: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B9A43D1A-2FB9-43BA-BBB2-AFF4B51417A3}"/>
              </a:ext>
            </a:extLst>
          </p:cNvPr>
          <p:cNvCxnSpPr>
            <a:cxnSpLocks/>
          </p:cNvCxnSpPr>
          <p:nvPr/>
        </p:nvCxnSpPr>
        <p:spPr>
          <a:xfrm flipH="1" flipV="1">
            <a:off x="8795532" y="2986623"/>
            <a:ext cx="133868" cy="341518"/>
          </a:xfrm>
          <a:prstGeom prst="straightConnector1">
            <a:avLst/>
          </a:prstGeom>
          <a:noFill/>
          <a:ln w="1270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65667386-51BD-4750-B0CA-17FA772AA368}"/>
              </a:ext>
            </a:extLst>
          </p:cNvPr>
          <p:cNvGrpSpPr/>
          <p:nvPr/>
        </p:nvGrpSpPr>
        <p:grpSpPr>
          <a:xfrm>
            <a:off x="6585317" y="3289971"/>
            <a:ext cx="609374" cy="1100606"/>
            <a:chOff x="3662646" y="3283931"/>
            <a:chExt cx="609374" cy="1575995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5A52F529-54DC-4B48-9EF6-99609D9A13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2646" y="3283931"/>
              <a:ext cx="10758" cy="157599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EF4FC843-9A5F-463E-86B9-A2AA38EA8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178" y="3283931"/>
              <a:ext cx="10758" cy="157599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7" name="Straight Arrow Connector 366">
              <a:extLst>
                <a:ext uri="{FF2B5EF4-FFF2-40B4-BE49-F238E27FC236}">
                  <a16:creationId xmlns:a16="http://schemas.microsoft.com/office/drawing/2014/main" id="{95B6224E-6195-408B-BE72-05964B4FBF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7711" y="3283931"/>
              <a:ext cx="10758" cy="157599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8" name="Straight Arrow Connector 367">
              <a:extLst>
                <a:ext uri="{FF2B5EF4-FFF2-40B4-BE49-F238E27FC236}">
                  <a16:creationId xmlns:a16="http://schemas.microsoft.com/office/drawing/2014/main" id="{C858F9A1-72BA-4CB3-8956-7B13505E6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1262" y="3283931"/>
              <a:ext cx="10758" cy="157599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69" name="Isosceles Triangle 368">
            <a:extLst>
              <a:ext uri="{FF2B5EF4-FFF2-40B4-BE49-F238E27FC236}">
                <a16:creationId xmlns:a16="http://schemas.microsoft.com/office/drawing/2014/main" id="{52D2B2DE-5CA0-4B5A-9ADD-376AD62FD747}"/>
              </a:ext>
            </a:extLst>
          </p:cNvPr>
          <p:cNvSpPr/>
          <p:nvPr/>
        </p:nvSpPr>
        <p:spPr>
          <a:xfrm>
            <a:off x="6563728" y="4667699"/>
            <a:ext cx="650486" cy="623156"/>
          </a:xfrm>
          <a:prstGeom prst="triangle">
            <a:avLst>
              <a:gd name="adj" fmla="val 0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AC65D642-F382-41DB-B3A0-7C47641D29BB}"/>
              </a:ext>
            </a:extLst>
          </p:cNvPr>
          <p:cNvCxnSpPr>
            <a:cxnSpLocks/>
            <a:stCxn id="369" idx="0"/>
          </p:cNvCxnSpPr>
          <p:nvPr/>
        </p:nvCxnSpPr>
        <p:spPr>
          <a:xfrm>
            <a:off x="6563728" y="4667700"/>
            <a:ext cx="2151530" cy="430305"/>
          </a:xfrm>
          <a:prstGeom prst="line">
            <a:avLst/>
          </a:prstGeom>
          <a:noFill/>
          <a:ln w="6350" cap="flat" cmpd="sng" algn="ctr">
            <a:solidFill>
              <a:srgbClr val="ED7FCE"/>
            </a:solidFill>
            <a:prstDash val="solid"/>
            <a:miter lim="800000"/>
          </a:ln>
          <a:effectLst/>
        </p:spPr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25448686-FDB5-42A3-93BA-FF7414319156}"/>
              </a:ext>
            </a:extLst>
          </p:cNvPr>
          <p:cNvCxnSpPr>
            <a:cxnSpLocks/>
            <a:stCxn id="369" idx="4"/>
          </p:cNvCxnSpPr>
          <p:nvPr/>
        </p:nvCxnSpPr>
        <p:spPr>
          <a:xfrm flipV="1">
            <a:off x="7214214" y="4882853"/>
            <a:ext cx="1501044" cy="408002"/>
          </a:xfrm>
          <a:prstGeom prst="line">
            <a:avLst/>
          </a:prstGeom>
          <a:noFill/>
          <a:ln w="6350" cap="flat" cmpd="sng" algn="ctr">
            <a:solidFill>
              <a:srgbClr val="ED7FCE"/>
            </a:solidFill>
            <a:prstDash val="solid"/>
            <a:miter lim="800000"/>
          </a:ln>
          <a:effectLst/>
        </p:spPr>
      </p:cxnSp>
      <p:sp>
        <p:nvSpPr>
          <p:cNvPr id="372" name="Chord 371">
            <a:extLst>
              <a:ext uri="{FF2B5EF4-FFF2-40B4-BE49-F238E27FC236}">
                <a16:creationId xmlns:a16="http://schemas.microsoft.com/office/drawing/2014/main" id="{C42EB39E-AE31-482C-9D3E-78766A62D8B1}"/>
              </a:ext>
            </a:extLst>
          </p:cNvPr>
          <p:cNvSpPr/>
          <p:nvPr/>
        </p:nvSpPr>
        <p:spPr>
          <a:xfrm rot="10800000">
            <a:off x="8562090" y="4786378"/>
            <a:ext cx="306337" cy="408004"/>
          </a:xfrm>
          <a:prstGeom prst="chord">
            <a:avLst>
              <a:gd name="adj1" fmla="val 5305200"/>
              <a:gd name="adj2" fmla="val 16200000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B90145AB-E572-4E37-9AB1-10182EB76D73}"/>
              </a:ext>
            </a:extLst>
          </p:cNvPr>
          <p:cNvGrpSpPr/>
          <p:nvPr/>
        </p:nvGrpSpPr>
        <p:grpSpPr>
          <a:xfrm>
            <a:off x="8862729" y="4843966"/>
            <a:ext cx="708182" cy="294321"/>
            <a:chOff x="5889257" y="3774306"/>
            <a:chExt cx="1319044" cy="303146"/>
          </a:xfrm>
        </p:grpSpPr>
        <p:cxnSp>
          <p:nvCxnSpPr>
            <p:cNvPr id="374" name="Straight Arrow Connector 373">
              <a:extLst>
                <a:ext uri="{FF2B5EF4-FFF2-40B4-BE49-F238E27FC236}">
                  <a16:creationId xmlns:a16="http://schemas.microsoft.com/office/drawing/2014/main" id="{58A2F19A-BB95-4834-9F1E-B21B61DAE4B6}"/>
                </a:ext>
              </a:extLst>
            </p:cNvPr>
            <p:cNvCxnSpPr/>
            <p:nvPr/>
          </p:nvCxnSpPr>
          <p:spPr>
            <a:xfrm flipV="1">
              <a:off x="5889257" y="3774306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75" name="Straight Arrow Connector 374">
              <a:extLst>
                <a:ext uri="{FF2B5EF4-FFF2-40B4-BE49-F238E27FC236}">
                  <a16:creationId xmlns:a16="http://schemas.microsoft.com/office/drawing/2014/main" id="{9F7C3392-41F3-4D83-BD1D-AE2DA8289D4E}"/>
                </a:ext>
              </a:extLst>
            </p:cNvPr>
            <p:cNvCxnSpPr/>
            <p:nvPr/>
          </p:nvCxnSpPr>
          <p:spPr>
            <a:xfrm flipV="1">
              <a:off x="5904497" y="3925879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76" name="Straight Arrow Connector 375">
              <a:extLst>
                <a:ext uri="{FF2B5EF4-FFF2-40B4-BE49-F238E27FC236}">
                  <a16:creationId xmlns:a16="http://schemas.microsoft.com/office/drawing/2014/main" id="{BBBD9142-66CE-4FE3-92A1-32547F537D92}"/>
                </a:ext>
              </a:extLst>
            </p:cNvPr>
            <p:cNvCxnSpPr/>
            <p:nvPr/>
          </p:nvCxnSpPr>
          <p:spPr>
            <a:xfrm flipV="1">
              <a:off x="5904330" y="4068627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7" name="Rectangle 376">
            <a:extLst>
              <a:ext uri="{FF2B5EF4-FFF2-40B4-BE49-F238E27FC236}">
                <a16:creationId xmlns:a16="http://schemas.microsoft.com/office/drawing/2014/main" id="{B50F3752-10AA-4F1D-A88F-BA59D0F9E4C3}"/>
              </a:ext>
            </a:extLst>
          </p:cNvPr>
          <p:cNvSpPr/>
          <p:nvPr/>
        </p:nvSpPr>
        <p:spPr>
          <a:xfrm>
            <a:off x="9623536" y="4786683"/>
            <a:ext cx="61548" cy="416896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1596212E-8399-4F30-8B92-20F20D9E97F6}"/>
              </a:ext>
            </a:extLst>
          </p:cNvPr>
          <p:cNvGrpSpPr/>
          <p:nvPr/>
        </p:nvGrpSpPr>
        <p:grpSpPr>
          <a:xfrm>
            <a:off x="10556239" y="4702266"/>
            <a:ext cx="1322239" cy="542683"/>
            <a:chOff x="8358706" y="3580778"/>
            <a:chExt cx="1615440" cy="671062"/>
          </a:xfrm>
          <a:solidFill>
            <a:srgbClr val="70AD47"/>
          </a:solidFill>
        </p:grpSpPr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209D4373-E27A-435B-8277-182F6EFE62B9}"/>
                </a:ext>
              </a:extLst>
            </p:cNvPr>
            <p:cNvSpPr/>
            <p:nvPr/>
          </p:nvSpPr>
          <p:spPr>
            <a:xfrm>
              <a:off x="8358706" y="3692639"/>
              <a:ext cx="601980" cy="45719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D7EDE2A-C718-4C05-9C2F-642438214662}"/>
                </a:ext>
              </a:extLst>
            </p:cNvPr>
            <p:cNvSpPr/>
            <p:nvPr/>
          </p:nvSpPr>
          <p:spPr>
            <a:xfrm rot="18909540">
              <a:off x="8810784" y="3670199"/>
              <a:ext cx="466004" cy="48647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D39EB1EF-C5AD-48EB-B787-3DB513FD3AFF}"/>
                </a:ext>
              </a:extLst>
            </p:cNvPr>
            <p:cNvSpPr/>
            <p:nvPr/>
          </p:nvSpPr>
          <p:spPr>
            <a:xfrm>
              <a:off x="9043785" y="3580778"/>
              <a:ext cx="930361" cy="67106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C0BD0359-FF84-4003-83CF-449043A66149}"/>
              </a:ext>
            </a:extLst>
          </p:cNvPr>
          <p:cNvGrpSpPr/>
          <p:nvPr/>
        </p:nvGrpSpPr>
        <p:grpSpPr>
          <a:xfrm>
            <a:off x="9771493" y="4833486"/>
            <a:ext cx="699514" cy="304800"/>
            <a:chOff x="7000049" y="3763827"/>
            <a:chExt cx="1303804" cy="304800"/>
          </a:xfrm>
        </p:grpSpPr>
        <p:cxnSp>
          <p:nvCxnSpPr>
            <p:cNvPr id="383" name="Straight Arrow Connector 382">
              <a:extLst>
                <a:ext uri="{FF2B5EF4-FFF2-40B4-BE49-F238E27FC236}">
                  <a16:creationId xmlns:a16="http://schemas.microsoft.com/office/drawing/2014/main" id="{4454AD0F-5DA3-41EB-894C-3BEE728751BB}"/>
                </a:ext>
              </a:extLst>
            </p:cNvPr>
            <p:cNvCxnSpPr/>
            <p:nvPr/>
          </p:nvCxnSpPr>
          <p:spPr>
            <a:xfrm flipV="1">
              <a:off x="7000049" y="3763827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4" name="Straight Arrow Connector 383">
              <a:extLst>
                <a:ext uri="{FF2B5EF4-FFF2-40B4-BE49-F238E27FC236}">
                  <a16:creationId xmlns:a16="http://schemas.microsoft.com/office/drawing/2014/main" id="{663834A0-8D2D-4E97-A729-F564EDBBE723}"/>
                </a:ext>
              </a:extLst>
            </p:cNvPr>
            <p:cNvCxnSpPr/>
            <p:nvPr/>
          </p:nvCxnSpPr>
          <p:spPr>
            <a:xfrm flipV="1">
              <a:off x="7000049" y="3916309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31995E39-C21C-4941-BE83-6FB652805FF6}"/>
                </a:ext>
              </a:extLst>
            </p:cNvPr>
            <p:cNvCxnSpPr/>
            <p:nvPr/>
          </p:nvCxnSpPr>
          <p:spPr>
            <a:xfrm flipV="1">
              <a:off x="7000049" y="4059802"/>
              <a:ext cx="1303804" cy="8825"/>
            </a:xfrm>
            <a:prstGeom prst="straightConnector1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73C24301-2AB8-4AA3-A41D-DEFBCE6AE1A8}"/>
              </a:ext>
            </a:extLst>
          </p:cNvPr>
          <p:cNvSpPr txBox="1"/>
          <p:nvPr/>
        </p:nvSpPr>
        <p:spPr>
          <a:xfrm>
            <a:off x="5928094" y="5367699"/>
            <a:ext cx="196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Off-Axis Parabolic Mirror</a:t>
            </a: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C22D1A6D-ABDD-40FA-8E2C-B18BEA04CE67}"/>
              </a:ext>
            </a:extLst>
          </p:cNvPr>
          <p:cNvSpPr/>
          <p:nvPr/>
        </p:nvSpPr>
        <p:spPr>
          <a:xfrm>
            <a:off x="8242010" y="5042660"/>
            <a:ext cx="45719" cy="144401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9965617C-D9B9-431B-ADF2-BFE7B5C968BA}"/>
              </a:ext>
            </a:extLst>
          </p:cNvPr>
          <p:cNvSpPr/>
          <p:nvPr/>
        </p:nvSpPr>
        <p:spPr>
          <a:xfrm>
            <a:off x="8242010" y="4829207"/>
            <a:ext cx="45719" cy="144401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20706FBA-7453-42C6-BD5F-851FDBFE9D4D}"/>
              </a:ext>
            </a:extLst>
          </p:cNvPr>
          <p:cNvSpPr txBox="1"/>
          <p:nvPr/>
        </p:nvSpPr>
        <p:spPr>
          <a:xfrm>
            <a:off x="7277296" y="4496422"/>
            <a:ext cx="159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Pinhole Aperture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0A07846-F886-4D3B-A877-CAA2F85E55C8}"/>
              </a:ext>
            </a:extLst>
          </p:cNvPr>
          <p:cNvSpPr txBox="1"/>
          <p:nvPr/>
        </p:nvSpPr>
        <p:spPr>
          <a:xfrm>
            <a:off x="8180067" y="5244399"/>
            <a:ext cx="104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Aspheric Lens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4F75DC90-68A2-4421-BC5E-83AB456EE2D9}"/>
              </a:ext>
            </a:extLst>
          </p:cNvPr>
          <p:cNvSpPr txBox="1"/>
          <p:nvPr/>
        </p:nvSpPr>
        <p:spPr>
          <a:xfrm>
            <a:off x="9098510" y="5253596"/>
            <a:ext cx="132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Wavelength Filter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A761E46C-99D5-49B0-9C01-06918DB25ACC}"/>
              </a:ext>
            </a:extLst>
          </p:cNvPr>
          <p:cNvSpPr txBox="1"/>
          <p:nvPr/>
        </p:nvSpPr>
        <p:spPr>
          <a:xfrm>
            <a:off x="10596020" y="5338488"/>
            <a:ext cx="128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PI-Max3 iCCD</a:t>
            </a: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30104F0F-C074-44A2-99A8-0D5C4E166F38}"/>
              </a:ext>
            </a:extLst>
          </p:cNvPr>
          <p:cNvSpPr/>
          <p:nvPr/>
        </p:nvSpPr>
        <p:spPr>
          <a:xfrm>
            <a:off x="7257579" y="3648794"/>
            <a:ext cx="109906" cy="30741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AD19BD75-3671-4C2B-8163-1EEF0783E437}"/>
              </a:ext>
            </a:extLst>
          </p:cNvPr>
          <p:cNvCxnSpPr>
            <a:cxnSpLocks/>
            <a:stCxn id="393" idx="3"/>
          </p:cNvCxnSpPr>
          <p:nvPr/>
        </p:nvCxnSpPr>
        <p:spPr>
          <a:xfrm>
            <a:off x="7367486" y="3802500"/>
            <a:ext cx="372551" cy="0"/>
          </a:xfrm>
          <a:prstGeom prst="straightConnector1">
            <a:avLst/>
          </a:prstGeom>
          <a:noFill/>
          <a:ln w="28575" cap="flat" cmpd="sng" algn="ctr">
            <a:solidFill>
              <a:srgbClr val="A5A5A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95" name="TextBox 394">
            <a:extLst>
              <a:ext uri="{FF2B5EF4-FFF2-40B4-BE49-F238E27FC236}">
                <a16:creationId xmlns:a16="http://schemas.microsoft.com/office/drawing/2014/main" id="{8116FC63-EA0A-4D08-8147-7922706878B7}"/>
              </a:ext>
            </a:extLst>
          </p:cNvPr>
          <p:cNvSpPr txBox="1"/>
          <p:nvPr/>
        </p:nvSpPr>
        <p:spPr>
          <a:xfrm>
            <a:off x="7707520" y="3630805"/>
            <a:ext cx="101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Gas Outlet</a:t>
            </a:r>
          </a:p>
        </p:txBody>
      </p:sp>
      <p:sp>
        <p:nvSpPr>
          <p:cNvPr id="396" name="Chord 395">
            <a:extLst>
              <a:ext uri="{FF2B5EF4-FFF2-40B4-BE49-F238E27FC236}">
                <a16:creationId xmlns:a16="http://schemas.microsoft.com/office/drawing/2014/main" id="{63B57511-C949-4744-897D-3645871C2599}"/>
              </a:ext>
            </a:extLst>
          </p:cNvPr>
          <p:cNvSpPr/>
          <p:nvPr/>
        </p:nvSpPr>
        <p:spPr>
          <a:xfrm rot="10800000">
            <a:off x="5375973" y="2445872"/>
            <a:ext cx="306337" cy="408004"/>
          </a:xfrm>
          <a:prstGeom prst="chord">
            <a:avLst>
              <a:gd name="adj1" fmla="val 5305200"/>
              <a:gd name="adj2" fmla="val 16200000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1A174712-79EA-4153-B945-90FC76EDB7D4}"/>
              </a:ext>
            </a:extLst>
          </p:cNvPr>
          <p:cNvGrpSpPr/>
          <p:nvPr/>
        </p:nvGrpSpPr>
        <p:grpSpPr>
          <a:xfrm>
            <a:off x="5716392" y="2493946"/>
            <a:ext cx="559206" cy="290397"/>
            <a:chOff x="4663041" y="2326184"/>
            <a:chExt cx="480057" cy="170293"/>
          </a:xfrm>
        </p:grpSpPr>
        <p:cxnSp>
          <p:nvCxnSpPr>
            <p:cNvPr id="398" name="Straight Arrow Connector 397">
              <a:extLst>
                <a:ext uri="{FF2B5EF4-FFF2-40B4-BE49-F238E27FC236}">
                  <a16:creationId xmlns:a16="http://schemas.microsoft.com/office/drawing/2014/main" id="{4E7D9640-6053-4B2D-8E88-ADBAAB85B94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900790" y="2088435"/>
              <a:ext cx="4559" cy="480057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9" name="Straight Arrow Connector 398">
              <a:extLst>
                <a:ext uri="{FF2B5EF4-FFF2-40B4-BE49-F238E27FC236}">
                  <a16:creationId xmlns:a16="http://schemas.microsoft.com/office/drawing/2014/main" id="{53E2EBD0-AFCC-4DDC-9C22-E926B9DEEE9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900790" y="2176384"/>
              <a:ext cx="4559" cy="480057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0" name="Straight Arrow Connector 399">
              <a:extLst>
                <a:ext uri="{FF2B5EF4-FFF2-40B4-BE49-F238E27FC236}">
                  <a16:creationId xmlns:a16="http://schemas.microsoft.com/office/drawing/2014/main" id="{6984BBB2-C269-4678-8262-817B0DD5112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4900790" y="2254169"/>
              <a:ext cx="4559" cy="480057"/>
            </a:xfrm>
            <a:prstGeom prst="straightConnector1">
              <a:avLst/>
            </a:prstGeom>
            <a:noFill/>
            <a:ln w="6350" cap="flat" cmpd="sng" algn="ctr">
              <a:solidFill>
                <a:srgbClr val="ED7FCE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553AA4E0-425E-4123-A453-799C556F3F72}"/>
              </a:ext>
            </a:extLst>
          </p:cNvPr>
          <p:cNvCxnSpPr>
            <a:cxnSpLocks/>
          </p:cNvCxnSpPr>
          <p:nvPr/>
        </p:nvCxnSpPr>
        <p:spPr>
          <a:xfrm>
            <a:off x="4823453" y="2656457"/>
            <a:ext cx="704721" cy="194766"/>
          </a:xfrm>
          <a:prstGeom prst="line">
            <a:avLst/>
          </a:prstGeom>
          <a:noFill/>
          <a:ln w="6350" cap="flat" cmpd="sng" algn="ctr">
            <a:solidFill>
              <a:srgbClr val="ED7FCE"/>
            </a:solidFill>
            <a:prstDash val="solid"/>
            <a:miter lim="800000"/>
          </a:ln>
          <a:effectLst/>
        </p:spPr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E0D0E43D-57B4-4892-8736-C4DBA2E8AFAB}"/>
              </a:ext>
            </a:extLst>
          </p:cNvPr>
          <p:cNvCxnSpPr>
            <a:cxnSpLocks/>
            <a:endCxn id="396" idx="0"/>
          </p:cNvCxnSpPr>
          <p:nvPr/>
        </p:nvCxnSpPr>
        <p:spPr>
          <a:xfrm flipV="1">
            <a:off x="4826751" y="2446011"/>
            <a:ext cx="696766" cy="210447"/>
          </a:xfrm>
          <a:prstGeom prst="line">
            <a:avLst/>
          </a:prstGeom>
          <a:noFill/>
          <a:ln w="6350" cap="flat" cmpd="sng" algn="ctr">
            <a:solidFill>
              <a:srgbClr val="ED7FCE"/>
            </a:solidFill>
            <a:prstDash val="solid"/>
            <a:miter lim="800000"/>
          </a:ln>
          <a:effectLst/>
        </p:spPr>
      </p:cxnSp>
      <p:sp>
        <p:nvSpPr>
          <p:cNvPr id="403" name="Arc 402">
            <a:extLst>
              <a:ext uri="{FF2B5EF4-FFF2-40B4-BE49-F238E27FC236}">
                <a16:creationId xmlns:a16="http://schemas.microsoft.com/office/drawing/2014/main" id="{56D776DF-B95E-4FCD-B9CC-B3DD6FAFF21A}"/>
              </a:ext>
            </a:extLst>
          </p:cNvPr>
          <p:cNvSpPr/>
          <p:nvPr/>
        </p:nvSpPr>
        <p:spPr>
          <a:xfrm flipH="1">
            <a:off x="4316602" y="2656987"/>
            <a:ext cx="753028" cy="2423814"/>
          </a:xfrm>
          <a:prstGeom prst="arc">
            <a:avLst>
              <a:gd name="adj1" fmla="val 16200000"/>
              <a:gd name="adj2" fmla="val 5487942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355B026C-8C2D-408D-92E6-671E6A9723A2}"/>
              </a:ext>
            </a:extLst>
          </p:cNvPr>
          <p:cNvSpPr/>
          <p:nvPr/>
        </p:nvSpPr>
        <p:spPr>
          <a:xfrm>
            <a:off x="4693549" y="2642287"/>
            <a:ext cx="126351" cy="45719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AD6931FD-6272-44EA-BECD-31831C5E1125}"/>
              </a:ext>
            </a:extLst>
          </p:cNvPr>
          <p:cNvSpPr txBox="1"/>
          <p:nvPr/>
        </p:nvSpPr>
        <p:spPr>
          <a:xfrm>
            <a:off x="4702879" y="4820882"/>
            <a:ext cx="1255637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Echelle 4000+ Spectrometer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251794A2-4FA7-4822-8EAE-D47CEC9A8DBB}"/>
              </a:ext>
            </a:extLst>
          </p:cNvPr>
          <p:cNvSpPr txBox="1"/>
          <p:nvPr/>
        </p:nvSpPr>
        <p:spPr>
          <a:xfrm>
            <a:off x="4245093" y="2346909"/>
            <a:ext cx="581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</a:rPr>
              <a:t>Fiber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24C4BE21-6966-4D73-A886-83146D796729}"/>
              </a:ext>
            </a:extLst>
          </p:cNvPr>
          <p:cNvSpPr txBox="1"/>
          <p:nvPr/>
        </p:nvSpPr>
        <p:spPr>
          <a:xfrm>
            <a:off x="10023524" y="3230099"/>
            <a:ext cx="1144991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External Trigger</a:t>
            </a:r>
          </a:p>
        </p:txBody>
      </p:sp>
      <p:cxnSp>
        <p:nvCxnSpPr>
          <p:cNvPr id="408" name="Connector: Elbow 407">
            <a:extLst>
              <a:ext uri="{FF2B5EF4-FFF2-40B4-BE49-F238E27FC236}">
                <a16:creationId xmlns:a16="http://schemas.microsoft.com/office/drawing/2014/main" id="{228874E5-C3A5-4A38-91E5-B7B39A87609F}"/>
              </a:ext>
            </a:extLst>
          </p:cNvPr>
          <p:cNvCxnSpPr>
            <a:cxnSpLocks/>
            <a:stCxn id="407" idx="0"/>
            <a:endCxn id="362" idx="2"/>
          </p:cNvCxnSpPr>
          <p:nvPr/>
        </p:nvCxnSpPr>
        <p:spPr>
          <a:xfrm rot="16200000" flipV="1">
            <a:off x="9829462" y="2463541"/>
            <a:ext cx="960305" cy="57281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5B9BD5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409" name="Connector: Elbow 408">
            <a:extLst>
              <a:ext uri="{FF2B5EF4-FFF2-40B4-BE49-F238E27FC236}">
                <a16:creationId xmlns:a16="http://schemas.microsoft.com/office/drawing/2014/main" id="{F43C3D44-1697-4D6A-B92F-CD7C06970BC0}"/>
              </a:ext>
            </a:extLst>
          </p:cNvPr>
          <p:cNvCxnSpPr>
            <a:cxnSpLocks/>
            <a:stCxn id="381" idx="3"/>
            <a:endCxn id="407" idx="2"/>
          </p:cNvCxnSpPr>
          <p:nvPr/>
        </p:nvCxnSpPr>
        <p:spPr>
          <a:xfrm flipH="1" flipV="1">
            <a:off x="10596019" y="3753319"/>
            <a:ext cx="1282458" cy="1220288"/>
          </a:xfrm>
          <a:prstGeom prst="bentConnector4">
            <a:avLst>
              <a:gd name="adj1" fmla="val -17825"/>
              <a:gd name="adj2" fmla="val 38222"/>
            </a:avLst>
          </a:prstGeom>
          <a:noFill/>
          <a:ln w="28575" cap="flat" cmpd="sng" algn="ctr">
            <a:solidFill>
              <a:srgbClr val="5B9BD5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410" name="Connector: Elbow 409">
            <a:extLst>
              <a:ext uri="{FF2B5EF4-FFF2-40B4-BE49-F238E27FC236}">
                <a16:creationId xmlns:a16="http://schemas.microsoft.com/office/drawing/2014/main" id="{F250B942-7711-4AA6-8E89-147FB5819B9C}"/>
              </a:ext>
            </a:extLst>
          </p:cNvPr>
          <p:cNvCxnSpPr>
            <a:cxnSpLocks/>
            <a:endCxn id="405" idx="0"/>
          </p:cNvCxnSpPr>
          <p:nvPr/>
        </p:nvCxnSpPr>
        <p:spPr>
          <a:xfrm rot="10800000" flipV="1">
            <a:off x="5330699" y="4520601"/>
            <a:ext cx="5225541" cy="300281"/>
          </a:xfrm>
          <a:prstGeom prst="bentConnector2">
            <a:avLst/>
          </a:prstGeom>
          <a:noFill/>
          <a:ln w="28575" cap="flat" cmpd="sng" algn="ctr">
            <a:solidFill>
              <a:srgbClr val="5B9BD5">
                <a:lumMod val="75000"/>
              </a:srgbClr>
            </a:solidFill>
            <a:prstDash val="sysDot"/>
            <a:miter lim="800000"/>
          </a:ln>
          <a:effectLst/>
        </p:spPr>
      </p:cxn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0FF901D0-2AA4-401A-A1E0-0A561B4BAF27}"/>
              </a:ext>
            </a:extLst>
          </p:cNvPr>
          <p:cNvGrpSpPr/>
          <p:nvPr/>
        </p:nvGrpSpPr>
        <p:grpSpPr>
          <a:xfrm>
            <a:off x="10691408" y="2268404"/>
            <a:ext cx="1144992" cy="635823"/>
            <a:chOff x="853601" y="4586731"/>
            <a:chExt cx="1909558" cy="939968"/>
          </a:xfrm>
        </p:grpSpPr>
        <p:sp>
          <p:nvSpPr>
            <p:cNvPr id="412" name="Freeform 34">
              <a:extLst>
                <a:ext uri="{FF2B5EF4-FFF2-40B4-BE49-F238E27FC236}">
                  <a16:creationId xmlns:a16="http://schemas.microsoft.com/office/drawing/2014/main" id="{A577B796-E234-45D0-A590-15CB38E7C9CE}"/>
                </a:ext>
              </a:extLst>
            </p:cNvPr>
            <p:cNvSpPr/>
            <p:nvPr/>
          </p:nvSpPr>
          <p:spPr>
            <a:xfrm>
              <a:off x="1576287" y="5015016"/>
              <a:ext cx="294455" cy="213976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13" name="Straight Arrow Connector 412">
              <a:extLst>
                <a:ext uri="{FF2B5EF4-FFF2-40B4-BE49-F238E27FC236}">
                  <a16:creationId xmlns:a16="http://schemas.microsoft.com/office/drawing/2014/main" id="{E50B5751-182C-4E06-A0EF-B868F3C756E1}"/>
                </a:ext>
              </a:extLst>
            </p:cNvPr>
            <p:cNvCxnSpPr/>
            <p:nvPr/>
          </p:nvCxnSpPr>
          <p:spPr>
            <a:xfrm flipH="1" flipV="1">
              <a:off x="859050" y="4586731"/>
              <a:ext cx="1" cy="92667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ABF413D8-E062-4924-A2B7-8F7F6B686EDD}"/>
                </a:ext>
              </a:extLst>
            </p:cNvPr>
            <p:cNvSpPr/>
            <p:nvPr/>
          </p:nvSpPr>
          <p:spPr>
            <a:xfrm>
              <a:off x="1081881" y="4909294"/>
              <a:ext cx="491700" cy="607733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D7D1F5F1-3D4A-4A6D-82F1-F0BD7B3E267E}"/>
                </a:ext>
              </a:extLst>
            </p:cNvPr>
            <p:cNvSpPr/>
            <p:nvPr/>
          </p:nvSpPr>
          <p:spPr>
            <a:xfrm>
              <a:off x="1799004" y="4909294"/>
              <a:ext cx="71738" cy="603147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16" name="Straight Arrow Connector 415">
              <a:extLst>
                <a:ext uri="{FF2B5EF4-FFF2-40B4-BE49-F238E27FC236}">
                  <a16:creationId xmlns:a16="http://schemas.microsoft.com/office/drawing/2014/main" id="{F9607B9D-D7CF-4392-8BC5-1D91B879E6D0}"/>
                </a:ext>
              </a:extLst>
            </p:cNvPr>
            <p:cNvCxnSpPr>
              <a:cxnSpLocks/>
            </p:cNvCxnSpPr>
            <p:nvPr/>
          </p:nvCxnSpPr>
          <p:spPr>
            <a:xfrm>
              <a:off x="859050" y="5517095"/>
              <a:ext cx="1904109" cy="960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7" name="Freeform 45">
              <a:extLst>
                <a:ext uri="{FF2B5EF4-FFF2-40B4-BE49-F238E27FC236}">
                  <a16:creationId xmlns:a16="http://schemas.microsoft.com/office/drawing/2014/main" id="{8A85FF0E-DEE2-4CAF-B39E-295CF9279773}"/>
                </a:ext>
              </a:extLst>
            </p:cNvPr>
            <p:cNvSpPr/>
            <p:nvPr/>
          </p:nvSpPr>
          <p:spPr>
            <a:xfrm>
              <a:off x="1081881" y="5014751"/>
              <a:ext cx="494293" cy="435723"/>
            </a:xfrm>
            <a:custGeom>
              <a:avLst/>
              <a:gdLst>
                <a:gd name="connsiteX0" fmla="*/ 0 w 694944"/>
                <a:gd name="connsiteY0" fmla="*/ 299734 h 299734"/>
                <a:gd name="connsiteX1" fmla="*/ 265176 w 694944"/>
                <a:gd name="connsiteY1" fmla="*/ 34558 h 299734"/>
                <a:gd name="connsiteX2" fmla="*/ 694944 w 694944"/>
                <a:gd name="connsiteY2" fmla="*/ 7126 h 29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944" h="299734">
                  <a:moveTo>
                    <a:pt x="0" y="299734"/>
                  </a:moveTo>
                  <a:cubicBezTo>
                    <a:pt x="74676" y="191530"/>
                    <a:pt x="149352" y="83326"/>
                    <a:pt x="265176" y="34558"/>
                  </a:cubicBezTo>
                  <a:cubicBezTo>
                    <a:pt x="381000" y="-14210"/>
                    <a:pt x="588264" y="1030"/>
                    <a:pt x="694944" y="712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8" name="Arc 417">
              <a:extLst>
                <a:ext uri="{FF2B5EF4-FFF2-40B4-BE49-F238E27FC236}">
                  <a16:creationId xmlns:a16="http://schemas.microsoft.com/office/drawing/2014/main" id="{C3F6DE4C-E816-407D-97DE-B6F18669448C}"/>
                </a:ext>
              </a:extLst>
            </p:cNvPr>
            <p:cNvSpPr/>
            <p:nvPr/>
          </p:nvSpPr>
          <p:spPr>
            <a:xfrm flipH="1">
              <a:off x="1795227" y="5112017"/>
              <a:ext cx="207195" cy="234434"/>
            </a:xfrm>
            <a:prstGeom prst="arc">
              <a:avLst>
                <a:gd name="adj1" fmla="val 16821058"/>
                <a:gd name="adj2" fmla="val 2147838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9" name="Freeform 52">
              <a:extLst>
                <a:ext uri="{FF2B5EF4-FFF2-40B4-BE49-F238E27FC236}">
                  <a16:creationId xmlns:a16="http://schemas.microsoft.com/office/drawing/2014/main" id="{DF094C68-477B-49F5-BCCA-69435433BD88}"/>
                </a:ext>
              </a:extLst>
            </p:cNvPr>
            <p:cNvSpPr/>
            <p:nvPr/>
          </p:nvSpPr>
          <p:spPr>
            <a:xfrm>
              <a:off x="853601" y="5379804"/>
              <a:ext cx="225574" cy="67153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0" name="Freeform 48">
              <a:extLst>
                <a:ext uri="{FF2B5EF4-FFF2-40B4-BE49-F238E27FC236}">
                  <a16:creationId xmlns:a16="http://schemas.microsoft.com/office/drawing/2014/main" id="{69C2E388-5CA4-4324-B943-5955999D6EC4}"/>
                </a:ext>
              </a:extLst>
            </p:cNvPr>
            <p:cNvSpPr/>
            <p:nvPr/>
          </p:nvSpPr>
          <p:spPr>
            <a:xfrm>
              <a:off x="1870609" y="5118438"/>
              <a:ext cx="792045" cy="306565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E97CABCF-FA9E-4C12-9A26-1D148D68FE0F}"/>
              </a:ext>
            </a:extLst>
          </p:cNvPr>
          <p:cNvGrpSpPr/>
          <p:nvPr/>
        </p:nvGrpSpPr>
        <p:grpSpPr>
          <a:xfrm>
            <a:off x="8976258" y="3808468"/>
            <a:ext cx="1144992" cy="635823"/>
            <a:chOff x="667600" y="2699050"/>
            <a:chExt cx="1909558" cy="939968"/>
          </a:xfrm>
        </p:grpSpPr>
        <p:sp>
          <p:nvSpPr>
            <p:cNvPr id="422" name="Freeform 34">
              <a:extLst>
                <a:ext uri="{FF2B5EF4-FFF2-40B4-BE49-F238E27FC236}">
                  <a16:creationId xmlns:a16="http://schemas.microsoft.com/office/drawing/2014/main" id="{58A9B0B0-205B-4FB9-8561-40CD9F63B53A}"/>
                </a:ext>
              </a:extLst>
            </p:cNvPr>
            <p:cNvSpPr/>
            <p:nvPr/>
          </p:nvSpPr>
          <p:spPr>
            <a:xfrm>
              <a:off x="1390286" y="3127335"/>
              <a:ext cx="294455" cy="213976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23" name="Straight Arrow Connector 422">
              <a:extLst>
                <a:ext uri="{FF2B5EF4-FFF2-40B4-BE49-F238E27FC236}">
                  <a16:creationId xmlns:a16="http://schemas.microsoft.com/office/drawing/2014/main" id="{EAD5E2D9-A68E-4E89-AA2B-E91967F3F849}"/>
                </a:ext>
              </a:extLst>
            </p:cNvPr>
            <p:cNvCxnSpPr/>
            <p:nvPr/>
          </p:nvCxnSpPr>
          <p:spPr>
            <a:xfrm flipH="1" flipV="1">
              <a:off x="673049" y="2699050"/>
              <a:ext cx="1" cy="92667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594342A6-F468-4966-A983-7C5D3C2AE243}"/>
                </a:ext>
              </a:extLst>
            </p:cNvPr>
            <p:cNvSpPr/>
            <p:nvPr/>
          </p:nvSpPr>
          <p:spPr>
            <a:xfrm>
              <a:off x="1613003" y="3021613"/>
              <a:ext cx="71738" cy="603147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25" name="Straight Arrow Connector 424">
              <a:extLst>
                <a:ext uri="{FF2B5EF4-FFF2-40B4-BE49-F238E27FC236}">
                  <a16:creationId xmlns:a16="http://schemas.microsoft.com/office/drawing/2014/main" id="{7B0AEAA4-432C-4D57-96FE-2C64F3A3776F}"/>
                </a:ext>
              </a:extLst>
            </p:cNvPr>
            <p:cNvCxnSpPr>
              <a:cxnSpLocks/>
            </p:cNvCxnSpPr>
            <p:nvPr/>
          </p:nvCxnSpPr>
          <p:spPr>
            <a:xfrm>
              <a:off x="673049" y="3629414"/>
              <a:ext cx="1904109" cy="960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26" name="Freeform 45">
              <a:extLst>
                <a:ext uri="{FF2B5EF4-FFF2-40B4-BE49-F238E27FC236}">
                  <a16:creationId xmlns:a16="http://schemas.microsoft.com/office/drawing/2014/main" id="{55B4BE43-F216-45D6-90B8-043C83EA6F82}"/>
                </a:ext>
              </a:extLst>
            </p:cNvPr>
            <p:cNvSpPr/>
            <p:nvPr/>
          </p:nvSpPr>
          <p:spPr>
            <a:xfrm>
              <a:off x="895880" y="3127070"/>
              <a:ext cx="494293" cy="435723"/>
            </a:xfrm>
            <a:custGeom>
              <a:avLst/>
              <a:gdLst>
                <a:gd name="connsiteX0" fmla="*/ 0 w 694944"/>
                <a:gd name="connsiteY0" fmla="*/ 299734 h 299734"/>
                <a:gd name="connsiteX1" fmla="*/ 265176 w 694944"/>
                <a:gd name="connsiteY1" fmla="*/ 34558 h 299734"/>
                <a:gd name="connsiteX2" fmla="*/ 694944 w 694944"/>
                <a:gd name="connsiteY2" fmla="*/ 7126 h 29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944" h="299734">
                  <a:moveTo>
                    <a:pt x="0" y="299734"/>
                  </a:moveTo>
                  <a:cubicBezTo>
                    <a:pt x="74676" y="191530"/>
                    <a:pt x="149352" y="83326"/>
                    <a:pt x="265176" y="34558"/>
                  </a:cubicBezTo>
                  <a:cubicBezTo>
                    <a:pt x="381000" y="-14210"/>
                    <a:pt x="588264" y="1030"/>
                    <a:pt x="694944" y="712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7" name="Arc 426">
              <a:extLst>
                <a:ext uri="{FF2B5EF4-FFF2-40B4-BE49-F238E27FC236}">
                  <a16:creationId xmlns:a16="http://schemas.microsoft.com/office/drawing/2014/main" id="{9775747C-8682-4893-81A8-6C4932C829CC}"/>
                </a:ext>
              </a:extLst>
            </p:cNvPr>
            <p:cNvSpPr/>
            <p:nvPr/>
          </p:nvSpPr>
          <p:spPr>
            <a:xfrm flipH="1">
              <a:off x="1609226" y="3224336"/>
              <a:ext cx="207195" cy="234434"/>
            </a:xfrm>
            <a:prstGeom prst="arc">
              <a:avLst>
                <a:gd name="adj1" fmla="val 16821058"/>
                <a:gd name="adj2" fmla="val 2147838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8" name="Freeform 52">
              <a:extLst>
                <a:ext uri="{FF2B5EF4-FFF2-40B4-BE49-F238E27FC236}">
                  <a16:creationId xmlns:a16="http://schemas.microsoft.com/office/drawing/2014/main" id="{8A87D9A1-AF42-46C1-A1F5-D6FD3D607667}"/>
                </a:ext>
              </a:extLst>
            </p:cNvPr>
            <p:cNvSpPr/>
            <p:nvPr/>
          </p:nvSpPr>
          <p:spPr>
            <a:xfrm>
              <a:off x="667600" y="3492123"/>
              <a:ext cx="225574" cy="67153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9" name="Freeform 48">
              <a:extLst>
                <a:ext uri="{FF2B5EF4-FFF2-40B4-BE49-F238E27FC236}">
                  <a16:creationId xmlns:a16="http://schemas.microsoft.com/office/drawing/2014/main" id="{0F1D96CB-F93C-4016-B259-B9DFD2C60DB0}"/>
                </a:ext>
              </a:extLst>
            </p:cNvPr>
            <p:cNvSpPr/>
            <p:nvPr/>
          </p:nvSpPr>
          <p:spPr>
            <a:xfrm>
              <a:off x="1684608" y="3230757"/>
              <a:ext cx="792045" cy="306565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7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F2C561-1EE5-4AB1-9B5C-3F446DEA8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/>
          <a:stretch/>
        </p:blipFill>
        <p:spPr>
          <a:xfrm>
            <a:off x="5488018" y="2732067"/>
            <a:ext cx="5271743" cy="37142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2FACA3-A865-7647-B065-E187C51D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PIF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AAD3C-EBF2-4FAA-A9D4-78767F68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 smtClean="0"/>
              <a:t>43</a:t>
            </a:fld>
            <a:endParaRPr lang="en-US" sz="1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38171E-7117-413D-8790-14366603D65B}"/>
              </a:ext>
            </a:extLst>
          </p:cNvPr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3C821D-9432-4061-984C-5B15411C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226" y="900990"/>
                <a:ext cx="11515724" cy="19987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0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Applied temperature correction to account for changing gas density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000" dirty="0"/>
                  <a:t>		Ideal Gas Law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i="1" dirty="0" err="1"/>
                  <a:t>i</a:t>
                </a:r>
                <a:r>
                  <a:rPr lang="en-US" sz="2000" i="1" dirty="0"/>
                  <a:t> </a:t>
                </a:r>
                <a:r>
                  <a:rPr lang="en-US" sz="2000" dirty="0"/>
                  <a:t>refers to discrete data in the afterglow, </a:t>
                </a:r>
                <a:r>
                  <a:rPr lang="en-US" sz="2000" i="1" dirty="0"/>
                  <a:t>ss</a:t>
                </a:r>
                <a:r>
                  <a:rPr lang="en-US" sz="2000" dirty="0"/>
                  <a:t> to the steady state values</a:t>
                </a:r>
              </a:p>
              <a:p>
                <a:r>
                  <a:rPr lang="en-US" sz="2000" dirty="0"/>
                  <a:t>The starting intensity is what we care about – must necessarily be lower and so </a:t>
                </a:r>
                <a:r>
                  <a:rPr lang="en-US" sz="2000" i="1" dirty="0" err="1"/>
                  <a:t>k</a:t>
                </a:r>
                <a:r>
                  <a:rPr lang="en-US" sz="2000" i="1" baseline="-25000" dirty="0" err="1"/>
                  <a:t>total</a:t>
                </a:r>
                <a:r>
                  <a:rPr lang="en-US" sz="2000" i="1" baseline="-25000" dirty="0"/>
                  <a:t> </a:t>
                </a:r>
                <a:r>
                  <a:rPr lang="en-US" sz="2000" dirty="0"/>
                  <a:t>will increase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3C821D-9432-4061-984C-5B15411C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6" y="900990"/>
                <a:ext cx="11515724" cy="1998751"/>
              </a:xfrm>
              <a:prstGeom prst="rect">
                <a:avLst/>
              </a:prstGeom>
              <a:blipFill>
                <a:blip r:embed="rId3"/>
                <a:stretch>
                  <a:fillRect l="-476" t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1BAF01-92C3-45E0-8D9D-6D596F905F30}"/>
              </a:ext>
            </a:extLst>
          </p:cNvPr>
          <p:cNvCxnSpPr/>
          <p:nvPr/>
        </p:nvCxnSpPr>
        <p:spPr>
          <a:xfrm>
            <a:off x="4015119" y="1752600"/>
            <a:ext cx="8477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31A6AFE-551B-4630-8BC5-EC4828C47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20" y="3373280"/>
            <a:ext cx="2625033" cy="2583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94B9E7-D9E7-4AD9-9BE9-BC5C51F52394}"/>
              </a:ext>
            </a:extLst>
          </p:cNvPr>
          <p:cNvSpPr/>
          <p:nvPr/>
        </p:nvSpPr>
        <p:spPr>
          <a:xfrm>
            <a:off x="1026131" y="6019545"/>
            <a:ext cx="3608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10 µs acquisition from </a:t>
            </a:r>
            <a:r>
              <a:rPr lang="en-US" dirty="0" err="1"/>
              <a:t>iCCD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945AF0-7B59-40B1-8837-3E322D643626}"/>
              </a:ext>
            </a:extLst>
          </p:cNvPr>
          <p:cNvSpPr/>
          <p:nvPr/>
        </p:nvSpPr>
        <p:spPr>
          <a:xfrm>
            <a:off x="5488018" y="6348557"/>
            <a:ext cx="608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Example temperature correction for one pixel, one probe pulse</a:t>
            </a:r>
          </a:p>
        </p:txBody>
      </p:sp>
    </p:spTree>
    <p:extLst>
      <p:ext uri="{BB962C8B-B14F-4D97-AF65-F5344CB8AC3E}">
        <p14:creationId xmlns:p14="http://schemas.microsoft.com/office/powerpoint/2010/main" val="34464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EAE8DE7-12F5-41E0-9B1F-B4947BE83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96" y="3288127"/>
            <a:ext cx="3786853" cy="3198866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16863E43-BB92-D34B-92BF-58F4E5F5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PIF Data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1CE9C-B5D3-4456-A90E-C7CBF480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 smtClean="0"/>
              <a:t>44</a:t>
            </a:fld>
            <a:endParaRPr lang="en-US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4073D6-93B6-47B2-BDDA-42D4DA186C1F}"/>
              </a:ext>
            </a:extLst>
          </p:cNvPr>
          <p:cNvSpPr txBox="1">
            <a:spLocks/>
          </p:cNvSpPr>
          <p:nvPr/>
        </p:nvSpPr>
        <p:spPr>
          <a:xfrm>
            <a:off x="2830537" y="509443"/>
            <a:ext cx="6377940" cy="454083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47724-A1C2-4DEF-A3FC-A46AE8B7B787}"/>
              </a:ext>
            </a:extLst>
          </p:cNvPr>
          <p:cNvSpPr txBox="1"/>
          <p:nvPr/>
        </p:nvSpPr>
        <p:spPr>
          <a:xfrm>
            <a:off x="2030142" y="817575"/>
            <a:ext cx="149469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Project main pulse backwards, Obtain </a:t>
            </a:r>
            <a:r>
              <a:rPr lang="en-US" i="1" dirty="0" err="1"/>
              <a:t>I</a:t>
            </a:r>
            <a:r>
              <a:rPr lang="en-US" i="1" baseline="-25000" dirty="0" err="1"/>
              <a:t>diss</a:t>
            </a:r>
            <a:r>
              <a:rPr lang="en-US" i="1" baseline="-25000" dirty="0"/>
              <a:t> </a:t>
            </a:r>
            <a:r>
              <a:rPr lang="en-US" i="1" baseline="-25000" dirty="0" err="1"/>
              <a:t>exc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117CD-6DA8-484C-8930-A6FFC0BEFB76}"/>
              </a:ext>
            </a:extLst>
          </p:cNvPr>
          <p:cNvSpPr txBox="1"/>
          <p:nvPr/>
        </p:nvSpPr>
        <p:spPr>
          <a:xfrm>
            <a:off x="3968973" y="2182258"/>
            <a:ext cx="14173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Azimuthally Average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E4830-D9D6-4AC5-8D98-65453373C8FA}"/>
              </a:ext>
            </a:extLst>
          </p:cNvPr>
          <p:cNvSpPr txBox="1"/>
          <p:nvPr/>
        </p:nvSpPr>
        <p:spPr>
          <a:xfrm>
            <a:off x="108985" y="956073"/>
            <a:ext cx="14946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Multiply each </a:t>
            </a:r>
            <a:r>
              <a:rPr lang="en-US" i="1" dirty="0"/>
              <a:t>I(t) </a:t>
            </a:r>
            <a:r>
              <a:rPr lang="en-US" dirty="0"/>
              <a:t>pixel by </a:t>
            </a:r>
            <a:r>
              <a:rPr lang="en-US" i="1" dirty="0"/>
              <a:t>T</a:t>
            </a:r>
            <a:r>
              <a:rPr lang="en-US" i="1" baseline="-25000" dirty="0"/>
              <a:t>r</a:t>
            </a:r>
            <a:r>
              <a:rPr lang="en-US" i="1" dirty="0"/>
              <a:t>(t)</a:t>
            </a:r>
            <a:r>
              <a:rPr lang="en-US" dirty="0"/>
              <a:t> fit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4E0E9-4FF4-4CA4-9FB9-AB7D56BB9B03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1603677" y="1417739"/>
            <a:ext cx="426464" cy="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1B3877-2514-45B6-82AE-3D7E74875386}"/>
              </a:ext>
            </a:extLst>
          </p:cNvPr>
          <p:cNvSpPr txBox="1"/>
          <p:nvPr/>
        </p:nvSpPr>
        <p:spPr>
          <a:xfrm>
            <a:off x="3881050" y="1095579"/>
            <a:ext cx="159867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Subtract </a:t>
            </a:r>
            <a:r>
              <a:rPr lang="en-US" i="1" dirty="0" err="1"/>
              <a:t>I</a:t>
            </a:r>
            <a:r>
              <a:rPr lang="en-US" i="1" baseline="-25000" dirty="0" err="1"/>
              <a:t>diss</a:t>
            </a:r>
            <a:r>
              <a:rPr lang="en-US" i="1" baseline="-25000" dirty="0"/>
              <a:t> </a:t>
            </a:r>
            <a:r>
              <a:rPr lang="en-US" i="1" baseline="-25000" dirty="0" err="1"/>
              <a:t>exc</a:t>
            </a:r>
            <a:r>
              <a:rPr lang="en-US" dirty="0"/>
              <a:t> pixel by pixel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7368F-630D-4C03-B75B-C8F74CB91526}"/>
              </a:ext>
            </a:extLst>
          </p:cNvPr>
          <p:cNvSpPr txBox="1"/>
          <p:nvPr/>
        </p:nvSpPr>
        <p:spPr>
          <a:xfrm>
            <a:off x="2084781" y="2182257"/>
            <a:ext cx="12820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Normalize Ring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8BAA08-07D7-451A-A592-B82E372CE404}"/>
              </a:ext>
            </a:extLst>
          </p:cNvPr>
          <p:cNvSpPr txBox="1"/>
          <p:nvPr/>
        </p:nvSpPr>
        <p:spPr>
          <a:xfrm>
            <a:off x="215321" y="2182256"/>
            <a:ext cx="14044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Find </a:t>
            </a:r>
            <a:r>
              <a:rPr lang="en-US" i="1" dirty="0"/>
              <a:t>I(</a:t>
            </a:r>
            <a:r>
              <a:rPr lang="en-US" i="1" dirty="0" err="1"/>
              <a:t>t</a:t>
            </a:r>
            <a:r>
              <a:rPr lang="en-US" i="1" baseline="-25000" dirty="0" err="1"/>
              <a:t>off</a:t>
            </a:r>
            <a:r>
              <a:rPr lang="en-US" i="1" dirty="0"/>
              <a:t>) </a:t>
            </a:r>
            <a:r>
              <a:rPr lang="en-US" dirty="0"/>
              <a:t>at each 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A6825-697F-4A54-BA4C-0824FF4DE88F}"/>
              </a:ext>
            </a:extLst>
          </p:cNvPr>
          <p:cNvSpPr txBox="1"/>
          <p:nvPr/>
        </p:nvSpPr>
        <p:spPr>
          <a:xfrm>
            <a:off x="215321" y="3128663"/>
            <a:ext cx="14044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Fit 2 exponential decay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44021-92A4-4D1A-B359-1DF70A711A9C}"/>
              </a:ext>
            </a:extLst>
          </p:cNvPr>
          <p:cNvSpPr txBox="1"/>
          <p:nvPr/>
        </p:nvSpPr>
        <p:spPr>
          <a:xfrm>
            <a:off x="2050725" y="3132253"/>
            <a:ext cx="14044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Use </a:t>
            </a:r>
            <a:r>
              <a:rPr lang="en-US" b="1" i="1" dirty="0"/>
              <a:t>k</a:t>
            </a:r>
            <a:r>
              <a:rPr lang="en-US" b="1" dirty="0"/>
              <a:t> constants to calculate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64F707-A70A-4D7B-BEA4-85D6CAD9EDEC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524835" y="1417740"/>
            <a:ext cx="356215" cy="100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83CC5C-3C93-443E-BBC8-DF9F3FC3CD6E}"/>
              </a:ext>
            </a:extLst>
          </p:cNvPr>
          <p:cNvCxnSpPr>
            <a:stCxn id="8" idx="2"/>
            <a:endCxn id="5" idx="0"/>
          </p:cNvCxnSpPr>
          <p:nvPr/>
        </p:nvCxnSpPr>
        <p:spPr>
          <a:xfrm flipH="1">
            <a:off x="4677634" y="1741909"/>
            <a:ext cx="2755" cy="44034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97398C-D023-4BE2-B9CB-042E8F12AEAB}"/>
              </a:ext>
            </a:extLst>
          </p:cNvPr>
          <p:cNvCxnSpPr>
            <a:stCxn id="5" idx="1"/>
            <a:endCxn id="9" idx="3"/>
          </p:cNvCxnSpPr>
          <p:nvPr/>
        </p:nvCxnSpPr>
        <p:spPr>
          <a:xfrm flipH="1" flipV="1">
            <a:off x="3366800" y="2505423"/>
            <a:ext cx="602173" cy="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857C53-0784-4D01-8DE4-359471D48A70}"/>
              </a:ext>
            </a:extLst>
          </p:cNvPr>
          <p:cNvCxnSpPr>
            <a:stCxn id="9" idx="1"/>
            <a:endCxn id="10" idx="3"/>
          </p:cNvCxnSpPr>
          <p:nvPr/>
        </p:nvCxnSpPr>
        <p:spPr>
          <a:xfrm flipH="1" flipV="1">
            <a:off x="1619768" y="2505422"/>
            <a:ext cx="465013" cy="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F58EFC-CF08-408E-8D51-2897BF2F2DDF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917544" y="2828587"/>
            <a:ext cx="0" cy="30007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221D05-5D53-4479-98F9-8D603C217508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1619768" y="3590328"/>
            <a:ext cx="430957" cy="359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5FBB98-9376-46A9-8834-015D22D8A2C7}"/>
              </a:ext>
            </a:extLst>
          </p:cNvPr>
          <p:cNvCxnSpPr>
            <a:cxnSpLocks/>
          </p:cNvCxnSpPr>
          <p:nvPr/>
        </p:nvCxnSpPr>
        <p:spPr>
          <a:xfrm>
            <a:off x="8834784" y="3219117"/>
            <a:ext cx="271116" cy="37121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1BFC849-ED88-4305-AC2B-A70DA3D09C96}"/>
              </a:ext>
            </a:extLst>
          </p:cNvPr>
          <p:cNvSpPr/>
          <p:nvPr/>
        </p:nvSpPr>
        <p:spPr>
          <a:xfrm>
            <a:off x="8009165" y="1119616"/>
            <a:ext cx="262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~5 GB of </a:t>
            </a:r>
            <a:r>
              <a:rPr lang="en-US" dirty="0" err="1"/>
              <a:t>iCCD</a:t>
            </a:r>
            <a:r>
              <a:rPr lang="en-US" dirty="0"/>
              <a:t> data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06DEF43-0F91-48CA-A3E2-A5EAD735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128" y="3364282"/>
            <a:ext cx="4040735" cy="30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BF2092-6D70-41F2-BE15-09AA1FFB450A}"/>
              </a:ext>
            </a:extLst>
          </p:cNvPr>
          <p:cNvSpPr/>
          <p:nvPr/>
        </p:nvSpPr>
        <p:spPr>
          <a:xfrm>
            <a:off x="335514" y="65382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Cartry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G., L.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Magne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and G.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Cernogora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37F228-BB2F-4C1E-8A4D-405103A96F0D}"/>
              </a:ext>
            </a:extLst>
          </p:cNvPr>
          <p:cNvSpPr/>
          <p:nvPr/>
        </p:nvSpPr>
        <p:spPr>
          <a:xfrm>
            <a:off x="7977981" y="6441682"/>
            <a:ext cx="34744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Decay data for outermost ring</a:t>
            </a:r>
          </a:p>
        </p:txBody>
      </p:sp>
      <p:pic>
        <p:nvPicPr>
          <p:cNvPr id="28" name="Picture 27" descr="A picture containing dark, light, sitting, white&#10;&#10;Description automatically generated">
            <a:extLst>
              <a:ext uri="{FF2B5EF4-FFF2-40B4-BE49-F238E27FC236}">
                <a16:creationId xmlns:a16="http://schemas.microsoft.com/office/drawing/2014/main" id="{07A7332B-E81B-4493-9C13-D79A6980F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49" y="1545185"/>
            <a:ext cx="1417735" cy="822286"/>
          </a:xfrm>
          <a:prstGeom prst="rect">
            <a:avLst/>
          </a:prstGeom>
        </p:spPr>
      </p:pic>
      <p:pic>
        <p:nvPicPr>
          <p:cNvPr id="36" name="Picture 35" descr="A picture containing dark, light, sitting, white&#10;&#10;Description automatically generated">
            <a:extLst>
              <a:ext uri="{FF2B5EF4-FFF2-40B4-BE49-F238E27FC236}">
                <a16:creationId xmlns:a16="http://schemas.microsoft.com/office/drawing/2014/main" id="{77C85DEC-14C9-406A-96CC-11C51E8D6D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/>
          <a:stretch/>
        </p:blipFill>
        <p:spPr>
          <a:xfrm>
            <a:off x="9321682" y="1690549"/>
            <a:ext cx="875551" cy="6463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51504A2-07ED-44D0-8246-AC8A59EB45A1}"/>
              </a:ext>
            </a:extLst>
          </p:cNvPr>
          <p:cNvGrpSpPr/>
          <p:nvPr/>
        </p:nvGrpSpPr>
        <p:grpSpPr>
          <a:xfrm>
            <a:off x="6852659" y="2174673"/>
            <a:ext cx="4198469" cy="913896"/>
            <a:chOff x="853601" y="4586731"/>
            <a:chExt cx="1536461" cy="930364"/>
          </a:xfrm>
        </p:grpSpPr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298C8C3F-B021-471B-A66E-196C82E216FD}"/>
                </a:ext>
              </a:extLst>
            </p:cNvPr>
            <p:cNvSpPr/>
            <p:nvPr/>
          </p:nvSpPr>
          <p:spPr>
            <a:xfrm>
              <a:off x="1576287" y="5015016"/>
              <a:ext cx="294455" cy="213976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23DD90-B0BE-4036-96C1-E754F0183966}"/>
                </a:ext>
              </a:extLst>
            </p:cNvPr>
            <p:cNvCxnSpPr/>
            <p:nvPr/>
          </p:nvCxnSpPr>
          <p:spPr>
            <a:xfrm flipH="1" flipV="1">
              <a:off x="859050" y="4586731"/>
              <a:ext cx="1" cy="92667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8FE9366-D34B-4351-A592-02BCD5D62D2D}"/>
                </a:ext>
              </a:extLst>
            </p:cNvPr>
            <p:cNvSpPr/>
            <p:nvPr/>
          </p:nvSpPr>
          <p:spPr>
            <a:xfrm>
              <a:off x="1081881" y="4909294"/>
              <a:ext cx="491700" cy="607733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69B91D-AFC8-469A-92BA-C569BD03EFAA}"/>
                </a:ext>
              </a:extLst>
            </p:cNvPr>
            <p:cNvSpPr/>
            <p:nvPr/>
          </p:nvSpPr>
          <p:spPr>
            <a:xfrm>
              <a:off x="1799004" y="4909294"/>
              <a:ext cx="71738" cy="603147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86F3037-0E99-4673-B3A5-9D5B41AE7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50" y="5510637"/>
              <a:ext cx="1531012" cy="645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AC76656A-9968-4C72-9067-7528C62E8FD4}"/>
                </a:ext>
              </a:extLst>
            </p:cNvPr>
            <p:cNvSpPr/>
            <p:nvPr/>
          </p:nvSpPr>
          <p:spPr>
            <a:xfrm>
              <a:off x="1081881" y="5014751"/>
              <a:ext cx="494293" cy="435723"/>
            </a:xfrm>
            <a:custGeom>
              <a:avLst/>
              <a:gdLst>
                <a:gd name="connsiteX0" fmla="*/ 0 w 694944"/>
                <a:gd name="connsiteY0" fmla="*/ 299734 h 299734"/>
                <a:gd name="connsiteX1" fmla="*/ 265176 w 694944"/>
                <a:gd name="connsiteY1" fmla="*/ 34558 h 299734"/>
                <a:gd name="connsiteX2" fmla="*/ 694944 w 694944"/>
                <a:gd name="connsiteY2" fmla="*/ 7126 h 29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944" h="299734">
                  <a:moveTo>
                    <a:pt x="0" y="299734"/>
                  </a:moveTo>
                  <a:cubicBezTo>
                    <a:pt x="74676" y="191530"/>
                    <a:pt x="149352" y="83326"/>
                    <a:pt x="265176" y="34558"/>
                  </a:cubicBezTo>
                  <a:cubicBezTo>
                    <a:pt x="381000" y="-14210"/>
                    <a:pt x="588264" y="1030"/>
                    <a:pt x="694944" y="7126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D6A624CA-C3B7-47B1-91D0-2EE1474658A3}"/>
                </a:ext>
              </a:extLst>
            </p:cNvPr>
            <p:cNvSpPr/>
            <p:nvPr/>
          </p:nvSpPr>
          <p:spPr>
            <a:xfrm flipH="1">
              <a:off x="1795227" y="5112017"/>
              <a:ext cx="207195" cy="234434"/>
            </a:xfrm>
            <a:prstGeom prst="arc">
              <a:avLst>
                <a:gd name="adj1" fmla="val 18206876"/>
                <a:gd name="adj2" fmla="val 2147838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302EE0D0-4DDB-48DE-A3D7-8FEDDA234C5C}"/>
                </a:ext>
              </a:extLst>
            </p:cNvPr>
            <p:cNvSpPr/>
            <p:nvPr/>
          </p:nvSpPr>
          <p:spPr>
            <a:xfrm>
              <a:off x="853601" y="5379804"/>
              <a:ext cx="225574" cy="67153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F5371BFF-4D42-41FD-864C-FE16DE8BA228}"/>
                </a:ext>
              </a:extLst>
            </p:cNvPr>
            <p:cNvSpPr/>
            <p:nvPr/>
          </p:nvSpPr>
          <p:spPr>
            <a:xfrm>
              <a:off x="1870609" y="5118438"/>
              <a:ext cx="477624" cy="267987"/>
            </a:xfrm>
            <a:custGeom>
              <a:avLst/>
              <a:gdLst>
                <a:gd name="connsiteX0" fmla="*/ 0 w 876300"/>
                <a:gd name="connsiteY0" fmla="*/ 0 h 397428"/>
                <a:gd name="connsiteX1" fmla="*/ 215900 w 876300"/>
                <a:gd name="connsiteY1" fmla="*/ 269875 h 397428"/>
                <a:gd name="connsiteX2" fmla="*/ 876300 w 876300"/>
                <a:gd name="connsiteY2" fmla="*/ 396875 h 3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397428">
                  <a:moveTo>
                    <a:pt x="0" y="0"/>
                  </a:moveTo>
                  <a:cubicBezTo>
                    <a:pt x="34925" y="101864"/>
                    <a:pt x="69850" y="203729"/>
                    <a:pt x="215900" y="269875"/>
                  </a:cubicBezTo>
                  <a:cubicBezTo>
                    <a:pt x="361950" y="336021"/>
                    <a:pt x="700088" y="404283"/>
                    <a:pt x="876300" y="39687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841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2"/>
          <p:cNvSpPr txBox="1">
            <a:spLocks/>
          </p:cNvSpPr>
          <p:nvPr/>
        </p:nvSpPr>
        <p:spPr>
          <a:xfrm>
            <a:off x="86627" y="1022797"/>
            <a:ext cx="6939815" cy="30713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Two decay coefficients for </a:t>
            </a:r>
            <a:r>
              <a:rPr lang="en-US" sz="2000" i="1" dirty="0"/>
              <a:t>k</a:t>
            </a:r>
            <a:r>
              <a:rPr lang="en-US" sz="2000" i="1" baseline="-25000" dirty="0"/>
              <a:t>total,1</a:t>
            </a:r>
            <a:r>
              <a:rPr lang="en-US" sz="2000" baseline="-25000" dirty="0"/>
              <a:t> </a:t>
            </a:r>
            <a:r>
              <a:rPr lang="en-US" sz="2000" i="1" dirty="0"/>
              <a:t>and</a:t>
            </a:r>
            <a:r>
              <a:rPr lang="en-US" sz="2000" dirty="0"/>
              <a:t> </a:t>
            </a:r>
            <a:r>
              <a:rPr lang="en-US" sz="2000" i="1" dirty="0"/>
              <a:t>k</a:t>
            </a:r>
            <a:r>
              <a:rPr lang="en-US" sz="2000" i="1" baseline="-25000" dirty="0"/>
              <a:t>total,2</a:t>
            </a:r>
            <a:r>
              <a:rPr lang="en-US" sz="2000" baseline="-25000" dirty="0"/>
              <a:t> </a:t>
            </a:r>
            <a:r>
              <a:rPr lang="en-US" sz="2000" dirty="0"/>
              <a:t>leads to two loss coefficients</a:t>
            </a:r>
          </a:p>
          <a:p>
            <a:r>
              <a:rPr lang="en-US" sz="2000" dirty="0"/>
              <a:t>Immediate afterglow β</a:t>
            </a:r>
            <a:r>
              <a:rPr lang="en-US" sz="2000" baseline="-25000" dirty="0"/>
              <a:t>1</a:t>
            </a:r>
            <a:r>
              <a:rPr lang="en-US" sz="2000" dirty="0"/>
              <a:t> is more applicable for plasma processing</a:t>
            </a:r>
          </a:p>
          <a:p>
            <a:r>
              <a:rPr lang="en-US" sz="2000" b="1" dirty="0"/>
              <a:t>Without </a:t>
            </a:r>
            <a:r>
              <a:rPr lang="en-US" sz="2000" b="1" i="1" dirty="0" err="1"/>
              <a:t>T</a:t>
            </a:r>
            <a:r>
              <a:rPr lang="en-US" sz="2000" b="1" i="1" baseline="-25000" dirty="0" err="1"/>
              <a:t>g</a:t>
            </a:r>
            <a:r>
              <a:rPr lang="en-US" sz="2000" b="1" i="1" dirty="0"/>
              <a:t> </a:t>
            </a:r>
            <a:r>
              <a:rPr lang="en-US" sz="2000" b="1" dirty="0"/>
              <a:t>correction β</a:t>
            </a:r>
            <a:r>
              <a:rPr lang="en-US" sz="2000" b="1" baseline="-25000" dirty="0"/>
              <a:t>1</a:t>
            </a:r>
            <a:r>
              <a:rPr lang="en-US" sz="2000" b="1" dirty="0"/>
              <a:t>=[0.23,0.79] considering </a:t>
            </a:r>
            <a:r>
              <a:rPr lang="en-US" sz="2000" b="1" i="1" dirty="0" err="1"/>
              <a:t>T</a:t>
            </a:r>
            <a:r>
              <a:rPr lang="en-US" sz="2000" b="1" i="1" baseline="-25000" dirty="0" err="1"/>
              <a:t>g</a:t>
            </a:r>
            <a:r>
              <a:rPr lang="en-US" sz="2000" b="1" i="1" dirty="0"/>
              <a:t> </a:t>
            </a:r>
            <a:r>
              <a:rPr lang="en-US" sz="2000" b="1" dirty="0"/>
              <a:t>assumption from [400,500] K and goodness of fit</a:t>
            </a:r>
          </a:p>
          <a:p>
            <a:r>
              <a:rPr lang="en-US" sz="2000" dirty="0"/>
              <a:t>β</a:t>
            </a:r>
            <a:r>
              <a:rPr lang="en-US" sz="2000" baseline="-25000" dirty="0"/>
              <a:t>1 </a:t>
            </a:r>
            <a:r>
              <a:rPr lang="en-US" sz="2000" dirty="0"/>
              <a:t>is higher than any literature value</a:t>
            </a:r>
          </a:p>
          <a:p>
            <a:pPr lvl="1"/>
            <a:r>
              <a:rPr lang="en-US" sz="2000" dirty="0"/>
              <a:t>Pressure dependence, source type</a:t>
            </a:r>
          </a:p>
          <a:p>
            <a:r>
              <a:rPr lang="en-US" sz="2000" dirty="0"/>
              <a:t>GEC 2019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E17E4-32BC-A541-960E-0F02B3D1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/>
              <a:t>45</a:t>
            </a:fld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E7A22-1ED3-4CB7-B0AA-66D37C57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00" y="892744"/>
            <a:ext cx="5131162" cy="3685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14D2B-321E-41A3-93DB-E03BE44C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8" y="4122014"/>
            <a:ext cx="6379389" cy="2559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198E35-FAE9-4BE6-88F1-AB285CFE41F1}"/>
              </a:ext>
            </a:extLst>
          </p:cNvPr>
          <p:cNvSpPr/>
          <p:nvPr/>
        </p:nvSpPr>
        <p:spPr>
          <a:xfrm>
            <a:off x="6543927" y="4647211"/>
            <a:ext cx="51311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[10] – Gilles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Cartry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2006 Plasma Sources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Technol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15 479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[14] - J P Booth et al 2019 Plasma Sources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Technol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28 055005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[24] - Fletcher, D. &amp; Meyers, J. Journal of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Thermophysics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Heat Transfer 31.2 (2016)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[96] - S.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Wickramanayaka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Japanese journal of applied physics 30.11R (1991)</a:t>
            </a:r>
          </a:p>
        </p:txBody>
      </p:sp>
    </p:spTree>
    <p:extLst>
      <p:ext uri="{BB962C8B-B14F-4D97-AF65-F5344CB8AC3E}">
        <p14:creationId xmlns:p14="http://schemas.microsoft.com/office/powerpoint/2010/main" val="1747040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17A9A1-37C3-44AF-97BC-BFF703E4E0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𝑀𝑜𝑑𝑒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17A9A1-37C3-44AF-97BC-BFF703E4E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7" t="-8333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A1712-D62A-4D19-A206-D9EF247B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7445" y="1127413"/>
            <a:ext cx="5696355" cy="4751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CFCF9-5A77-4D3B-AE9F-055A63195A98}"/>
              </a:ext>
            </a:extLst>
          </p:cNvPr>
          <p:cNvSpPr txBox="1"/>
          <p:nvPr/>
        </p:nvSpPr>
        <p:spPr>
          <a:xfrm>
            <a:off x="7647213" y="5768232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</a:t>
            </a:r>
            <a:r>
              <a:rPr lang="en-US" dirty="0" err="1"/>
              <a:t>Zaka</a:t>
            </a:r>
            <a:r>
              <a:rPr lang="en-US" dirty="0"/>
              <a:t>-ul-Islam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F8490A8-B03C-4803-863E-F6C97631B9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05189"/>
                <a:ext cx="481924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/>
                  <a:t>OES of 844 O line emission in 300 </a:t>
                </a:r>
                <a:r>
                  <a:rPr lang="en-US" b="0" dirty="0" err="1"/>
                  <a:t>mTorr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 plasma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-like mode separates E and H mode</a:t>
                </a:r>
              </a:p>
              <a:p>
                <a:pPr lvl="1"/>
                <a:r>
                  <a:rPr lang="en-US" dirty="0"/>
                  <a:t>E-H transition supported by secondary electron emission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F8490A8-B03C-4803-863E-F6C97631B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05189"/>
                <a:ext cx="4819245" cy="4351338"/>
              </a:xfrm>
              <a:prstGeom prst="rect">
                <a:avLst/>
              </a:prstGeom>
              <a:blipFill>
                <a:blip r:embed="rId4"/>
                <a:stretch>
                  <a:fillRect l="-2105" t="-2326" r="-3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C15FC9C-7CD5-3947-930B-44DDD145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46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1080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7A1625B-BBB9-48B7-B11F-424798D0A9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454687"/>
                <a:ext cx="7543799" cy="1325563"/>
              </a:xfrm>
            </p:spPr>
            <p:txBody>
              <a:bodyPr/>
              <a:lstStyle/>
              <a:p>
                <a:r>
                  <a:rPr lang="en-US" dirty="0"/>
                  <a:t>Modeling Efforts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recombination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7A1625B-BBB9-48B7-B11F-424798D0A9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454687"/>
                <a:ext cx="7543799" cy="1325563"/>
              </a:xfrm>
              <a:blipFill>
                <a:blip r:embed="rId2"/>
                <a:stretch>
                  <a:fillRect l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D9B29A-03F4-4B57-908A-773476B41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2831"/>
          <a:stretch/>
        </p:blipFill>
        <p:spPr>
          <a:xfrm>
            <a:off x="6377603" y="3427786"/>
            <a:ext cx="3264877" cy="2948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423B5-F9B4-4A2E-B6A5-6061BF2656A9}"/>
              </a:ext>
            </a:extLst>
          </p:cNvPr>
          <p:cNvSpPr txBox="1"/>
          <p:nvPr/>
        </p:nvSpPr>
        <p:spPr>
          <a:xfrm>
            <a:off x="7337646" y="6376641"/>
            <a:ext cx="158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3) Shibata et 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1F8972-4ABC-410D-BC57-756741554A14}"/>
                  </a:ext>
                </a:extLst>
              </p:cNvPr>
              <p:cNvSpPr txBox="1"/>
              <p:nvPr/>
            </p:nvSpPr>
            <p:spPr>
              <a:xfrm>
                <a:off x="7337646" y="4253125"/>
                <a:ext cx="1344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1F8972-4ABC-410D-BC57-75674155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46" y="4253125"/>
                <a:ext cx="134479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F289A7E-0231-4222-B9A5-5125919378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2599" y="1008207"/>
                <a:ext cx="1060565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b="0" dirty="0"/>
                  <a:t> increases [O] decreases and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] increases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As the O atoms available for associative recombination decrease,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would increase,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would decrease due to this equation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F289A7E-0231-4222-B9A5-512591937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99" y="1008207"/>
                <a:ext cx="10605655" cy="4351338"/>
              </a:xfrm>
              <a:prstGeom prst="rect">
                <a:avLst/>
              </a:prstGeom>
              <a:blipFill>
                <a:blip r:embed="rId5"/>
                <a:stretch>
                  <a:fillRect l="-957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C11DF45-2E40-4842-B63C-5136241BA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77"/>
          <a:stretch/>
        </p:blipFill>
        <p:spPr bwMode="auto">
          <a:xfrm>
            <a:off x="1251416" y="3427786"/>
            <a:ext cx="3264877" cy="313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E6ADF-ECD4-4F92-9258-127B5664E351}"/>
                  </a:ext>
                </a:extLst>
              </p:cNvPr>
              <p:cNvSpPr txBox="1"/>
              <p:nvPr/>
            </p:nvSpPr>
            <p:spPr>
              <a:xfrm>
                <a:off x="2405422" y="5089364"/>
                <a:ext cx="1344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=0.015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E6ADF-ECD4-4F92-9258-127B5664E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422" y="5089364"/>
                <a:ext cx="134479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BB130F5-1C48-3341-9DA2-0428B877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47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4397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3B48BF-72B8-4307-8E0F-4FA7116CDB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5669" y="-400719"/>
                <a:ext cx="7440477" cy="1325563"/>
              </a:xfrm>
            </p:spPr>
            <p:txBody>
              <a:bodyPr/>
              <a:lstStyle/>
              <a:p>
                <a:r>
                  <a:rPr lang="en-US" dirty="0"/>
                  <a:t>Modeling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continued HPEM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3B48BF-72B8-4307-8E0F-4FA7116CD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5669" y="-400719"/>
                <a:ext cx="7440477" cy="1325563"/>
              </a:xfrm>
              <a:blipFill>
                <a:blip r:embed="rId2"/>
                <a:stretch>
                  <a:fillRect l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EFAB-6B22-4C35-97B6-B24340FE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264" y="5404279"/>
            <a:ext cx="5257800" cy="1028463"/>
          </a:xfrm>
        </p:spPr>
        <p:txBody>
          <a:bodyPr/>
          <a:lstStyle/>
          <a:p>
            <a:r>
              <a:rPr lang="en-US" dirty="0"/>
              <a:t>Noticeable differences in [O] density at electrode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37DE2-F327-48D8-9DBF-6ECC8CC9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6" t="3872" b="49690"/>
          <a:stretch/>
        </p:blipFill>
        <p:spPr>
          <a:xfrm>
            <a:off x="0" y="1769965"/>
            <a:ext cx="6096000" cy="433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C8C59-AB20-4A9D-A5D6-9F68B8889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2" t="3231" r="2426" b="54167"/>
          <a:stretch/>
        </p:blipFill>
        <p:spPr>
          <a:xfrm>
            <a:off x="5866228" y="657134"/>
            <a:ext cx="6096000" cy="44453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3F93B8-6FE0-4C2B-9721-FBA07158730C}"/>
              </a:ext>
            </a:extLst>
          </p:cNvPr>
          <p:cNvSpPr txBox="1">
            <a:spLocks/>
          </p:cNvSpPr>
          <p:nvPr/>
        </p:nvSpPr>
        <p:spPr>
          <a:xfrm>
            <a:off x="304214" y="942536"/>
            <a:ext cx="5257800" cy="102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small difference in electron density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DDF206C-15E6-7C4F-8564-0E0668AC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48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1009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78583A7-E2C7-4F49-A43C-717BC7EC9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1698"/>
            <a:ext cx="6467475" cy="394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1E238-2499-4994-9355-B1688E44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Pulsing data for O2 on Cu and Al surfaces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44B27-AFB0-47E2-AA8E-24BE9ECFB5D7}"/>
              </a:ext>
            </a:extLst>
          </p:cNvPr>
          <p:cNvSpPr/>
          <p:nvPr/>
        </p:nvSpPr>
        <p:spPr>
          <a:xfrm>
            <a:off x="1656522" y="3803373"/>
            <a:ext cx="371061" cy="116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F92B9-F639-4CCA-BEF2-DE51528DF18D}"/>
              </a:ext>
            </a:extLst>
          </p:cNvPr>
          <p:cNvSpPr txBox="1"/>
          <p:nvPr/>
        </p:nvSpPr>
        <p:spPr>
          <a:xfrm>
            <a:off x="7571885" y="1831698"/>
            <a:ext cx="36708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 density has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Visible difference in rate of rise at the point of E-H transition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just flipping from Al to Cu, pressure reading changed by 3-4mTorr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Possibly gas heating, dissociation, or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was done with constant match settings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Readings on surfaces were alternated; Al, Cu, Al, Cu, Al,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taken with 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500Hz, 200W, 190ish </a:t>
            </a:r>
            <a:r>
              <a:rPr lang="en-US" dirty="0" err="1"/>
              <a:t>mTorr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FA7176-A93A-4A8E-93EE-79CCAA558C96}"/>
              </a:ext>
            </a:extLst>
          </p:cNvPr>
          <p:cNvCxnSpPr>
            <a:cxnSpLocks/>
          </p:cNvCxnSpPr>
          <p:nvPr/>
        </p:nvCxnSpPr>
        <p:spPr>
          <a:xfrm flipH="1">
            <a:off x="2027583" y="2560320"/>
            <a:ext cx="5667445" cy="1614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A7A5EA4-EB03-F841-916D-A4CF81B3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49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600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C87E-9B68-844C-AB65-0F39A9B8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F540-11EC-8B42-A066-AA1CF2AB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382" y="872158"/>
            <a:ext cx="5624945" cy="5625317"/>
          </a:xfrm>
        </p:spPr>
        <p:txBody>
          <a:bodyPr/>
          <a:lstStyle/>
          <a:p>
            <a:r>
              <a:rPr lang="en-US" dirty="0"/>
              <a:t>Pulsed plasmas for manufacturing – a brief introduction</a:t>
            </a:r>
          </a:p>
          <a:p>
            <a:endParaRPr lang="en-US" dirty="0"/>
          </a:p>
          <a:p>
            <a:r>
              <a:rPr lang="en-US" dirty="0"/>
              <a:t>Power coupling into pulsed systems</a:t>
            </a:r>
          </a:p>
          <a:p>
            <a:endParaRPr lang="en-US" dirty="0"/>
          </a:p>
          <a:p>
            <a:r>
              <a:rPr lang="en-US" dirty="0"/>
              <a:t>Time resolved diagnostics for pulsed systems</a:t>
            </a:r>
          </a:p>
          <a:p>
            <a:endParaRPr lang="en-US" dirty="0"/>
          </a:p>
          <a:p>
            <a:r>
              <a:rPr lang="en-US" dirty="0"/>
              <a:t>Electronegative plasmas in pulsed environments</a:t>
            </a:r>
          </a:p>
          <a:p>
            <a:endParaRPr lang="en-US" dirty="0"/>
          </a:p>
          <a:p>
            <a:r>
              <a:rPr lang="en-US" dirty="0"/>
              <a:t>Closing remarks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45523D8-AF8B-CC49-A605-BB783AB5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8" y="987007"/>
            <a:ext cx="5311371" cy="21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A9E0D-B9E2-B044-9ED4-137CF326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63" y="3287211"/>
            <a:ext cx="3753404" cy="3360606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56E5630-C3D3-2446-AB17-FA88EFC0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3877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A75F-7172-EE45-9E2D-19ABFA3D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Enabled transient density study for pulsed RF as well as plasma oscillations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8D52C-09DA-6A40-81C2-462B3469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37" y="1316367"/>
            <a:ext cx="4992230" cy="3452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B3100-92C7-FB41-B106-223EF6C2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740" y="4627701"/>
            <a:ext cx="5963478" cy="16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14941-B812-BF4E-9D0C-76833E3EA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" y="1316367"/>
            <a:ext cx="3675566" cy="3299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B504D-D29D-864A-803A-14D56D22C6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2293" y="1914368"/>
            <a:ext cx="4402504" cy="228446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529DC06-A9C4-D54D-AC14-4B0FA2CE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50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6431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0256-716E-D143-987B-F1DFAAA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24CEC-D8E5-374E-8E27-CF4FF214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3613"/>
            <a:ext cx="7273636" cy="5625317"/>
          </a:xfrm>
        </p:spPr>
        <p:txBody>
          <a:bodyPr/>
          <a:lstStyle/>
          <a:p>
            <a:r>
              <a:rPr lang="en-US" dirty="0"/>
              <a:t>Plasmas operated outside of steady state conditions through repetitive pulsing present a wider range of operating conditions than can be achieved through steady state power dissipation</a:t>
            </a:r>
          </a:p>
          <a:p>
            <a:r>
              <a:rPr lang="en-US" dirty="0"/>
              <a:t>Tool design considerations ranging from power delivery, impedance matching, and material selection can influence these transient conditions</a:t>
            </a:r>
          </a:p>
          <a:p>
            <a:r>
              <a:rPr lang="en-US" dirty="0"/>
              <a:t>Simplified plasma models that enable integration with equivalent circuit models of plasma sources lend some insight into mechanisms that drive transient conditions</a:t>
            </a:r>
          </a:p>
          <a:p>
            <a:r>
              <a:rPr lang="en-US" dirty="0"/>
              <a:t>Time resolved plasma diagnostics further serve to validate these models and provide insight into how these sources respond to modulated power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D7D78F0-B324-874D-A664-CAC80063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51</a:t>
            </a:fld>
            <a:endParaRPr lang="en-US" sz="1600" dirty="0"/>
          </a:p>
        </p:txBody>
      </p:sp>
      <p:pic>
        <p:nvPicPr>
          <p:cNvPr id="6" name="Picture 5" descr="https://m.eet.com/images/eetimes/2016/01/1328711/Samsung-14-LPE-FinFET-Trans-1.png">
            <a:extLst>
              <a:ext uri="{FF2B5EF4-FFF2-40B4-BE49-F238E27FC236}">
                <a16:creationId xmlns:a16="http://schemas.microsoft.com/office/drawing/2014/main" id="{D513E28A-6037-2C40-8EA7-F859A8B2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525" y="1742162"/>
            <a:ext cx="2918951" cy="24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9C18AE3-89B0-0744-99A7-80334A51C428}"/>
              </a:ext>
            </a:extLst>
          </p:cNvPr>
          <p:cNvSpPr txBox="1"/>
          <p:nvPr/>
        </p:nvSpPr>
        <p:spPr>
          <a:xfrm>
            <a:off x="8906341" y="4227752"/>
            <a:ext cx="2186817" cy="4308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100" dirty="0"/>
              <a:t>Kevin Gibb, “Samsung’s 14 nm LPE </a:t>
            </a:r>
          </a:p>
          <a:p>
            <a:r>
              <a:rPr lang="en-US" sz="1100" dirty="0" err="1"/>
              <a:t>FinFET</a:t>
            </a:r>
            <a:r>
              <a:rPr lang="en-US" sz="1100" dirty="0"/>
              <a:t> Transistors”, </a:t>
            </a:r>
            <a:r>
              <a:rPr lang="en-US" sz="1100" i="1" dirty="0" err="1"/>
              <a:t>EETimes</a:t>
            </a:r>
            <a:r>
              <a:rPr lang="en-US" sz="11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11803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17B4ED-C626-D548-BF85-0148D5F0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" y="284186"/>
            <a:ext cx="10972800" cy="450891"/>
          </a:xfrm>
        </p:spPr>
        <p:txBody>
          <a:bodyPr/>
          <a:lstStyle/>
          <a:p>
            <a:r>
              <a:rPr lang="en-US" dirty="0"/>
              <a:t>Why Pulsed Plasmas</a:t>
            </a:r>
            <a:br>
              <a:rPr lang="en-US" sz="2000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38F7C-686D-4344-BBC9-C99FAFD1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D123F-C5DF-409A-97D0-06912A0D01E8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A885B-0961-4B08-9DF7-9C88A9D4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011" y="1032301"/>
            <a:ext cx="5152563" cy="44295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73D2A2-0EF2-4A76-9895-1C99BF456B29}"/>
              </a:ext>
            </a:extLst>
          </p:cNvPr>
          <p:cNvSpPr txBox="1">
            <a:spLocks/>
          </p:cNvSpPr>
          <p:nvPr/>
        </p:nvSpPr>
        <p:spPr>
          <a:xfrm>
            <a:off x="1524000" y="495321"/>
            <a:ext cx="9144000" cy="38382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9FA219-892F-48EA-B18E-6DEFC611313B}"/>
              </a:ext>
            </a:extLst>
          </p:cNvPr>
          <p:cNvSpPr txBox="1">
            <a:spLocks/>
          </p:cNvSpPr>
          <p:nvPr/>
        </p:nvSpPr>
        <p:spPr>
          <a:xfrm>
            <a:off x="152400" y="1046202"/>
            <a:ext cx="6324600" cy="37448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Steady state conditions are governed primarily by particle and energy balance</a:t>
            </a:r>
          </a:p>
          <a:p>
            <a:r>
              <a:rPr lang="en-US" dirty="0"/>
              <a:t>Forcing transient conditions open up a wider range of temperatures (chemistry) and densities (flux)</a:t>
            </a:r>
          </a:p>
          <a:p>
            <a:r>
              <a:rPr lang="en-US" dirty="0"/>
              <a:t>Additionally, timing of chemistry and particle flux can be staged through phase lock pulsing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516154-2D9D-4675-930D-EB7669429D0A}"/>
              </a:ext>
            </a:extLst>
          </p:cNvPr>
          <p:cNvSpPr/>
          <p:nvPr/>
        </p:nvSpPr>
        <p:spPr>
          <a:xfrm>
            <a:off x="6572251" y="5475963"/>
            <a:ext cx="380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2D fluid model of 5 kHz pulsed ICP. 320 W, 20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mTorr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Cl</a:t>
            </a:r>
            <a:r>
              <a:rPr lang="en-US" sz="14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sz="14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[2]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904CCC-8223-4440-95BD-3DD4294FDF88}"/>
              </a:ext>
            </a:extLst>
          </p:cNvPr>
          <p:cNvSpPr/>
          <p:nvPr/>
        </p:nvSpPr>
        <p:spPr>
          <a:xfrm>
            <a:off x="152400" y="6328729"/>
            <a:ext cx="5657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Economou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Journal of Physics D: Applied Physics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 47.30 (2014): 303001.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Banna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et. al Journal of Vac. Sci. and Technol. A 30, 040801 (2012)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A9448C-AF4A-8342-AF1D-9D83855A7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8" y="4575707"/>
            <a:ext cx="4017818" cy="17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5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49" y="48651"/>
            <a:ext cx="9512495" cy="450891"/>
          </a:xfrm>
        </p:spPr>
        <p:txBody>
          <a:bodyPr>
            <a:noAutofit/>
          </a:bodyPr>
          <a:lstStyle/>
          <a:p>
            <a:r>
              <a:rPr lang="en-US" sz="2000" dirty="0"/>
              <a:t>Time varying plasmas present significant challenges for efficient RF power delivery in processing systems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845" y="858644"/>
            <a:ext cx="5711122" cy="56058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Slow transients demand smooth impedance matching and power compensation – consistent tuning trajectories, accurate power measurement (gas transitions during short process steps (BARC open, endpoint of large open area processes, etc.)</a:t>
            </a:r>
          </a:p>
          <a:p>
            <a:endParaRPr lang="en-US" dirty="0"/>
          </a:p>
          <a:p>
            <a:r>
              <a:rPr lang="en-US" dirty="0"/>
              <a:t>Rapid transients (RF pulsing, Bosch, magnet pulsing, step transition) do not have manufacturing-ready auto tuning match solutions (but there are some really good ideas out there).  Matching network and antenna design need to account for transient impedance mismatch during specification and design</a:t>
            </a:r>
          </a:p>
          <a:p>
            <a:endParaRPr lang="en-US" dirty="0"/>
          </a:p>
          <a:p>
            <a:r>
              <a:rPr lang="en-US" dirty="0"/>
              <a:t>This talk will introduce these problems and present some examples on how they may be addressed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596E7-9353-E649-908A-F2D338F31830}"/>
              </a:ext>
            </a:extLst>
          </p:cNvPr>
          <p:cNvGrpSpPr/>
          <p:nvPr/>
        </p:nvGrpSpPr>
        <p:grpSpPr>
          <a:xfrm>
            <a:off x="5883967" y="752707"/>
            <a:ext cx="6169381" cy="4471564"/>
            <a:chOff x="5857209" y="1600206"/>
            <a:chExt cx="5039800" cy="3780182"/>
          </a:xfrm>
        </p:grpSpPr>
        <p:pic>
          <p:nvPicPr>
            <p:cNvPr id="5" name="max1825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857209" y="1600206"/>
              <a:ext cx="5039800" cy="37801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15575" y="1895061"/>
              <a:ext cx="1563754" cy="246490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13.56 MHz</a:t>
              </a:r>
            </a:p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 D.C.</a:t>
              </a:r>
            </a:p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1kHz Pulse</a:t>
              </a:r>
            </a:p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200W Peak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401656" y="1895061"/>
              <a:ext cx="1016320" cy="246490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Ground</a:t>
              </a:r>
            </a:p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Electrode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90294" y="3374968"/>
              <a:ext cx="174568" cy="9849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43400" y="2169622"/>
              <a:ext cx="658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RFEA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>
              <a:off x="8264863" y="2538955"/>
              <a:ext cx="807665" cy="83601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4B1BDA-2D0C-484A-A6F8-D62A236B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40832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motivational illustration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27415" y="1665149"/>
            <a:ext cx="3276600" cy="4889439"/>
            <a:chOff x="266700" y="685800"/>
            <a:chExt cx="4305300" cy="7082261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4310486"/>
              <a:ext cx="4305300" cy="345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685800"/>
              <a:ext cx="4305300" cy="345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222013" y="1189862"/>
            <a:ext cx="4211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Assumes a 10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plasma with 100V bias on bottom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L-type match with typical series and shunt circuit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power transients generated due to V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 on n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well as load impedance shift due to pulse cycle.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893" y="4573387"/>
            <a:ext cx="381456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Within-pulse measurement and control loop response is needed to stabilize these systems over larger process ranges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81" y="1722382"/>
            <a:ext cx="2670175" cy="360838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7" name="Rectangle 26"/>
          <p:cNvSpPr/>
          <p:nvPr/>
        </p:nvSpPr>
        <p:spPr>
          <a:xfrm>
            <a:off x="7904015" y="4711333"/>
            <a:ext cx="170310" cy="1897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E742122-FBA1-C748-9AF9-452DC735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766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5780"/>
            <a:ext cx="9722734" cy="1068387"/>
          </a:xfrm>
        </p:spPr>
        <p:txBody>
          <a:bodyPr/>
          <a:lstStyle/>
          <a:p>
            <a:r>
              <a:rPr lang="en-US" sz="2800" dirty="0"/>
              <a:t>The basic challenge – control for complex features</a:t>
            </a:r>
          </a:p>
        </p:txBody>
      </p:sp>
      <p:pic>
        <p:nvPicPr>
          <p:cNvPr id="6146" name="Picture 2" descr="http://electroiq.com/wp-content/uploads/2017/07/Screen-Shot-2017-07-27-at-9.33.14-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 bwMode="auto">
          <a:xfrm>
            <a:off x="6421150" y="1694756"/>
            <a:ext cx="3804276" cy="25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2315" y="5257486"/>
            <a:ext cx="7682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Harmeet</a:t>
            </a:r>
            <a:r>
              <a:rPr lang="en-US" sz="1200" dirty="0"/>
              <a:t> Singh, “Overcoming challenges in 3D NAND volume manufacturing, </a:t>
            </a:r>
            <a:r>
              <a:rPr lang="en-US" sz="1200" i="1" dirty="0"/>
              <a:t>Solid State Technology Magazine</a:t>
            </a:r>
            <a:r>
              <a:rPr lang="en-US" sz="1200" dirty="0"/>
              <a:t>, July 2017</a:t>
            </a:r>
          </a:p>
          <a:p>
            <a:r>
              <a:rPr lang="en-US" sz="1200" dirty="0"/>
              <a:t>Dick James, “The Second Shoe Drops – Samsung V-NAND Flash”, </a:t>
            </a:r>
            <a:r>
              <a:rPr lang="en-US" sz="1200" dirty="0">
                <a:hlinkClick r:id="rId3"/>
              </a:rPr>
              <a:t>www.chipworks.com</a:t>
            </a:r>
            <a:r>
              <a:rPr lang="en-US" sz="1200" dirty="0"/>
              <a:t>, 5 August 2014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38131" y="1196250"/>
            <a:ext cx="4225348" cy="1348062"/>
            <a:chOff x="-326563" y="1525788"/>
            <a:chExt cx="5532813" cy="1765198"/>
          </a:xfrm>
        </p:grpSpPr>
        <p:pic>
          <p:nvPicPr>
            <p:cNvPr id="6148" name="Picture 4" descr="https://www.3dincites.com/wp-content/uploads/AndyFig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4" b="34512"/>
            <a:stretch/>
          </p:blipFill>
          <p:spPr bwMode="auto">
            <a:xfrm flipH="1">
              <a:off x="-326563" y="1525788"/>
              <a:ext cx="5524500" cy="150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www.3dincites.com/wp-content/uploads/AndyFig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1"/>
            <a:stretch/>
          </p:blipFill>
          <p:spPr bwMode="auto">
            <a:xfrm>
              <a:off x="-318250" y="2769797"/>
              <a:ext cx="5524500" cy="52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2" name="Picture 8" descr="https://www.pcper.com/files/imagecache/article_max_width/news/2015-08-11/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83" y="2711573"/>
            <a:ext cx="2709949" cy="20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2983" y="2711573"/>
            <a:ext cx="2709949" cy="20347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31783" y="1590681"/>
            <a:ext cx="613178" cy="460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44961" y="1590680"/>
            <a:ext cx="3507970" cy="1120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38132" y="2031169"/>
            <a:ext cx="1404851" cy="2715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F16CE4-9756-2944-82E7-53797F82674F}"/>
              </a:ext>
            </a:extLst>
          </p:cNvPr>
          <p:cNvSpPr txBox="1"/>
          <p:nvPr/>
        </p:nvSpPr>
        <p:spPr>
          <a:xfrm>
            <a:off x="682717" y="5815732"/>
            <a:ext cx="9542709" cy="923330"/>
          </a:xfrm>
          <a:prstGeom prst="rect">
            <a:avLst/>
          </a:prstGeom>
          <a:solidFill>
            <a:srgbClr val="CC000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ions and reactive species are critical for the formation of complex features (such as HAR and atomic layer processes).  Partitioning power between these key parameters is a key step in plasma source optimization for manufacturing.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FD3D38E-523A-F54F-AB34-19237E55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519" y="6448426"/>
            <a:ext cx="2844800" cy="365125"/>
          </a:xfrm>
        </p:spPr>
        <p:txBody>
          <a:bodyPr/>
          <a:lstStyle/>
          <a:p>
            <a:fld id="{9B1D123F-C5DF-409A-97D0-06912A0D01E8}" type="slidenum">
              <a:rPr lang="en-US" sz="1600" smtClean="0"/>
              <a:t>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4706588"/>
      </p:ext>
    </p:extLst>
  </p:cSld>
  <p:clrMapOvr>
    <a:masterClrMapping/>
  </p:clrMapOvr>
</p:sld>
</file>

<file path=ppt/theme/theme1.xml><?xml version="1.0" encoding="utf-8"?>
<a:theme xmlns:a="http://schemas.openxmlformats.org/drawingml/2006/main" name="GEC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minar Talk" id="{99016AB7-CE9A-4A44-963C-CDAF8F55285C}" vid="{B48F018D-B860-6D4A-AB3C-5CBD8D159E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GEC17</Template>
  <TotalTime>623</TotalTime>
  <Words>3450</Words>
  <Application>Microsoft Macintosh PowerPoint</Application>
  <PresentationFormat>Widescreen</PresentationFormat>
  <Paragraphs>556</Paragraphs>
  <Slides>51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ＭＳ Ｐゴシック</vt:lpstr>
      <vt:lpstr>Arial</vt:lpstr>
      <vt:lpstr>Calibri</vt:lpstr>
      <vt:lpstr>Cambria Math</vt:lpstr>
      <vt:lpstr>Symbol</vt:lpstr>
      <vt:lpstr>Times New Roman</vt:lpstr>
      <vt:lpstr>Wingdings</vt:lpstr>
      <vt:lpstr>Wingdings 3</vt:lpstr>
      <vt:lpstr>GEC17</vt:lpstr>
      <vt:lpstr>Equation</vt:lpstr>
      <vt:lpstr>Pulsed plasma for plasma processing</vt:lpstr>
      <vt:lpstr>Plasma Science at NCSU</vt:lpstr>
      <vt:lpstr>Plasma Science is one of the NE focus areas</vt:lpstr>
      <vt:lpstr>All I have to do is talk…</vt:lpstr>
      <vt:lpstr>Overview of presentation</vt:lpstr>
      <vt:lpstr>Why Pulsed Plasmas </vt:lpstr>
      <vt:lpstr>Time varying plasmas present significant challenges for efficient RF power delivery in processing systems</vt:lpstr>
      <vt:lpstr>A motivational illustration</vt:lpstr>
      <vt:lpstr>The basic challenge – control for complex features</vt:lpstr>
      <vt:lpstr>What are we trying to optimize (and trying to avoid)?</vt:lpstr>
      <vt:lpstr>Pulsed ICP power delivery</vt:lpstr>
      <vt:lpstr>Transient measurements – high resolution time measurements for pulsed RF systems</vt:lpstr>
      <vt:lpstr>How do we measure density on sub microsecond time scales?</vt:lpstr>
      <vt:lpstr>Collisional and Sheath Considerations </vt:lpstr>
      <vt:lpstr>Pulsed ICP power delivery</vt:lpstr>
      <vt:lpstr>What can we use an integrated plasma / match model for? </vt:lpstr>
      <vt:lpstr>This could enable tailored power delivery</vt:lpstr>
      <vt:lpstr>Simplified ICP model for circuit analysis</vt:lpstr>
      <vt:lpstr>Combining plasma model with chamber design</vt:lpstr>
      <vt:lpstr>Plasma parameters vs. electrical impedance</vt:lpstr>
      <vt:lpstr>PowerPoint Presentation</vt:lpstr>
      <vt:lpstr>Typical Global ICP Model (Leiberman)</vt:lpstr>
      <vt:lpstr>Overall Impact of a Circuit Model</vt:lpstr>
      <vt:lpstr>Impact of Skin Depth Dependence</vt:lpstr>
      <vt:lpstr>Impact on L12 &amp; L22</vt:lpstr>
      <vt:lpstr>Dependence on Plasma Radius (RPlasma)</vt:lpstr>
      <vt:lpstr>Still missing that “concave up” feature</vt:lpstr>
      <vt:lpstr>The Generalized EEDF</vt:lpstr>
      <vt:lpstr>What does this look like?</vt:lpstr>
      <vt:lpstr>What happens if we keep g constant?</vt:lpstr>
      <vt:lpstr>Possible source of concavity change</vt:lpstr>
      <vt:lpstr>High Energy Tail</vt:lpstr>
      <vt:lpstr>Takeaways</vt:lpstr>
      <vt:lpstr>What about chemistry control in pulsed systems</vt:lpstr>
      <vt:lpstr>Pulse Induced Fluorescence Method </vt:lpstr>
      <vt:lpstr>What can we get from PIF?</vt:lpstr>
      <vt:lpstr>PIF Challenges </vt:lpstr>
      <vt:lpstr>Improving PIF – Tg(t) from Trot(t)  </vt:lpstr>
      <vt:lpstr>Rotational Spectra</vt:lpstr>
      <vt:lpstr>Time Resolved Tr</vt:lpstr>
      <vt:lpstr>Tr(t) Results</vt:lpstr>
      <vt:lpstr>Improving PIF – Experiment</vt:lpstr>
      <vt:lpstr>Improved PIF Data</vt:lpstr>
      <vt:lpstr>PIF Data processing</vt:lpstr>
      <vt:lpstr>Results</vt:lpstr>
      <vt:lpstr>E→γ→H  Mode</vt:lpstr>
      <vt:lpstr>Modeling Efforts – O_2 recombination</vt:lpstr>
      <vt:lpstr>Modeling - O_2 continued HPEM</vt:lpstr>
      <vt:lpstr>Pulsing data for O2 on Cu and Al surfaces</vt:lpstr>
      <vt:lpstr>Enabled transient density study for pulsed RF as well as plasma oscillations</vt:lpstr>
      <vt:lpstr>Closing remarks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Pulsed plasma for plasma processing</dc:title>
  <dc:creator>Microsoft Office User</dc:creator>
  <cp:lastModifiedBy>Microsoft Office User</cp:lastModifiedBy>
  <cp:revision>27</cp:revision>
  <dcterms:created xsi:type="dcterms:W3CDTF">2020-05-25T18:03:07Z</dcterms:created>
  <dcterms:modified xsi:type="dcterms:W3CDTF">2020-05-26T12:53:07Z</dcterms:modified>
</cp:coreProperties>
</file>