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17"/>
  </p:notesMasterIdLst>
  <p:sldIdLst>
    <p:sldId id="256" r:id="rId2"/>
    <p:sldId id="257" r:id="rId3"/>
    <p:sldId id="274" r:id="rId4"/>
    <p:sldId id="258" r:id="rId5"/>
    <p:sldId id="259" r:id="rId6"/>
    <p:sldId id="262" r:id="rId7"/>
    <p:sldId id="263" r:id="rId8"/>
    <p:sldId id="265" r:id="rId9"/>
    <p:sldId id="266" r:id="rId10"/>
    <p:sldId id="267" r:id="rId11"/>
    <p:sldId id="275" r:id="rId12"/>
    <p:sldId id="269" r:id="rId13"/>
    <p:sldId id="270" r:id="rId14"/>
    <p:sldId id="272"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BC08FC3-722C-0E4B-AA2A-306B537D1899}">
          <p14:sldIdLst>
            <p14:sldId id="256"/>
            <p14:sldId id="257"/>
            <p14:sldId id="274"/>
            <p14:sldId id="258"/>
            <p14:sldId id="259"/>
            <p14:sldId id="262"/>
            <p14:sldId id="263"/>
            <p14:sldId id="265"/>
            <p14:sldId id="266"/>
            <p14:sldId id="267"/>
            <p14:sldId id="275"/>
          </p14:sldIdLst>
        </p14:section>
        <p14:section name="Appendix" id="{782326C7-BE54-9944-A979-38BFBACDBFC8}">
          <p14:sldIdLst>
            <p14:sldId id="269"/>
            <p14:sldId id="270"/>
            <p14:sldId id="272"/>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2"/>
    <p:restoredTop sz="94608"/>
  </p:normalViewPr>
  <p:slideViewPr>
    <p:cSldViewPr snapToGrid="0" snapToObjects="1">
      <p:cViewPr varScale="1">
        <p:scale>
          <a:sx n="95" d="100"/>
          <a:sy n="95" d="100"/>
        </p:scale>
        <p:origin x="4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262D03-1609-4F45-B02D-FA67E8BD1015}" type="datetimeFigureOut">
              <a:rPr lang="en-US" smtClean="0"/>
              <a:t>3/22/21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DECA65-FAD8-B74E-B1AF-6D85C56AF38F}" type="slidenum">
              <a:rPr lang="en-US" smtClean="0"/>
              <a:t>‹#›</a:t>
            </a:fld>
            <a:endParaRPr lang="en-US"/>
          </a:p>
        </p:txBody>
      </p:sp>
    </p:spTree>
    <p:extLst>
      <p:ext uri="{BB962C8B-B14F-4D97-AF65-F5344CB8AC3E}">
        <p14:creationId xmlns:p14="http://schemas.microsoft.com/office/powerpoint/2010/main" val="2094848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3E117-53B7-FE4F-90F5-FDBA5EC783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CCB74A-E04E-CE48-9330-22E2EAB840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343CDD-4E4D-9541-8338-AE6A605DC390}"/>
              </a:ext>
            </a:extLst>
          </p:cNvPr>
          <p:cNvSpPr>
            <a:spLocks noGrp="1"/>
          </p:cNvSpPr>
          <p:nvPr>
            <p:ph type="dt" sz="half" idx="10"/>
          </p:nvPr>
        </p:nvSpPr>
        <p:spPr/>
        <p:txBody>
          <a:bodyPr/>
          <a:lstStyle/>
          <a:p>
            <a:fld id="{E5BF6E3F-D999-DD42-9259-EB4081548EA4}" type="datetime1">
              <a:rPr lang="en-US" smtClean="0"/>
              <a:t>3/22/21</a:t>
            </a:fld>
            <a:endParaRPr lang="en-US"/>
          </a:p>
        </p:txBody>
      </p:sp>
      <p:sp>
        <p:nvSpPr>
          <p:cNvPr id="5" name="Footer Placeholder 4">
            <a:extLst>
              <a:ext uri="{FF2B5EF4-FFF2-40B4-BE49-F238E27FC236}">
                <a16:creationId xmlns:a16="http://schemas.microsoft.com/office/drawing/2014/main" id="{CA8027C1-5120-6148-96F5-9CA5E6D49F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C00747-022F-0F4D-A071-D755C660351E}"/>
              </a:ext>
            </a:extLst>
          </p:cNvPr>
          <p:cNvSpPr>
            <a:spLocks noGrp="1"/>
          </p:cNvSpPr>
          <p:nvPr>
            <p:ph type="sldNum" sz="quarter" idx="12"/>
          </p:nvPr>
        </p:nvSpPr>
        <p:spPr/>
        <p:txBody>
          <a:bodyPr/>
          <a:lstStyle/>
          <a:p>
            <a:fld id="{91880420-1FA0-CF4B-8D99-3C7EE3799989}" type="slidenum">
              <a:rPr lang="en-US" smtClean="0"/>
              <a:t>‹#›</a:t>
            </a:fld>
            <a:endParaRPr lang="en-US"/>
          </a:p>
        </p:txBody>
      </p:sp>
    </p:spTree>
    <p:extLst>
      <p:ext uri="{BB962C8B-B14F-4D97-AF65-F5344CB8AC3E}">
        <p14:creationId xmlns:p14="http://schemas.microsoft.com/office/powerpoint/2010/main" val="2191996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0D770-CBBA-EB48-8931-E3D4256C34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CC8922-D850-994B-9080-D825C7A9A3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71FCA-B79C-854F-B0BC-D1ABE9250EC8}"/>
              </a:ext>
            </a:extLst>
          </p:cNvPr>
          <p:cNvSpPr>
            <a:spLocks noGrp="1"/>
          </p:cNvSpPr>
          <p:nvPr>
            <p:ph type="dt" sz="half" idx="10"/>
          </p:nvPr>
        </p:nvSpPr>
        <p:spPr/>
        <p:txBody>
          <a:bodyPr/>
          <a:lstStyle/>
          <a:p>
            <a:fld id="{896159FE-3351-B748-A165-5E3E321F29C7}" type="datetime1">
              <a:rPr lang="en-US" smtClean="0"/>
              <a:t>3/22/21</a:t>
            </a:fld>
            <a:endParaRPr lang="en-US"/>
          </a:p>
        </p:txBody>
      </p:sp>
      <p:sp>
        <p:nvSpPr>
          <p:cNvPr id="5" name="Footer Placeholder 4">
            <a:extLst>
              <a:ext uri="{FF2B5EF4-FFF2-40B4-BE49-F238E27FC236}">
                <a16:creationId xmlns:a16="http://schemas.microsoft.com/office/drawing/2014/main" id="{45DB1B5F-657D-4842-96DB-4F6F25B3B4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CEB76E-31A6-D54B-BBD6-DD87B86A4907}"/>
              </a:ext>
            </a:extLst>
          </p:cNvPr>
          <p:cNvSpPr>
            <a:spLocks noGrp="1"/>
          </p:cNvSpPr>
          <p:nvPr>
            <p:ph type="sldNum" sz="quarter" idx="12"/>
          </p:nvPr>
        </p:nvSpPr>
        <p:spPr/>
        <p:txBody>
          <a:bodyPr/>
          <a:lstStyle/>
          <a:p>
            <a:fld id="{91880420-1FA0-CF4B-8D99-3C7EE3799989}" type="slidenum">
              <a:rPr lang="en-US" smtClean="0"/>
              <a:t>‹#›</a:t>
            </a:fld>
            <a:endParaRPr lang="en-US"/>
          </a:p>
        </p:txBody>
      </p:sp>
    </p:spTree>
    <p:extLst>
      <p:ext uri="{BB962C8B-B14F-4D97-AF65-F5344CB8AC3E}">
        <p14:creationId xmlns:p14="http://schemas.microsoft.com/office/powerpoint/2010/main" val="2797645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64AFD1-3B49-E64E-9795-C737F43CB3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61AD25-D14C-B64E-B685-8D714F9081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48FA94-DC65-8949-862A-2E4F2764C2F4}"/>
              </a:ext>
            </a:extLst>
          </p:cNvPr>
          <p:cNvSpPr>
            <a:spLocks noGrp="1"/>
          </p:cNvSpPr>
          <p:nvPr>
            <p:ph type="dt" sz="half" idx="10"/>
          </p:nvPr>
        </p:nvSpPr>
        <p:spPr/>
        <p:txBody>
          <a:bodyPr/>
          <a:lstStyle/>
          <a:p>
            <a:fld id="{AFA704C5-F549-3445-8316-9ADD61792F46}" type="datetime1">
              <a:rPr lang="en-US" smtClean="0"/>
              <a:t>3/22/21</a:t>
            </a:fld>
            <a:endParaRPr lang="en-US"/>
          </a:p>
        </p:txBody>
      </p:sp>
      <p:sp>
        <p:nvSpPr>
          <p:cNvPr id="5" name="Footer Placeholder 4">
            <a:extLst>
              <a:ext uri="{FF2B5EF4-FFF2-40B4-BE49-F238E27FC236}">
                <a16:creationId xmlns:a16="http://schemas.microsoft.com/office/drawing/2014/main" id="{B06C6F6E-CB64-084E-A7D1-803A29681A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EA6A3-349D-0140-A149-1FFBAFDEDDF7}"/>
              </a:ext>
            </a:extLst>
          </p:cNvPr>
          <p:cNvSpPr>
            <a:spLocks noGrp="1"/>
          </p:cNvSpPr>
          <p:nvPr>
            <p:ph type="sldNum" sz="quarter" idx="12"/>
          </p:nvPr>
        </p:nvSpPr>
        <p:spPr/>
        <p:txBody>
          <a:bodyPr/>
          <a:lstStyle/>
          <a:p>
            <a:fld id="{91880420-1FA0-CF4B-8D99-3C7EE3799989}" type="slidenum">
              <a:rPr lang="en-US" smtClean="0"/>
              <a:t>‹#›</a:t>
            </a:fld>
            <a:endParaRPr lang="en-US"/>
          </a:p>
        </p:txBody>
      </p:sp>
    </p:spTree>
    <p:extLst>
      <p:ext uri="{BB962C8B-B14F-4D97-AF65-F5344CB8AC3E}">
        <p14:creationId xmlns:p14="http://schemas.microsoft.com/office/powerpoint/2010/main" val="3181623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D14F0-7FB0-5247-85FB-2222791F4B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05C281-F3C6-9743-8ACB-4A6B427D29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D82C0A-8B43-684D-9523-6993FF8FE5EE}"/>
              </a:ext>
            </a:extLst>
          </p:cNvPr>
          <p:cNvSpPr>
            <a:spLocks noGrp="1"/>
          </p:cNvSpPr>
          <p:nvPr>
            <p:ph type="dt" sz="half" idx="10"/>
          </p:nvPr>
        </p:nvSpPr>
        <p:spPr/>
        <p:txBody>
          <a:bodyPr/>
          <a:lstStyle/>
          <a:p>
            <a:fld id="{D1FE0335-6180-FE40-8010-E7277A8F26FD}" type="datetime1">
              <a:rPr lang="en-US" smtClean="0"/>
              <a:t>3/22/21</a:t>
            </a:fld>
            <a:endParaRPr lang="en-US"/>
          </a:p>
        </p:txBody>
      </p:sp>
      <p:sp>
        <p:nvSpPr>
          <p:cNvPr id="5" name="Footer Placeholder 4">
            <a:extLst>
              <a:ext uri="{FF2B5EF4-FFF2-40B4-BE49-F238E27FC236}">
                <a16:creationId xmlns:a16="http://schemas.microsoft.com/office/drawing/2014/main" id="{76F16740-297D-134B-A039-8FFDE194D3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BC9F4D-4EE2-AB4F-86CF-45E7C7C71B21}"/>
              </a:ext>
            </a:extLst>
          </p:cNvPr>
          <p:cNvSpPr>
            <a:spLocks noGrp="1"/>
          </p:cNvSpPr>
          <p:nvPr>
            <p:ph type="sldNum" sz="quarter" idx="12"/>
          </p:nvPr>
        </p:nvSpPr>
        <p:spPr/>
        <p:txBody>
          <a:bodyPr/>
          <a:lstStyle/>
          <a:p>
            <a:fld id="{91880420-1FA0-CF4B-8D99-3C7EE3799989}" type="slidenum">
              <a:rPr lang="en-US" smtClean="0"/>
              <a:t>‹#›</a:t>
            </a:fld>
            <a:endParaRPr lang="en-US"/>
          </a:p>
        </p:txBody>
      </p:sp>
    </p:spTree>
    <p:extLst>
      <p:ext uri="{BB962C8B-B14F-4D97-AF65-F5344CB8AC3E}">
        <p14:creationId xmlns:p14="http://schemas.microsoft.com/office/powerpoint/2010/main" val="2782889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BD70F-A483-1940-9292-6D6B24BDD6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E02AA0-0F18-0D45-9329-3DF46E1AD2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F442BC-367B-3740-867C-09480D5D65B1}"/>
              </a:ext>
            </a:extLst>
          </p:cNvPr>
          <p:cNvSpPr>
            <a:spLocks noGrp="1"/>
          </p:cNvSpPr>
          <p:nvPr>
            <p:ph type="dt" sz="half" idx="10"/>
          </p:nvPr>
        </p:nvSpPr>
        <p:spPr/>
        <p:txBody>
          <a:bodyPr/>
          <a:lstStyle/>
          <a:p>
            <a:fld id="{74D3868B-039F-4349-AA4A-4AF3E52F3C7D}" type="datetime1">
              <a:rPr lang="en-US" smtClean="0"/>
              <a:t>3/22/21</a:t>
            </a:fld>
            <a:endParaRPr lang="en-US"/>
          </a:p>
        </p:txBody>
      </p:sp>
      <p:sp>
        <p:nvSpPr>
          <p:cNvPr id="5" name="Footer Placeholder 4">
            <a:extLst>
              <a:ext uri="{FF2B5EF4-FFF2-40B4-BE49-F238E27FC236}">
                <a16:creationId xmlns:a16="http://schemas.microsoft.com/office/drawing/2014/main" id="{F76E00EE-2410-EA44-B5C6-9871A37711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A803A4-E4DC-6D45-803D-5C54A6A239EA}"/>
              </a:ext>
            </a:extLst>
          </p:cNvPr>
          <p:cNvSpPr>
            <a:spLocks noGrp="1"/>
          </p:cNvSpPr>
          <p:nvPr>
            <p:ph type="sldNum" sz="quarter" idx="12"/>
          </p:nvPr>
        </p:nvSpPr>
        <p:spPr/>
        <p:txBody>
          <a:bodyPr/>
          <a:lstStyle/>
          <a:p>
            <a:fld id="{91880420-1FA0-CF4B-8D99-3C7EE3799989}" type="slidenum">
              <a:rPr lang="en-US" smtClean="0"/>
              <a:t>‹#›</a:t>
            </a:fld>
            <a:endParaRPr lang="en-US"/>
          </a:p>
        </p:txBody>
      </p:sp>
    </p:spTree>
    <p:extLst>
      <p:ext uri="{BB962C8B-B14F-4D97-AF65-F5344CB8AC3E}">
        <p14:creationId xmlns:p14="http://schemas.microsoft.com/office/powerpoint/2010/main" val="2670931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21EF2-57F9-EE4F-84CB-75244B407C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22F38-D5EE-A145-BD16-2EA7C83D8C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B4BCE6-169D-D14E-855E-6705939804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691598-410D-C54E-A4C6-749B6D4BFB1A}"/>
              </a:ext>
            </a:extLst>
          </p:cNvPr>
          <p:cNvSpPr>
            <a:spLocks noGrp="1"/>
          </p:cNvSpPr>
          <p:nvPr>
            <p:ph type="dt" sz="half" idx="10"/>
          </p:nvPr>
        </p:nvSpPr>
        <p:spPr/>
        <p:txBody>
          <a:bodyPr/>
          <a:lstStyle/>
          <a:p>
            <a:fld id="{915ED44B-96D9-5743-90C8-AC7F70285BC9}" type="datetime1">
              <a:rPr lang="en-US" smtClean="0"/>
              <a:t>3/22/21</a:t>
            </a:fld>
            <a:endParaRPr lang="en-US"/>
          </a:p>
        </p:txBody>
      </p:sp>
      <p:sp>
        <p:nvSpPr>
          <p:cNvPr id="6" name="Footer Placeholder 5">
            <a:extLst>
              <a:ext uri="{FF2B5EF4-FFF2-40B4-BE49-F238E27FC236}">
                <a16:creationId xmlns:a16="http://schemas.microsoft.com/office/drawing/2014/main" id="{D09DA698-E602-9F42-843E-0182D9C40D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D6270A-E8FA-B94A-BAD9-C2B3A1050BD2}"/>
              </a:ext>
            </a:extLst>
          </p:cNvPr>
          <p:cNvSpPr>
            <a:spLocks noGrp="1"/>
          </p:cNvSpPr>
          <p:nvPr>
            <p:ph type="sldNum" sz="quarter" idx="12"/>
          </p:nvPr>
        </p:nvSpPr>
        <p:spPr/>
        <p:txBody>
          <a:bodyPr/>
          <a:lstStyle/>
          <a:p>
            <a:fld id="{91880420-1FA0-CF4B-8D99-3C7EE3799989}" type="slidenum">
              <a:rPr lang="en-US" smtClean="0"/>
              <a:t>‹#›</a:t>
            </a:fld>
            <a:endParaRPr lang="en-US"/>
          </a:p>
        </p:txBody>
      </p:sp>
    </p:spTree>
    <p:extLst>
      <p:ext uri="{BB962C8B-B14F-4D97-AF65-F5344CB8AC3E}">
        <p14:creationId xmlns:p14="http://schemas.microsoft.com/office/powerpoint/2010/main" val="2448800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351C5-7BC8-0E4C-9BB8-A271247850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4CBCAE-132D-044C-8F16-0F613935B3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0D89B8-8A19-C34D-B5F4-4308775244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E00D94-AFA3-9346-9CD9-7D406A0E3C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8F9C45-C0B2-DB44-B973-634382B5C0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4DA352-E3EE-7248-994B-4C5C6AEDAB10}"/>
              </a:ext>
            </a:extLst>
          </p:cNvPr>
          <p:cNvSpPr>
            <a:spLocks noGrp="1"/>
          </p:cNvSpPr>
          <p:nvPr>
            <p:ph type="dt" sz="half" idx="10"/>
          </p:nvPr>
        </p:nvSpPr>
        <p:spPr/>
        <p:txBody>
          <a:bodyPr/>
          <a:lstStyle/>
          <a:p>
            <a:fld id="{E5AE0260-2277-B54C-B743-DEEB7CF700FE}" type="datetime1">
              <a:rPr lang="en-US" smtClean="0"/>
              <a:t>3/22/21</a:t>
            </a:fld>
            <a:endParaRPr lang="en-US"/>
          </a:p>
        </p:txBody>
      </p:sp>
      <p:sp>
        <p:nvSpPr>
          <p:cNvPr id="8" name="Footer Placeholder 7">
            <a:extLst>
              <a:ext uri="{FF2B5EF4-FFF2-40B4-BE49-F238E27FC236}">
                <a16:creationId xmlns:a16="http://schemas.microsoft.com/office/drawing/2014/main" id="{6756A32F-6342-3243-921E-A3F7FDAFFD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948856-342C-4D43-AB73-8E87D6B6A953}"/>
              </a:ext>
            </a:extLst>
          </p:cNvPr>
          <p:cNvSpPr>
            <a:spLocks noGrp="1"/>
          </p:cNvSpPr>
          <p:nvPr>
            <p:ph type="sldNum" sz="quarter" idx="12"/>
          </p:nvPr>
        </p:nvSpPr>
        <p:spPr/>
        <p:txBody>
          <a:bodyPr/>
          <a:lstStyle/>
          <a:p>
            <a:fld id="{91880420-1FA0-CF4B-8D99-3C7EE3799989}" type="slidenum">
              <a:rPr lang="en-US" smtClean="0"/>
              <a:t>‹#›</a:t>
            </a:fld>
            <a:endParaRPr lang="en-US"/>
          </a:p>
        </p:txBody>
      </p:sp>
    </p:spTree>
    <p:extLst>
      <p:ext uri="{BB962C8B-B14F-4D97-AF65-F5344CB8AC3E}">
        <p14:creationId xmlns:p14="http://schemas.microsoft.com/office/powerpoint/2010/main" val="2128369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B887B-21A5-7B44-89AF-E351C323C9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5D6339-7C97-9C49-9FA6-8F2BE0E8FF5C}"/>
              </a:ext>
            </a:extLst>
          </p:cNvPr>
          <p:cNvSpPr>
            <a:spLocks noGrp="1"/>
          </p:cNvSpPr>
          <p:nvPr>
            <p:ph type="dt" sz="half" idx="10"/>
          </p:nvPr>
        </p:nvSpPr>
        <p:spPr/>
        <p:txBody>
          <a:bodyPr/>
          <a:lstStyle/>
          <a:p>
            <a:fld id="{51E69B13-48FF-2F41-ADCA-1BF097B330CB}" type="datetime1">
              <a:rPr lang="en-US" smtClean="0"/>
              <a:t>3/22/21</a:t>
            </a:fld>
            <a:endParaRPr lang="en-US"/>
          </a:p>
        </p:txBody>
      </p:sp>
      <p:sp>
        <p:nvSpPr>
          <p:cNvPr id="4" name="Footer Placeholder 3">
            <a:extLst>
              <a:ext uri="{FF2B5EF4-FFF2-40B4-BE49-F238E27FC236}">
                <a16:creationId xmlns:a16="http://schemas.microsoft.com/office/drawing/2014/main" id="{C42145C2-919D-674A-8A18-4F85F3238C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219246-E72A-6D4A-83D2-F8C646B6AF34}"/>
              </a:ext>
            </a:extLst>
          </p:cNvPr>
          <p:cNvSpPr>
            <a:spLocks noGrp="1"/>
          </p:cNvSpPr>
          <p:nvPr>
            <p:ph type="sldNum" sz="quarter" idx="12"/>
          </p:nvPr>
        </p:nvSpPr>
        <p:spPr/>
        <p:txBody>
          <a:bodyPr/>
          <a:lstStyle/>
          <a:p>
            <a:fld id="{91880420-1FA0-CF4B-8D99-3C7EE3799989}" type="slidenum">
              <a:rPr lang="en-US" smtClean="0"/>
              <a:t>‹#›</a:t>
            </a:fld>
            <a:endParaRPr lang="en-US"/>
          </a:p>
        </p:txBody>
      </p:sp>
    </p:spTree>
    <p:extLst>
      <p:ext uri="{BB962C8B-B14F-4D97-AF65-F5344CB8AC3E}">
        <p14:creationId xmlns:p14="http://schemas.microsoft.com/office/powerpoint/2010/main" val="1307405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E27674-2861-1A4A-A523-AFBAD35487BF}"/>
              </a:ext>
            </a:extLst>
          </p:cNvPr>
          <p:cNvSpPr>
            <a:spLocks noGrp="1"/>
          </p:cNvSpPr>
          <p:nvPr>
            <p:ph type="dt" sz="half" idx="10"/>
          </p:nvPr>
        </p:nvSpPr>
        <p:spPr/>
        <p:txBody>
          <a:bodyPr/>
          <a:lstStyle/>
          <a:p>
            <a:fld id="{A9BE8D51-F615-8548-88F9-10AA31C57B9D}" type="datetime1">
              <a:rPr lang="en-US" smtClean="0"/>
              <a:t>3/22/21</a:t>
            </a:fld>
            <a:endParaRPr lang="en-US"/>
          </a:p>
        </p:txBody>
      </p:sp>
      <p:sp>
        <p:nvSpPr>
          <p:cNvPr id="3" name="Footer Placeholder 2">
            <a:extLst>
              <a:ext uri="{FF2B5EF4-FFF2-40B4-BE49-F238E27FC236}">
                <a16:creationId xmlns:a16="http://schemas.microsoft.com/office/drawing/2014/main" id="{695778BC-4C02-7E45-8AE0-66B71491B3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2DEAF5-547D-0C47-8F45-B2E0FD03BB9A}"/>
              </a:ext>
            </a:extLst>
          </p:cNvPr>
          <p:cNvSpPr>
            <a:spLocks noGrp="1"/>
          </p:cNvSpPr>
          <p:nvPr>
            <p:ph type="sldNum" sz="quarter" idx="12"/>
          </p:nvPr>
        </p:nvSpPr>
        <p:spPr/>
        <p:txBody>
          <a:bodyPr/>
          <a:lstStyle/>
          <a:p>
            <a:fld id="{91880420-1FA0-CF4B-8D99-3C7EE3799989}" type="slidenum">
              <a:rPr lang="en-US" smtClean="0"/>
              <a:t>‹#›</a:t>
            </a:fld>
            <a:endParaRPr lang="en-US"/>
          </a:p>
        </p:txBody>
      </p:sp>
    </p:spTree>
    <p:extLst>
      <p:ext uri="{BB962C8B-B14F-4D97-AF65-F5344CB8AC3E}">
        <p14:creationId xmlns:p14="http://schemas.microsoft.com/office/powerpoint/2010/main" val="3883022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A7924-1E92-794C-A07B-34D1552850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292253-1249-2046-B654-3504DFFD68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AF67E3-D490-D44D-BB60-BFC2FC3C67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AC452C-2417-294D-AAAA-1774A3DA7514}"/>
              </a:ext>
            </a:extLst>
          </p:cNvPr>
          <p:cNvSpPr>
            <a:spLocks noGrp="1"/>
          </p:cNvSpPr>
          <p:nvPr>
            <p:ph type="dt" sz="half" idx="10"/>
          </p:nvPr>
        </p:nvSpPr>
        <p:spPr/>
        <p:txBody>
          <a:bodyPr/>
          <a:lstStyle/>
          <a:p>
            <a:fld id="{903A3DEF-7BBF-0E44-B262-04800C4744B1}" type="datetime1">
              <a:rPr lang="en-US" smtClean="0"/>
              <a:t>3/22/21</a:t>
            </a:fld>
            <a:endParaRPr lang="en-US"/>
          </a:p>
        </p:txBody>
      </p:sp>
      <p:sp>
        <p:nvSpPr>
          <p:cNvPr id="6" name="Footer Placeholder 5">
            <a:extLst>
              <a:ext uri="{FF2B5EF4-FFF2-40B4-BE49-F238E27FC236}">
                <a16:creationId xmlns:a16="http://schemas.microsoft.com/office/drawing/2014/main" id="{4C8DC732-312D-1C4A-A297-430E088C25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FF99F2-0206-C145-A1E0-D3B85CEECD95}"/>
              </a:ext>
            </a:extLst>
          </p:cNvPr>
          <p:cNvSpPr>
            <a:spLocks noGrp="1"/>
          </p:cNvSpPr>
          <p:nvPr>
            <p:ph type="sldNum" sz="quarter" idx="12"/>
          </p:nvPr>
        </p:nvSpPr>
        <p:spPr/>
        <p:txBody>
          <a:bodyPr/>
          <a:lstStyle/>
          <a:p>
            <a:fld id="{91880420-1FA0-CF4B-8D99-3C7EE3799989}" type="slidenum">
              <a:rPr lang="en-US" smtClean="0"/>
              <a:t>‹#›</a:t>
            </a:fld>
            <a:endParaRPr lang="en-US"/>
          </a:p>
        </p:txBody>
      </p:sp>
    </p:spTree>
    <p:extLst>
      <p:ext uri="{BB962C8B-B14F-4D97-AF65-F5344CB8AC3E}">
        <p14:creationId xmlns:p14="http://schemas.microsoft.com/office/powerpoint/2010/main" val="3166712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D1DE-3FAB-7A4D-809A-D5E31505CB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23F821-35DE-6642-A630-66E20B2B7F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428BA3-FAE8-B74C-9578-6D0ECD60D5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1043DB-DF53-5742-99DB-4AA65E481728}"/>
              </a:ext>
            </a:extLst>
          </p:cNvPr>
          <p:cNvSpPr>
            <a:spLocks noGrp="1"/>
          </p:cNvSpPr>
          <p:nvPr>
            <p:ph type="dt" sz="half" idx="10"/>
          </p:nvPr>
        </p:nvSpPr>
        <p:spPr/>
        <p:txBody>
          <a:bodyPr/>
          <a:lstStyle/>
          <a:p>
            <a:fld id="{2239E6D3-2BE6-BE4B-85FE-F9ED08C147F5}" type="datetime1">
              <a:rPr lang="en-US" smtClean="0"/>
              <a:t>3/22/21</a:t>
            </a:fld>
            <a:endParaRPr lang="en-US"/>
          </a:p>
        </p:txBody>
      </p:sp>
      <p:sp>
        <p:nvSpPr>
          <p:cNvPr id="6" name="Footer Placeholder 5">
            <a:extLst>
              <a:ext uri="{FF2B5EF4-FFF2-40B4-BE49-F238E27FC236}">
                <a16:creationId xmlns:a16="http://schemas.microsoft.com/office/drawing/2014/main" id="{869791FE-48F9-B143-AC97-561ED42209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9F37C3-A141-CE43-B94A-8BEEBE517062}"/>
              </a:ext>
            </a:extLst>
          </p:cNvPr>
          <p:cNvSpPr>
            <a:spLocks noGrp="1"/>
          </p:cNvSpPr>
          <p:nvPr>
            <p:ph type="sldNum" sz="quarter" idx="12"/>
          </p:nvPr>
        </p:nvSpPr>
        <p:spPr/>
        <p:txBody>
          <a:bodyPr/>
          <a:lstStyle/>
          <a:p>
            <a:fld id="{91880420-1FA0-CF4B-8D99-3C7EE3799989}" type="slidenum">
              <a:rPr lang="en-US" smtClean="0"/>
              <a:t>‹#›</a:t>
            </a:fld>
            <a:endParaRPr lang="en-US"/>
          </a:p>
        </p:txBody>
      </p:sp>
    </p:spTree>
    <p:extLst>
      <p:ext uri="{BB962C8B-B14F-4D97-AF65-F5344CB8AC3E}">
        <p14:creationId xmlns:p14="http://schemas.microsoft.com/office/powerpoint/2010/main" val="2836495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55112B-1929-C14C-95F1-4761BE0211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A0B05A-629E-2242-A477-BD540CFE06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23D277-DA7D-4B40-8378-3E0BA0B5AF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6853B-97EC-DF4B-B946-12901B68ED83}" type="datetime1">
              <a:rPr lang="en-US" smtClean="0"/>
              <a:t>3/22/21</a:t>
            </a:fld>
            <a:endParaRPr lang="en-US"/>
          </a:p>
        </p:txBody>
      </p:sp>
      <p:sp>
        <p:nvSpPr>
          <p:cNvPr id="5" name="Footer Placeholder 4">
            <a:extLst>
              <a:ext uri="{FF2B5EF4-FFF2-40B4-BE49-F238E27FC236}">
                <a16:creationId xmlns:a16="http://schemas.microsoft.com/office/drawing/2014/main" id="{FFB8A803-8124-904D-9B4E-652682B158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F726A4-6A54-E345-AB4E-195BABA798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880420-1FA0-CF4B-8D99-3C7EE3799989}" type="slidenum">
              <a:rPr lang="en-US" smtClean="0"/>
              <a:t>‹#›</a:t>
            </a:fld>
            <a:endParaRPr lang="en-US"/>
          </a:p>
        </p:txBody>
      </p:sp>
    </p:spTree>
    <p:extLst>
      <p:ext uri="{BB962C8B-B14F-4D97-AF65-F5344CB8AC3E}">
        <p14:creationId xmlns:p14="http://schemas.microsoft.com/office/powerpoint/2010/main" val="121938123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doi.org/10.1063/5.002183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emf"/><Relationship Id="rId1" Type="http://schemas.openxmlformats.org/officeDocument/2006/relationships/slideLayout" Target="../slideLayouts/slideLayout5.x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9389-420B-2B43-A5E5-9896916BE3F6}"/>
              </a:ext>
            </a:extLst>
          </p:cNvPr>
          <p:cNvSpPr>
            <a:spLocks noGrp="1"/>
          </p:cNvSpPr>
          <p:nvPr>
            <p:ph type="ctrTitle"/>
          </p:nvPr>
        </p:nvSpPr>
        <p:spPr/>
        <p:txBody>
          <a:bodyPr/>
          <a:lstStyle/>
          <a:p>
            <a:r>
              <a:rPr lang="en-US" b="1" dirty="0">
                <a:solidFill>
                  <a:schemeClr val="accent2"/>
                </a:solidFill>
                <a:latin typeface="Arial Rounded MT Bold" panose="020F0704030504030204" pitchFamily="34" charset="77"/>
              </a:rPr>
              <a:t>Collisionless Adiabatic Afterglow</a:t>
            </a:r>
          </a:p>
        </p:txBody>
      </p:sp>
      <p:sp>
        <p:nvSpPr>
          <p:cNvPr id="3" name="Subtitle 2">
            <a:extLst>
              <a:ext uri="{FF2B5EF4-FFF2-40B4-BE49-F238E27FC236}">
                <a16:creationId xmlns:a16="http://schemas.microsoft.com/office/drawing/2014/main" id="{734A8B23-463F-3F43-AA34-422E8C9989B5}"/>
              </a:ext>
            </a:extLst>
          </p:cNvPr>
          <p:cNvSpPr>
            <a:spLocks noGrp="1"/>
          </p:cNvSpPr>
          <p:nvPr>
            <p:ph type="subTitle" idx="1"/>
          </p:nvPr>
        </p:nvSpPr>
        <p:spPr>
          <a:xfrm>
            <a:off x="1524000" y="3602037"/>
            <a:ext cx="9144000" cy="2529821"/>
          </a:xfrm>
        </p:spPr>
        <p:txBody>
          <a:bodyPr>
            <a:normAutofit/>
          </a:bodyPr>
          <a:lstStyle/>
          <a:p>
            <a:r>
              <a:rPr lang="en-US" b="1" dirty="0"/>
              <a:t>A. V. </a:t>
            </a:r>
            <a:r>
              <a:rPr lang="en-US" b="1" dirty="0" err="1"/>
              <a:t>Khrabrov</a:t>
            </a:r>
            <a:r>
              <a:rPr lang="en-US" b="1" dirty="0"/>
              <a:t>, I. D. </a:t>
            </a:r>
            <a:r>
              <a:rPr lang="en-US" b="1" dirty="0" err="1"/>
              <a:t>Kaganovich</a:t>
            </a:r>
            <a:r>
              <a:rPr lang="en-US" b="1" dirty="0"/>
              <a:t>, J. Chen, and H. Guo</a:t>
            </a:r>
          </a:p>
          <a:p>
            <a:r>
              <a:rPr lang="en-US" dirty="0"/>
              <a:t>Princeton Plasma Physics Laboratory, Princeton NJ 08543 USA</a:t>
            </a:r>
          </a:p>
          <a:p>
            <a:endParaRPr lang="en-US" dirty="0"/>
          </a:p>
          <a:p>
            <a:r>
              <a:rPr lang="en-US" dirty="0"/>
              <a:t>Online Low-Temperature Plasma Seminar</a:t>
            </a:r>
          </a:p>
          <a:p>
            <a:r>
              <a:rPr lang="en-US" dirty="0"/>
              <a:t>March 23, 2021</a:t>
            </a:r>
          </a:p>
          <a:p>
            <a:endParaRPr lang="en-US" dirty="0"/>
          </a:p>
        </p:txBody>
      </p:sp>
      <p:sp>
        <p:nvSpPr>
          <p:cNvPr id="4" name="Slide Number Placeholder 3">
            <a:extLst>
              <a:ext uri="{FF2B5EF4-FFF2-40B4-BE49-F238E27FC236}">
                <a16:creationId xmlns:a16="http://schemas.microsoft.com/office/drawing/2014/main" id="{6936E5EC-30A6-2940-8ED1-5D915C1F958D}"/>
              </a:ext>
            </a:extLst>
          </p:cNvPr>
          <p:cNvSpPr>
            <a:spLocks noGrp="1"/>
          </p:cNvSpPr>
          <p:nvPr>
            <p:ph type="sldNum" sz="quarter" idx="12"/>
          </p:nvPr>
        </p:nvSpPr>
        <p:spPr/>
        <p:txBody>
          <a:bodyPr/>
          <a:lstStyle/>
          <a:p>
            <a:fld id="{91880420-1FA0-CF4B-8D99-3C7EE3799989}" type="slidenum">
              <a:rPr lang="en-US" smtClean="0"/>
              <a:t>1</a:t>
            </a:fld>
            <a:endParaRPr lang="en-US"/>
          </a:p>
        </p:txBody>
      </p:sp>
      <p:pic>
        <p:nvPicPr>
          <p:cNvPr id="6" name="Picture 5" descr="Logo&#10;&#10;Description automatically generated">
            <a:extLst>
              <a:ext uri="{FF2B5EF4-FFF2-40B4-BE49-F238E27FC236}">
                <a16:creationId xmlns:a16="http://schemas.microsoft.com/office/drawing/2014/main" id="{AB498E28-A075-7A45-9507-B8B8997A3D75}"/>
              </a:ext>
            </a:extLst>
          </p:cNvPr>
          <p:cNvPicPr>
            <a:picLocks noChangeAspect="1"/>
          </p:cNvPicPr>
          <p:nvPr/>
        </p:nvPicPr>
        <p:blipFill>
          <a:blip r:embed="rId2"/>
          <a:stretch>
            <a:fillRect/>
          </a:stretch>
        </p:blipFill>
        <p:spPr>
          <a:xfrm>
            <a:off x="8758517" y="5051808"/>
            <a:ext cx="3027829" cy="1669667"/>
          </a:xfrm>
          <a:prstGeom prst="rect">
            <a:avLst/>
          </a:prstGeom>
        </p:spPr>
      </p:pic>
    </p:spTree>
    <p:extLst>
      <p:ext uri="{BB962C8B-B14F-4D97-AF65-F5344CB8AC3E}">
        <p14:creationId xmlns:p14="http://schemas.microsoft.com/office/powerpoint/2010/main" val="3451044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041B-3061-D840-93B5-07C399EAA0D3}"/>
              </a:ext>
            </a:extLst>
          </p:cNvPr>
          <p:cNvSpPr>
            <a:spLocks noGrp="1"/>
          </p:cNvSpPr>
          <p:nvPr>
            <p:ph type="title"/>
          </p:nvPr>
        </p:nvSpPr>
        <p:spPr/>
        <p:txBody>
          <a:bodyPr/>
          <a:lstStyle/>
          <a:p>
            <a:pPr algn="ctr"/>
            <a:r>
              <a:rPr lang="en-US" dirty="0">
                <a:solidFill>
                  <a:schemeClr val="accent2"/>
                </a:solidFill>
                <a:latin typeface="Arial Rounded MT Bold" panose="020F0704030504030204" pitchFamily="34" charset="77"/>
              </a:rPr>
              <a:t>Summary</a:t>
            </a:r>
          </a:p>
        </p:txBody>
      </p:sp>
      <p:sp>
        <p:nvSpPr>
          <p:cNvPr id="3" name="Content Placeholder 2">
            <a:extLst>
              <a:ext uri="{FF2B5EF4-FFF2-40B4-BE49-F238E27FC236}">
                <a16:creationId xmlns:a16="http://schemas.microsoft.com/office/drawing/2014/main" id="{5C02BA20-1760-4D43-9299-99B951563B49}"/>
              </a:ext>
            </a:extLst>
          </p:cNvPr>
          <p:cNvSpPr>
            <a:spLocks noGrp="1"/>
          </p:cNvSpPr>
          <p:nvPr>
            <p:ph idx="1"/>
          </p:nvPr>
        </p:nvSpPr>
        <p:spPr/>
        <p:txBody>
          <a:bodyPr/>
          <a:lstStyle/>
          <a:p>
            <a:r>
              <a:rPr lang="en-US" dirty="0"/>
              <a:t>In a decaying plasma, electron velocity distribution evolves adiabatically in the potential well formed by rarefaction waves.</a:t>
            </a:r>
          </a:p>
          <a:p>
            <a:r>
              <a:rPr lang="en-US" dirty="0"/>
              <a:t>Conservation of adiabatic invariant defines the mapping which gives the velocity distribution (in terms of total energy) in a given state of the system. The case of a flat-top (waterbag) distribution is exactly solvable in elementary terms.</a:t>
            </a:r>
          </a:p>
          <a:p>
            <a:r>
              <a:rPr lang="en-US" dirty="0"/>
              <a:t>Long-term evolution is universal with respect to the initial velocity distribution: the density falls off as </a:t>
            </a:r>
            <a:r>
              <a:rPr lang="en-US" i="1" dirty="0"/>
              <a:t>1/t</a:t>
            </a:r>
            <a:r>
              <a:rPr lang="en-US" dirty="0"/>
              <a:t>; the potential and the wall flux both fall of as </a:t>
            </a:r>
            <a:r>
              <a:rPr lang="en-US" i="1" dirty="0"/>
              <a:t>1/t</a:t>
            </a:r>
            <a:r>
              <a:rPr lang="en-US" i="1" baseline="30000" dirty="0"/>
              <a:t>2</a:t>
            </a:r>
            <a:r>
              <a:rPr lang="en-US" dirty="0"/>
              <a:t>. </a:t>
            </a:r>
          </a:p>
        </p:txBody>
      </p:sp>
      <p:sp>
        <p:nvSpPr>
          <p:cNvPr id="4" name="Slide Number Placeholder 3">
            <a:extLst>
              <a:ext uri="{FF2B5EF4-FFF2-40B4-BE49-F238E27FC236}">
                <a16:creationId xmlns:a16="http://schemas.microsoft.com/office/drawing/2014/main" id="{F715BEF6-7EA4-0E46-9D44-A9D941D9E753}"/>
              </a:ext>
            </a:extLst>
          </p:cNvPr>
          <p:cNvSpPr>
            <a:spLocks noGrp="1"/>
          </p:cNvSpPr>
          <p:nvPr>
            <p:ph type="sldNum" sz="quarter" idx="12"/>
          </p:nvPr>
        </p:nvSpPr>
        <p:spPr/>
        <p:txBody>
          <a:bodyPr/>
          <a:lstStyle/>
          <a:p>
            <a:fld id="{91880420-1FA0-CF4B-8D99-3C7EE3799989}" type="slidenum">
              <a:rPr lang="en-US" smtClean="0"/>
              <a:t>10</a:t>
            </a:fld>
            <a:endParaRPr lang="en-US"/>
          </a:p>
        </p:txBody>
      </p:sp>
    </p:spTree>
    <p:extLst>
      <p:ext uri="{BB962C8B-B14F-4D97-AF65-F5344CB8AC3E}">
        <p14:creationId xmlns:p14="http://schemas.microsoft.com/office/powerpoint/2010/main" val="159082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60155-BEEB-0645-AA56-65B61A1784E6}"/>
              </a:ext>
            </a:extLst>
          </p:cNvPr>
          <p:cNvSpPr>
            <a:spLocks noGrp="1"/>
          </p:cNvSpPr>
          <p:nvPr>
            <p:ph type="title"/>
          </p:nvPr>
        </p:nvSpPr>
        <p:spPr/>
        <p:txBody>
          <a:bodyPr/>
          <a:lstStyle/>
          <a:p>
            <a:pPr algn="ctr"/>
            <a:r>
              <a:rPr lang="en-US" dirty="0">
                <a:solidFill>
                  <a:schemeClr val="accent2"/>
                </a:solidFill>
                <a:latin typeface="Arial Rounded MT Bold" panose="020F0704030504030204" pitchFamily="34" charset="77"/>
              </a:rPr>
              <a:t>Publication</a:t>
            </a:r>
          </a:p>
        </p:txBody>
      </p:sp>
      <p:sp>
        <p:nvSpPr>
          <p:cNvPr id="3" name="Content Placeholder 2">
            <a:extLst>
              <a:ext uri="{FF2B5EF4-FFF2-40B4-BE49-F238E27FC236}">
                <a16:creationId xmlns:a16="http://schemas.microsoft.com/office/drawing/2014/main" id="{286F7856-3153-AF4F-BB93-CF0A9EB9B817}"/>
              </a:ext>
            </a:extLst>
          </p:cNvPr>
          <p:cNvSpPr>
            <a:spLocks noGrp="1"/>
          </p:cNvSpPr>
          <p:nvPr>
            <p:ph idx="1"/>
          </p:nvPr>
        </p:nvSpPr>
        <p:spPr/>
        <p:txBody>
          <a:bodyPr/>
          <a:lstStyle/>
          <a:p>
            <a:pPr marL="0" indent="0">
              <a:buNone/>
            </a:pPr>
            <a:r>
              <a:rPr lang="en-US" dirty="0"/>
              <a:t>A. V. </a:t>
            </a:r>
            <a:r>
              <a:rPr lang="en-US" dirty="0" err="1"/>
              <a:t>Khrabrov</a:t>
            </a:r>
            <a:r>
              <a:rPr lang="en-US" dirty="0"/>
              <a:t>, I. D. </a:t>
            </a:r>
            <a:r>
              <a:rPr lang="en-US" dirty="0" err="1"/>
              <a:t>Kaganovich</a:t>
            </a:r>
            <a:r>
              <a:rPr lang="en-US" dirty="0"/>
              <a:t>, J. Chen, H. Guo, </a:t>
            </a:r>
          </a:p>
          <a:p>
            <a:pPr marL="0" indent="0">
              <a:buNone/>
            </a:pPr>
            <a:r>
              <a:rPr lang="en-US" i="1" dirty="0"/>
              <a:t>Phys. Plasmas </a:t>
            </a:r>
            <a:r>
              <a:rPr lang="en-US" b="1" dirty="0"/>
              <a:t>27</a:t>
            </a:r>
            <a:r>
              <a:rPr lang="en-US" dirty="0"/>
              <a:t>, 123512 (2020)</a:t>
            </a:r>
          </a:p>
          <a:p>
            <a:pPr marL="0" indent="0">
              <a:buNone/>
            </a:pPr>
            <a:r>
              <a:rPr lang="en-US" dirty="0">
                <a:hlinkClick r:id="rId2"/>
              </a:rPr>
              <a:t>https://doi.org/10.1063/5.0021833</a:t>
            </a:r>
            <a:endParaRPr lang="en-US" dirty="0"/>
          </a:p>
        </p:txBody>
      </p:sp>
      <p:sp>
        <p:nvSpPr>
          <p:cNvPr id="4" name="Slide Number Placeholder 3">
            <a:extLst>
              <a:ext uri="{FF2B5EF4-FFF2-40B4-BE49-F238E27FC236}">
                <a16:creationId xmlns:a16="http://schemas.microsoft.com/office/drawing/2014/main" id="{1DA3FDF0-D710-E04D-94E5-F155BC51EAE3}"/>
              </a:ext>
            </a:extLst>
          </p:cNvPr>
          <p:cNvSpPr>
            <a:spLocks noGrp="1"/>
          </p:cNvSpPr>
          <p:nvPr>
            <p:ph type="sldNum" sz="quarter" idx="12"/>
          </p:nvPr>
        </p:nvSpPr>
        <p:spPr/>
        <p:txBody>
          <a:bodyPr/>
          <a:lstStyle/>
          <a:p>
            <a:fld id="{91880420-1FA0-CF4B-8D99-3C7EE3799989}" type="slidenum">
              <a:rPr lang="en-US" smtClean="0"/>
              <a:t>11</a:t>
            </a:fld>
            <a:endParaRPr lang="en-US"/>
          </a:p>
        </p:txBody>
      </p:sp>
    </p:spTree>
    <p:extLst>
      <p:ext uri="{BB962C8B-B14F-4D97-AF65-F5344CB8AC3E}">
        <p14:creationId xmlns:p14="http://schemas.microsoft.com/office/powerpoint/2010/main" val="3259430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B1302-D8B5-C247-B29E-90E0A6C3351E}"/>
              </a:ext>
            </a:extLst>
          </p:cNvPr>
          <p:cNvSpPr>
            <a:spLocks noGrp="1"/>
          </p:cNvSpPr>
          <p:nvPr>
            <p:ph type="title"/>
          </p:nvPr>
        </p:nvSpPr>
        <p:spPr/>
        <p:txBody>
          <a:bodyPr>
            <a:normAutofit/>
          </a:bodyPr>
          <a:lstStyle/>
          <a:p>
            <a:pPr algn="ctr"/>
            <a:r>
              <a:rPr lang="en-US" sz="3600" dirty="0">
                <a:solidFill>
                  <a:schemeClr val="accent2"/>
                </a:solidFill>
                <a:latin typeface="Arial Rounded MT Bold" panose="020F0704030504030204" pitchFamily="34" charset="77"/>
              </a:rPr>
              <a:t>Appendix: reference gas-dynamic solutions</a:t>
            </a:r>
            <a:endParaRPr lang="en-US" sz="3600" dirty="0"/>
          </a:p>
        </p:txBody>
      </p:sp>
      <p:sp>
        <p:nvSpPr>
          <p:cNvPr id="3" name="Text Placeholder 2">
            <a:extLst>
              <a:ext uri="{FF2B5EF4-FFF2-40B4-BE49-F238E27FC236}">
                <a16:creationId xmlns:a16="http://schemas.microsoft.com/office/drawing/2014/main" id="{4E47DC76-75F8-7F42-BDAF-004D40A2A01C}"/>
              </a:ext>
            </a:extLst>
          </p:cNvPr>
          <p:cNvSpPr>
            <a:spLocks noGrp="1"/>
          </p:cNvSpPr>
          <p:nvPr>
            <p:ph type="body" idx="1"/>
          </p:nvPr>
        </p:nvSpPr>
        <p:spPr/>
        <p:txBody>
          <a:bodyPr/>
          <a:lstStyle/>
          <a:p>
            <a:r>
              <a:rPr lang="en-US" dirty="0"/>
              <a:t>Rarefaction front trajectories for different values of adiabatic index</a:t>
            </a:r>
          </a:p>
        </p:txBody>
      </p:sp>
      <p:pic>
        <p:nvPicPr>
          <p:cNvPr id="11" name="Content Placeholder 10">
            <a:extLst>
              <a:ext uri="{FF2B5EF4-FFF2-40B4-BE49-F238E27FC236}">
                <a16:creationId xmlns:a16="http://schemas.microsoft.com/office/drawing/2014/main" id="{6C9A76DC-E620-6043-AA28-64831B7D896F}"/>
              </a:ext>
            </a:extLst>
          </p:cNvPr>
          <p:cNvPicPr>
            <a:picLocks noGrp="1" noChangeAspect="1"/>
          </p:cNvPicPr>
          <p:nvPr>
            <p:ph sz="half" idx="2"/>
          </p:nvPr>
        </p:nvPicPr>
        <p:blipFill>
          <a:blip r:embed="rId2"/>
          <a:stretch>
            <a:fillRect/>
          </a:stretch>
        </p:blipFill>
        <p:spPr>
          <a:xfrm rot="5400000">
            <a:off x="1711026" y="2402682"/>
            <a:ext cx="3094830" cy="4421187"/>
          </a:xfrm>
        </p:spPr>
      </p:pic>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6FEF72BB-E234-E142-8DC2-336F0C6A9039}"/>
                  </a:ext>
                </a:extLst>
              </p:cNvPr>
              <p:cNvSpPr>
                <a:spLocks noGrp="1"/>
              </p:cNvSpPr>
              <p:nvPr>
                <p:ph type="body" sz="quarter" idx="3"/>
              </p:nvPr>
            </p:nvSpPr>
            <p:spPr/>
            <p:txBody>
              <a:bodyPr/>
              <a:lstStyle/>
              <a:p>
                <a:r>
                  <a:rPr lang="en-US" dirty="0"/>
                  <a:t>Evolution of density profile for </a:t>
                </a:r>
                <a14:m>
                  <m:oMath xmlns:m="http://schemas.openxmlformats.org/officeDocument/2006/math">
                    <m:r>
                      <a:rPr lang="en-US" i="1" smtClean="0">
                        <a:solidFill>
                          <a:srgbClr val="002060"/>
                        </a:solidFill>
                        <a:latin typeface="Cambria Math" panose="02040503050406030204" pitchFamily="18" charset="0"/>
                        <a:ea typeface="Cambria Math" panose="02040503050406030204" pitchFamily="18" charset="0"/>
                      </a:rPr>
                      <m:t>𝛾</m:t>
                    </m:r>
                    <m:r>
                      <a:rPr lang="en-US" b="0" i="1">
                        <a:solidFill>
                          <a:srgbClr val="002060"/>
                        </a:solidFill>
                        <a:latin typeface="Cambria Math" panose="02040503050406030204" pitchFamily="18" charset="0"/>
                        <a:ea typeface="Cambria Math" panose="02040503050406030204" pitchFamily="18" charset="0"/>
                      </a:rPr>
                      <m:t>=3</m:t>
                    </m:r>
                  </m:oMath>
                </a14:m>
                <a:endParaRPr lang="en-US" dirty="0"/>
              </a:p>
            </p:txBody>
          </p:sp>
        </mc:Choice>
        <mc:Fallback xmlns="">
          <p:sp>
            <p:nvSpPr>
              <p:cNvPr id="5" name="Text Placeholder 4">
                <a:extLst>
                  <a:ext uri="{FF2B5EF4-FFF2-40B4-BE49-F238E27FC236}">
                    <a16:creationId xmlns:a16="http://schemas.microsoft.com/office/drawing/2014/main" id="{6FEF72BB-E234-E142-8DC2-336F0C6A9039}"/>
                  </a:ext>
                </a:extLst>
              </p:cNvPr>
              <p:cNvSpPr>
                <a:spLocks noGrp="1" noRot="1" noChangeAspect="1" noMove="1" noResize="1" noEditPoints="1" noAdjustHandles="1" noChangeArrowheads="1" noChangeShapeType="1" noTextEdit="1"/>
              </p:cNvSpPr>
              <p:nvPr>
                <p:ph type="body" sz="quarter" idx="3"/>
              </p:nvPr>
            </p:nvSpPr>
            <p:spPr>
              <a:blipFill>
                <a:blip r:embed="rId3"/>
                <a:stretch>
                  <a:fillRect l="-1956" b="-16667"/>
                </a:stretch>
              </a:blipFill>
            </p:spPr>
            <p:txBody>
              <a:bodyPr/>
              <a:lstStyle/>
              <a:p>
                <a:r>
                  <a:rPr lang="en-US">
                    <a:noFill/>
                  </a:rPr>
                  <a:t> </a:t>
                </a:r>
              </a:p>
            </p:txBody>
          </p:sp>
        </mc:Fallback>
      </mc:AlternateContent>
      <p:pic>
        <p:nvPicPr>
          <p:cNvPr id="9" name="Content Placeholder 8">
            <a:extLst>
              <a:ext uri="{FF2B5EF4-FFF2-40B4-BE49-F238E27FC236}">
                <a16:creationId xmlns:a16="http://schemas.microsoft.com/office/drawing/2014/main" id="{C1A2AF6C-B657-A64A-ABEE-8A837D15213D}"/>
              </a:ext>
            </a:extLst>
          </p:cNvPr>
          <p:cNvPicPr>
            <a:picLocks noGrp="1" noChangeAspect="1"/>
          </p:cNvPicPr>
          <p:nvPr>
            <p:ph sz="quarter" idx="4"/>
          </p:nvPr>
        </p:nvPicPr>
        <p:blipFill>
          <a:blip r:embed="rId4"/>
          <a:stretch>
            <a:fillRect/>
          </a:stretch>
        </p:blipFill>
        <p:spPr>
          <a:xfrm rot="5400000">
            <a:off x="6574645" y="1607524"/>
            <a:ext cx="4216400" cy="6011502"/>
          </a:xfrm>
        </p:spPr>
      </p:pic>
      <p:sp>
        <p:nvSpPr>
          <p:cNvPr id="7" name="Slide Number Placeholder 6">
            <a:extLst>
              <a:ext uri="{FF2B5EF4-FFF2-40B4-BE49-F238E27FC236}">
                <a16:creationId xmlns:a16="http://schemas.microsoft.com/office/drawing/2014/main" id="{8C9CD579-BE8B-414D-B1AC-0315C9DEE290}"/>
              </a:ext>
            </a:extLst>
          </p:cNvPr>
          <p:cNvSpPr>
            <a:spLocks noGrp="1"/>
          </p:cNvSpPr>
          <p:nvPr>
            <p:ph type="sldNum" sz="quarter" idx="12"/>
          </p:nvPr>
        </p:nvSpPr>
        <p:spPr/>
        <p:txBody>
          <a:bodyPr/>
          <a:lstStyle/>
          <a:p>
            <a:fld id="{91880420-1FA0-CF4B-8D99-3C7EE3799989}" type="slidenum">
              <a:rPr lang="en-US" smtClean="0"/>
              <a:t>12</a:t>
            </a:fld>
            <a:endParaRPr lang="en-US"/>
          </a:p>
        </p:txBody>
      </p:sp>
    </p:spTree>
    <p:extLst>
      <p:ext uri="{BB962C8B-B14F-4D97-AF65-F5344CB8AC3E}">
        <p14:creationId xmlns:p14="http://schemas.microsoft.com/office/powerpoint/2010/main" val="1760516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8D046BC-13DB-8848-ACC5-597C0C7147A8}"/>
                  </a:ext>
                </a:extLst>
              </p:cNvPr>
              <p:cNvSpPr>
                <a:spLocks noGrp="1"/>
              </p:cNvSpPr>
              <p:nvPr>
                <p:ph type="title"/>
              </p:nvPr>
            </p:nvSpPr>
            <p:spPr/>
            <p:txBody>
              <a:bodyPr>
                <a:normAutofit/>
              </a:bodyPr>
              <a:lstStyle/>
              <a:p>
                <a:pPr algn="ctr"/>
                <a:r>
                  <a:rPr lang="en-US" sz="4000" dirty="0">
                    <a:solidFill>
                      <a:schemeClr val="accent2"/>
                    </a:solidFill>
                    <a:latin typeface="Arial Rounded MT Bold" panose="020F0704030504030204" pitchFamily="34" charset="77"/>
                  </a:rPr>
                  <a:t>Density evolution for </a:t>
                </a:r>
                <a14:m>
                  <m:oMath xmlns:m="http://schemas.openxmlformats.org/officeDocument/2006/math">
                    <m:r>
                      <a:rPr lang="en-US" sz="4000" i="1">
                        <a:solidFill>
                          <a:schemeClr val="accent2"/>
                        </a:solidFill>
                        <a:latin typeface="Cambria Math" panose="02040503050406030204" pitchFamily="18" charset="0"/>
                        <a:ea typeface="Cambria Math" panose="02040503050406030204" pitchFamily="18" charset="0"/>
                      </a:rPr>
                      <m:t>𝛾</m:t>
                    </m:r>
                    <m:r>
                      <a:rPr lang="en-US" sz="4000" i="1">
                        <a:solidFill>
                          <a:schemeClr val="accent2"/>
                        </a:solidFill>
                        <a:latin typeface="Cambria Math" panose="02040503050406030204" pitchFamily="18" charset="0"/>
                        <a:ea typeface="Cambria Math" panose="02040503050406030204" pitchFamily="18" charset="0"/>
                      </a:rPr>
                      <m:t>=1, 2, 3</m:t>
                    </m:r>
                  </m:oMath>
                </a14:m>
                <a:endParaRPr lang="en-US" sz="4000" dirty="0">
                  <a:solidFill>
                    <a:schemeClr val="accent2"/>
                  </a:solidFill>
                  <a:latin typeface="Arial Rounded MT Bold" panose="020F0704030504030204" pitchFamily="34" charset="77"/>
                </a:endParaRPr>
              </a:p>
            </p:txBody>
          </p:sp>
        </mc:Choice>
        <mc:Fallback xmlns="">
          <p:sp>
            <p:nvSpPr>
              <p:cNvPr id="2" name="Title 1">
                <a:extLst>
                  <a:ext uri="{FF2B5EF4-FFF2-40B4-BE49-F238E27FC236}">
                    <a16:creationId xmlns:a16="http://schemas.microsoft.com/office/drawing/2014/main" id="{D8D046BC-13DB-8848-ACC5-597C0C7147A8}"/>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p:pic>
        <p:nvPicPr>
          <p:cNvPr id="6" name="Content Placeholder 5">
            <a:extLst>
              <a:ext uri="{FF2B5EF4-FFF2-40B4-BE49-F238E27FC236}">
                <a16:creationId xmlns:a16="http://schemas.microsoft.com/office/drawing/2014/main" id="{60E52C85-9B33-1A48-95A8-BE5A5F9DC3C1}"/>
              </a:ext>
            </a:extLst>
          </p:cNvPr>
          <p:cNvPicPr>
            <a:picLocks noGrp="1" noChangeAspect="1"/>
          </p:cNvPicPr>
          <p:nvPr>
            <p:ph idx="1"/>
          </p:nvPr>
        </p:nvPicPr>
        <p:blipFill>
          <a:blip r:embed="rId3"/>
          <a:stretch>
            <a:fillRect/>
          </a:stretch>
        </p:blipFill>
        <p:spPr>
          <a:xfrm rot="5400000">
            <a:off x="1258867" y="689442"/>
            <a:ext cx="4132125" cy="5891346"/>
          </a:xfrm>
        </p:spPr>
      </p:pic>
      <p:sp>
        <p:nvSpPr>
          <p:cNvPr id="4" name="Slide Number Placeholder 3">
            <a:extLst>
              <a:ext uri="{FF2B5EF4-FFF2-40B4-BE49-F238E27FC236}">
                <a16:creationId xmlns:a16="http://schemas.microsoft.com/office/drawing/2014/main" id="{C640F456-3D13-0042-97EE-E022A1B43935}"/>
              </a:ext>
            </a:extLst>
          </p:cNvPr>
          <p:cNvSpPr>
            <a:spLocks noGrp="1"/>
          </p:cNvSpPr>
          <p:nvPr>
            <p:ph type="sldNum" sz="quarter" idx="12"/>
          </p:nvPr>
        </p:nvSpPr>
        <p:spPr/>
        <p:txBody>
          <a:bodyPr/>
          <a:lstStyle/>
          <a:p>
            <a:fld id="{91880420-1FA0-CF4B-8D99-3C7EE3799989}" type="slidenum">
              <a:rPr lang="en-US" smtClean="0"/>
              <a:t>13</a:t>
            </a:fld>
            <a:endParaRPr lang="en-US"/>
          </a:p>
        </p:txBody>
      </p:sp>
      <p:pic>
        <p:nvPicPr>
          <p:cNvPr id="8" name="Picture 7">
            <a:extLst>
              <a:ext uri="{FF2B5EF4-FFF2-40B4-BE49-F238E27FC236}">
                <a16:creationId xmlns:a16="http://schemas.microsoft.com/office/drawing/2014/main" id="{89F8D7E1-581F-A84E-A48E-EB224E78C1F9}"/>
              </a:ext>
            </a:extLst>
          </p:cNvPr>
          <p:cNvPicPr>
            <a:picLocks noChangeAspect="1"/>
          </p:cNvPicPr>
          <p:nvPr/>
        </p:nvPicPr>
        <p:blipFill>
          <a:blip r:embed="rId4"/>
          <a:stretch>
            <a:fillRect/>
          </a:stretch>
        </p:blipFill>
        <p:spPr>
          <a:xfrm rot="5400000">
            <a:off x="6651341" y="821342"/>
            <a:ext cx="3918517" cy="5597881"/>
          </a:xfrm>
          <a:prstGeom prst="rect">
            <a:avLst/>
          </a:prstGeom>
        </p:spPr>
      </p:pic>
      <p:sp>
        <p:nvSpPr>
          <p:cNvPr id="9" name="TextBox 8">
            <a:extLst>
              <a:ext uri="{FF2B5EF4-FFF2-40B4-BE49-F238E27FC236}">
                <a16:creationId xmlns:a16="http://schemas.microsoft.com/office/drawing/2014/main" id="{E4054C20-7382-A340-B6A7-09C9A371116E}"/>
              </a:ext>
            </a:extLst>
          </p:cNvPr>
          <p:cNvSpPr txBox="1"/>
          <p:nvPr/>
        </p:nvSpPr>
        <p:spPr>
          <a:xfrm>
            <a:off x="1874823" y="5433020"/>
            <a:ext cx="8706807" cy="923330"/>
          </a:xfrm>
          <a:prstGeom prst="rect">
            <a:avLst/>
          </a:prstGeom>
          <a:noFill/>
        </p:spPr>
        <p:txBody>
          <a:bodyPr wrap="none" rtlCol="0">
            <a:spAutoFit/>
          </a:bodyPr>
          <a:lstStyle/>
          <a:p>
            <a:r>
              <a:rPr lang="en-US" dirty="0"/>
              <a:t>In gas dynamics, the rarefaction wave is known as a simple-wave self-similar solution. </a:t>
            </a:r>
          </a:p>
          <a:p>
            <a:r>
              <a:rPr lang="en-US" dirty="0"/>
              <a:t>It is present in the  region adjacent to the wall  until the rarefaction fronts have travelled </a:t>
            </a:r>
          </a:p>
          <a:p>
            <a:r>
              <a:rPr lang="en-US" dirty="0"/>
              <a:t>all the way across. Note the constant density values at the wall.</a:t>
            </a:r>
          </a:p>
        </p:txBody>
      </p:sp>
    </p:spTree>
    <p:extLst>
      <p:ext uri="{BB962C8B-B14F-4D97-AF65-F5344CB8AC3E}">
        <p14:creationId xmlns:p14="http://schemas.microsoft.com/office/powerpoint/2010/main" val="1595973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5D0B0-79B2-7146-8C79-04581F53A00E}"/>
              </a:ext>
            </a:extLst>
          </p:cNvPr>
          <p:cNvSpPr>
            <a:spLocks noGrp="1"/>
          </p:cNvSpPr>
          <p:nvPr>
            <p:ph type="title"/>
          </p:nvPr>
        </p:nvSpPr>
        <p:spPr>
          <a:xfrm>
            <a:off x="838200" y="178485"/>
            <a:ext cx="10515600" cy="1325563"/>
          </a:xfrm>
        </p:spPr>
        <p:txBody>
          <a:bodyPr>
            <a:normAutofit/>
          </a:bodyPr>
          <a:lstStyle/>
          <a:p>
            <a:pPr algn="ctr"/>
            <a:r>
              <a:rPr lang="en-US" sz="3600" dirty="0">
                <a:solidFill>
                  <a:schemeClr val="accent2"/>
                </a:solidFill>
                <a:latin typeface="Arial Rounded MT Bold" panose="020F0704030504030204" pitchFamily="34" charset="77"/>
              </a:rPr>
              <a:t>Velocity profiles in gas dynamics</a:t>
            </a:r>
          </a:p>
        </p:txBody>
      </p:sp>
      <p:pic>
        <p:nvPicPr>
          <p:cNvPr id="6" name="Content Placeholder 5">
            <a:extLst>
              <a:ext uri="{FF2B5EF4-FFF2-40B4-BE49-F238E27FC236}">
                <a16:creationId xmlns:a16="http://schemas.microsoft.com/office/drawing/2014/main" id="{BF60FAC1-9CA6-B84F-B25B-C25C6075B4EA}"/>
              </a:ext>
            </a:extLst>
          </p:cNvPr>
          <p:cNvPicPr>
            <a:picLocks noGrp="1" noChangeAspect="1"/>
          </p:cNvPicPr>
          <p:nvPr>
            <p:ph idx="1"/>
          </p:nvPr>
        </p:nvPicPr>
        <p:blipFill>
          <a:blip r:embed="rId2"/>
          <a:stretch>
            <a:fillRect/>
          </a:stretch>
        </p:blipFill>
        <p:spPr>
          <a:xfrm rot="5400000">
            <a:off x="3565894" y="248584"/>
            <a:ext cx="4802185" cy="6846680"/>
          </a:xfrm>
        </p:spPr>
      </p:pic>
      <p:sp>
        <p:nvSpPr>
          <p:cNvPr id="4" name="Slide Number Placeholder 3">
            <a:extLst>
              <a:ext uri="{FF2B5EF4-FFF2-40B4-BE49-F238E27FC236}">
                <a16:creationId xmlns:a16="http://schemas.microsoft.com/office/drawing/2014/main" id="{47351CA1-B9EF-C744-80B0-59B84F774A3A}"/>
              </a:ext>
            </a:extLst>
          </p:cNvPr>
          <p:cNvSpPr>
            <a:spLocks noGrp="1"/>
          </p:cNvSpPr>
          <p:nvPr>
            <p:ph type="sldNum" sz="quarter" idx="12"/>
          </p:nvPr>
        </p:nvSpPr>
        <p:spPr/>
        <p:txBody>
          <a:bodyPr/>
          <a:lstStyle/>
          <a:p>
            <a:fld id="{91880420-1FA0-CF4B-8D99-3C7EE3799989}" type="slidenum">
              <a:rPr lang="en-US" smtClean="0"/>
              <a:t>14</a:t>
            </a:fld>
            <a:endParaRPr lang="en-US"/>
          </a:p>
        </p:txBody>
      </p:sp>
      <p:sp>
        <p:nvSpPr>
          <p:cNvPr id="7" name="TextBox 6">
            <a:extLst>
              <a:ext uri="{FF2B5EF4-FFF2-40B4-BE49-F238E27FC236}">
                <a16:creationId xmlns:a16="http://schemas.microsoft.com/office/drawing/2014/main" id="{C9F54AD2-23D0-D34A-A06D-1E26AB475652}"/>
              </a:ext>
            </a:extLst>
          </p:cNvPr>
          <p:cNvSpPr txBox="1"/>
          <p:nvPr/>
        </p:nvSpPr>
        <p:spPr>
          <a:xfrm>
            <a:off x="1557144" y="6033184"/>
            <a:ext cx="9796656" cy="646331"/>
          </a:xfrm>
          <a:prstGeom prst="rect">
            <a:avLst/>
          </a:prstGeom>
          <a:noFill/>
        </p:spPr>
        <p:txBody>
          <a:bodyPr wrap="none" rtlCol="0">
            <a:spAutoFit/>
          </a:bodyPr>
          <a:lstStyle/>
          <a:p>
            <a:r>
              <a:rPr lang="en-US" dirty="0"/>
              <a:t>The profiles in simple wave-solutions are exactly linear. The profiles in the interaction region are linear </a:t>
            </a:r>
          </a:p>
          <a:p>
            <a:r>
              <a:rPr lang="en-US" dirty="0"/>
              <a:t>with good  accuracy. This property is also found in particle-in-cell simulations.</a:t>
            </a:r>
          </a:p>
        </p:txBody>
      </p:sp>
    </p:spTree>
    <p:extLst>
      <p:ext uri="{BB962C8B-B14F-4D97-AF65-F5344CB8AC3E}">
        <p14:creationId xmlns:p14="http://schemas.microsoft.com/office/powerpoint/2010/main" val="3136683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A3571-CDF2-EF4B-B475-98F301930FA3}"/>
              </a:ext>
            </a:extLst>
          </p:cNvPr>
          <p:cNvSpPr>
            <a:spLocks noGrp="1"/>
          </p:cNvSpPr>
          <p:nvPr>
            <p:ph type="title"/>
          </p:nvPr>
        </p:nvSpPr>
        <p:spPr/>
        <p:txBody>
          <a:bodyPr/>
          <a:lstStyle/>
          <a:p>
            <a:pPr algn="ctr"/>
            <a:r>
              <a:rPr lang="en-US" dirty="0">
                <a:solidFill>
                  <a:schemeClr val="accent2"/>
                </a:solidFill>
                <a:latin typeface="Arial Rounded MT Bold" panose="020F0704030504030204" pitchFamily="34" charset="77"/>
              </a:rPr>
              <a:t>Acknowledgment</a:t>
            </a:r>
          </a:p>
        </p:txBody>
      </p:sp>
      <p:sp>
        <p:nvSpPr>
          <p:cNvPr id="3" name="Content Placeholder 2">
            <a:extLst>
              <a:ext uri="{FF2B5EF4-FFF2-40B4-BE49-F238E27FC236}">
                <a16:creationId xmlns:a16="http://schemas.microsoft.com/office/drawing/2014/main" id="{4659B61F-71FA-1E44-9AAB-3B64CD38A820}"/>
              </a:ext>
            </a:extLst>
          </p:cNvPr>
          <p:cNvSpPr>
            <a:spLocks noGrp="1"/>
          </p:cNvSpPr>
          <p:nvPr>
            <p:ph idx="1"/>
          </p:nvPr>
        </p:nvSpPr>
        <p:spPr/>
        <p:txBody>
          <a:bodyPr/>
          <a:lstStyle/>
          <a:p>
            <a:pPr marL="0" indent="0">
              <a:buNone/>
            </a:pPr>
            <a:r>
              <a:rPr lang="en-US" dirty="0"/>
              <a:t>This material is based upon work supported by the U.S. Department of Energy, Office of Science, Office of Fusion Energy Sciences under contract number </a:t>
            </a:r>
            <a:r>
              <a:rPr lang="en-US" b="1" dirty="0"/>
              <a:t>DE-AC02-09CH11466.</a:t>
            </a:r>
            <a:r>
              <a:rPr lang="en-US" dirty="0"/>
              <a:t>  </a:t>
            </a:r>
          </a:p>
        </p:txBody>
      </p:sp>
      <p:sp>
        <p:nvSpPr>
          <p:cNvPr id="4" name="Slide Number Placeholder 3">
            <a:extLst>
              <a:ext uri="{FF2B5EF4-FFF2-40B4-BE49-F238E27FC236}">
                <a16:creationId xmlns:a16="http://schemas.microsoft.com/office/drawing/2014/main" id="{C7FE133F-3E98-654F-9439-1865D357AA67}"/>
              </a:ext>
            </a:extLst>
          </p:cNvPr>
          <p:cNvSpPr>
            <a:spLocks noGrp="1"/>
          </p:cNvSpPr>
          <p:nvPr>
            <p:ph type="sldNum" sz="quarter" idx="12"/>
          </p:nvPr>
        </p:nvSpPr>
        <p:spPr/>
        <p:txBody>
          <a:bodyPr/>
          <a:lstStyle/>
          <a:p>
            <a:fld id="{91880420-1FA0-CF4B-8D99-3C7EE3799989}" type="slidenum">
              <a:rPr lang="en-US" smtClean="0"/>
              <a:t>15</a:t>
            </a:fld>
            <a:endParaRPr lang="en-US"/>
          </a:p>
        </p:txBody>
      </p:sp>
    </p:spTree>
    <p:extLst>
      <p:ext uri="{BB962C8B-B14F-4D97-AF65-F5344CB8AC3E}">
        <p14:creationId xmlns:p14="http://schemas.microsoft.com/office/powerpoint/2010/main" val="3191590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B70B84-0575-CB4F-9174-54D962587C30}"/>
              </a:ext>
            </a:extLst>
          </p:cNvPr>
          <p:cNvSpPr>
            <a:spLocks noGrp="1"/>
          </p:cNvSpPr>
          <p:nvPr>
            <p:ph type="title"/>
          </p:nvPr>
        </p:nvSpPr>
        <p:spPr/>
        <p:txBody>
          <a:bodyPr/>
          <a:lstStyle/>
          <a:p>
            <a:pPr algn="ctr"/>
            <a:r>
              <a:rPr lang="en-US" dirty="0">
                <a:solidFill>
                  <a:schemeClr val="accent2"/>
                </a:solidFill>
                <a:latin typeface="Arial Rounded MT Bold" panose="020F0704030504030204" pitchFamily="34" charset="77"/>
              </a:rPr>
              <a:t>Abstract</a:t>
            </a:r>
          </a:p>
        </p:txBody>
      </p:sp>
      <p:sp>
        <p:nvSpPr>
          <p:cNvPr id="5" name="Content Placeholder 4">
            <a:extLst>
              <a:ext uri="{FF2B5EF4-FFF2-40B4-BE49-F238E27FC236}">
                <a16:creationId xmlns:a16="http://schemas.microsoft.com/office/drawing/2014/main" id="{EBAEE157-C7DF-3641-8D09-D047F664E80A}"/>
              </a:ext>
            </a:extLst>
          </p:cNvPr>
          <p:cNvSpPr>
            <a:spLocks noGrp="1"/>
          </p:cNvSpPr>
          <p:nvPr>
            <p:ph idx="1"/>
          </p:nvPr>
        </p:nvSpPr>
        <p:spPr>
          <a:xfrm>
            <a:off x="838200" y="1825625"/>
            <a:ext cx="10515600" cy="4091081"/>
          </a:xfrm>
        </p:spPr>
        <p:txBody>
          <a:bodyPr>
            <a:normAutofit fontScale="92500" lnSpcReduction="20000"/>
          </a:bodyPr>
          <a:lstStyle/>
          <a:p>
            <a:pPr marL="0" indent="0">
              <a:buNone/>
            </a:pPr>
            <a:r>
              <a:rPr lang="en-US" dirty="0"/>
              <a:t>We study the evolution of a </a:t>
            </a:r>
            <a:r>
              <a:rPr lang="en-US" dirty="0" err="1"/>
              <a:t>collisionless</a:t>
            </a:r>
            <a:r>
              <a:rPr lang="en-US" dirty="0"/>
              <a:t> plasma initiated between absorbing walls. The ensuing flow is defined by rarefaction waves which travel inward from the boundaries, interact, and eventually vanish after crossing through, leading up to the asymptotic stage of the decay. Kinetic simulations indicate that the evolution strongly resembles one found in gas dynamics: a flat density profile spreads out from the central region where the rarefaction waves interact, with an accompanying linear velocity profile. Asymptotically, the density falls off as </a:t>
            </a:r>
            <a:r>
              <a:rPr lang="en-US" i="1" dirty="0"/>
              <a:t>1/t</a:t>
            </a:r>
            <a:r>
              <a:rPr lang="en-US" dirty="0"/>
              <a:t>. The density and the flux at the boundary show little variation over the period when rarefaction waves still exist. Plasma potential, on the other hand, drops rapidly (on the ion-acoustic time scale) to less than </a:t>
            </a:r>
            <a:r>
              <a:rPr lang="en-US" i="1" dirty="0" err="1"/>
              <a:t>T</a:t>
            </a:r>
            <a:r>
              <a:rPr lang="en-US" i="1" baseline="-25000" dirty="0" err="1"/>
              <a:t>e</a:t>
            </a:r>
            <a:r>
              <a:rPr lang="en-US" dirty="0"/>
              <a:t> when only 30% of the plasma is depleted. This is due to electron kinetics being governed by conservation of adiabatic invariant in a slowly varying potential well. Analytical model of the velocity distribution is presented to explain the simulations. </a:t>
            </a:r>
          </a:p>
          <a:p>
            <a:pPr marL="0" indent="0">
              <a:buNone/>
            </a:pPr>
            <a:endParaRPr lang="en-US" dirty="0"/>
          </a:p>
        </p:txBody>
      </p:sp>
      <p:sp>
        <p:nvSpPr>
          <p:cNvPr id="6" name="Slide Number Placeholder 5">
            <a:extLst>
              <a:ext uri="{FF2B5EF4-FFF2-40B4-BE49-F238E27FC236}">
                <a16:creationId xmlns:a16="http://schemas.microsoft.com/office/drawing/2014/main" id="{F44A90CD-2634-4746-AF71-AAF8305DF9F5}"/>
              </a:ext>
            </a:extLst>
          </p:cNvPr>
          <p:cNvSpPr>
            <a:spLocks noGrp="1"/>
          </p:cNvSpPr>
          <p:nvPr>
            <p:ph type="sldNum" sz="quarter" idx="12"/>
          </p:nvPr>
        </p:nvSpPr>
        <p:spPr/>
        <p:txBody>
          <a:bodyPr/>
          <a:lstStyle/>
          <a:p>
            <a:fld id="{91880420-1FA0-CF4B-8D99-3C7EE3799989}" type="slidenum">
              <a:rPr lang="en-US" smtClean="0"/>
              <a:t>2</a:t>
            </a:fld>
            <a:endParaRPr lang="en-US"/>
          </a:p>
        </p:txBody>
      </p:sp>
    </p:spTree>
    <p:extLst>
      <p:ext uri="{BB962C8B-B14F-4D97-AF65-F5344CB8AC3E}">
        <p14:creationId xmlns:p14="http://schemas.microsoft.com/office/powerpoint/2010/main" val="1424414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1992B-EA90-0848-818B-9D67504C028F}"/>
              </a:ext>
            </a:extLst>
          </p:cNvPr>
          <p:cNvSpPr>
            <a:spLocks noGrp="1"/>
          </p:cNvSpPr>
          <p:nvPr>
            <p:ph type="title"/>
          </p:nvPr>
        </p:nvSpPr>
        <p:spPr>
          <a:xfrm>
            <a:off x="838200" y="365125"/>
            <a:ext cx="10515600" cy="613669"/>
          </a:xfrm>
        </p:spPr>
        <p:txBody>
          <a:bodyPr>
            <a:normAutofit fontScale="90000"/>
          </a:bodyPr>
          <a:lstStyle/>
          <a:p>
            <a:pPr algn="ctr"/>
            <a:r>
              <a:rPr lang="en-US" sz="4000" dirty="0">
                <a:solidFill>
                  <a:schemeClr val="accent2"/>
                </a:solidFill>
                <a:latin typeface="Arial Rounded MT Bold" panose="020F0704030504030204" pitchFamily="34" charset="77"/>
              </a:rPr>
              <a:t>Motivation and Highlights</a:t>
            </a:r>
          </a:p>
        </p:txBody>
      </p:sp>
      <p:sp>
        <p:nvSpPr>
          <p:cNvPr id="3" name="Slide Number Placeholder 2">
            <a:extLst>
              <a:ext uri="{FF2B5EF4-FFF2-40B4-BE49-F238E27FC236}">
                <a16:creationId xmlns:a16="http://schemas.microsoft.com/office/drawing/2014/main" id="{22A51ED9-4C00-2949-A4DF-DFA975CE79EC}"/>
              </a:ext>
            </a:extLst>
          </p:cNvPr>
          <p:cNvSpPr>
            <a:spLocks noGrp="1"/>
          </p:cNvSpPr>
          <p:nvPr>
            <p:ph type="sldNum" sz="quarter" idx="12"/>
          </p:nvPr>
        </p:nvSpPr>
        <p:spPr/>
        <p:txBody>
          <a:bodyPr/>
          <a:lstStyle/>
          <a:p>
            <a:fld id="{91880420-1FA0-CF4B-8D99-3C7EE3799989}" type="slidenum">
              <a:rPr lang="en-US" smtClean="0"/>
              <a:t>3</a:t>
            </a:fld>
            <a:endParaRPr lang="en-US"/>
          </a:p>
        </p:txBody>
      </p:sp>
      <p:sp>
        <p:nvSpPr>
          <p:cNvPr id="4" name="TextBox 3">
            <a:extLst>
              <a:ext uri="{FF2B5EF4-FFF2-40B4-BE49-F238E27FC236}">
                <a16:creationId xmlns:a16="http://schemas.microsoft.com/office/drawing/2014/main" id="{58E59788-7EFE-784F-9FD9-6A7430EF5522}"/>
              </a:ext>
            </a:extLst>
          </p:cNvPr>
          <p:cNvSpPr txBox="1"/>
          <p:nvPr/>
        </p:nvSpPr>
        <p:spPr>
          <a:xfrm>
            <a:off x="442174" y="998691"/>
            <a:ext cx="11307651" cy="5324535"/>
          </a:xfrm>
          <a:prstGeom prst="rect">
            <a:avLst/>
          </a:prstGeom>
          <a:noFill/>
        </p:spPr>
        <p:txBody>
          <a:bodyPr wrap="square" rtlCol="0">
            <a:spAutoFit/>
          </a:bodyPr>
          <a:lstStyle/>
          <a:p>
            <a:r>
              <a:rPr lang="en-US" sz="2000" dirty="0"/>
              <a:t>Decay of plasmas bounded by material surfaces is of interest in connection with laser-produced plasmas, </a:t>
            </a:r>
          </a:p>
          <a:p>
            <a:r>
              <a:rPr lang="en-US" sz="2000" dirty="0"/>
              <a:t>pulse-driven discharges in material processing (ion implantation), and plasma-based power switching devices. Semi-infinite plasmas were studied in 1960s; the flow to the wall is in the form of a self-similar rarefaction wave. Plasmas of finite size were mostly studied as a free-expansion problem, to investigate acceleration of ions at the propagating edge. This work originates from </a:t>
            </a:r>
            <a:r>
              <a:rPr lang="en-US" sz="2000" dirty="0" err="1"/>
              <a:t>examiing</a:t>
            </a:r>
            <a:r>
              <a:rPr lang="en-US" sz="2000" dirty="0"/>
              <a:t> 1D PIC simulations of a plasma evolving between absorbing walls. Specifically, the following observations were made and had to explained:</a:t>
            </a:r>
          </a:p>
          <a:p>
            <a:pPr marL="342900" indent="-342900">
              <a:buFont typeface="Arial" panose="020B0604020202020204" pitchFamily="34" charset="0"/>
              <a:buChar char="•"/>
            </a:pPr>
            <a:r>
              <a:rPr lang="en-US" sz="2000" dirty="0"/>
              <a:t>The plasma potential drops to low values (below </a:t>
            </a:r>
            <a:r>
              <a:rPr lang="en-US" sz="2000" dirty="0" err="1"/>
              <a:t>T</a:t>
            </a:r>
            <a:r>
              <a:rPr lang="en-US" sz="2000" baseline="-25000" dirty="0" err="1"/>
              <a:t>e</a:t>
            </a:r>
            <a:r>
              <a:rPr lang="en-US" sz="2000" dirty="0"/>
              <a:t>) when most (70%) of the plasma is still present. Adiabatic behavior of electrons was identified as the cause. Low-energy portion of the distribution is strongly modified (flattened) by the shrinking ambipolar potential well. </a:t>
            </a:r>
          </a:p>
          <a:p>
            <a:pPr marL="342900" indent="-342900">
              <a:buFont typeface="Arial" panose="020B0604020202020204" pitchFamily="34" charset="0"/>
              <a:buChar char="•"/>
            </a:pPr>
            <a:r>
              <a:rPr lang="en-US" sz="2000" dirty="0"/>
              <a:t>Interaction of two rarefaction waves, propagating inward from the boundaries, results in a very flat density profile and a corresponding linear profile of ion velocity. The density and ion velocity at the wall show little variation while rarefaction fronts still exist in the system. Such behavior, unlike that of the plasma potential, is common with ordinary gas dynamics, but wasn’t fully expected in this case.</a:t>
            </a:r>
          </a:p>
          <a:p>
            <a:pPr marL="342900" indent="-342900">
              <a:buFont typeface="Arial" panose="020B0604020202020204" pitchFamily="34" charset="0"/>
              <a:buChar char="•"/>
            </a:pPr>
            <a:r>
              <a:rPr lang="en-US" sz="2000" dirty="0"/>
              <a:t>Long-term (</a:t>
            </a:r>
            <a:r>
              <a:rPr lang="en-US" sz="2000" i="1" dirty="0"/>
              <a:t>t &gt;&gt; L/c</a:t>
            </a:r>
            <a:r>
              <a:rPr lang="en-US" sz="2000" i="1" baseline="-25000" dirty="0"/>
              <a:t>s0</a:t>
            </a:r>
            <a:r>
              <a:rPr lang="en-US" sz="2000" dirty="0"/>
              <a:t>) evolution is of a universal “red-shift” type, with a flat density profile and a linear velocity profile, both falling off as </a:t>
            </a:r>
            <a:r>
              <a:rPr lang="en-US" sz="2000" i="1" dirty="0"/>
              <a:t>1/t</a:t>
            </a:r>
            <a:r>
              <a:rPr lang="en-US" sz="2000" dirty="0"/>
              <a:t> at a given location. The plasma potential and the wall flux both fall of as </a:t>
            </a:r>
            <a:r>
              <a:rPr lang="en-US" sz="2000" i="1" dirty="0"/>
              <a:t>1/t</a:t>
            </a:r>
            <a:r>
              <a:rPr lang="en-US" sz="2000" i="1" baseline="30000" dirty="0"/>
              <a:t>2</a:t>
            </a:r>
            <a:r>
              <a:rPr lang="en-US" sz="2000" dirty="0"/>
              <a:t>.</a:t>
            </a:r>
          </a:p>
        </p:txBody>
      </p:sp>
    </p:spTree>
    <p:extLst>
      <p:ext uri="{BB962C8B-B14F-4D97-AF65-F5344CB8AC3E}">
        <p14:creationId xmlns:p14="http://schemas.microsoft.com/office/powerpoint/2010/main" val="421137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BB5E4-0907-AE42-9A9D-8B8F42EA91AE}"/>
              </a:ext>
            </a:extLst>
          </p:cNvPr>
          <p:cNvSpPr>
            <a:spLocks noGrp="1"/>
          </p:cNvSpPr>
          <p:nvPr>
            <p:ph type="title"/>
          </p:nvPr>
        </p:nvSpPr>
        <p:spPr/>
        <p:txBody>
          <a:bodyPr>
            <a:normAutofit/>
          </a:bodyPr>
          <a:lstStyle/>
          <a:p>
            <a:pPr algn="ctr"/>
            <a:r>
              <a:rPr lang="en-US" sz="4000" dirty="0">
                <a:solidFill>
                  <a:schemeClr val="accent2"/>
                </a:solidFill>
                <a:latin typeface="Arial Rounded MT Bold" panose="020F0704030504030204" pitchFamily="34" charset="77"/>
              </a:rPr>
              <a:t>Waterbag electrons: exactly solvable in </a:t>
            </a:r>
            <a:r>
              <a:rPr lang="en-US" sz="4000" dirty="0" err="1">
                <a:solidFill>
                  <a:schemeClr val="accent2"/>
                </a:solidFill>
                <a:latin typeface="Arial Rounded MT Bold" panose="020F0704030504030204" pitchFamily="34" charset="77"/>
              </a:rPr>
              <a:t>quasineutral</a:t>
            </a:r>
            <a:r>
              <a:rPr lang="en-US" sz="4000" dirty="0">
                <a:solidFill>
                  <a:schemeClr val="accent2"/>
                </a:solidFill>
                <a:latin typeface="Arial Rounded MT Bold" panose="020F0704030504030204" pitchFamily="34" charset="77"/>
              </a:rPr>
              <a:t> approximation</a:t>
            </a:r>
          </a:p>
        </p:txBody>
      </p:sp>
      <p:pic>
        <p:nvPicPr>
          <p:cNvPr id="8" name="Content Placeholder 7">
            <a:extLst>
              <a:ext uri="{FF2B5EF4-FFF2-40B4-BE49-F238E27FC236}">
                <a16:creationId xmlns:a16="http://schemas.microsoft.com/office/drawing/2014/main" id="{2DC8C4F6-4343-3E46-8184-B97FDE49B018}"/>
              </a:ext>
            </a:extLst>
          </p:cNvPr>
          <p:cNvPicPr>
            <a:picLocks noGrp="1" noChangeAspect="1"/>
          </p:cNvPicPr>
          <p:nvPr>
            <p:ph sz="half" idx="1"/>
          </p:nvPr>
        </p:nvPicPr>
        <p:blipFill>
          <a:blip r:embed="rId2"/>
          <a:stretch>
            <a:fillRect/>
          </a:stretch>
        </p:blipFill>
        <p:spPr>
          <a:xfrm rot="5400000">
            <a:off x="1514596" y="254372"/>
            <a:ext cx="4781223" cy="6830320"/>
          </a:xfrm>
        </p:spPr>
      </p:pic>
      <p:pic>
        <p:nvPicPr>
          <p:cNvPr id="10" name="Content Placeholder 9">
            <a:extLst>
              <a:ext uri="{FF2B5EF4-FFF2-40B4-BE49-F238E27FC236}">
                <a16:creationId xmlns:a16="http://schemas.microsoft.com/office/drawing/2014/main" id="{547544AD-1627-2C4C-8DFD-6AE6EB5DC657}"/>
              </a:ext>
            </a:extLst>
          </p:cNvPr>
          <p:cNvPicPr>
            <a:picLocks noGrp="1" noChangeAspect="1"/>
          </p:cNvPicPr>
          <p:nvPr>
            <p:ph sz="half" idx="2"/>
          </p:nvPr>
        </p:nvPicPr>
        <p:blipFill>
          <a:blip r:embed="rId3"/>
          <a:stretch>
            <a:fillRect/>
          </a:stretch>
        </p:blipFill>
        <p:spPr>
          <a:xfrm rot="5400000">
            <a:off x="7973069" y="1493863"/>
            <a:ext cx="3045936" cy="4351338"/>
          </a:xfrm>
        </p:spPr>
      </p:pic>
      <p:sp>
        <p:nvSpPr>
          <p:cNvPr id="11" name="Slide Number Placeholder 10">
            <a:extLst>
              <a:ext uri="{FF2B5EF4-FFF2-40B4-BE49-F238E27FC236}">
                <a16:creationId xmlns:a16="http://schemas.microsoft.com/office/drawing/2014/main" id="{76EAB009-2569-8F4A-8BAB-497599D83687}"/>
              </a:ext>
            </a:extLst>
          </p:cNvPr>
          <p:cNvSpPr>
            <a:spLocks noGrp="1"/>
          </p:cNvSpPr>
          <p:nvPr>
            <p:ph type="sldNum" sz="quarter" idx="12"/>
          </p:nvPr>
        </p:nvSpPr>
        <p:spPr/>
        <p:txBody>
          <a:bodyPr/>
          <a:lstStyle/>
          <a:p>
            <a:fld id="{91880420-1FA0-CF4B-8D99-3C7EE3799989}" type="slidenum">
              <a:rPr lang="en-US" smtClean="0"/>
              <a:t>4</a:t>
            </a:fld>
            <a:endParaRPr lang="en-US"/>
          </a:p>
        </p:txBody>
      </p:sp>
      <p:sp>
        <p:nvSpPr>
          <p:cNvPr id="12" name="TextBox 11">
            <a:extLst>
              <a:ext uri="{FF2B5EF4-FFF2-40B4-BE49-F238E27FC236}">
                <a16:creationId xmlns:a16="http://schemas.microsoft.com/office/drawing/2014/main" id="{75D989AC-F8C7-3B44-B97E-6B8DC72997CF}"/>
              </a:ext>
            </a:extLst>
          </p:cNvPr>
          <p:cNvSpPr txBox="1"/>
          <p:nvPr/>
        </p:nvSpPr>
        <p:spPr>
          <a:xfrm>
            <a:off x="2449125" y="5148037"/>
            <a:ext cx="7293750" cy="1631216"/>
          </a:xfrm>
          <a:prstGeom prst="rect">
            <a:avLst/>
          </a:prstGeom>
          <a:noFill/>
        </p:spPr>
        <p:txBody>
          <a:bodyPr wrap="square" rtlCol="0">
            <a:spAutoFit/>
          </a:bodyPr>
          <a:lstStyle/>
          <a:p>
            <a:r>
              <a:rPr lang="en-US" sz="2000" dirty="0"/>
              <a:t>Successive density profiles shown on the left, flux profiles on the right. Rarefaction waves travel inwards, meet at the symmetry plane, and interact to form a flat profile again. In this case, simple analytical solution is well known to exist. The density falls off exactly as </a:t>
            </a:r>
            <a:r>
              <a:rPr lang="en-US" sz="2000" i="1" dirty="0"/>
              <a:t>1/t </a:t>
            </a:r>
            <a:r>
              <a:rPr lang="en-US" sz="2000" dirty="0"/>
              <a:t>and the flux as </a:t>
            </a:r>
            <a:r>
              <a:rPr lang="en-US" sz="2000" i="1" dirty="0"/>
              <a:t>1/t</a:t>
            </a:r>
            <a:r>
              <a:rPr lang="en-US" sz="2000" i="1" baseline="30000" dirty="0"/>
              <a:t>2</a:t>
            </a:r>
            <a:r>
              <a:rPr lang="en-US" sz="2000" dirty="0"/>
              <a:t>.</a:t>
            </a:r>
          </a:p>
        </p:txBody>
      </p:sp>
    </p:spTree>
    <p:extLst>
      <p:ext uri="{BB962C8B-B14F-4D97-AF65-F5344CB8AC3E}">
        <p14:creationId xmlns:p14="http://schemas.microsoft.com/office/powerpoint/2010/main" val="3479120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B1F2B5B-0DD2-FC42-BB31-CA3884261668}"/>
                  </a:ext>
                </a:extLst>
              </p:cNvPr>
              <p:cNvSpPr>
                <a:spLocks noGrp="1"/>
              </p:cNvSpPr>
              <p:nvPr>
                <p:ph type="title"/>
              </p:nvPr>
            </p:nvSpPr>
            <p:spPr/>
            <p:txBody>
              <a:bodyPr>
                <a:normAutofit/>
              </a:bodyPr>
              <a:lstStyle/>
              <a:p>
                <a:pPr algn="ctr"/>
                <a:r>
                  <a:rPr lang="en-US" sz="4000" dirty="0">
                    <a:solidFill>
                      <a:schemeClr val="accent2"/>
                    </a:solidFill>
                    <a:latin typeface="Arial Rounded MT Bold" panose="020F0704030504030204" pitchFamily="34" charset="77"/>
                  </a:rPr>
                  <a:t>Waterbag electrons: </a:t>
                </a:r>
                <a14:m>
                  <m:oMath xmlns:m="http://schemas.openxmlformats.org/officeDocument/2006/math">
                    <m:r>
                      <a:rPr lang="en-US" sz="4000" i="1" smtClean="0">
                        <a:solidFill>
                          <a:schemeClr val="accent2"/>
                        </a:solidFill>
                        <a:latin typeface="Cambria Math" panose="02040503050406030204" pitchFamily="18" charset="0"/>
                        <a:ea typeface="Cambria Math" panose="02040503050406030204" pitchFamily="18" charset="0"/>
                      </a:rPr>
                      <m:t>𝛾</m:t>
                    </m:r>
                    <m:r>
                      <a:rPr lang="en-US" sz="4000" b="0" i="1" smtClean="0">
                        <a:solidFill>
                          <a:schemeClr val="accent2"/>
                        </a:solidFill>
                        <a:latin typeface="Cambria Math" panose="02040503050406030204" pitchFamily="18" charset="0"/>
                        <a:ea typeface="Cambria Math" panose="02040503050406030204" pitchFamily="18" charset="0"/>
                      </a:rPr>
                      <m:t>=3</m:t>
                    </m:r>
                  </m:oMath>
                </a14:m>
                <a:r>
                  <a:rPr lang="en-US" sz="4000" dirty="0">
                    <a:solidFill>
                      <a:schemeClr val="accent2"/>
                    </a:solidFill>
                    <a:latin typeface="Arial Rounded MT Bold" panose="020F0704030504030204" pitchFamily="34" charset="77"/>
                  </a:rPr>
                  <a:t> gas dynamics</a:t>
                </a:r>
              </a:p>
            </p:txBody>
          </p:sp>
        </mc:Choice>
        <mc:Fallback xmlns="">
          <p:sp>
            <p:nvSpPr>
              <p:cNvPr id="2" name="Title 1">
                <a:extLst>
                  <a:ext uri="{FF2B5EF4-FFF2-40B4-BE49-F238E27FC236}">
                    <a16:creationId xmlns:a16="http://schemas.microsoft.com/office/drawing/2014/main" id="{CB1F2B5B-0DD2-FC42-BB31-CA3884261668}"/>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p:pic>
        <p:nvPicPr>
          <p:cNvPr id="6" name="Content Placeholder 5">
            <a:extLst>
              <a:ext uri="{FF2B5EF4-FFF2-40B4-BE49-F238E27FC236}">
                <a16:creationId xmlns:a16="http://schemas.microsoft.com/office/drawing/2014/main" id="{9FCC30AF-4985-C045-B36B-8ECA489BCD14}"/>
              </a:ext>
            </a:extLst>
          </p:cNvPr>
          <p:cNvPicPr>
            <a:picLocks noGrp="1" noChangeAspect="1"/>
          </p:cNvPicPr>
          <p:nvPr>
            <p:ph sz="half" idx="1"/>
          </p:nvPr>
        </p:nvPicPr>
        <p:blipFill>
          <a:blip r:embed="rId3"/>
          <a:stretch>
            <a:fillRect/>
          </a:stretch>
        </p:blipFill>
        <p:spPr>
          <a:xfrm rot="5400000">
            <a:off x="1192753" y="135940"/>
            <a:ext cx="4610283" cy="6586120"/>
          </a:xfrm>
        </p:spPr>
      </p:pic>
      <p:pic>
        <p:nvPicPr>
          <p:cNvPr id="8" name="Content Placeholder 7">
            <a:extLst>
              <a:ext uri="{FF2B5EF4-FFF2-40B4-BE49-F238E27FC236}">
                <a16:creationId xmlns:a16="http://schemas.microsoft.com/office/drawing/2014/main" id="{D89B9E9E-8AA4-A545-B3ED-6A64FEA5A570}"/>
              </a:ext>
            </a:extLst>
          </p:cNvPr>
          <p:cNvPicPr>
            <a:picLocks noGrp="1" noChangeAspect="1"/>
          </p:cNvPicPr>
          <p:nvPr>
            <p:ph sz="half" idx="2"/>
          </p:nvPr>
        </p:nvPicPr>
        <p:blipFill>
          <a:blip r:embed="rId4"/>
          <a:stretch>
            <a:fillRect/>
          </a:stretch>
        </p:blipFill>
        <p:spPr>
          <a:xfrm rot="5400000">
            <a:off x="7556922" y="1253331"/>
            <a:ext cx="3045936" cy="4351338"/>
          </a:xfrm>
        </p:spPr>
      </p:pic>
      <p:sp>
        <p:nvSpPr>
          <p:cNvPr id="10" name="Slide Number Placeholder 9">
            <a:extLst>
              <a:ext uri="{FF2B5EF4-FFF2-40B4-BE49-F238E27FC236}">
                <a16:creationId xmlns:a16="http://schemas.microsoft.com/office/drawing/2014/main" id="{7A8A5022-2C05-9549-AC7A-BE741FEA5C8E}"/>
              </a:ext>
            </a:extLst>
          </p:cNvPr>
          <p:cNvSpPr>
            <a:spLocks noGrp="1"/>
          </p:cNvSpPr>
          <p:nvPr>
            <p:ph type="sldNum" sz="quarter" idx="12"/>
          </p:nvPr>
        </p:nvSpPr>
        <p:spPr/>
        <p:txBody>
          <a:bodyPr/>
          <a:lstStyle/>
          <a:p>
            <a:fld id="{91880420-1FA0-CF4B-8D99-3C7EE3799989}" type="slidenum">
              <a:rPr lang="en-US" smtClean="0"/>
              <a:t>5</a:t>
            </a:fld>
            <a:endParaRPr lang="en-US"/>
          </a:p>
        </p:txBody>
      </p:sp>
      <p:sp>
        <p:nvSpPr>
          <p:cNvPr id="11" name="TextBox 10">
            <a:extLst>
              <a:ext uri="{FF2B5EF4-FFF2-40B4-BE49-F238E27FC236}">
                <a16:creationId xmlns:a16="http://schemas.microsoft.com/office/drawing/2014/main" id="{57EB30DD-32E8-E24E-A561-EBF2CFBD7853}"/>
              </a:ext>
            </a:extLst>
          </p:cNvPr>
          <p:cNvSpPr txBox="1"/>
          <p:nvPr/>
        </p:nvSpPr>
        <p:spPr>
          <a:xfrm>
            <a:off x="708637" y="5380199"/>
            <a:ext cx="11115735" cy="707886"/>
          </a:xfrm>
          <a:prstGeom prst="rect">
            <a:avLst/>
          </a:prstGeom>
          <a:noFill/>
        </p:spPr>
        <p:txBody>
          <a:bodyPr wrap="none" rtlCol="0">
            <a:spAutoFit/>
          </a:bodyPr>
          <a:lstStyle/>
          <a:p>
            <a:r>
              <a:rPr lang="en-US" sz="2000" dirty="0"/>
              <a:t>Profiles of plasma potentials on the left, time histories of density and potential at the center on the right.</a:t>
            </a:r>
          </a:p>
          <a:p>
            <a:r>
              <a:rPr lang="en-US" sz="2000" dirty="0"/>
              <a:t>Time histories from PIC simulations are compared against the analytical result. </a:t>
            </a:r>
          </a:p>
        </p:txBody>
      </p:sp>
    </p:spTree>
    <p:extLst>
      <p:ext uri="{BB962C8B-B14F-4D97-AF65-F5344CB8AC3E}">
        <p14:creationId xmlns:p14="http://schemas.microsoft.com/office/powerpoint/2010/main" val="3934635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46F39-4840-8D44-BC0B-E276A79D2F29}"/>
              </a:ext>
            </a:extLst>
          </p:cNvPr>
          <p:cNvSpPr>
            <a:spLocks noGrp="1"/>
          </p:cNvSpPr>
          <p:nvPr>
            <p:ph type="title"/>
          </p:nvPr>
        </p:nvSpPr>
        <p:spPr/>
        <p:txBody>
          <a:bodyPr>
            <a:normAutofit/>
          </a:bodyPr>
          <a:lstStyle/>
          <a:p>
            <a:pPr algn="ctr"/>
            <a:r>
              <a:rPr lang="en-US" sz="4000" dirty="0">
                <a:solidFill>
                  <a:schemeClr val="accent2"/>
                </a:solidFill>
                <a:latin typeface="Arial Rounded MT Bold" panose="020F0704030504030204" pitchFamily="34" charset="77"/>
              </a:rPr>
              <a:t>Plasma with Maxwellian electrons at </a:t>
            </a:r>
            <a:r>
              <a:rPr lang="en-US" sz="4000" i="1" dirty="0">
                <a:solidFill>
                  <a:schemeClr val="accent2"/>
                </a:solidFill>
                <a:latin typeface="Arial Rounded MT Bold" panose="020F0704030504030204" pitchFamily="34" charset="77"/>
              </a:rPr>
              <a:t>t=0</a:t>
            </a:r>
            <a:endParaRPr lang="en-US" sz="4000" dirty="0">
              <a:solidFill>
                <a:schemeClr val="accent2"/>
              </a:solidFill>
              <a:latin typeface="Arial Rounded MT Bold" panose="020F0704030504030204" pitchFamily="34" charset="77"/>
            </a:endParaRPr>
          </a:p>
        </p:txBody>
      </p:sp>
      <p:pic>
        <p:nvPicPr>
          <p:cNvPr id="7" name="Content Placeholder 6">
            <a:extLst>
              <a:ext uri="{FF2B5EF4-FFF2-40B4-BE49-F238E27FC236}">
                <a16:creationId xmlns:a16="http://schemas.microsoft.com/office/drawing/2014/main" id="{09409065-E974-7D46-BC31-E9E0B3F6478A}"/>
              </a:ext>
            </a:extLst>
          </p:cNvPr>
          <p:cNvPicPr>
            <a:picLocks noGrp="1" noChangeAspect="1"/>
          </p:cNvPicPr>
          <p:nvPr>
            <p:ph sz="half" idx="1"/>
          </p:nvPr>
        </p:nvPicPr>
        <p:blipFill>
          <a:blip r:embed="rId2"/>
          <a:stretch>
            <a:fillRect/>
          </a:stretch>
        </p:blipFill>
        <p:spPr>
          <a:xfrm rot="5400000">
            <a:off x="1553172" y="1203821"/>
            <a:ext cx="3336528" cy="4766469"/>
          </a:xfrm>
        </p:spPr>
      </p:pic>
      <p:pic>
        <p:nvPicPr>
          <p:cNvPr id="9" name="Content Placeholder 8">
            <a:extLst>
              <a:ext uri="{FF2B5EF4-FFF2-40B4-BE49-F238E27FC236}">
                <a16:creationId xmlns:a16="http://schemas.microsoft.com/office/drawing/2014/main" id="{9A2E5D83-446E-1841-964B-E0856415AF79}"/>
              </a:ext>
            </a:extLst>
          </p:cNvPr>
          <p:cNvPicPr>
            <a:picLocks noGrp="1" noChangeAspect="1"/>
          </p:cNvPicPr>
          <p:nvPr>
            <p:ph sz="half" idx="2"/>
          </p:nvPr>
        </p:nvPicPr>
        <p:blipFill>
          <a:blip r:embed="rId3"/>
          <a:stretch>
            <a:fillRect/>
          </a:stretch>
        </p:blipFill>
        <p:spPr>
          <a:xfrm rot="5400000">
            <a:off x="7302302" y="1203820"/>
            <a:ext cx="3336529" cy="4766471"/>
          </a:xfrm>
        </p:spPr>
      </p:pic>
      <p:sp>
        <p:nvSpPr>
          <p:cNvPr id="5" name="Slide Number Placeholder 4">
            <a:extLst>
              <a:ext uri="{FF2B5EF4-FFF2-40B4-BE49-F238E27FC236}">
                <a16:creationId xmlns:a16="http://schemas.microsoft.com/office/drawing/2014/main" id="{BB6102CF-3444-DC43-9B01-FA4210EE8509}"/>
              </a:ext>
            </a:extLst>
          </p:cNvPr>
          <p:cNvSpPr>
            <a:spLocks noGrp="1"/>
          </p:cNvSpPr>
          <p:nvPr>
            <p:ph type="sldNum" sz="quarter" idx="12"/>
          </p:nvPr>
        </p:nvSpPr>
        <p:spPr/>
        <p:txBody>
          <a:bodyPr/>
          <a:lstStyle/>
          <a:p>
            <a:fld id="{91880420-1FA0-CF4B-8D99-3C7EE3799989}" type="slidenum">
              <a:rPr lang="en-US" smtClean="0"/>
              <a:t>6</a:t>
            </a:fld>
            <a:endParaRPr lang="en-US"/>
          </a:p>
        </p:txBody>
      </p:sp>
      <p:sp>
        <p:nvSpPr>
          <p:cNvPr id="10" name="TextBox 9">
            <a:extLst>
              <a:ext uri="{FF2B5EF4-FFF2-40B4-BE49-F238E27FC236}">
                <a16:creationId xmlns:a16="http://schemas.microsoft.com/office/drawing/2014/main" id="{DE4845D9-EFD9-A944-9D9B-995493A18FF6}"/>
              </a:ext>
            </a:extLst>
          </p:cNvPr>
          <p:cNvSpPr txBox="1"/>
          <p:nvPr/>
        </p:nvSpPr>
        <p:spPr>
          <a:xfrm>
            <a:off x="1021977" y="5382757"/>
            <a:ext cx="10515600" cy="1015663"/>
          </a:xfrm>
          <a:prstGeom prst="rect">
            <a:avLst/>
          </a:prstGeom>
          <a:noFill/>
        </p:spPr>
        <p:txBody>
          <a:bodyPr wrap="square" rtlCol="0">
            <a:spAutoFit/>
          </a:bodyPr>
          <a:lstStyle/>
          <a:p>
            <a:r>
              <a:rPr lang="en-US" sz="2000" dirty="0"/>
              <a:t>Density profiles  on the left, flux profiles on the right. For clarity, only the period over which the rarefaction fronts travel to the center is shown. The wall flux is not exactly constant over this period, but variation is small, and a stationary point is still present like in gas dynamics.</a:t>
            </a:r>
          </a:p>
        </p:txBody>
      </p:sp>
    </p:spTree>
    <p:extLst>
      <p:ext uri="{BB962C8B-B14F-4D97-AF65-F5344CB8AC3E}">
        <p14:creationId xmlns:p14="http://schemas.microsoft.com/office/powerpoint/2010/main" val="2858252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12B8-237D-A949-90E3-24EADB07BDA7}"/>
              </a:ext>
            </a:extLst>
          </p:cNvPr>
          <p:cNvSpPr>
            <a:spLocks noGrp="1"/>
          </p:cNvSpPr>
          <p:nvPr>
            <p:ph type="title"/>
          </p:nvPr>
        </p:nvSpPr>
        <p:spPr/>
        <p:txBody>
          <a:bodyPr>
            <a:normAutofit/>
          </a:bodyPr>
          <a:lstStyle/>
          <a:p>
            <a:pPr algn="ctr"/>
            <a:r>
              <a:rPr lang="en-US" sz="4000" dirty="0">
                <a:solidFill>
                  <a:schemeClr val="accent2"/>
                </a:solidFill>
                <a:latin typeface="Arial Rounded MT Bold" panose="020F0704030504030204" pitchFamily="34" charset="77"/>
              </a:rPr>
              <a:t>Maxwellian case: non-local kinetics revealed</a:t>
            </a:r>
          </a:p>
        </p:txBody>
      </p:sp>
      <p:pic>
        <p:nvPicPr>
          <p:cNvPr id="7" name="Content Placeholder 6">
            <a:extLst>
              <a:ext uri="{FF2B5EF4-FFF2-40B4-BE49-F238E27FC236}">
                <a16:creationId xmlns:a16="http://schemas.microsoft.com/office/drawing/2014/main" id="{3B256660-B912-F34B-B0F7-91B1E88D0E24}"/>
              </a:ext>
            </a:extLst>
          </p:cNvPr>
          <p:cNvPicPr>
            <a:picLocks noGrp="1" noChangeAspect="1"/>
          </p:cNvPicPr>
          <p:nvPr>
            <p:ph sz="half" idx="1"/>
          </p:nvPr>
        </p:nvPicPr>
        <p:blipFill>
          <a:blip r:embed="rId2"/>
          <a:stretch>
            <a:fillRect/>
          </a:stretch>
        </p:blipFill>
        <p:spPr>
          <a:xfrm rot="5400000">
            <a:off x="1240366" y="1159960"/>
            <a:ext cx="3833574" cy="4895031"/>
          </a:xfrm>
        </p:spPr>
      </p:pic>
      <p:pic>
        <p:nvPicPr>
          <p:cNvPr id="9" name="Content Placeholder 8">
            <a:extLst>
              <a:ext uri="{FF2B5EF4-FFF2-40B4-BE49-F238E27FC236}">
                <a16:creationId xmlns:a16="http://schemas.microsoft.com/office/drawing/2014/main" id="{77F78371-4538-2440-A8C3-4159DD594EF1}"/>
              </a:ext>
            </a:extLst>
          </p:cNvPr>
          <p:cNvPicPr>
            <a:picLocks noGrp="1" noChangeAspect="1"/>
          </p:cNvPicPr>
          <p:nvPr>
            <p:ph sz="half" idx="2"/>
          </p:nvPr>
        </p:nvPicPr>
        <p:blipFill>
          <a:blip r:embed="rId3"/>
          <a:stretch>
            <a:fillRect/>
          </a:stretch>
        </p:blipFill>
        <p:spPr>
          <a:xfrm rot="5400000">
            <a:off x="7009133" y="976163"/>
            <a:ext cx="3683836" cy="5262623"/>
          </a:xfrm>
        </p:spPr>
      </p:pic>
      <p:sp>
        <p:nvSpPr>
          <p:cNvPr id="5" name="Slide Number Placeholder 4">
            <a:extLst>
              <a:ext uri="{FF2B5EF4-FFF2-40B4-BE49-F238E27FC236}">
                <a16:creationId xmlns:a16="http://schemas.microsoft.com/office/drawing/2014/main" id="{4963CAEB-A929-FC4B-BF08-6AE315007FD2}"/>
              </a:ext>
            </a:extLst>
          </p:cNvPr>
          <p:cNvSpPr>
            <a:spLocks noGrp="1"/>
          </p:cNvSpPr>
          <p:nvPr>
            <p:ph type="sldNum" sz="quarter" idx="12"/>
          </p:nvPr>
        </p:nvSpPr>
        <p:spPr/>
        <p:txBody>
          <a:bodyPr/>
          <a:lstStyle/>
          <a:p>
            <a:fld id="{91880420-1FA0-CF4B-8D99-3C7EE3799989}" type="slidenum">
              <a:rPr lang="en-US" smtClean="0"/>
              <a:t>7</a:t>
            </a:fld>
            <a:endParaRPr lang="en-US"/>
          </a:p>
        </p:txBody>
      </p:sp>
      <p:sp>
        <p:nvSpPr>
          <p:cNvPr id="10" name="TextBox 9">
            <a:extLst>
              <a:ext uri="{FF2B5EF4-FFF2-40B4-BE49-F238E27FC236}">
                <a16:creationId xmlns:a16="http://schemas.microsoft.com/office/drawing/2014/main" id="{505B6D03-3599-6E4D-9242-2593DB765A3E}"/>
              </a:ext>
            </a:extLst>
          </p:cNvPr>
          <p:cNvSpPr txBox="1"/>
          <p:nvPr/>
        </p:nvSpPr>
        <p:spPr>
          <a:xfrm>
            <a:off x="1549325" y="5445581"/>
            <a:ext cx="10371109" cy="1323439"/>
          </a:xfrm>
          <a:prstGeom prst="rect">
            <a:avLst/>
          </a:prstGeom>
          <a:noFill/>
        </p:spPr>
        <p:txBody>
          <a:bodyPr wrap="none" rtlCol="0">
            <a:spAutoFit/>
          </a:bodyPr>
          <a:lstStyle/>
          <a:p>
            <a:r>
              <a:rPr lang="en-US" sz="2000" dirty="0"/>
              <a:t>The plasma potential falls off to  the value of 0.9</a:t>
            </a:r>
            <a:r>
              <a:rPr lang="en-US" sz="2000" i="1" dirty="0"/>
              <a:t>T</a:t>
            </a:r>
            <a:r>
              <a:rPr lang="en-US" sz="2000" i="1" baseline="-25000" dirty="0"/>
              <a:t>e</a:t>
            </a:r>
            <a:r>
              <a:rPr lang="en-US" sz="2000" i="1" dirty="0"/>
              <a:t>  </a:t>
            </a:r>
            <a:r>
              <a:rPr lang="en-US" sz="2000" dirty="0"/>
              <a:t>by the time the rarefaction fronts meet at </a:t>
            </a:r>
          </a:p>
          <a:p>
            <a:r>
              <a:rPr lang="en-US" sz="2000" dirty="0"/>
              <a:t>the center.  This is a much lower value than in a Debye sheath, and does not depend on the ion </a:t>
            </a:r>
          </a:p>
          <a:p>
            <a:r>
              <a:rPr lang="en-US" sz="2000" dirty="0"/>
              <a:t>mass.  This potential is enough to still hold 70% of the initial plasma. Adiabatic behavior is the key.</a:t>
            </a:r>
          </a:p>
          <a:p>
            <a:r>
              <a:rPr lang="en-US" sz="2000" dirty="0"/>
              <a:t>Asymptotic behavior, shown on the right panel, is universal.</a:t>
            </a:r>
          </a:p>
        </p:txBody>
      </p:sp>
    </p:spTree>
    <p:extLst>
      <p:ext uri="{BB962C8B-B14F-4D97-AF65-F5344CB8AC3E}">
        <p14:creationId xmlns:p14="http://schemas.microsoft.com/office/powerpoint/2010/main" val="826291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82773-5148-2C46-8632-1FC864BA0A24}"/>
              </a:ext>
            </a:extLst>
          </p:cNvPr>
          <p:cNvSpPr>
            <a:spLocks noGrp="1"/>
          </p:cNvSpPr>
          <p:nvPr>
            <p:ph type="title"/>
          </p:nvPr>
        </p:nvSpPr>
        <p:spPr>
          <a:xfrm>
            <a:off x="838200" y="365125"/>
            <a:ext cx="10515600" cy="1494444"/>
          </a:xfrm>
        </p:spPr>
        <p:txBody>
          <a:bodyPr>
            <a:noAutofit/>
          </a:bodyPr>
          <a:lstStyle/>
          <a:p>
            <a:pPr algn="ctr"/>
            <a:r>
              <a:rPr lang="en-US" sz="4000" dirty="0">
                <a:solidFill>
                  <a:schemeClr val="accent2"/>
                </a:solidFill>
                <a:latin typeface="Arial Rounded MT Bold" panose="020F0704030504030204" pitchFamily="34" charset="77"/>
              </a:rPr>
              <a:t>Analysis: adiabatic electrons in piecewise linear, slowly changing potential well</a:t>
            </a:r>
          </a:p>
        </p:txBody>
      </p:sp>
      <p:pic>
        <p:nvPicPr>
          <p:cNvPr id="6" name="Content Placeholder 5">
            <a:extLst>
              <a:ext uri="{FF2B5EF4-FFF2-40B4-BE49-F238E27FC236}">
                <a16:creationId xmlns:a16="http://schemas.microsoft.com/office/drawing/2014/main" id="{6268867A-6AE7-F847-B21D-C4C5AAE6B3F0}"/>
              </a:ext>
            </a:extLst>
          </p:cNvPr>
          <p:cNvPicPr>
            <a:picLocks noGrp="1" noChangeAspect="1"/>
          </p:cNvPicPr>
          <p:nvPr>
            <p:ph idx="1"/>
          </p:nvPr>
        </p:nvPicPr>
        <p:blipFill>
          <a:blip r:embed="rId2"/>
          <a:stretch>
            <a:fillRect/>
          </a:stretch>
        </p:blipFill>
        <p:spPr>
          <a:xfrm rot="5400000">
            <a:off x="1356636" y="635170"/>
            <a:ext cx="4861905" cy="6945580"/>
          </a:xfrm>
        </p:spPr>
      </p:pic>
      <p:sp>
        <p:nvSpPr>
          <p:cNvPr id="4" name="Slide Number Placeholder 3">
            <a:extLst>
              <a:ext uri="{FF2B5EF4-FFF2-40B4-BE49-F238E27FC236}">
                <a16:creationId xmlns:a16="http://schemas.microsoft.com/office/drawing/2014/main" id="{050B0E8F-36FD-1840-800A-FF292F2B910D}"/>
              </a:ext>
            </a:extLst>
          </p:cNvPr>
          <p:cNvSpPr>
            <a:spLocks noGrp="1"/>
          </p:cNvSpPr>
          <p:nvPr>
            <p:ph type="sldNum" sz="quarter" idx="12"/>
          </p:nvPr>
        </p:nvSpPr>
        <p:spPr/>
        <p:txBody>
          <a:bodyPr/>
          <a:lstStyle/>
          <a:p>
            <a:fld id="{91880420-1FA0-CF4B-8D99-3C7EE3799989}" type="slidenum">
              <a:rPr lang="en-US" smtClean="0"/>
              <a:t>8</a:t>
            </a:fld>
            <a:endParaRPr lang="en-US"/>
          </a:p>
        </p:txBody>
      </p:sp>
      <p:sp>
        <p:nvSpPr>
          <p:cNvPr id="7" name="TextBox 6">
            <a:extLst>
              <a:ext uri="{FF2B5EF4-FFF2-40B4-BE49-F238E27FC236}">
                <a16:creationId xmlns:a16="http://schemas.microsoft.com/office/drawing/2014/main" id="{C7C58163-EA9B-5549-81FE-8A6CF42D099B}"/>
              </a:ext>
            </a:extLst>
          </p:cNvPr>
          <p:cNvSpPr txBox="1"/>
          <p:nvPr/>
        </p:nvSpPr>
        <p:spPr>
          <a:xfrm>
            <a:off x="6744461" y="2167915"/>
            <a:ext cx="5344445" cy="3785652"/>
          </a:xfrm>
          <a:prstGeom prst="rect">
            <a:avLst/>
          </a:prstGeom>
          <a:noFill/>
        </p:spPr>
        <p:txBody>
          <a:bodyPr wrap="square" rtlCol="0">
            <a:spAutoFit/>
          </a:bodyPr>
          <a:lstStyle/>
          <a:p>
            <a:r>
              <a:rPr lang="en-US" sz="2000" dirty="0"/>
              <a:t>Successive adiabatic orbits are shown for</a:t>
            </a:r>
          </a:p>
          <a:p>
            <a:r>
              <a:rPr lang="en-US" sz="2000" dirty="0"/>
              <a:t> a specific value of the adiabatic invariant. The</a:t>
            </a:r>
          </a:p>
          <a:p>
            <a:r>
              <a:rPr lang="en-US" sz="2000" dirty="0"/>
              <a:t> parameter </a:t>
            </a:r>
            <a:r>
              <a:rPr lang="en-US" sz="2000" i="1" dirty="0"/>
              <a:t>a </a:t>
            </a:r>
            <a:r>
              <a:rPr lang="en-US" sz="2000" dirty="0"/>
              <a:t>is relative distance  traveled by </a:t>
            </a:r>
          </a:p>
          <a:p>
            <a:r>
              <a:rPr lang="en-US" sz="2000" dirty="0"/>
              <a:t>the rarefaction front from the boundary towards</a:t>
            </a:r>
          </a:p>
          <a:p>
            <a:r>
              <a:rPr lang="en-US" sz="2000" dirty="0"/>
              <a:t>center of the plasma. The potential has a jump </a:t>
            </a:r>
          </a:p>
          <a:p>
            <a:r>
              <a:rPr lang="en-US" sz="2000" dirty="0"/>
              <a:t>In the wall sheath at the boundary; its value is </a:t>
            </a:r>
          </a:p>
          <a:p>
            <a:r>
              <a:rPr lang="en-US" sz="2000" dirty="0"/>
              <a:t>set to enforce  particle conservation.  Trapped </a:t>
            </a:r>
          </a:p>
          <a:p>
            <a:r>
              <a:rPr lang="en-US" sz="2000" dirty="0"/>
              <a:t>electrons  are reflected by the wall sheath.  </a:t>
            </a:r>
          </a:p>
          <a:p>
            <a:r>
              <a:rPr lang="en-US" sz="2000" dirty="0"/>
              <a:t>Note the energy gain for the trapped electron.  </a:t>
            </a:r>
          </a:p>
          <a:p>
            <a:r>
              <a:rPr lang="en-US" sz="2000" dirty="0"/>
              <a:t>This gain  depends on the value of the adiabatic </a:t>
            </a:r>
          </a:p>
          <a:p>
            <a:r>
              <a:rPr lang="en-US" sz="2000" dirty="0"/>
              <a:t>invariant. It is higher for those electrons deep inside the well.  </a:t>
            </a:r>
          </a:p>
        </p:txBody>
      </p:sp>
    </p:spTree>
    <p:extLst>
      <p:ext uri="{BB962C8B-B14F-4D97-AF65-F5344CB8AC3E}">
        <p14:creationId xmlns:p14="http://schemas.microsoft.com/office/powerpoint/2010/main" val="3552514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183D0-DCF6-EC43-A15E-57B7796E8A14}"/>
              </a:ext>
            </a:extLst>
          </p:cNvPr>
          <p:cNvSpPr>
            <a:spLocks noGrp="1"/>
          </p:cNvSpPr>
          <p:nvPr>
            <p:ph type="title"/>
          </p:nvPr>
        </p:nvSpPr>
        <p:spPr/>
        <p:txBody>
          <a:bodyPr>
            <a:normAutofit/>
          </a:bodyPr>
          <a:lstStyle/>
          <a:p>
            <a:pPr algn="ctr"/>
            <a:r>
              <a:rPr lang="en-US" sz="4000" dirty="0">
                <a:solidFill>
                  <a:schemeClr val="accent2"/>
                </a:solidFill>
                <a:latin typeface="Arial Rounded MT Bold" panose="020F0704030504030204" pitchFamily="34" charset="77"/>
              </a:rPr>
              <a:t>Adiabatic mapping of the velocity distribution</a:t>
            </a:r>
          </a:p>
        </p:txBody>
      </p:sp>
      <p:pic>
        <p:nvPicPr>
          <p:cNvPr id="7" name="Content Placeholder 6">
            <a:extLst>
              <a:ext uri="{FF2B5EF4-FFF2-40B4-BE49-F238E27FC236}">
                <a16:creationId xmlns:a16="http://schemas.microsoft.com/office/drawing/2014/main" id="{72ADF831-27B4-B142-9583-705511912CC1}"/>
              </a:ext>
            </a:extLst>
          </p:cNvPr>
          <p:cNvPicPr>
            <a:picLocks noGrp="1" noChangeAspect="1"/>
          </p:cNvPicPr>
          <p:nvPr>
            <p:ph sz="half" idx="1"/>
          </p:nvPr>
        </p:nvPicPr>
        <p:blipFill>
          <a:blip r:embed="rId2"/>
          <a:stretch>
            <a:fillRect/>
          </a:stretch>
        </p:blipFill>
        <p:spPr>
          <a:xfrm rot="5400000">
            <a:off x="1377107" y="1296699"/>
            <a:ext cx="3481522" cy="4973604"/>
          </a:xfrm>
        </p:spPr>
      </p:pic>
      <p:pic>
        <p:nvPicPr>
          <p:cNvPr id="9" name="Content Placeholder 8">
            <a:extLst>
              <a:ext uri="{FF2B5EF4-FFF2-40B4-BE49-F238E27FC236}">
                <a16:creationId xmlns:a16="http://schemas.microsoft.com/office/drawing/2014/main" id="{68D986F2-1996-5347-AF6C-7AF1416A363E}"/>
              </a:ext>
            </a:extLst>
          </p:cNvPr>
          <p:cNvPicPr>
            <a:picLocks noGrp="1" noChangeAspect="1"/>
          </p:cNvPicPr>
          <p:nvPr>
            <p:ph sz="half" idx="2"/>
          </p:nvPr>
        </p:nvPicPr>
        <p:blipFill>
          <a:blip r:embed="rId3"/>
          <a:stretch>
            <a:fillRect/>
          </a:stretch>
        </p:blipFill>
        <p:spPr>
          <a:xfrm rot="5400000">
            <a:off x="6818891" y="1427881"/>
            <a:ext cx="3373490" cy="4819272"/>
          </a:xfrm>
        </p:spPr>
      </p:pic>
      <p:sp>
        <p:nvSpPr>
          <p:cNvPr id="5" name="Slide Number Placeholder 4">
            <a:extLst>
              <a:ext uri="{FF2B5EF4-FFF2-40B4-BE49-F238E27FC236}">
                <a16:creationId xmlns:a16="http://schemas.microsoft.com/office/drawing/2014/main" id="{6F8C0AB4-43E7-2D4F-9DA5-D1769B79EA6A}"/>
              </a:ext>
            </a:extLst>
          </p:cNvPr>
          <p:cNvSpPr>
            <a:spLocks noGrp="1"/>
          </p:cNvSpPr>
          <p:nvPr>
            <p:ph type="sldNum" sz="quarter" idx="12"/>
          </p:nvPr>
        </p:nvSpPr>
        <p:spPr/>
        <p:txBody>
          <a:bodyPr/>
          <a:lstStyle/>
          <a:p>
            <a:fld id="{91880420-1FA0-CF4B-8D99-3C7EE3799989}" type="slidenum">
              <a:rPr lang="en-US" smtClean="0"/>
              <a:t>9</a:t>
            </a:fld>
            <a:endParaRPr lang="en-US"/>
          </a:p>
        </p:txBody>
      </p:sp>
      <p:sp>
        <p:nvSpPr>
          <p:cNvPr id="10" name="TextBox 9">
            <a:extLst>
              <a:ext uri="{FF2B5EF4-FFF2-40B4-BE49-F238E27FC236}">
                <a16:creationId xmlns:a16="http://schemas.microsoft.com/office/drawing/2014/main" id="{40D1F1BE-C4D0-F447-8E5A-3B75936B60E3}"/>
              </a:ext>
            </a:extLst>
          </p:cNvPr>
          <p:cNvSpPr txBox="1"/>
          <p:nvPr/>
        </p:nvSpPr>
        <p:spPr>
          <a:xfrm>
            <a:off x="1017562" y="5619130"/>
            <a:ext cx="10444911" cy="1015663"/>
          </a:xfrm>
          <a:prstGeom prst="rect">
            <a:avLst/>
          </a:prstGeom>
          <a:noFill/>
        </p:spPr>
        <p:txBody>
          <a:bodyPr wrap="none" rtlCol="0">
            <a:spAutoFit/>
          </a:bodyPr>
          <a:lstStyle/>
          <a:p>
            <a:r>
              <a:rPr lang="en-US" sz="2000" dirty="0"/>
              <a:t>The initial Maxwellian is shown by the blue line; the mapped distribution is plotted in orange. </a:t>
            </a:r>
          </a:p>
          <a:p>
            <a:r>
              <a:rPr lang="en-US" sz="2000" dirty="0"/>
              <a:t>The mapping (magenta) is for the instant when rarefaction waves meet at the center. On the right, </a:t>
            </a:r>
          </a:p>
          <a:p>
            <a:r>
              <a:rPr lang="en-US" sz="2000" dirty="0"/>
              <a:t>the velocity  distribution obtained from PIC simulation is compared to the analytical result.</a:t>
            </a:r>
          </a:p>
        </p:txBody>
      </p:sp>
    </p:spTree>
    <p:extLst>
      <p:ext uri="{BB962C8B-B14F-4D97-AF65-F5344CB8AC3E}">
        <p14:creationId xmlns:p14="http://schemas.microsoft.com/office/powerpoint/2010/main" val="31394528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1838</TotalTime>
  <Words>1228</Words>
  <Application>Microsoft Macintosh PowerPoint</Application>
  <PresentationFormat>Widescreen</PresentationFormat>
  <Paragraphs>77</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Rounded MT Bold</vt:lpstr>
      <vt:lpstr>Calibri</vt:lpstr>
      <vt:lpstr>Calibri Light</vt:lpstr>
      <vt:lpstr>Cambria Math</vt:lpstr>
      <vt:lpstr>Office Theme</vt:lpstr>
      <vt:lpstr>Collisionless Adiabatic Afterglow</vt:lpstr>
      <vt:lpstr>Abstract</vt:lpstr>
      <vt:lpstr>Motivation and Highlights</vt:lpstr>
      <vt:lpstr>Waterbag electrons: exactly solvable in quasineutral approximation</vt:lpstr>
      <vt:lpstr>Waterbag electrons: γ=3 gas dynamics</vt:lpstr>
      <vt:lpstr>Plasma with Maxwellian electrons at t=0</vt:lpstr>
      <vt:lpstr>Maxwellian case: non-local kinetics revealed</vt:lpstr>
      <vt:lpstr>Analysis: adiabatic electrons in piecewise linear, slowly changing potential well</vt:lpstr>
      <vt:lpstr>Adiabatic mapping of the velocity distribution</vt:lpstr>
      <vt:lpstr>Summary</vt:lpstr>
      <vt:lpstr>Publication</vt:lpstr>
      <vt:lpstr>Appendix: reference gas-dynamic solutions</vt:lpstr>
      <vt:lpstr>Density evolution for γ=1, 2, 3</vt:lpstr>
      <vt:lpstr>Velocity profiles in gas dynamics</vt:lpstr>
      <vt:lpstr>Acknowledgment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Khrabrov</dc:creator>
  <cp:lastModifiedBy>Alexander Khrabrov</cp:lastModifiedBy>
  <cp:revision>48</cp:revision>
  <dcterms:created xsi:type="dcterms:W3CDTF">2020-10-05T19:38:15Z</dcterms:created>
  <dcterms:modified xsi:type="dcterms:W3CDTF">2021-03-22T22:19:49Z</dcterms:modified>
</cp:coreProperties>
</file>