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8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8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3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60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1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4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06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77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1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11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2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0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88E17-7416-4349-8DFB-41C7800152EC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EDF9F-9C24-4336-8F4E-70DD6FF8E5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95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0B52174-550D-4313-99C7-763F04EA2ABD}"/>
              </a:ext>
            </a:extLst>
          </p:cNvPr>
          <p:cNvSpPr/>
          <p:nvPr/>
        </p:nvSpPr>
        <p:spPr>
          <a:xfrm>
            <a:off x="0" y="-730"/>
            <a:ext cx="9906000" cy="985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696D53-5463-411D-B9FD-1E614F4A4FC2}"/>
              </a:ext>
            </a:extLst>
          </p:cNvPr>
          <p:cNvSpPr txBox="1"/>
          <p:nvPr/>
        </p:nvSpPr>
        <p:spPr>
          <a:xfrm>
            <a:off x="3129095" y="57651"/>
            <a:ext cx="2902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PlasmaPy for HEDP Regime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17D53E-5CB6-4CC8-B916-8137D254E8F0}"/>
              </a:ext>
            </a:extLst>
          </p:cNvPr>
          <p:cNvSpPr txBox="1"/>
          <p:nvPr/>
        </p:nvSpPr>
        <p:spPr>
          <a:xfrm>
            <a:off x="133523" y="1036607"/>
            <a:ext cx="3607966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/>
              <a:t>Introduction: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PlasmaPy is a an open-source Python package for plasma physics research and education.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 high-energy-density (HED) system is defined as  one with pressures &gt; 10</a:t>
            </a:r>
            <a:r>
              <a:rPr lang="en-US" sz="1200" baseline="30000" dirty="0"/>
              <a:t>6</a:t>
            </a:r>
            <a:r>
              <a:rPr lang="en-US" sz="1200" dirty="0"/>
              <a:t>-atm (1-Mbar).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HED plasmas deviate from ideal plasmas.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Ionization is very important due to multiple-ionized species.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Magnetic fields and relativity are found under high laser irradiations in HED environments.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D93C2C-58E2-4DBE-ACC1-C6242D0E5979}"/>
              </a:ext>
            </a:extLst>
          </p:cNvPr>
          <p:cNvSpPr txBox="1"/>
          <p:nvPr/>
        </p:nvSpPr>
        <p:spPr>
          <a:xfrm>
            <a:off x="5325612" y="5686117"/>
            <a:ext cx="31530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Funding Acknowledgements:</a:t>
            </a:r>
          </a:p>
          <a:p>
            <a:r>
              <a:rPr lang="en-US" sz="1200" dirty="0"/>
              <a:t>This work is funded by the U.S. Department of Energy NNSA Center of Excellence under cooperative agreement number DE-NA0003869 and NSF CSSI awards 1931388 and 1931429.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591732-B93C-4440-A543-935D066430AB}"/>
              </a:ext>
            </a:extLst>
          </p:cNvPr>
          <p:cNvSpPr txBox="1"/>
          <p:nvPr/>
        </p:nvSpPr>
        <p:spPr>
          <a:xfrm>
            <a:off x="5368257" y="1037990"/>
            <a:ext cx="440422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200" b="1" dirty="0"/>
              <a:t>My responsibilities: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 am tasked with adding functionality to PlasmaPy that is relevant to HED plasma physics.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Magnetic Reynolds number (Re</a:t>
            </a:r>
            <a:r>
              <a:rPr lang="en-US" sz="1200" baseline="-25000" dirty="0"/>
              <a:t>m</a:t>
            </a:r>
            <a:r>
              <a:rPr lang="en-US" sz="1200" dirty="0"/>
              <a:t>): Ratio of magnetic induction to diffusion in a conducting fluid.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Saha equation: Estimates the average ionization state of a plasma at thermal equilibrium. This becomes more accurate in the HED regime.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Creating a module to house information regarding shocks.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Creating documentation to educate the user about the function.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1289EF4-EFE4-4709-AF48-9B87B0EE97CE}"/>
                  </a:ext>
                </a:extLst>
              </p:cNvPr>
              <p:cNvSpPr txBox="1"/>
              <p:nvPr/>
            </p:nvSpPr>
            <p:spPr>
              <a:xfrm>
                <a:off x="4953000" y="3577889"/>
                <a:ext cx="3153037" cy="1838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200" b="0" dirty="0">
                    <a:latin typeface="Calibri (Body)"/>
                  </a:rPr>
                  <a:t>Magnetic Reynolds Number: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𝑅𝑒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𝑈𝐿</m:t>
                          </m:r>
                        </m:num>
                        <m:den>
                          <m:r>
                            <a:rPr lang="el-GR" sz="1200" b="0" i="1" smtClean="0">
                              <a:latin typeface="Cambria Math" panose="02040503050406030204" pitchFamily="18" charset="0"/>
                            </a:rPr>
                            <m:t>𝜂</m:t>
                          </m:r>
                        </m:den>
                      </m:f>
                    </m:oMath>
                  </m:oMathPara>
                </a14:m>
                <a:endParaRPr lang="en-US" sz="1200" b="0" dirty="0">
                  <a:latin typeface="Cambria Math" panose="02040503050406030204" pitchFamily="18" charset="0"/>
                </a:endParaRPr>
              </a:p>
              <a:p>
                <a:r>
                  <a:rPr lang="en-US" sz="1200" dirty="0">
                    <a:latin typeface="Calibri (Body)"/>
                    <a:cs typeface="Calibri" panose="020F0502020204030204" pitchFamily="34" charset="0"/>
                  </a:rPr>
                  <a:t>U = velocity scale of flow</a:t>
                </a:r>
              </a:p>
              <a:p>
                <a:r>
                  <a:rPr lang="en-US" sz="1200" b="0" dirty="0">
                    <a:latin typeface="Calibri (Body)"/>
                    <a:cs typeface="Calibri" panose="020F0502020204030204" pitchFamily="34" charset="0"/>
                  </a:rPr>
                  <a:t>L = length scale of flow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1200" i="0" smtClean="0">
                        <a:latin typeface="Cambria Math" panose="02040503050406030204" pitchFamily="18" charset="0"/>
                      </a:rPr>
                      <m:t>η</m:t>
                    </m:r>
                  </m:oMath>
                </a14:m>
                <a:r>
                  <a:rPr lang="en-US" sz="1200" b="0" dirty="0">
                    <a:latin typeface="Calibri (Body)"/>
                    <a:cs typeface="Calibri" panose="020F0502020204030204" pitchFamily="34" charset="0"/>
                  </a:rPr>
                  <a:t> = magnetic diffusivity of fluid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𝑅𝑒</m:t>
                        </m:r>
                      </m:e>
                      <m: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≫1</m:t>
                    </m:r>
                  </m:oMath>
                </a14:m>
                <a:r>
                  <a:rPr lang="en-US" sz="1200" b="0" dirty="0"/>
                  <a:t>, Advection dominates (ideal MHD)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𝑅𝑒</m:t>
                        </m:r>
                      </m:e>
                      <m: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≪1</m:t>
                    </m:r>
                  </m:oMath>
                </a14:m>
                <a:r>
                  <a:rPr lang="en-US" sz="1200" b="0" dirty="0"/>
                  <a:t>, Diffusion dominates (Diffusive limit)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𝑅𝑒</m:t>
                        </m:r>
                      </m:e>
                      <m:sub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~ 1</m:t>
                    </m:r>
                  </m:oMath>
                </a14:m>
                <a:r>
                  <a:rPr lang="en-US" sz="1200" dirty="0"/>
                  <a:t>, Resistive MHD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1289EF4-EFE4-4709-AF48-9B87B0EE97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3577889"/>
                <a:ext cx="3153037" cy="1838901"/>
              </a:xfrm>
              <a:prstGeom prst="rect">
                <a:avLst/>
              </a:prstGeom>
              <a:blipFill>
                <a:blip r:embed="rId2"/>
                <a:stretch>
                  <a:fillRect l="-193" t="-331" b="-16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EF629E7-A5E1-418D-8439-36938C88CA3D}"/>
              </a:ext>
            </a:extLst>
          </p:cNvPr>
          <p:cNvSpPr txBox="1"/>
          <p:nvPr/>
        </p:nvSpPr>
        <p:spPr>
          <a:xfrm>
            <a:off x="251320" y="5593783"/>
            <a:ext cx="33279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Future efforts: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Increase functionality and accessibility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Create video tutorials for those new to python/PlasmaPy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Add functionality for processing and analyzing data from experimental facilities.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DBD8BA-F858-43CD-A60B-5852CCB5F408}"/>
                  </a:ext>
                </a:extLst>
              </p:cNvPr>
              <p:cNvSpPr txBox="1"/>
              <p:nvPr/>
            </p:nvSpPr>
            <p:spPr>
              <a:xfrm>
                <a:off x="1518058" y="3591336"/>
                <a:ext cx="3062331" cy="21188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200" dirty="0"/>
                  <a:t>Saha equation: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𝑏𝑎𝑙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sty m:val="p"/>
                            </m:rPr>
                            <a:rPr lang="en-US" sz="1200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⁡[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sSub>
                                <m:sSub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den>
                          </m:f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𝜋</m:t>
                                          </m:r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</m:rad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  <a:p>
                <a:r>
                  <a:rPr lang="en-US" sz="1200" dirty="0"/>
                  <a:t>T = electron temperature</a:t>
                </a:r>
              </a:p>
              <a:p>
                <a:r>
                  <a:rPr lang="en-US" sz="1200" dirty="0"/>
                  <a:t>k = Boltzmann constant</a:t>
                </a:r>
              </a:p>
              <a:p>
                <a:r>
                  <a:rPr lang="en-US" sz="1200" dirty="0"/>
                  <a:t>n</a:t>
                </a:r>
                <a:r>
                  <a:rPr lang="en-US" sz="1200" baseline="-25000" dirty="0"/>
                  <a:t>e</a:t>
                </a:r>
                <a:r>
                  <a:rPr lang="en-US" sz="1200" dirty="0"/>
                  <a:t> = electron number density </a:t>
                </a:r>
              </a:p>
              <a:p>
                <a:r>
                  <a:rPr lang="en-US" sz="1200" dirty="0"/>
                  <a:t>a</a:t>
                </a:r>
                <a:r>
                  <a:rPr lang="en-US" sz="1200" baseline="-25000" dirty="0"/>
                  <a:t>0</a:t>
                </a:r>
                <a:r>
                  <a:rPr lang="en-US" sz="1200" dirty="0"/>
                  <a:t> = Bohr radius</a:t>
                </a:r>
              </a:p>
              <a:p>
                <a:r>
                  <a:rPr lang="en-US" sz="1200" dirty="0"/>
                  <a:t>E</a:t>
                </a:r>
                <a:r>
                  <a:rPr lang="en-US" sz="1200" baseline="-25000" dirty="0"/>
                  <a:t>H</a:t>
                </a:r>
                <a:r>
                  <a:rPr lang="en-US" sz="1200" dirty="0"/>
                  <a:t> = Ionization energy of Hydrogen</a:t>
                </a:r>
              </a:p>
              <a:p>
                <a:endParaRPr lang="en-US" sz="1200" baseline="-25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4DBD8BA-F858-43CD-A60B-5852CCB5F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058" y="3591336"/>
                <a:ext cx="3062331" cy="211885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 descr="A picture containing shape&#10;&#10;Description automatically generated">
            <a:extLst>
              <a:ext uri="{FF2B5EF4-FFF2-40B4-BE49-F238E27FC236}">
                <a16:creationId xmlns:a16="http://schemas.microsoft.com/office/drawing/2014/main" id="{E1557D6F-2BF7-40EA-B99F-6BAE29BEDF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320" y="142509"/>
            <a:ext cx="1686186" cy="38857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1252464-96E7-4A6E-9915-E6E7454E3BC0}"/>
              </a:ext>
            </a:extLst>
          </p:cNvPr>
          <p:cNvSpPr txBox="1"/>
          <p:nvPr/>
        </p:nvSpPr>
        <p:spPr>
          <a:xfrm>
            <a:off x="2890357" y="3137965"/>
            <a:ext cx="338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Examples of added functionality: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CD9706-D8BE-4889-ABFC-1EF628D84572}"/>
              </a:ext>
            </a:extLst>
          </p:cNvPr>
          <p:cNvSpPr txBox="1"/>
          <p:nvPr/>
        </p:nvSpPr>
        <p:spPr>
          <a:xfrm>
            <a:off x="2074464" y="391700"/>
            <a:ext cx="57254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u="sng" dirty="0">
                <a:solidFill>
                  <a:schemeClr val="bg1"/>
                </a:solidFill>
              </a:rPr>
              <a:t>K. Bryant</a:t>
            </a:r>
            <a:r>
              <a:rPr lang="en-US" sz="1000" u="sng" baseline="30000" dirty="0">
                <a:solidFill>
                  <a:schemeClr val="bg1"/>
                </a:solidFill>
              </a:rPr>
              <a:t>1</a:t>
            </a:r>
            <a:r>
              <a:rPr lang="en-US" sz="1000" dirty="0">
                <a:solidFill>
                  <a:schemeClr val="bg1"/>
                </a:solidFill>
              </a:rPr>
              <a:t>, C.C. Kuranz</a:t>
            </a:r>
            <a:r>
              <a:rPr lang="en-US" sz="1000" baseline="30000" dirty="0">
                <a:solidFill>
                  <a:schemeClr val="bg1"/>
                </a:solidFill>
              </a:rPr>
              <a:t>1</a:t>
            </a:r>
            <a:r>
              <a:rPr lang="en-US" sz="1000" dirty="0">
                <a:solidFill>
                  <a:schemeClr val="bg1"/>
                </a:solidFill>
              </a:rPr>
              <a:t>, D. Stańczak</a:t>
            </a:r>
            <a:r>
              <a:rPr lang="en-US" sz="1000" baseline="30000" dirty="0">
                <a:solidFill>
                  <a:schemeClr val="bg1"/>
                </a:solidFill>
              </a:rPr>
              <a:t>2</a:t>
            </a:r>
            <a:r>
              <a:rPr lang="en-US" sz="1000" dirty="0">
                <a:solidFill>
                  <a:schemeClr val="bg1"/>
                </a:solidFill>
              </a:rPr>
              <a:t>, E. T. Everson</a:t>
            </a:r>
            <a:r>
              <a:rPr lang="en-US" sz="1000" baseline="30000" dirty="0">
                <a:solidFill>
                  <a:schemeClr val="bg1"/>
                </a:solidFill>
              </a:rPr>
              <a:t>3</a:t>
            </a:r>
            <a:r>
              <a:rPr lang="en-US" sz="1000" dirty="0">
                <a:solidFill>
                  <a:schemeClr val="bg1"/>
                </a:solidFill>
              </a:rPr>
              <a:t>, N. A. Murphy</a:t>
            </a:r>
            <a:r>
              <a:rPr lang="en-US" sz="1000" baseline="30000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US" sz="1000" baseline="30000" dirty="0">
                <a:solidFill>
                  <a:schemeClr val="bg1"/>
                </a:solidFill>
              </a:rPr>
              <a:t>1</a:t>
            </a:r>
            <a:r>
              <a:rPr lang="en-US" sz="1000" dirty="0">
                <a:solidFill>
                  <a:schemeClr val="bg1"/>
                </a:solidFill>
              </a:rPr>
              <a:t>University of Michigan, Ann Arbor. </a:t>
            </a:r>
            <a:r>
              <a:rPr lang="en-US" sz="1000" baseline="30000" dirty="0">
                <a:solidFill>
                  <a:schemeClr val="bg1"/>
                </a:solidFill>
              </a:rPr>
              <a:t>2</a:t>
            </a:r>
            <a:r>
              <a:rPr lang="en-US" sz="1000" dirty="0">
                <a:solidFill>
                  <a:schemeClr val="bg1"/>
                </a:solidFill>
              </a:rPr>
              <a:t>Institute of Plasma Physics and Laser Microfusion, Warsaw, Poland. </a:t>
            </a:r>
          </a:p>
          <a:p>
            <a:pPr algn="ctr"/>
            <a:r>
              <a:rPr lang="en-US" sz="1000" baseline="30000" dirty="0">
                <a:solidFill>
                  <a:schemeClr val="bg1"/>
                </a:solidFill>
              </a:rPr>
              <a:t>3</a:t>
            </a:r>
            <a:r>
              <a:rPr lang="en-US" sz="1000" dirty="0">
                <a:solidFill>
                  <a:schemeClr val="bg1"/>
                </a:solidFill>
              </a:rPr>
              <a:t>University of California, Los Angeles. </a:t>
            </a:r>
            <a:r>
              <a:rPr lang="en-US" sz="1000" baseline="30000" dirty="0">
                <a:solidFill>
                  <a:schemeClr val="bg1"/>
                </a:solidFill>
              </a:rPr>
              <a:t>4</a:t>
            </a:r>
            <a:r>
              <a:rPr lang="en-US" sz="1000" dirty="0">
                <a:solidFill>
                  <a:schemeClr val="bg1"/>
                </a:solidFill>
              </a:rPr>
              <a:t>Smithsonian Astrophysical Observatory</a:t>
            </a:r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BFB5D5AB-E17D-4962-BD68-6ADC5179CB7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420" y="1418220"/>
            <a:ext cx="1192647" cy="1192647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088F23BB-0E27-49F0-9785-65BF9FB81A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1669" y="5686117"/>
            <a:ext cx="913011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4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615</TotalTime>
  <Words>349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(Body)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Khalil Bryant</dc:creator>
  <cp:lastModifiedBy>Khalil Bryant</cp:lastModifiedBy>
  <cp:revision>36</cp:revision>
  <dcterms:created xsi:type="dcterms:W3CDTF">2020-11-02T17:37:10Z</dcterms:created>
  <dcterms:modified xsi:type="dcterms:W3CDTF">2020-11-09T19:13:46Z</dcterms:modified>
</cp:coreProperties>
</file>