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17856" userDrawn="1">
          <p15:clr>
            <a:srgbClr val="A4A3A4"/>
          </p15:clr>
        </p15:guide>
        <p15:guide id="3" orient="horz" pos="1152" userDrawn="1">
          <p15:clr>
            <a:srgbClr val="F26B43"/>
          </p15:clr>
        </p15:guide>
        <p15:guide id="4" orient="horz" pos="19584" userDrawn="1">
          <p15:clr>
            <a:srgbClr val="F26B43"/>
          </p15:clr>
        </p15:guide>
        <p15:guide id="5" pos="1152" userDrawn="1">
          <p15:clr>
            <a:srgbClr val="547EBF"/>
          </p15:clr>
        </p15:guide>
        <p15:guide id="6" pos="26496" userDrawn="1">
          <p15:clr>
            <a:srgbClr val="547EBF"/>
          </p15:clr>
        </p15:guide>
        <p15:guide id="7" pos="9792" userDrawn="1">
          <p15:clr>
            <a:srgbClr val="A4A3A4"/>
          </p15:clr>
        </p15:guide>
        <p15:guide id="8" pos="9216" userDrawn="1">
          <p15:clr>
            <a:srgbClr val="A4A3A4"/>
          </p15:clr>
        </p15:guide>
        <p15:guide id="9" pos="18432" userDrawn="1">
          <p15:clr>
            <a:srgbClr val="A4A3A4"/>
          </p15:clr>
        </p15:guide>
        <p15:guide id="10" orient="horz" pos="4608" userDrawn="1">
          <p15:clr>
            <a:srgbClr val="A4A3A4"/>
          </p15:clr>
        </p15:guide>
        <p15:guide id="11" orient="horz" pos="5184" userDrawn="1">
          <p15:clr>
            <a:srgbClr val="A4A3A4"/>
          </p15:clr>
        </p15:guide>
        <p15:guide id="12" orient="horz" pos="5472" userDrawn="1">
          <p15:clr>
            <a:srgbClr val="A4A3A4"/>
          </p15:clr>
        </p15:guide>
        <p15:guide id="13" orient="horz" pos="18288" userDrawn="1">
          <p15:clr>
            <a:srgbClr val="A4A3A4"/>
          </p15:clr>
        </p15:guide>
        <p15:guide id="14" orient="horz" pos="17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4676"/>
  </p:normalViewPr>
  <p:slideViewPr>
    <p:cSldViewPr snapToGrid="0" snapToObjects="1">
      <p:cViewPr varScale="1">
        <p:scale>
          <a:sx n="21" d="100"/>
          <a:sy n="21" d="100"/>
        </p:scale>
        <p:origin x="288" y="200"/>
      </p:cViewPr>
      <p:guideLst>
        <p:guide orient="horz" pos="4032"/>
        <p:guide pos="17856"/>
        <p:guide orient="horz" pos="1152"/>
        <p:guide orient="horz" pos="19584"/>
        <p:guide pos="1152"/>
        <p:guide pos="26496"/>
        <p:guide pos="9792"/>
        <p:guide pos="9216"/>
        <p:guide pos="18432"/>
        <p:guide orient="horz" pos="4608"/>
        <p:guide orient="horz" pos="5184"/>
        <p:guide orient="horz" pos="5472"/>
        <p:guide orient="horz" pos="18288"/>
        <p:guide orient="horz" pos="17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ADA19-D0DC-B142-A2E4-D5E66E433BB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F03A-010A-8D43-8A3F-AE9DD0F7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2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A8D-43D4-2644-AEE7-9D431D8188D9}" type="datetime1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B705-5364-7848-B6B8-20088AE1D877}" type="datetime1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FEA7-0877-9845-9384-062028BBBC8E}" type="datetime1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D706-3E29-AC40-A9A4-9BD403F5D72D}" type="datetime1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30E3-02C4-674B-A251-5520E48A793F}" type="datetime1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7F2B-3E26-A44B-9492-B21B694EB39E}" type="datetime1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9122-6FD4-3E47-9F9A-74A0161757B1}" type="datetime1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E49-227E-1A45-995F-2EBD39C9DE4B}" type="datetime1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7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3F8-E0DE-D747-96F3-2D73883A2D51}" type="datetime1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D27E-E8DF-0245-888E-D823ABAED335}" type="datetime1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4A5F-5AD7-5041-9F68-2E80AC35AEC5}" type="datetime1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30E4-0BC1-1144-BF86-3449B98702AD}" type="datetime1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922E-5226-2A4B-9104-4941B3E0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496C6-10E6-2748-8D0E-B275D337AE4A}"/>
              </a:ext>
            </a:extLst>
          </p:cNvPr>
          <p:cNvSpPr/>
          <p:nvPr/>
        </p:nvSpPr>
        <p:spPr>
          <a:xfrm>
            <a:off x="4534802" y="1052649"/>
            <a:ext cx="35829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Photoionization Fronts in Laboratory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0C5A0-F009-B540-9FE5-ABB41E1D36E5}"/>
              </a:ext>
            </a:extLst>
          </p:cNvPr>
          <p:cNvSpPr txBox="1"/>
          <p:nvPr/>
        </p:nvSpPr>
        <p:spPr>
          <a:xfrm>
            <a:off x="4926687" y="3061696"/>
            <a:ext cx="36317108" cy="1754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Kwyntero Kelso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Heath LeFevre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Sallee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Klein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Paul Keiter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William Gray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Joshua Davis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 Drake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Carolyn Kuranz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Laboratory Astrophysics, University of Michigan, Ann Arbor, Michigan. 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Alamos National Laboratory, Los Alamos, New Mexico.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B71DE-F238-BA4D-BFA5-EB9F9008A761}"/>
              </a:ext>
            </a:extLst>
          </p:cNvPr>
          <p:cNvSpPr txBox="1"/>
          <p:nvPr/>
        </p:nvSpPr>
        <p:spPr>
          <a:xfrm>
            <a:off x="452369" y="5332157"/>
            <a:ext cx="13720833" cy="1754326"/>
          </a:xfrm>
          <a:prstGeom prst="rect">
            <a:avLst/>
          </a:prstGeom>
          <a:solidFill>
            <a:srgbClr val="00274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/>
                <a:cs typeface="Arial"/>
              </a:rPr>
              <a:t>Photoionization Fronts in Various Settings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42DD12-821B-5346-B7D5-D23A2270681E}"/>
              </a:ext>
            </a:extLst>
          </p:cNvPr>
          <p:cNvSpPr/>
          <p:nvPr/>
        </p:nvSpPr>
        <p:spPr>
          <a:xfrm>
            <a:off x="452368" y="7458891"/>
            <a:ext cx="13660261" cy="2446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0" indent="-847725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High-Energy-Density Physics (HEDP): Laser generated x-ray photons drive high temperature and density fluctuations into the gas cell, where we study laboratory astrophysics on ionized dynamics. </a:t>
            </a:r>
          </a:p>
          <a:p>
            <a:pPr indent="-921093">
              <a:buAutoNum type="arabicPeriod" startAt="2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21093">
              <a:buAutoNum type="arabicPeriod" startAt="2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Photoionization fronts (PI Fronts)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 as “ionization fronts” in astrophysical literature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 role in the evolution of the early universe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380,000 years post Big Bang, during the Cosmic Dark ages which began once all hydrogen and helium recombined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dense structures were made of mostly dark matter mini-halo mergers forming star populations and galaxies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heating and ionization of the surrounding gas, these star populations created photoionization fronts giving structure to galaxies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fluctuations in the cosmic microwave background (CMB) , emitted during the era of recombination</a:t>
            </a:r>
          </a:p>
          <a:p>
            <a:pPr lvl="1" indent="-921093">
              <a:buFont typeface="Wingdings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921093">
              <a:buFont typeface="Wingdings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921093">
              <a:buFont typeface="Wingdings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921093">
              <a:buFont typeface="Wingdings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921093">
              <a:buFont typeface="Wingdings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21093">
              <a:buAutoNum type="arabicPeriod" startAt="2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21093">
              <a:buAutoNum type="arabicPeriod" startAt="2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21093">
              <a:buAutoNum type="arabicPeriod" startAt="2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regimes in a laboratory setting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Photoionization front is generated in nitrogen medium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laser UV photon source (10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W/cm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onto a 500nm gold foil to drive X-ray flux (80-90eV)</a:t>
            </a:r>
          </a:p>
          <a:p>
            <a:pPr lvl="1" indent="-921093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x-ray flux drives a heat front through the gas cell with pressures of 8.56 atmospheres</a:t>
            </a: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2337"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0275" indent="-930275">
              <a:buAutoNum type="arabicPeriod" startAt="2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0275" indent="-930275">
              <a:buAutoNum type="arabicPeriod" startAt="2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Kilo-Joule laser facility required, i.e. (OMEGA) Laboratory for Laser Energetics at the University of Rochester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DE4F2-780C-7C49-A24F-EF6C143029EA}"/>
              </a:ext>
            </a:extLst>
          </p:cNvPr>
          <p:cNvSpPr txBox="1"/>
          <p:nvPr/>
        </p:nvSpPr>
        <p:spPr>
          <a:xfrm>
            <a:off x="14881227" y="5333139"/>
            <a:ext cx="14809595" cy="1754326"/>
          </a:xfrm>
          <a:prstGeom prst="rect">
            <a:avLst/>
          </a:prstGeom>
          <a:solidFill>
            <a:srgbClr val="00274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/>
                <a:cs typeface="Arial"/>
              </a:rPr>
              <a:t>Laser Irradiated thin Au foil providing X-rays which drive PI Fronts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BA9E75-7DC9-4D4C-98FD-9C73C204D2C4}"/>
              </a:ext>
            </a:extLst>
          </p:cNvPr>
          <p:cNvSpPr/>
          <p:nvPr/>
        </p:nvSpPr>
        <p:spPr>
          <a:xfrm>
            <a:off x="15639231" y="30975755"/>
            <a:ext cx="1280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34D5BB-8088-194F-950F-31560ECC57A6}"/>
              </a:ext>
            </a:extLst>
          </p:cNvPr>
          <p:cNvSpPr txBox="1"/>
          <p:nvPr/>
        </p:nvSpPr>
        <p:spPr>
          <a:xfrm>
            <a:off x="14924770" y="18677154"/>
            <a:ext cx="14766052" cy="1754326"/>
          </a:xfrm>
          <a:prstGeom prst="rect">
            <a:avLst/>
          </a:prstGeom>
          <a:solidFill>
            <a:srgbClr val="00274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/>
                <a:cs typeface="Arial"/>
              </a:rPr>
              <a:t>Ionization State &amp; Atomic Ratio Results for Transitioning Medium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EB6BB-CA84-A948-A56E-99A753368F81}"/>
              </a:ext>
            </a:extLst>
          </p:cNvPr>
          <p:cNvSpPr txBox="1"/>
          <p:nvPr/>
        </p:nvSpPr>
        <p:spPr>
          <a:xfrm>
            <a:off x="30265913" y="18579198"/>
            <a:ext cx="12801600" cy="5727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these synthetic plots running a HELIOS simulation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the computational capabilities to simulate photoionization front data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up of this model yields the valuable characteristics necessary to output photoionization front relevant quantities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 the design of a Photoionization front experiment at the OMEGA laser facility, testing capabilities to detect front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streaked camera spectra from photoionization front transition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new diagnostic/instrument to detect moving front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36525-8FFE-1440-8530-19D529B6360F}"/>
              </a:ext>
            </a:extLst>
          </p:cNvPr>
          <p:cNvSpPr txBox="1"/>
          <p:nvPr/>
        </p:nvSpPr>
        <p:spPr>
          <a:xfrm>
            <a:off x="30392912" y="16860402"/>
            <a:ext cx="128016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Density &amp; Temperature with Radiation temperature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6E34C2-2D4E-F54C-9A5A-B03E21102B3B}"/>
              </a:ext>
            </a:extLst>
          </p:cNvPr>
          <p:cNvSpPr txBox="1"/>
          <p:nvPr/>
        </p:nvSpPr>
        <p:spPr>
          <a:xfrm>
            <a:off x="665738" y="20015986"/>
            <a:ext cx="1362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the Evolution of the Universe (Robertson et al. ref.1 below)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49A4C-8D20-FD46-8C2A-0760861A90E3}"/>
              </a:ext>
            </a:extLst>
          </p:cNvPr>
          <p:cNvSpPr txBox="1"/>
          <p:nvPr/>
        </p:nvSpPr>
        <p:spPr>
          <a:xfrm>
            <a:off x="30157732" y="17710842"/>
            <a:ext cx="13009633" cy="923330"/>
          </a:xfrm>
          <a:prstGeom prst="rect">
            <a:avLst/>
          </a:prstGeom>
          <a:solidFill>
            <a:srgbClr val="00274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/>
                <a:cs typeface="Arial"/>
              </a:rPr>
              <a:t>Conclusions &amp;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CF56BB-6477-E740-BD56-8D35CC4200CD}"/>
                  </a:ext>
                </a:extLst>
              </p:cNvPr>
              <p:cNvSpPr txBox="1"/>
              <p:nvPr/>
            </p:nvSpPr>
            <p:spPr>
              <a:xfrm>
                <a:off x="14895270" y="20537834"/>
                <a:ext cx="14766053" cy="120142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hydrodynamic transport code HELIOS was used for these simulations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Photoionization fronts deposit considerable amounts of energy at the front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photoionized medium downstream has a larger temperature than the material upstream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Euler’s Equations (Conservation of Mass, Momentum &amp; Energy)</a:t>
                </a:r>
              </a:p>
              <a:p>
                <a:pPr marL="1042988" lvl="1" indent="-649288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Continuity</a:t>
                </a:r>
              </a:p>
              <a:p>
                <a:pPr marL="1042988" lvl="1" indent="-649288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Momentum Continuity</a:t>
                </a:r>
              </a:p>
              <a:p>
                <a:pPr marL="1042988" lvl="1" indent="-649288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Energy Continuity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 (𝛼) &amp; Beta (𝛽) are atomic ratios of rate coefficients: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Dimensionless Parameters for PI fronts (Recombination Terms)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l-G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α=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Rn/</a:t>
                </a:r>
                <a:r>
                  <a:rPr lang="el-G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el-GR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β=σ/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R+1 </a:t>
                </a:r>
              </a:p>
              <a:p>
                <a:pPr marL="422275" lvl="1" indent="677863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Spatial Evolution of Radiation Flux ~</a:t>
                </a:r>
                <a:r>
                  <a:rPr lang="en-US" sz="3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2275" lvl="1" indent="677863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Electron Number Density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22275" lvl="1" indent="677863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𝛤 = Local Electron Ionization Rate Coefficient ~ 𝛤=𝛿F</a:t>
                </a:r>
              </a:p>
              <a:p>
                <a:pPr marL="422275" lvl="1" indent="677863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𝛾 = Electron impact ionization rate relationship to photoionization rate ~</a:t>
                </a:r>
              </a:p>
              <a:p>
                <a:pPr marL="422275" lvl="1" indent="677863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𝛾 = 𝛼(𝛽-1)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Photoionization front exists when 𝛼&lt;&lt;𝛽 &amp; 𝛾&lt;&lt;1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Ref. (3&amp;4)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CF56BB-6477-E740-BD56-8D35CC42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70" y="20537834"/>
                <a:ext cx="14766053" cy="12014212"/>
              </a:xfrm>
              <a:prstGeom prst="rect">
                <a:avLst/>
              </a:prstGeom>
              <a:blipFill>
                <a:blip r:embed="rId2"/>
                <a:stretch>
                  <a:fillRect l="-1117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5197C17-DAF6-0C47-B3A0-321816CA764D}"/>
              </a:ext>
            </a:extLst>
          </p:cNvPr>
          <p:cNvSpPr txBox="1"/>
          <p:nvPr/>
        </p:nvSpPr>
        <p:spPr>
          <a:xfrm>
            <a:off x="30157732" y="24235664"/>
            <a:ext cx="13009633" cy="923330"/>
          </a:xfrm>
          <a:prstGeom prst="rect">
            <a:avLst/>
          </a:prstGeom>
          <a:solidFill>
            <a:srgbClr val="00274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/>
                <a:cs typeface="Arial"/>
              </a:rPr>
              <a:t>Acknowledgements/References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660A9F-35A9-2843-A21D-33013F29ADD7}"/>
              </a:ext>
            </a:extLst>
          </p:cNvPr>
          <p:cNvSpPr txBox="1"/>
          <p:nvPr/>
        </p:nvSpPr>
        <p:spPr>
          <a:xfrm>
            <a:off x="30365766" y="25261828"/>
            <a:ext cx="12801600" cy="7290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is funded by the U.S. Department of Energy NNSA Center of Excellence under Cooperative Agreement number DE-NA0003869, and the National Laser User Facility Program, grant number DE-NA0002719, and through the Laboratory for Laser Energetics, University of Rochester by the NNSA/OICF under Cooperative Agreement No. DE-NA0003856.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Robertson, B. E. et al. (2010) “Early star-forming galaxies and the reionization of the Universe”.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(7320), 49-55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Drake, R. P. et al. (2016) “Design of Laboratory Experiments to Study Photoionization Fronts Driven By Thermal Sources”. The Astrophysical Jo, 833:249 (20pp)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Gray, W. J. et al. (2018) “Laboratory Photoionization Fronts in Nitrogen Gas: A Numerical Feasibility and Parameter Study”. The Astrophysical Jo, 858:22 (13pp)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Gray, W. J. et al. (2019) “Atomic Modeling of Photoionization Fronts in Nitrogen Gas”. Physics of Plasmas 26, 052901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D97615-E001-1D4F-B714-D03143A3406E}"/>
              </a:ext>
            </a:extLst>
          </p:cNvPr>
          <p:cNvSpPr txBox="1"/>
          <p:nvPr/>
        </p:nvSpPr>
        <p:spPr>
          <a:xfrm>
            <a:off x="30157734" y="5346461"/>
            <a:ext cx="13009632" cy="1754326"/>
          </a:xfrm>
          <a:prstGeom prst="rect">
            <a:avLst/>
          </a:prstGeom>
          <a:solidFill>
            <a:srgbClr val="00274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/>
                <a:cs typeface="Arial"/>
              </a:rPr>
              <a:t>Ion Density and Temperature Measurements of Nitrogen gas in cell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65CC48D-7A3A-CE40-B2F3-5C659D7A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9" y="16345661"/>
            <a:ext cx="14625621" cy="3517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B08E6-0AE6-ED4A-B6F4-D96F546AA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0912" y="7105956"/>
            <a:ext cx="12285482" cy="11052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0EDD02-8C08-AF43-9845-DC9A9FE6C306}"/>
              </a:ext>
            </a:extLst>
          </p:cNvPr>
          <p:cNvSpPr txBox="1"/>
          <p:nvPr/>
        </p:nvSpPr>
        <p:spPr>
          <a:xfrm>
            <a:off x="282560" y="29124433"/>
            <a:ext cx="1404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 Target Chamber (Physics today &amp; LLE facility website(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lle.Rochester.edu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34" name="Picture 33" descr="A picture containing motorcycle, sitting, car, light&#10;&#10;Description automatically generated">
            <a:extLst>
              <a:ext uri="{FF2B5EF4-FFF2-40B4-BE49-F238E27FC236}">
                <a16:creationId xmlns:a16="http://schemas.microsoft.com/office/drawing/2014/main" id="{C601988B-5E32-494A-9F34-FEE057665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87110" y="24234315"/>
            <a:ext cx="6740951" cy="4493967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26352ED4-E3BB-0641-A4A1-3D2FF2E16C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73" t="17308" r="23639" b="18921"/>
          <a:stretch/>
        </p:blipFill>
        <p:spPr>
          <a:xfrm>
            <a:off x="25028441" y="14241246"/>
            <a:ext cx="4653472" cy="4269040"/>
          </a:xfrm>
          <a:prstGeom prst="rect">
            <a:avLst/>
          </a:prstGeom>
        </p:spPr>
      </p:pic>
      <p:pic>
        <p:nvPicPr>
          <p:cNvPr id="42" name="Picture 41" descr="Chart, line chart&#10;&#10;Description automatically generated">
            <a:extLst>
              <a:ext uri="{FF2B5EF4-FFF2-40B4-BE49-F238E27FC236}">
                <a16:creationId xmlns:a16="http://schemas.microsoft.com/office/drawing/2014/main" id="{C3969C54-128C-5B42-BAD5-87307AA60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8138" y="7309576"/>
            <a:ext cx="6211117" cy="4658338"/>
          </a:xfrm>
          <a:prstGeom prst="rect">
            <a:avLst/>
          </a:prstGeom>
        </p:spPr>
      </p:pic>
      <p:pic>
        <p:nvPicPr>
          <p:cNvPr id="44" name="Picture 43" descr="Chart, line chart&#10;&#10;Description automatically generated">
            <a:extLst>
              <a:ext uri="{FF2B5EF4-FFF2-40B4-BE49-F238E27FC236}">
                <a16:creationId xmlns:a16="http://schemas.microsoft.com/office/drawing/2014/main" id="{6D2545A3-6662-1A47-9CDF-BD8D00A01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5496" y="7308953"/>
            <a:ext cx="6231636" cy="4673727"/>
          </a:xfrm>
          <a:prstGeom prst="rect">
            <a:avLst/>
          </a:prstGeom>
        </p:spPr>
      </p:pic>
      <p:pic>
        <p:nvPicPr>
          <p:cNvPr id="48" name="Picture 47" descr="Chart, line chart&#10;&#10;Description automatically generated">
            <a:extLst>
              <a:ext uri="{FF2B5EF4-FFF2-40B4-BE49-F238E27FC236}">
                <a16:creationId xmlns:a16="http://schemas.microsoft.com/office/drawing/2014/main" id="{A7B98101-EEDB-664C-BAFA-3BE844DF5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49814" y="12082384"/>
            <a:ext cx="6231637" cy="467372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347839C-4D19-9F40-8EF3-B0B674AED997}"/>
              </a:ext>
            </a:extLst>
          </p:cNvPr>
          <p:cNvSpPr txBox="1"/>
          <p:nvPr/>
        </p:nvSpPr>
        <p:spPr>
          <a:xfrm>
            <a:off x="25752900" y="13492089"/>
            <a:ext cx="379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cell design</a:t>
            </a:r>
          </a:p>
        </p:txBody>
      </p:sp>
      <p:pic>
        <p:nvPicPr>
          <p:cNvPr id="4" name="Picture 2" descr="Michigan Engineering (@UMengineering) | Twitter">
            <a:extLst>
              <a:ext uri="{FF2B5EF4-FFF2-40B4-BE49-F238E27FC236}">
                <a16:creationId xmlns:a16="http://schemas.microsoft.com/office/drawing/2014/main" id="{A78AF974-E101-E049-891B-F0AB2069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0" y="513805"/>
            <a:ext cx="3942080" cy="3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deCraft">
            <a:extLst>
              <a:ext uri="{FF2B5EF4-FFF2-40B4-BE49-F238E27FC236}">
                <a16:creationId xmlns:a16="http://schemas.microsoft.com/office/drawing/2014/main" id="{AB5CD492-8318-BF45-ADD9-D99134D0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7778" l="889" r="98222">
                        <a14:foregroundMark x1="28889" y1="11111" x2="28889" y2="11111"/>
                        <a14:foregroundMark x1="46222" y1="10667" x2="46222" y2="10667"/>
                        <a14:foregroundMark x1="39556" y1="4000" x2="39556" y2="4000"/>
                        <a14:foregroundMark x1="86222" y1="80889" x2="86222" y2="80889"/>
                        <a14:foregroundMark x1="95556" y1="60000" x2="95556" y2="60000"/>
                        <a14:foregroundMark x1="96000" y1="52889" x2="96000" y2="52889"/>
                        <a14:foregroundMark x1="96000" y1="48889" x2="96000" y2="48889"/>
                        <a14:foregroundMark x1="92000" y1="30222" x2="92000" y2="30222"/>
                        <a14:foregroundMark x1="4000" y1="35111" x2="4000" y2="35111"/>
                        <a14:foregroundMark x1="1333" y1="40000" x2="1333" y2="40000"/>
                        <a14:foregroundMark x1="889" y1="56889" x2="889" y2="56889"/>
                        <a14:foregroundMark x1="8000" y1="76000" x2="8000" y2="76000"/>
                        <a14:foregroundMark x1="12444" y1="83111" x2="12444" y2="83111"/>
                        <a14:foregroundMark x1="20000" y1="88889" x2="20000" y2="88889"/>
                        <a14:foregroundMark x1="28889" y1="94222" x2="28889" y2="94222"/>
                        <a14:foregroundMark x1="39111" y1="98222" x2="39111" y2="98222"/>
                        <a14:foregroundMark x1="75111" y1="37778" x2="75111" y2="37778"/>
                        <a14:foregroundMark x1="96000" y1="54222" x2="96000" y2="54222"/>
                        <a14:foregroundMark x1="92444" y1="32000" x2="92444" y2="32000"/>
                        <a14:foregroundMark x1="92444" y1="32000" x2="92444" y2="32000"/>
                        <a14:foregroundMark x1="92000" y1="32889" x2="92000" y2="32889"/>
                        <a14:foregroundMark x1="86222" y1="23111" x2="86222" y2="23111"/>
                        <a14:foregroundMark x1="73333" y1="10667" x2="73333" y2="10667"/>
                        <a14:foregroundMark x1="15556" y1="13778" x2="15556" y2="13778"/>
                        <a14:foregroundMark x1="10667" y1="18667" x2="10667" y2="18667"/>
                        <a14:foregroundMark x1="79111" y1="87556" x2="79111" y2="87556"/>
                        <a14:foregroundMark x1="86222" y1="21778" x2="86222" y2="21778"/>
                        <a14:foregroundMark x1="90222" y1="28889" x2="90222" y2="28889"/>
                        <a14:foregroundMark x1="96000" y1="42667" x2="96000" y2="42667"/>
                        <a14:foregroundMark x1="98222" y1="53778" x2="98222" y2="53778"/>
                        <a14:foregroundMark x1="75111" y1="84000" x2="75111" y2="84000"/>
                        <a14:foregroundMark x1="23556" y1="84000" x2="23556" y2="84000"/>
                        <a14:foregroundMark x1="56000" y1="60000" x2="56000" y2="60000"/>
                        <a14:foregroundMark x1="40889" y1="60000" x2="40889" y2="60000"/>
                        <a14:foregroundMark x1="42667" y1="63111" x2="42667" y2="63111"/>
                        <a14:foregroundMark x1="47556" y1="64000" x2="47556" y2="64000"/>
                        <a14:foregroundMark x1="46222" y1="63111" x2="46222" y2="63111"/>
                        <a14:foregroundMark x1="51111" y1="63556" x2="51111" y2="63556"/>
                        <a14:foregroundMark x1="55556" y1="63556" x2="55556" y2="63556"/>
                        <a14:foregroundMark x1="55556" y1="60000" x2="55556" y2="60000"/>
                        <a14:foregroundMark x1="56000" y1="58667" x2="56000" y2="58667"/>
                        <a14:foregroundMark x1="58222" y1="58667" x2="58222" y2="58667"/>
                        <a14:foregroundMark x1="40889" y1="60000" x2="40889" y2="60000"/>
                        <a14:foregroundMark x1="40000" y1="60889" x2="40000" y2="60889"/>
                        <a14:foregroundMark x1="40000" y1="60889" x2="40000" y2="60889"/>
                        <a14:foregroundMark x1="42222" y1="58222" x2="42222" y2="58222"/>
                        <a14:foregroundMark x1="20444" y1="37778" x2="20444" y2="37778"/>
                        <a14:foregroundMark x1="22222" y1="32889" x2="22222" y2="32889"/>
                        <a14:foregroundMark x1="23111" y1="34222" x2="23111" y2="34222"/>
                        <a14:foregroundMark x1="21778" y1="32889" x2="21778" y2="32889"/>
                        <a14:foregroundMark x1="26667" y1="27111" x2="26667" y2="27111"/>
                        <a14:foregroundMark x1="32000" y1="23111" x2="32000" y2="23111"/>
                        <a14:foregroundMark x1="36889" y1="20444" x2="36889" y2="20444"/>
                        <a14:foregroundMark x1="38222" y1="20889" x2="38222" y2="20889"/>
                        <a14:foregroundMark x1="38222" y1="20889" x2="38222" y2="20889"/>
                        <a14:foregroundMark x1="38222" y1="20889" x2="38222" y2="20889"/>
                        <a14:foregroundMark x1="39556" y1="19556" x2="39556" y2="19556"/>
                        <a14:foregroundMark x1="44444" y1="18667" x2="44444" y2="18667"/>
                        <a14:foregroundMark x1="51556" y1="18222" x2="51556" y2="18222"/>
                        <a14:foregroundMark x1="59111" y1="19556" x2="59111" y2="19556"/>
                        <a14:foregroundMark x1="65333" y1="23556" x2="65333" y2="23556"/>
                        <a14:foregroundMark x1="68889" y1="26222" x2="68889" y2="26222"/>
                        <a14:foregroundMark x1="74667" y1="31556" x2="74667" y2="31556"/>
                        <a14:foregroundMark x1="79556" y1="43556" x2="79556" y2="43556"/>
                        <a14:foregroundMark x1="23111" y1="31111" x2="23111" y2="31111"/>
                        <a14:foregroundMark x1="20444" y1="44889" x2="20444" y2="44889"/>
                        <a14:foregroundMark x1="20000" y1="66667" x2="20000" y2="66667"/>
                        <a14:foregroundMark x1="27111" y1="60000" x2="27111" y2="60000"/>
                        <a14:foregroundMark x1="71111" y1="60889" x2="71111" y2="60889"/>
                        <a14:foregroundMark x1="71556" y1="58222" x2="71556" y2="58222"/>
                        <a14:foregroundMark x1="59556" y1="72889" x2="59556" y2="72889"/>
                        <a14:foregroundMark x1="42667" y1="72889" x2="42667" y2="72889"/>
                        <a14:foregroundMark x1="15556" y1="15111" x2="15556" y2="15111"/>
                        <a14:foregroundMark x1="15556" y1="14667" x2="15556" y2="14667"/>
                        <a14:foregroundMark x1="15556" y1="14667" x2="15556" y2="14667"/>
                        <a14:foregroundMark x1="15111" y1="14667" x2="15111" y2="14667"/>
                        <a14:foregroundMark x1="15111" y1="14667" x2="15111" y2="14667"/>
                        <a14:foregroundMark x1="15111" y1="14222" x2="15111" y2="14222"/>
                        <a14:foregroundMark x1="16000" y1="13333" x2="16000" y2="13333"/>
                        <a14:foregroundMark x1="15111" y1="15111" x2="15111" y2="15111"/>
                        <a14:foregroundMark x1="15556" y1="15111" x2="15556" y2="15111"/>
                        <a14:foregroundMark x1="15556" y1="14667" x2="15556" y2="14667"/>
                        <a14:foregroundMark x1="15111" y1="15111" x2="15111" y2="15111"/>
                        <a14:foregroundMark x1="15111" y1="15111" x2="15111" y2="15111"/>
                        <a14:foregroundMark x1="15111" y1="15111" x2="15111" y2="15111"/>
                        <a14:foregroundMark x1="15111" y1="15111" x2="15111" y2="15111"/>
                        <a14:backgroundMark x1="9778" y1="19111" x2="9778" y2="19111"/>
                        <a14:backgroundMark x1="9778" y1="19111" x2="9778" y2="19111"/>
                        <a14:backgroundMark x1="14667" y1="14222" x2="14667" y2="14222"/>
                        <a14:backgroundMark x1="15111" y1="13778" x2="15111" y2="13778"/>
                        <a14:backgroundMark x1="15556" y1="13778" x2="15556" y2="13778"/>
                        <a14:backgroundMark x1="10222" y1="19111" x2="10222" y2="19111"/>
                        <a14:backgroundMark x1="10222" y1="19111" x2="10222" y2="19111"/>
                        <a14:backgroundMark x1="10667" y1="18667" x2="10667" y2="18667"/>
                        <a14:backgroundMark x1="15556" y1="12889" x2="15556" y2="12889"/>
                        <a14:backgroundMark x1="14222" y1="15111" x2="14222" y2="15111"/>
                        <a14:backgroundMark x1="14667" y1="15111" x2="14667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533" y="366354"/>
            <a:ext cx="3942080" cy="3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A00E8F-A63F-D742-85AC-462DFE8A7543}"/>
              </a:ext>
            </a:extLst>
          </p:cNvPr>
          <p:cNvSpPr txBox="1"/>
          <p:nvPr/>
        </p:nvSpPr>
        <p:spPr>
          <a:xfrm rot="18873678">
            <a:off x="14977722" y="11983700"/>
            <a:ext cx="258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Photons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754B62-E421-8D4B-9FCB-C9D2EE3001CB}"/>
              </a:ext>
            </a:extLst>
          </p:cNvPr>
          <p:cNvSpPr txBox="1"/>
          <p:nvPr/>
        </p:nvSpPr>
        <p:spPr>
          <a:xfrm>
            <a:off x="17214637" y="13366444"/>
            <a:ext cx="270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Photons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AC66EB-7A33-6C41-9740-908849D70009}"/>
              </a:ext>
            </a:extLst>
          </p:cNvPr>
          <p:cNvCxnSpPr/>
          <p:nvPr/>
        </p:nvCxnSpPr>
        <p:spPr>
          <a:xfrm flipV="1">
            <a:off x="15704544" y="12349582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58FBDB-08D2-1645-BE4B-F183F51CA413}"/>
              </a:ext>
            </a:extLst>
          </p:cNvPr>
          <p:cNvCxnSpPr>
            <a:cxnSpLocks/>
          </p:cNvCxnSpPr>
          <p:nvPr/>
        </p:nvCxnSpPr>
        <p:spPr>
          <a:xfrm>
            <a:off x="15629219" y="10531230"/>
            <a:ext cx="1096680" cy="77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2C15A3-2F9A-4E41-B2FC-7EB04AA99C54}"/>
              </a:ext>
            </a:extLst>
          </p:cNvPr>
          <p:cNvCxnSpPr>
            <a:cxnSpLocks/>
          </p:cNvCxnSpPr>
          <p:nvPr/>
        </p:nvCxnSpPr>
        <p:spPr>
          <a:xfrm>
            <a:off x="17257573" y="13191849"/>
            <a:ext cx="8896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E71A8D2-4D61-4446-AD3F-21F877F3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4" y="24234318"/>
            <a:ext cx="6740949" cy="44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6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23847</TotalTime>
  <Words>801</Words>
  <Application>Microsoft Macintosh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suyash.tn@gmail.com</dc:creator>
  <cp:lastModifiedBy>Kelso, Kwyntero</cp:lastModifiedBy>
  <cp:revision>132</cp:revision>
  <dcterms:created xsi:type="dcterms:W3CDTF">2018-08-08T01:32:14Z</dcterms:created>
  <dcterms:modified xsi:type="dcterms:W3CDTF">2020-11-12T19:59:05Z</dcterms:modified>
</cp:coreProperties>
</file>