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8"/>
  </p:notesMasterIdLst>
  <p:handoutMasterIdLst>
    <p:handoutMasterId r:id="rId9"/>
  </p:handoutMasterIdLst>
  <p:sldIdLst>
    <p:sldId id="384" r:id="rId2"/>
    <p:sldId id="369" r:id="rId3"/>
    <p:sldId id="356" r:id="rId4"/>
    <p:sldId id="381" r:id="rId5"/>
    <p:sldId id="383" r:id="rId6"/>
    <p:sldId id="375" r:id="rId7"/>
  </p:sldIdLst>
  <p:sldSz cx="12192000" cy="6858000"/>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368" userDrawn="1">
          <p15:clr>
            <a:srgbClr val="A4A3A4"/>
          </p15:clr>
        </p15:guide>
        <p15:guide id="2" pos="7595" userDrawn="1">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DDD"/>
    <a:srgbClr val="18453B"/>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66484" autoAdjust="0"/>
  </p:normalViewPr>
  <p:slideViewPr>
    <p:cSldViewPr snapToGrid="0" showGuides="1">
      <p:cViewPr varScale="1">
        <p:scale>
          <a:sx n="61" d="100"/>
          <a:sy n="61" d="100"/>
        </p:scale>
        <p:origin x="2148" y="66"/>
      </p:cViewPr>
      <p:guideLst>
        <p:guide orient="horz" pos="3368"/>
        <p:guide pos="7595"/>
      </p:guideLst>
    </p:cSldViewPr>
  </p:slideViewPr>
  <p:outlineViewPr>
    <p:cViewPr>
      <p:scale>
        <a:sx n="33" d="100"/>
        <a:sy n="33" d="100"/>
      </p:scale>
      <p:origin x="0" y="-654"/>
    </p:cViewPr>
  </p:outlineViewPr>
  <p:notesTextViewPr>
    <p:cViewPr>
      <p:scale>
        <a:sx n="3" d="2"/>
        <a:sy n="3" d="2"/>
      </p:scale>
      <p:origin x="0" y="0"/>
    </p:cViewPr>
  </p:notesTextViewPr>
  <p:sorterViewPr>
    <p:cViewPr>
      <p:scale>
        <a:sx n="185" d="100"/>
        <a:sy n="185" d="100"/>
      </p:scale>
      <p:origin x="0" y="0"/>
    </p:cViewPr>
  </p:sorterViewPr>
  <p:notesViewPr>
    <p:cSldViewPr snapToGrid="0" showGuides="1">
      <p:cViewPr varScale="1">
        <p:scale>
          <a:sx n="68" d="100"/>
          <a:sy n="68" d="100"/>
        </p:scale>
        <p:origin x="4068" y="84"/>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651" tIns="48326" rIns="96651" bIns="48326" rtlCol="0"/>
          <a:lstStyle>
            <a:lvl1pPr algn="l">
              <a:defRPr sz="1300"/>
            </a:lvl1pPr>
          </a:lstStyle>
          <a:p>
            <a:endParaRPr lang="en-US"/>
          </a:p>
        </p:txBody>
      </p:sp>
      <p:sp>
        <p:nvSpPr>
          <p:cNvPr id="3" name="Date Placeholder 2"/>
          <p:cNvSpPr>
            <a:spLocks noGrp="1"/>
          </p:cNvSpPr>
          <p:nvPr>
            <p:ph type="dt" sz="quarter" idx="1"/>
          </p:nvPr>
        </p:nvSpPr>
        <p:spPr>
          <a:xfrm>
            <a:off x="4143587" y="1"/>
            <a:ext cx="3169920" cy="480060"/>
          </a:xfrm>
          <a:prstGeom prst="rect">
            <a:avLst/>
          </a:prstGeom>
        </p:spPr>
        <p:txBody>
          <a:bodyPr vert="horz" lIns="96651" tIns="48326" rIns="96651" bIns="48326" rtlCol="0"/>
          <a:lstStyle>
            <a:lvl1pPr algn="r">
              <a:defRPr sz="1300"/>
            </a:lvl1pPr>
          </a:lstStyle>
          <a:p>
            <a:fld id="{B5764902-106C-4937-87A3-B24D1547BBAD}" type="datetimeFigureOut">
              <a:rPr lang="en-US" smtClean="0"/>
              <a:pPr/>
              <a:t>11/19/2020</a:t>
            </a:fld>
            <a:endParaRPr lang="en-US"/>
          </a:p>
        </p:txBody>
      </p:sp>
      <p:sp>
        <p:nvSpPr>
          <p:cNvPr id="4" name="Footer Placeholder 3"/>
          <p:cNvSpPr>
            <a:spLocks noGrp="1"/>
          </p:cNvSpPr>
          <p:nvPr>
            <p:ph type="ftr" sz="quarter" idx="2"/>
          </p:nvPr>
        </p:nvSpPr>
        <p:spPr>
          <a:xfrm>
            <a:off x="0" y="9119475"/>
            <a:ext cx="3169920" cy="480060"/>
          </a:xfrm>
          <a:prstGeom prst="rect">
            <a:avLst/>
          </a:prstGeom>
        </p:spPr>
        <p:txBody>
          <a:bodyPr vert="horz" lIns="96651" tIns="48326" rIns="96651" bIns="48326"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651" tIns="48326" rIns="96651" bIns="48326" rtlCol="0" anchor="b"/>
          <a:lstStyle>
            <a:lvl1pPr algn="r">
              <a:defRPr sz="1300"/>
            </a:lvl1pPr>
          </a:lstStyle>
          <a:p>
            <a:fld id="{231DA264-85F2-4BD4-9613-247C7B91B678}" type="slidenum">
              <a:rPr lang="en-US" smtClean="0"/>
              <a:pPr/>
              <a:t>‹#›</a:t>
            </a:fld>
            <a:endParaRPr lang="en-US"/>
          </a:p>
        </p:txBody>
      </p:sp>
    </p:spTree>
    <p:extLst>
      <p:ext uri="{BB962C8B-B14F-4D97-AF65-F5344CB8AC3E}">
        <p14:creationId xmlns:p14="http://schemas.microsoft.com/office/powerpoint/2010/main" val="42788104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6" rIns="96651" bIns="48326" numCol="1" anchor="t" anchorCtr="0" compatLnSpc="1">
            <a:prstTxWarp prst="textNoShape">
              <a:avLst/>
            </a:prstTxWarp>
          </a:bodyPr>
          <a:lstStyle>
            <a:lvl1pPr>
              <a:defRPr sz="1300">
                <a:cs typeface="+mn-cs"/>
              </a:defRPr>
            </a:lvl1pPr>
          </a:lstStyle>
          <a:p>
            <a:pPr>
              <a:defRPr/>
            </a:pPr>
            <a:endParaRPr lang="en-US"/>
          </a:p>
        </p:txBody>
      </p:sp>
      <p:sp>
        <p:nvSpPr>
          <p:cNvPr id="6147" name="Rectangle 3"/>
          <p:cNvSpPr>
            <a:spLocks noGrp="1" noChangeArrowheads="1"/>
          </p:cNvSpPr>
          <p:nvPr>
            <p:ph type="dt" idx="1"/>
          </p:nvPr>
        </p:nvSpPr>
        <p:spPr bwMode="auto">
          <a:xfrm>
            <a:off x="4143587"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6" rIns="96651" bIns="48326" numCol="1" anchor="t" anchorCtr="0" compatLnSpc="1">
            <a:prstTxWarp prst="textNoShape">
              <a:avLst/>
            </a:prstTxWarp>
          </a:bodyPr>
          <a:lstStyle>
            <a:lvl1pPr algn="r">
              <a:defRPr sz="1300">
                <a:cs typeface="+mn-cs"/>
              </a:defRPr>
            </a:lvl1pPr>
          </a:lstStyle>
          <a:p>
            <a:pPr>
              <a:defRPr/>
            </a:pPr>
            <a:endParaRPr lang="en-US"/>
          </a:p>
        </p:txBody>
      </p:sp>
      <p:sp>
        <p:nvSpPr>
          <p:cNvPr id="8196" name="Rectangle 4"/>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457200" y="4560571"/>
            <a:ext cx="6400800" cy="50389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6" rIns="96651" bIns="4832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119475"/>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6" rIns="96651" bIns="48326" numCol="1" anchor="b" anchorCtr="0" compatLnSpc="1">
            <a:prstTxWarp prst="textNoShape">
              <a:avLst/>
            </a:prstTxWarp>
          </a:bodyPr>
          <a:lstStyle>
            <a:lvl1pPr>
              <a:defRPr sz="1300">
                <a:cs typeface="+mn-cs"/>
              </a:defRPr>
            </a:lvl1pPr>
          </a:lstStyle>
          <a:p>
            <a:pPr>
              <a:defRPr/>
            </a:pPr>
            <a:endParaRPr lang="en-US"/>
          </a:p>
        </p:txBody>
      </p:sp>
      <p:sp>
        <p:nvSpPr>
          <p:cNvPr id="6151" name="Rectangle 7"/>
          <p:cNvSpPr>
            <a:spLocks noGrp="1" noChangeArrowheads="1"/>
          </p:cNvSpPr>
          <p:nvPr>
            <p:ph type="sldNum" sz="quarter" idx="5"/>
          </p:nvPr>
        </p:nvSpPr>
        <p:spPr bwMode="auto">
          <a:xfrm>
            <a:off x="4143587" y="9119475"/>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51" tIns="48326" rIns="96651" bIns="48326" numCol="1" anchor="b" anchorCtr="0" compatLnSpc="1">
            <a:prstTxWarp prst="textNoShape">
              <a:avLst/>
            </a:prstTxWarp>
          </a:bodyPr>
          <a:lstStyle>
            <a:lvl1pPr algn="r">
              <a:defRPr sz="1300">
                <a:cs typeface="+mn-cs"/>
              </a:defRPr>
            </a:lvl1pPr>
          </a:lstStyle>
          <a:p>
            <a:pPr>
              <a:defRPr/>
            </a:pPr>
            <a:fld id="{866FA8CE-E40E-4C93-BC61-9CE306019C17}" type="slidenum">
              <a:rPr lang="en-US"/>
              <a:pPr>
                <a:defRPr/>
              </a:pPr>
              <a:t>‹#›</a:t>
            </a:fld>
            <a:endParaRPr lang="en-US"/>
          </a:p>
        </p:txBody>
      </p:sp>
    </p:spTree>
    <p:extLst>
      <p:ext uri="{BB962C8B-B14F-4D97-AF65-F5344CB8AC3E}">
        <p14:creationId xmlns:p14="http://schemas.microsoft.com/office/powerpoint/2010/main" val="29795696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a:bodyPr>
          <a:lstStyle/>
          <a:p>
            <a:r>
              <a:rPr lang="en-US" sz="1400" dirty="0"/>
              <a:t>We are presenting here a use of global models to identify relevant reactions in plasma systems. Global models were chosen because of  their speed of simulations with times on order of minutes, their capability do capture general system’s behavior. This makes them suitable for doing large number of simulation for parameter sweeping or performing sensitivity analysis.</a:t>
            </a:r>
          </a:p>
          <a:p>
            <a:endParaRPr lang="en-US" sz="1400" dirty="0"/>
          </a:p>
          <a:p>
            <a:r>
              <a:rPr lang="en-US" sz="1400" dirty="0"/>
              <a:t>The </a:t>
            </a:r>
            <a:r>
              <a:rPr lang="en-US" sz="1400" dirty="0" err="1"/>
              <a:t>KGMf</a:t>
            </a:r>
            <a:r>
              <a:rPr lang="en-US" sz="1400" dirty="0"/>
              <a:t> is a Python based open-source simulation code using global models.</a:t>
            </a:r>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1</a:t>
            </a:fld>
            <a:endParaRPr lang="en-US"/>
          </a:p>
        </p:txBody>
      </p:sp>
    </p:spTree>
    <p:extLst>
      <p:ext uri="{BB962C8B-B14F-4D97-AF65-F5344CB8AC3E}">
        <p14:creationId xmlns:p14="http://schemas.microsoft.com/office/powerpoint/2010/main" val="272837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a:bodyPr>
          <a:lstStyle/>
          <a:p>
            <a:r>
              <a:rPr lang="en-US" sz="1400" dirty="0"/>
              <a:t>The method for identifying relevant reactions depends on desired results and are applied at different parts in the </a:t>
            </a:r>
            <a:r>
              <a:rPr lang="en-US" sz="1400" dirty="0" err="1"/>
              <a:t>KGMf’s</a:t>
            </a:r>
            <a:r>
              <a:rPr lang="en-US" sz="1400" dirty="0"/>
              <a:t> flow. </a:t>
            </a:r>
          </a:p>
          <a:p>
            <a:endParaRPr lang="en-US" sz="1400" dirty="0"/>
          </a:p>
          <a:p>
            <a:r>
              <a:rPr lang="en-US" sz="1400" dirty="0"/>
              <a:t>Sensitivity analysis is used to define the system’s sensitivity on errors in input parameters – e.g. reaction rate coefficients, reaction set (leaving out or adding reactions). Sensitivity analysis usually involves large number of independent parameters due to non-linear nature of plasma systems where we can not simply assume/define the affect of one input parameter on selected result.</a:t>
            </a:r>
          </a:p>
          <a:p>
            <a:endParaRPr lang="en-GB" sz="1400" dirty="0"/>
          </a:p>
          <a:p>
            <a:r>
              <a:rPr lang="en-GB" sz="1400" dirty="0"/>
              <a:t>The dominant reactions is used to define the contribution of each reaction on selected simulation result – e.g. density of a species, temperature. This could be used to define reduced reaction set that is still capable to adequately describe the system in question.</a:t>
            </a:r>
          </a:p>
          <a:p>
            <a:endParaRPr lang="en-GB" sz="1400" dirty="0"/>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2</a:t>
            </a:fld>
            <a:endParaRPr lang="en-US"/>
          </a:p>
        </p:txBody>
      </p:sp>
    </p:spTree>
    <p:extLst>
      <p:ext uri="{BB962C8B-B14F-4D97-AF65-F5344CB8AC3E}">
        <p14:creationId xmlns:p14="http://schemas.microsoft.com/office/powerpoint/2010/main" val="272837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a:bodyPr>
          <a:lstStyle/>
          <a:p>
            <a:r>
              <a:rPr lang="en-GB" sz="1400" dirty="0"/>
              <a:t>To define contribution of individual reaction, </a:t>
            </a:r>
            <a:r>
              <a:rPr lang="en-GB" sz="1400" dirty="0" err="1"/>
              <a:t>PumpKin</a:t>
            </a:r>
            <a:r>
              <a:rPr lang="en-GB" sz="1400" dirty="0"/>
              <a:t> is used. The </a:t>
            </a:r>
            <a:r>
              <a:rPr lang="en-GB" sz="1400" dirty="0" err="1"/>
              <a:t>KGMf</a:t>
            </a:r>
            <a:r>
              <a:rPr lang="en-GB" sz="1400" dirty="0"/>
              <a:t> exports the results (list of species and reactions, time evolution of densities and reaction rates) and </a:t>
            </a:r>
            <a:r>
              <a:rPr lang="en-GB" sz="1400" dirty="0" err="1"/>
              <a:t>PumpKin</a:t>
            </a:r>
            <a:r>
              <a:rPr lang="en-GB" sz="1400" dirty="0"/>
              <a:t> exports the contribution of each reaction </a:t>
            </a:r>
            <a:r>
              <a:rPr lang="en-GB" sz="1400"/>
              <a:t>on species </a:t>
            </a:r>
            <a:r>
              <a:rPr lang="en-GB" sz="1400" dirty="0"/>
              <a:t>density or temperature (if the species is temperature).</a:t>
            </a:r>
          </a:p>
          <a:p>
            <a:endParaRPr lang="en-GB" sz="1400" dirty="0"/>
          </a:p>
          <a:p>
            <a:r>
              <a:rPr lang="en-GB" sz="1400" dirty="0"/>
              <a:t>One of the uses of defining dominant reaction rate is to reduce the reaction set – leaving out reactions and species that have small (negligible) contribution to selected result. Reduced reaction set could be further used in spatially-dependent simulation – preserving the capability to describe the system behaviour while reduction the simulation time.</a:t>
            </a:r>
          </a:p>
          <a:p>
            <a:endParaRPr lang="en-GB" sz="1400" dirty="0"/>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3</a:t>
            </a:fld>
            <a:endParaRPr lang="en-US"/>
          </a:p>
        </p:txBody>
      </p:sp>
    </p:spTree>
    <p:extLst>
      <p:ext uri="{BB962C8B-B14F-4D97-AF65-F5344CB8AC3E}">
        <p14:creationId xmlns:p14="http://schemas.microsoft.com/office/powerpoint/2010/main" val="2294573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a:bodyPr>
          <a:lstStyle/>
          <a:p>
            <a:r>
              <a:rPr lang="en-GB" sz="1400" dirty="0"/>
              <a:t>The results we present today are from simulating nanosecond pulse discharge in H2-Ar mixture. The case was taken from paper Winters (2018), pressure of 300 Torr, gas temperature 500K and rectangular reactor with volume 10cm3. We used Maxwellian EEDF.</a:t>
            </a:r>
          </a:p>
          <a:p>
            <a:endParaRPr lang="en-GB" sz="1400" dirty="0"/>
          </a:p>
          <a:p>
            <a:r>
              <a:rPr lang="en-GB" sz="1400" dirty="0"/>
              <a:t>With reaction set composed out of 31 species and 74 reactions, we simulated reaction rate coefficient uncertainties of  +-20% for each of 74 reaction to see the system’s sensitivity. This resulted in 149 reactions. Each case is independent so cases were run in parallel and total run time was relatively short: 45 min. The plot on the right side shows the sensitivity of 5 selected reactions (top 5). </a:t>
            </a:r>
          </a:p>
          <a:p>
            <a:endParaRPr lang="en-GB" sz="1400" dirty="0"/>
          </a:p>
          <a:p>
            <a:r>
              <a:rPr lang="en-GB" sz="1400" dirty="0"/>
              <a:t>We took top 5 reaction that show the highest level of sensitivity and run simulations by changing individual rate coefficients on more than one reaction at the time. This resulted in 243 cases and the combination of rate coefficients showing the maximum sensitivity (in positive and negative direction) is presented in table on the bottom right.</a:t>
            </a:r>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4</a:t>
            </a:fld>
            <a:endParaRPr lang="en-US"/>
          </a:p>
        </p:txBody>
      </p:sp>
    </p:spTree>
    <p:extLst>
      <p:ext uri="{BB962C8B-B14F-4D97-AF65-F5344CB8AC3E}">
        <p14:creationId xmlns:p14="http://schemas.microsoft.com/office/powerpoint/2010/main" val="97107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a:bodyPr>
          <a:lstStyle/>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Here we are showing the attempt to reduce the reaction set by taking only the reactions that contribute more than 10% to the selected density – in this case this was oxygen density.</a:t>
            </a:r>
          </a:p>
          <a:p>
            <a:pPr marL="0" marR="0">
              <a:lnSpc>
                <a:spcPct val="107000"/>
              </a:lnSpc>
              <a:spcBef>
                <a:spcPts val="0"/>
              </a:spcBef>
              <a:spcAft>
                <a:spcPts val="800"/>
              </a:spcAft>
            </a:pP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The table on the left shows reactions that have more than 10% contribution on O density. By using this reactions, extracting species and using reactions contributing more than 10% to those species’ density, and going back until all species and reactions were checked, we created reduced reaction set.</a:t>
            </a:r>
          </a:p>
          <a:p>
            <a:pPr marL="0" marR="0">
              <a:lnSpc>
                <a:spcPct val="107000"/>
              </a:lnSpc>
              <a:spcBef>
                <a:spcPts val="0"/>
              </a:spcBef>
              <a:spcAft>
                <a:spcPts val="800"/>
              </a:spcAft>
            </a:pP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The table on upper right shows the number of species and reactions in full and reduced reaction set. Reduced set has 50% less species, has 35% of reactions and takes around 65% less time to complete the simulation.</a:t>
            </a:r>
          </a:p>
          <a:p>
            <a:pPr marL="0" marR="0">
              <a:lnSpc>
                <a:spcPct val="107000"/>
              </a:lnSpc>
              <a:spcBef>
                <a:spcPts val="0"/>
              </a:spcBef>
              <a:spcAft>
                <a:spcPts val="800"/>
              </a:spcAft>
            </a:pPr>
            <a:endParaRPr lang="en-US" sz="1400" dirty="0">
              <a:effectLst/>
              <a:latin typeface="Arial" panose="020B0604020202020204" pitchFamily="34" charset="0"/>
              <a:ea typeface="Calibri" panose="020F0502020204030204" pitchFamily="34" charset="0"/>
              <a:cs typeface="Arial" panose="020B0604020202020204" pitchFamily="34" charset="0"/>
            </a:endParaRPr>
          </a:p>
          <a:p>
            <a:pPr marL="0" marR="0">
              <a:lnSpc>
                <a:spcPct val="107000"/>
              </a:lnSpc>
              <a:spcBef>
                <a:spcPts val="0"/>
              </a:spcBef>
              <a:spcAft>
                <a:spcPts val="800"/>
              </a:spcAft>
            </a:pPr>
            <a:r>
              <a:rPr lang="en-US" sz="1400" dirty="0">
                <a:effectLst/>
                <a:latin typeface="Arial" panose="020B0604020202020204" pitchFamily="34" charset="0"/>
                <a:ea typeface="Calibri" panose="020F0502020204030204" pitchFamily="34" charset="0"/>
                <a:cs typeface="Arial" panose="020B0604020202020204" pitchFamily="34" charset="0"/>
              </a:rPr>
              <a:t>The plot on bottom right shows the time evolution of oxygen density simulated with full and reduced reaction set. The dashed green line shows the difference between both densities, where 1 means the densities are the same. The difference is getting smaller with advancing time and the system is not in steady state.</a:t>
            </a:r>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5</a:t>
            </a:fld>
            <a:endParaRPr lang="en-US"/>
          </a:p>
        </p:txBody>
      </p:sp>
    </p:spTree>
    <p:extLst>
      <p:ext uri="{BB962C8B-B14F-4D97-AF65-F5344CB8AC3E}">
        <p14:creationId xmlns:p14="http://schemas.microsoft.com/office/powerpoint/2010/main" val="36560433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57200" y="720725"/>
            <a:ext cx="6400800" cy="3600450"/>
          </a:xfrm>
        </p:spPr>
      </p:sp>
      <p:sp>
        <p:nvSpPr>
          <p:cNvPr id="3" name="备注占位符 2"/>
          <p:cNvSpPr>
            <a:spLocks noGrp="1"/>
          </p:cNvSpPr>
          <p:nvPr>
            <p:ph type="body" idx="1"/>
          </p:nvPr>
        </p:nvSpPr>
        <p:spPr/>
        <p:txBody>
          <a:bodyPr>
            <a:normAutofit lnSpcReduction="10000"/>
          </a:bodyPr>
          <a:lstStyle/>
          <a:p>
            <a:r>
              <a:rPr lang="en-GB" sz="1400" dirty="0"/>
              <a:t>Conclusions:</a:t>
            </a:r>
          </a:p>
          <a:p>
            <a:r>
              <a:rPr lang="en-GB" altLang="zh-CN" sz="1400" b="0" dirty="0"/>
              <a:t> - the sensitivity analysis is relatively easy to do with </a:t>
            </a:r>
            <a:r>
              <a:rPr lang="en-GB" altLang="zh-CN" sz="1400" b="0" dirty="0" err="1"/>
              <a:t>KGMf</a:t>
            </a:r>
            <a:r>
              <a:rPr lang="en-GB" altLang="zh-CN" sz="1400" b="0" dirty="0"/>
              <a:t>, defining dominant reactions requires quite some amount of manual work</a:t>
            </a:r>
          </a:p>
          <a:p>
            <a:r>
              <a:rPr lang="en-GB" altLang="zh-CN" sz="1400" b="0" dirty="0"/>
              <a:t> - the accuracy of the reduced reaction set depends heavily on simulated case. Presented O2-Ar case shows good agreement between full and reduced reaction set, but, for example, H2-Ar set under similar conditions shows huge difference in time evolution of H density (factor of 2.8 and getting bigger  with advancing time)</a:t>
            </a:r>
          </a:p>
          <a:p>
            <a:pPr marL="181220" indent="-181220">
              <a:buFontTx/>
              <a:buChar char="-"/>
            </a:pPr>
            <a:endParaRPr lang="en-GB" sz="1400" dirty="0"/>
          </a:p>
          <a:p>
            <a:r>
              <a:rPr lang="en-GB" sz="1400" dirty="0"/>
              <a:t>Future work:</a:t>
            </a:r>
          </a:p>
          <a:p>
            <a:pPr marL="181220" indent="-181220">
              <a:buFontTx/>
              <a:buChar char="-"/>
            </a:pPr>
            <a:r>
              <a:rPr lang="en-GB" sz="1400" dirty="0"/>
              <a:t>As the results are preliminary ones, extensive verification and validation of the code is necessary; especially validation is important to establish the fidelity of results produced by the code</a:t>
            </a:r>
          </a:p>
          <a:p>
            <a:pPr marL="181220" indent="-181220">
              <a:buFontTx/>
              <a:buChar char="-"/>
            </a:pPr>
            <a:r>
              <a:rPr lang="en-GB" sz="1400" dirty="0"/>
              <a:t>With large number of reactions, specially taking case of forward and reverse reactions, preparing the system with reduced reaction set can be tedious and prone to introduce errors (adding or leaving out reactions or species). Some sort of automation is needed.</a:t>
            </a:r>
          </a:p>
          <a:p>
            <a:pPr marL="181220" indent="-181220">
              <a:buFontTx/>
              <a:buChar char="-"/>
            </a:pPr>
            <a:r>
              <a:rPr lang="en-GB" sz="1400" dirty="0"/>
              <a:t>Tests with coupled BE solver needs to be conducted</a:t>
            </a:r>
          </a:p>
          <a:p>
            <a:pPr marL="181220" indent="-181220">
              <a:buFontTx/>
              <a:buChar char="-"/>
            </a:pPr>
            <a:r>
              <a:rPr lang="en-US" sz="1400" dirty="0"/>
              <a:t>Including BE solver to compute the EEDF increases the overall run time – the reduction of run time is needed; maybe one direction would be coupling with BOLSIG+/MCIG</a:t>
            </a:r>
          </a:p>
        </p:txBody>
      </p:sp>
      <p:sp>
        <p:nvSpPr>
          <p:cNvPr id="4" name="灯片编号占位符 3"/>
          <p:cNvSpPr>
            <a:spLocks noGrp="1"/>
          </p:cNvSpPr>
          <p:nvPr>
            <p:ph type="sldNum" sz="quarter" idx="10"/>
          </p:nvPr>
        </p:nvSpPr>
        <p:spPr/>
        <p:txBody>
          <a:bodyPr/>
          <a:lstStyle/>
          <a:p>
            <a:pPr>
              <a:defRPr/>
            </a:pPr>
            <a:fld id="{866FA8CE-E40E-4C93-BC61-9CE306019C17}" type="slidenum">
              <a:rPr lang="en-US" smtClean="0"/>
              <a:pPr>
                <a:defRPr/>
              </a:pPr>
              <a:t>6</a:t>
            </a:fld>
            <a:endParaRPr lang="en-US"/>
          </a:p>
        </p:txBody>
      </p:sp>
    </p:spTree>
    <p:extLst>
      <p:ext uri="{BB962C8B-B14F-4D97-AF65-F5344CB8AC3E}">
        <p14:creationId xmlns:p14="http://schemas.microsoft.com/office/powerpoint/2010/main" val="2051382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57A66-96B0-40F1-B2BD-DA8D7030CC11}"/>
              </a:ext>
            </a:extLst>
          </p:cNvPr>
          <p:cNvSpPr/>
          <p:nvPr userDrawn="1"/>
        </p:nvSpPr>
        <p:spPr>
          <a:xfrm>
            <a:off x="0" y="1"/>
            <a:ext cx="12192000" cy="1296236"/>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629921" y="1527348"/>
            <a:ext cx="10940627" cy="4782009"/>
          </a:xfrm>
          <a:prstGeom prst="rect">
            <a:avLst/>
          </a:prstGeom>
        </p:spPr>
        <p:txBody>
          <a:bodyPr/>
          <a:lstStyle>
            <a:lvl1pPr marL="270000" indent="-270000" algn="l">
              <a:spcBef>
                <a:spcPts val="0"/>
              </a:spcBef>
              <a:spcAft>
                <a:spcPts val="600"/>
              </a:spcAft>
              <a:buSzPct val="100000"/>
              <a:buFont typeface="Symbol" panose="05050102010706020507" pitchFamily="18" charset="2"/>
              <a:buChar char=""/>
              <a:defRPr sz="2000" b="1" strike="noStrike" baseline="0">
                <a:latin typeface="Arial" panose="020B0604020202020204" pitchFamily="34" charset="0"/>
                <a:cs typeface="Arial" panose="020B0604020202020204" pitchFamily="34" charset="0"/>
              </a:defRPr>
            </a:lvl1pPr>
            <a:lvl2pPr marL="540000" indent="-270000" algn="l">
              <a:spcBef>
                <a:spcPts val="0"/>
              </a:spcBef>
              <a:spcAft>
                <a:spcPts val="600"/>
              </a:spcAft>
              <a:buSzPct val="100000"/>
              <a:buFont typeface="Symbol" panose="05050102010706020507" pitchFamily="18" charset="2"/>
              <a:buChar char=""/>
              <a:defRPr sz="2000" b="1">
                <a:latin typeface="Arial" panose="020B0604020202020204" pitchFamily="34" charset="0"/>
                <a:cs typeface="Arial" panose="020B0604020202020204" pitchFamily="34" charset="0"/>
              </a:defRPr>
            </a:lvl2pPr>
            <a:lvl3pPr marL="90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3pPr>
            <a:lvl4pPr marL="126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4pPr>
            <a:lvl5pPr marL="162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5pPr>
          </a:lstStyle>
          <a:p>
            <a:pPr lvl="0"/>
            <a:r>
              <a:rPr lang="en-US" altLang="ko-KR" dirty="0"/>
              <a:t>Text should be Arial 20 </a:t>
            </a:r>
            <a:r>
              <a:rPr lang="en-US" altLang="ko-KR" dirty="0" err="1"/>
              <a:t>pt</a:t>
            </a:r>
            <a:r>
              <a:rPr lang="en-US" altLang="ko-KR" dirty="0"/>
              <a:t> (18 </a:t>
            </a:r>
            <a:r>
              <a:rPr lang="en-US" altLang="ko-KR" dirty="0" err="1"/>
              <a:t>pt</a:t>
            </a:r>
            <a:r>
              <a:rPr lang="en-US" altLang="ko-KR" dirty="0"/>
              <a:t> if you need more text) with bullets from the symbol list.  Line spacing for major bullets should be 0 points before, 6 </a:t>
            </a:r>
            <a:r>
              <a:rPr lang="en-US" altLang="ko-KR" dirty="0" err="1"/>
              <a:t>pts</a:t>
            </a:r>
            <a:r>
              <a:rPr lang="en-US" altLang="ko-KR" dirty="0"/>
              <a:t> after.</a:t>
            </a:r>
          </a:p>
          <a:p>
            <a:pPr lvl="1"/>
            <a:r>
              <a:rPr lang="en-US" altLang="ko-KR" dirty="0"/>
              <a:t>This is a sub-bullet line</a:t>
            </a:r>
          </a:p>
          <a:p>
            <a:pPr lvl="1"/>
            <a:r>
              <a:rPr lang="en-US" altLang="ko-KR" dirty="0"/>
              <a:t>This is another sub-bullet line</a:t>
            </a:r>
          </a:p>
          <a:p>
            <a:pPr lvl="1"/>
            <a:r>
              <a:rPr lang="en-US" altLang="ko-KR" dirty="0"/>
              <a:t>Last line should have spacing 6 </a:t>
            </a:r>
            <a:r>
              <a:rPr lang="en-US" altLang="ko-KR" dirty="0" err="1"/>
              <a:t>pts</a:t>
            </a:r>
            <a:r>
              <a:rPr lang="en-US" altLang="ko-KR" dirty="0"/>
              <a:t> after.</a:t>
            </a:r>
          </a:p>
          <a:p>
            <a:pPr lvl="0"/>
            <a:r>
              <a:rPr lang="en-US" altLang="ko-KR" dirty="0"/>
              <a:t>Insert figures as TIFF, JPEG or GIF files. </a:t>
            </a:r>
          </a:p>
          <a:p>
            <a:pPr lvl="1"/>
            <a:r>
              <a:rPr lang="en-US" altLang="ko-KR" dirty="0"/>
              <a:t>Animations should be GIF files that are self contained (that is not external files)</a:t>
            </a:r>
          </a:p>
          <a:p>
            <a:pPr lvl="1"/>
            <a:r>
              <a:rPr lang="en-US" altLang="ko-KR" dirty="0"/>
              <a:t>I can convert AVI and other formats to GIF</a:t>
            </a:r>
          </a:p>
          <a:p>
            <a:pPr lvl="0"/>
            <a:r>
              <a:rPr lang="en-US" altLang="ko-KR" dirty="0"/>
              <a:t>Another major bullet</a:t>
            </a:r>
          </a:p>
          <a:p>
            <a:pPr lvl="1"/>
            <a:r>
              <a:rPr lang="en-US" altLang="ko-KR" dirty="0"/>
              <a:t>Another sub-bullet.</a:t>
            </a:r>
          </a:p>
          <a:p>
            <a:pPr lvl="0"/>
            <a:r>
              <a:rPr lang="en-US" altLang="ko-KR" dirty="0"/>
              <a:t>Another line of text that continues for a second line. </a:t>
            </a:r>
          </a:p>
        </p:txBody>
      </p:sp>
      <p:sp>
        <p:nvSpPr>
          <p:cNvPr id="10" name="Title 1">
            <a:extLst>
              <a:ext uri="{FF2B5EF4-FFF2-40B4-BE49-F238E27FC236}">
                <a16:creationId xmlns:a16="http://schemas.microsoft.com/office/drawing/2014/main" id="{17347434-05BC-4F4B-B36C-4B4A807B583A}"/>
              </a:ext>
            </a:extLst>
          </p:cNvPr>
          <p:cNvSpPr>
            <a:spLocks noGrp="1"/>
          </p:cNvSpPr>
          <p:nvPr>
            <p:ph type="title" hasCustomPrompt="1"/>
          </p:nvPr>
        </p:nvSpPr>
        <p:spPr>
          <a:xfrm>
            <a:off x="1699114" y="-1"/>
            <a:ext cx="9871434" cy="1296235"/>
          </a:xfrm>
          <a:prstGeom prst="rect">
            <a:avLst/>
          </a:prstGeom>
        </p:spPr>
        <p:txBody>
          <a:bodyPr wrap="square" anchor="ctr">
            <a:noAutofit/>
          </a:bodyPr>
          <a:lstStyle>
            <a:lvl1pPr algn="l" eaLnBrk="0" hangingPunct="0">
              <a:lnSpc>
                <a:spcPts val="2800"/>
              </a:lnSpc>
              <a:defRPr lang="en-US" altLang="en-US" sz="1100" b="0" i="0" u="none" dirty="0">
                <a:solidFill>
                  <a:schemeClr val="bg1"/>
                </a:solidFill>
                <a:effectLst/>
                <a:latin typeface="Arial" panose="020B0604020202020204" pitchFamily="34" charset="0"/>
                <a:cs typeface="Arial" panose="020B0604020202020204" pitchFamily="34" charset="0"/>
              </a:defRPr>
            </a:lvl1pPr>
          </a:lstStyle>
          <a:p>
            <a:pPr eaLnBrk="0" hangingPunct="0"/>
            <a:r>
              <a:rPr lang="en-US" altLang="en-US" sz="2800" b="1" dirty="0">
                <a:latin typeface="Arial" charset="0"/>
              </a:rPr>
              <a:t>This is a 2-line title bottom aligned vertically and left align horizontally</a:t>
            </a:r>
            <a:endParaRPr lang="en-US" altLang="en-US" sz="2000" b="1" dirty="0">
              <a:latin typeface="Arial" charset="0"/>
            </a:endParaRPr>
          </a:p>
        </p:txBody>
      </p:sp>
      <p:sp>
        <p:nvSpPr>
          <p:cNvPr id="12" name="Slide Number Placeholder 3">
            <a:extLst>
              <a:ext uri="{FF2B5EF4-FFF2-40B4-BE49-F238E27FC236}">
                <a16:creationId xmlns:a16="http://schemas.microsoft.com/office/drawing/2014/main" id="{EAC2FB51-AC9F-4153-BF70-403DABC0B464}"/>
              </a:ext>
            </a:extLst>
          </p:cNvPr>
          <p:cNvSpPr txBox="1">
            <a:spLocks/>
          </p:cNvSpPr>
          <p:nvPr userDrawn="1"/>
        </p:nvSpPr>
        <p:spPr>
          <a:xfrm>
            <a:off x="10363200" y="6463778"/>
            <a:ext cx="1828800" cy="394223"/>
          </a:xfrm>
          <a:prstGeom prst="rect">
            <a:avLst/>
          </a:prstGeom>
        </p:spPr>
        <p:txBody>
          <a:bodyPr anchor="b"/>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r"/>
            <a:fld id="{0A6E4D3D-CF70-4170-8C78-73AEA453F11C}" type="slidenum">
              <a:rPr lang="en-US" smtClean="0"/>
              <a:pPr algn="r"/>
              <a:t>‹#›</a:t>
            </a:fld>
            <a:endParaRPr lang="en-US" dirty="0"/>
          </a:p>
        </p:txBody>
      </p:sp>
      <p:pic>
        <p:nvPicPr>
          <p:cNvPr id="8" name="Picture 7" descr="A picture containing book, text&#10;&#10;Description automatically generated">
            <a:extLst>
              <a:ext uri="{FF2B5EF4-FFF2-40B4-BE49-F238E27FC236}">
                <a16:creationId xmlns:a16="http://schemas.microsoft.com/office/drawing/2014/main" id="{055031AA-A983-48F4-A94B-C0CA2DBB31E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8167" y="73818"/>
            <a:ext cx="1402780" cy="1101839"/>
          </a:xfrm>
          <a:prstGeom prst="rect">
            <a:avLst/>
          </a:prstGeom>
        </p:spPr>
      </p:pic>
      <p:sp>
        <p:nvSpPr>
          <p:cNvPr id="4" name="Title 1">
            <a:extLst>
              <a:ext uri="{FF2B5EF4-FFF2-40B4-BE49-F238E27FC236}">
                <a16:creationId xmlns:a16="http://schemas.microsoft.com/office/drawing/2014/main" id="{F918F806-92BB-482B-9A33-6BDE8E7C3253}"/>
              </a:ext>
            </a:extLst>
          </p:cNvPr>
          <p:cNvSpPr txBox="1">
            <a:spLocks/>
          </p:cNvSpPr>
          <p:nvPr userDrawn="1"/>
        </p:nvSpPr>
        <p:spPr>
          <a:xfrm>
            <a:off x="0" y="6463777"/>
            <a:ext cx="1635761" cy="450700"/>
          </a:xfrm>
          <a:prstGeom prst="rect">
            <a:avLst/>
          </a:prstGeom>
        </p:spPr>
        <p:txBody>
          <a:bodyPr anchor="t"/>
          <a:lstStyle>
            <a:lvl1pPr algn="ctr" rtl="0" eaLnBrk="0" fontAlgn="base" hangingPunct="0">
              <a:spcBef>
                <a:spcPct val="0"/>
              </a:spcBef>
              <a:spcAft>
                <a:spcPct val="0"/>
              </a:spcAft>
              <a:defRPr sz="3600" b="1" i="0">
                <a:solidFill>
                  <a:schemeClr val="tx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lgn="l"/>
            <a:r>
              <a:rPr lang="en-GB" altLang="en-US" sz="1800" b="0" kern="0" dirty="0">
                <a:latin typeface="Arial" charset="0"/>
              </a:rPr>
              <a:t>MIPSE 2020</a:t>
            </a:r>
            <a:endParaRPr lang="en-US" altLang="en-US" sz="1800" b="0" kern="0" dirty="0">
              <a:latin typeface="Arial" charset="0"/>
            </a:endParaRPr>
          </a:p>
        </p:txBody>
      </p:sp>
    </p:spTree>
    <p:extLst>
      <p:ext uri="{BB962C8B-B14F-4D97-AF65-F5344CB8AC3E}">
        <p14:creationId xmlns:p14="http://schemas.microsoft.com/office/powerpoint/2010/main" val="3776823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_green_hea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257A66-96B0-40F1-B2BD-DA8D7030CC11}"/>
              </a:ext>
            </a:extLst>
          </p:cNvPr>
          <p:cNvSpPr/>
          <p:nvPr userDrawn="1"/>
        </p:nvSpPr>
        <p:spPr>
          <a:xfrm>
            <a:off x="0" y="1"/>
            <a:ext cx="12192000" cy="780305"/>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hasCustomPrompt="1"/>
          </p:nvPr>
        </p:nvSpPr>
        <p:spPr>
          <a:xfrm>
            <a:off x="629921" y="914398"/>
            <a:ext cx="10940627" cy="5394960"/>
          </a:xfrm>
          <a:prstGeom prst="rect">
            <a:avLst/>
          </a:prstGeom>
        </p:spPr>
        <p:txBody>
          <a:bodyPr/>
          <a:lstStyle>
            <a:lvl1pPr marL="270000" indent="-270000" algn="l">
              <a:spcBef>
                <a:spcPts val="0"/>
              </a:spcBef>
              <a:spcAft>
                <a:spcPts val="600"/>
              </a:spcAft>
              <a:buSzPct val="100000"/>
              <a:buFont typeface="Symbol" panose="05050102010706020507" pitchFamily="18" charset="2"/>
              <a:buChar char=""/>
              <a:defRPr sz="2000" b="1" strike="noStrike" baseline="0">
                <a:latin typeface="Arial" panose="020B0604020202020204" pitchFamily="34" charset="0"/>
                <a:cs typeface="Arial" panose="020B0604020202020204" pitchFamily="34" charset="0"/>
              </a:defRPr>
            </a:lvl1pPr>
            <a:lvl2pPr marL="540000" indent="-270000" algn="l">
              <a:spcBef>
                <a:spcPts val="0"/>
              </a:spcBef>
              <a:spcAft>
                <a:spcPts val="600"/>
              </a:spcAft>
              <a:buSzPct val="100000"/>
              <a:buFont typeface="Symbol" panose="05050102010706020507" pitchFamily="18" charset="2"/>
              <a:buChar char=""/>
              <a:defRPr sz="2000" b="1">
                <a:latin typeface="Arial" panose="020B0604020202020204" pitchFamily="34" charset="0"/>
                <a:cs typeface="Arial" panose="020B0604020202020204" pitchFamily="34" charset="0"/>
              </a:defRPr>
            </a:lvl2pPr>
            <a:lvl3pPr marL="90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3pPr>
            <a:lvl4pPr marL="126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4pPr>
            <a:lvl5pPr marL="1620000" indent="-270000">
              <a:spcBef>
                <a:spcPts val="0"/>
              </a:spcBef>
              <a:spcAft>
                <a:spcPts val="600"/>
              </a:spcAft>
              <a:buSzPct val="100000"/>
              <a:buFont typeface="Symbol" panose="05050102010706020507" pitchFamily="18" charset="2"/>
              <a:buChar char=""/>
              <a:defRPr sz="2200" b="1">
                <a:latin typeface="Arial" panose="020B0604020202020204" pitchFamily="34" charset="0"/>
                <a:cs typeface="Arial" panose="020B0604020202020204" pitchFamily="34" charset="0"/>
              </a:defRPr>
            </a:lvl5pPr>
          </a:lstStyle>
          <a:p>
            <a:pPr lvl="0"/>
            <a:r>
              <a:rPr lang="en-US" altLang="ko-KR" dirty="0"/>
              <a:t>Text should be Arial 20 </a:t>
            </a:r>
            <a:r>
              <a:rPr lang="en-US" altLang="ko-KR" dirty="0" err="1"/>
              <a:t>pt</a:t>
            </a:r>
            <a:r>
              <a:rPr lang="en-US" altLang="ko-KR" dirty="0"/>
              <a:t> (18 </a:t>
            </a:r>
            <a:r>
              <a:rPr lang="en-US" altLang="ko-KR" dirty="0" err="1"/>
              <a:t>pt</a:t>
            </a:r>
            <a:r>
              <a:rPr lang="en-US" altLang="ko-KR" dirty="0"/>
              <a:t> if you need more text) with bullets from the symbol list.  Line spacing for major bullets should be 0 points before, 6 </a:t>
            </a:r>
            <a:r>
              <a:rPr lang="en-US" altLang="ko-KR" dirty="0" err="1"/>
              <a:t>pts</a:t>
            </a:r>
            <a:r>
              <a:rPr lang="en-US" altLang="ko-KR" dirty="0"/>
              <a:t> after.</a:t>
            </a:r>
          </a:p>
          <a:p>
            <a:pPr lvl="1"/>
            <a:r>
              <a:rPr lang="en-US" altLang="ko-KR" dirty="0"/>
              <a:t>This is a sub-bullet line</a:t>
            </a:r>
          </a:p>
          <a:p>
            <a:pPr lvl="1"/>
            <a:r>
              <a:rPr lang="en-US" altLang="ko-KR" dirty="0"/>
              <a:t>This is another sub-bullet line</a:t>
            </a:r>
          </a:p>
          <a:p>
            <a:pPr lvl="1"/>
            <a:r>
              <a:rPr lang="en-US" altLang="ko-KR" dirty="0"/>
              <a:t>Last line should have spacing 6 </a:t>
            </a:r>
            <a:r>
              <a:rPr lang="en-US" altLang="ko-KR" dirty="0" err="1"/>
              <a:t>pts</a:t>
            </a:r>
            <a:r>
              <a:rPr lang="en-US" altLang="ko-KR" dirty="0"/>
              <a:t> after.</a:t>
            </a:r>
          </a:p>
          <a:p>
            <a:pPr lvl="0"/>
            <a:r>
              <a:rPr lang="en-US" altLang="ko-KR" dirty="0"/>
              <a:t>Insert figures as TIFF, JPEG or GIF files. </a:t>
            </a:r>
          </a:p>
          <a:p>
            <a:pPr lvl="1"/>
            <a:r>
              <a:rPr lang="en-US" altLang="ko-KR" dirty="0"/>
              <a:t>Animations should be GIF files that are self contained (that is not external files)</a:t>
            </a:r>
          </a:p>
          <a:p>
            <a:pPr lvl="1"/>
            <a:r>
              <a:rPr lang="en-US" altLang="ko-KR" dirty="0"/>
              <a:t>I can convert AVI and other formats to GIF</a:t>
            </a:r>
          </a:p>
          <a:p>
            <a:pPr lvl="0"/>
            <a:r>
              <a:rPr lang="en-US" altLang="ko-KR" dirty="0"/>
              <a:t>Another major bullet</a:t>
            </a:r>
          </a:p>
          <a:p>
            <a:pPr lvl="1"/>
            <a:r>
              <a:rPr lang="en-US" altLang="ko-KR" dirty="0"/>
              <a:t>Another sub-bullet.</a:t>
            </a:r>
          </a:p>
          <a:p>
            <a:pPr lvl="0"/>
            <a:r>
              <a:rPr lang="en-US" altLang="ko-KR" dirty="0"/>
              <a:t>Another line of text that continues for a second line. </a:t>
            </a:r>
          </a:p>
        </p:txBody>
      </p:sp>
      <p:sp>
        <p:nvSpPr>
          <p:cNvPr id="10" name="Title 1">
            <a:extLst>
              <a:ext uri="{FF2B5EF4-FFF2-40B4-BE49-F238E27FC236}">
                <a16:creationId xmlns:a16="http://schemas.microsoft.com/office/drawing/2014/main" id="{17347434-05BC-4F4B-B36C-4B4A807B583A}"/>
              </a:ext>
            </a:extLst>
          </p:cNvPr>
          <p:cNvSpPr>
            <a:spLocks noGrp="1"/>
          </p:cNvSpPr>
          <p:nvPr>
            <p:ph type="title" hasCustomPrompt="1"/>
          </p:nvPr>
        </p:nvSpPr>
        <p:spPr>
          <a:xfrm>
            <a:off x="1103207" y="1"/>
            <a:ext cx="10940627" cy="780306"/>
          </a:xfrm>
          <a:prstGeom prst="rect">
            <a:avLst/>
          </a:prstGeom>
        </p:spPr>
        <p:txBody>
          <a:bodyPr anchor="ctr"/>
          <a:lstStyle>
            <a:lvl1pPr algn="l" eaLnBrk="0" hangingPunct="0">
              <a:lnSpc>
                <a:spcPts val="2800"/>
              </a:lnSpc>
              <a:defRPr lang="en-US" altLang="en-US" sz="2800" b="0" i="0" u="none" dirty="0">
                <a:solidFill>
                  <a:schemeClr val="bg1"/>
                </a:solidFill>
                <a:effectLst/>
                <a:latin typeface="Arial" panose="020B0604020202020204" pitchFamily="34" charset="0"/>
                <a:cs typeface="Arial" panose="020B0604020202020204" pitchFamily="34" charset="0"/>
              </a:defRPr>
            </a:lvl1pPr>
          </a:lstStyle>
          <a:p>
            <a:pPr eaLnBrk="0" hangingPunct="0"/>
            <a:r>
              <a:rPr lang="en-US" altLang="en-US" sz="2800" b="1" dirty="0">
                <a:latin typeface="Arial" charset="0"/>
              </a:rPr>
              <a:t>This is a 2-line title bottom aligned vertically and left align horizontally</a:t>
            </a:r>
            <a:endParaRPr lang="en-US" altLang="en-US" sz="2000" b="1" dirty="0">
              <a:latin typeface="Arial" charset="0"/>
            </a:endParaRPr>
          </a:p>
        </p:txBody>
      </p:sp>
      <p:sp>
        <p:nvSpPr>
          <p:cNvPr id="12" name="Slide Number Placeholder 3">
            <a:extLst>
              <a:ext uri="{FF2B5EF4-FFF2-40B4-BE49-F238E27FC236}">
                <a16:creationId xmlns:a16="http://schemas.microsoft.com/office/drawing/2014/main" id="{EAC2FB51-AC9F-4153-BF70-403DABC0B464}"/>
              </a:ext>
            </a:extLst>
          </p:cNvPr>
          <p:cNvSpPr txBox="1">
            <a:spLocks/>
          </p:cNvSpPr>
          <p:nvPr userDrawn="1"/>
        </p:nvSpPr>
        <p:spPr>
          <a:xfrm>
            <a:off x="10363200" y="6463778"/>
            <a:ext cx="1828800" cy="394223"/>
          </a:xfrm>
          <a:prstGeom prst="rect">
            <a:avLst/>
          </a:prstGeom>
        </p:spPr>
        <p:txBody>
          <a:bodyPr anchor="b"/>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lgn="r"/>
            <a:fld id="{0A6E4D3D-CF70-4170-8C78-73AEA453F11C}" type="slidenum">
              <a:rPr lang="en-US" smtClean="0"/>
              <a:pPr algn="r"/>
              <a:t>‹#›</a:t>
            </a:fld>
            <a:endParaRPr lang="en-US" dirty="0"/>
          </a:p>
        </p:txBody>
      </p:sp>
      <p:pic>
        <p:nvPicPr>
          <p:cNvPr id="8" name="Picture 7" descr="A picture containing book, text&#10;&#10;Description automatically generated">
            <a:extLst>
              <a:ext uri="{FF2B5EF4-FFF2-40B4-BE49-F238E27FC236}">
                <a16:creationId xmlns:a16="http://schemas.microsoft.com/office/drawing/2014/main" id="{055031AA-A983-48F4-A94B-C0CA2DBB31E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8167" y="73818"/>
            <a:ext cx="806873" cy="633773"/>
          </a:xfrm>
          <a:prstGeom prst="rect">
            <a:avLst/>
          </a:prstGeom>
        </p:spPr>
      </p:pic>
      <p:sp>
        <p:nvSpPr>
          <p:cNvPr id="4" name="Title 1">
            <a:extLst>
              <a:ext uri="{FF2B5EF4-FFF2-40B4-BE49-F238E27FC236}">
                <a16:creationId xmlns:a16="http://schemas.microsoft.com/office/drawing/2014/main" id="{F918F806-92BB-482B-9A33-6BDE8E7C3253}"/>
              </a:ext>
            </a:extLst>
          </p:cNvPr>
          <p:cNvSpPr txBox="1">
            <a:spLocks/>
          </p:cNvSpPr>
          <p:nvPr userDrawn="1"/>
        </p:nvSpPr>
        <p:spPr>
          <a:xfrm>
            <a:off x="0" y="6463777"/>
            <a:ext cx="1635761" cy="450700"/>
          </a:xfrm>
          <a:prstGeom prst="rect">
            <a:avLst/>
          </a:prstGeom>
        </p:spPr>
        <p:txBody>
          <a:bodyPr anchor="t"/>
          <a:lstStyle>
            <a:lvl1pPr algn="ctr" rtl="0" eaLnBrk="0" fontAlgn="base" hangingPunct="0">
              <a:spcBef>
                <a:spcPct val="0"/>
              </a:spcBef>
              <a:spcAft>
                <a:spcPct val="0"/>
              </a:spcAft>
              <a:defRPr sz="3600" b="1" i="0">
                <a:solidFill>
                  <a:schemeClr val="tx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lgn="l"/>
            <a:r>
              <a:rPr lang="en-GB" altLang="en-US" sz="1800" b="0" kern="0" dirty="0">
                <a:latin typeface="Arial" charset="0"/>
              </a:rPr>
              <a:t>MIPSE 2020</a:t>
            </a:r>
            <a:endParaRPr lang="en-US" altLang="en-US" sz="1800" b="0" kern="0" dirty="0">
              <a:latin typeface="Arial" charset="0"/>
            </a:endParaRPr>
          </a:p>
        </p:txBody>
      </p:sp>
    </p:spTree>
    <p:extLst>
      <p:ext uri="{BB962C8B-B14F-4D97-AF65-F5344CB8AC3E}">
        <p14:creationId xmlns:p14="http://schemas.microsoft.com/office/powerpoint/2010/main" val="38029366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2" r:id="rId1"/>
    <p:sldLayoutId id="2147483691" r:id="rId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921" y="1381771"/>
            <a:ext cx="10940627" cy="1586956"/>
          </a:xfrm>
          <a:prstGeom prst="rect">
            <a:avLst/>
          </a:prstGeom>
        </p:spPr>
        <p:txBody>
          <a:bodyPr>
            <a:noAutofit/>
          </a:bodyPr>
          <a:lstStyle/>
          <a:p>
            <a:pPr marL="0" indent="0" algn="ctr">
              <a:buNone/>
            </a:pPr>
            <a:r>
              <a:rPr lang="en-US" altLang="zh-CN" sz="2400" u="sng" spc="-1" dirty="0">
                <a:latin typeface="Arial"/>
              </a:rPr>
              <a:t>Janez Krek</a:t>
            </a:r>
            <a:r>
              <a:rPr lang="en-US" altLang="zh-CN" sz="2400" b="0" spc="-1" baseline="30000" dirty="0">
                <a:latin typeface="Arial"/>
              </a:rPr>
              <a:t>1</a:t>
            </a:r>
            <a:r>
              <a:rPr lang="en-US" altLang="zh-CN" sz="2400" b="0" spc="-1" dirty="0">
                <a:latin typeface="Arial"/>
              </a:rPr>
              <a:t>, </a:t>
            </a:r>
            <a:r>
              <a:rPr lang="en-US" sz="2400" b="0" spc="-1" dirty="0" err="1">
                <a:latin typeface="Arial"/>
              </a:rPr>
              <a:t>Y</a:t>
            </a:r>
            <a:r>
              <a:rPr lang="en-US" altLang="zh-CN" sz="2400" b="0" spc="-1" dirty="0" err="1">
                <a:latin typeface="Arial"/>
              </a:rPr>
              <a:t>angyang</a:t>
            </a:r>
            <a:r>
              <a:rPr lang="en-US" altLang="zh-CN" sz="2400" b="0" spc="-1" dirty="0">
                <a:latin typeface="Arial"/>
              </a:rPr>
              <a:t> Fu</a:t>
            </a:r>
            <a:r>
              <a:rPr lang="en-US" altLang="zh-CN" sz="2400" b="0" spc="-1" baseline="30000" dirty="0">
                <a:latin typeface="Arial"/>
              </a:rPr>
              <a:t>1,2</a:t>
            </a:r>
            <a:r>
              <a:rPr lang="en-US" altLang="zh-CN" sz="2400" b="0" spc="-1" dirty="0">
                <a:latin typeface="Arial"/>
              </a:rPr>
              <a:t>, and John P. Verboncoeur</a:t>
            </a:r>
            <a:r>
              <a:rPr lang="en-US" altLang="zh-CN" sz="2400" b="0" spc="-1" baseline="30000" dirty="0">
                <a:latin typeface="Arial"/>
              </a:rPr>
              <a:t>1,2</a:t>
            </a:r>
          </a:p>
          <a:p>
            <a:pPr marL="0" indent="0" algn="ctr">
              <a:buNone/>
            </a:pPr>
            <a:r>
              <a:rPr lang="en-US" sz="2400" b="0" spc="-1" baseline="30000" dirty="0">
                <a:latin typeface="Arial"/>
              </a:rPr>
              <a:t>1 </a:t>
            </a:r>
            <a:r>
              <a:rPr lang="en-US" sz="1800" b="0" spc="-1" dirty="0">
                <a:latin typeface="Arial"/>
              </a:rPr>
              <a:t>Department of Computational Mathematics, Science and Engineering, Michigan State University</a:t>
            </a:r>
          </a:p>
          <a:p>
            <a:pPr marL="0" indent="0" algn="ctr">
              <a:buNone/>
            </a:pPr>
            <a:r>
              <a:rPr lang="en-US" sz="1800" b="0" spc="-1" baseline="30000" dirty="0">
                <a:latin typeface="Arial"/>
              </a:rPr>
              <a:t>2 </a:t>
            </a:r>
            <a:r>
              <a:rPr lang="en-US" sz="1800" b="0" spc="-1" dirty="0">
                <a:latin typeface="Arial"/>
              </a:rPr>
              <a:t>Department of Electrical and Computer Engineering, Michigan State University</a:t>
            </a:r>
          </a:p>
          <a:p>
            <a:pPr marL="0" indent="0" algn="ctr">
              <a:buNone/>
            </a:pPr>
            <a:r>
              <a:rPr lang="en-US" sz="1800" b="0" spc="-1" dirty="0">
                <a:latin typeface="Arial"/>
              </a:rPr>
              <a:t>e-mail: </a:t>
            </a:r>
            <a:r>
              <a:rPr lang="en-US" sz="1800" b="0" spc="-1" dirty="0">
                <a:solidFill>
                  <a:schemeClr val="accent2"/>
                </a:solidFill>
                <a:latin typeface="Arial"/>
              </a:rPr>
              <a:t>krek@msu.edu, fuyangya@msu.edu, johnv@msu.edu</a:t>
            </a:r>
          </a:p>
        </p:txBody>
      </p:sp>
      <p:sp>
        <p:nvSpPr>
          <p:cNvPr id="2" name="Title 1"/>
          <p:cNvSpPr>
            <a:spLocks noGrp="1"/>
          </p:cNvSpPr>
          <p:nvPr>
            <p:ph type="title"/>
          </p:nvPr>
        </p:nvSpPr>
        <p:spPr/>
        <p:txBody>
          <a:bodyPr/>
          <a:lstStyle/>
          <a:p>
            <a:pPr algn="ctr">
              <a:lnSpc>
                <a:spcPct val="100000"/>
              </a:lnSpc>
            </a:pPr>
            <a:r>
              <a:rPr lang="en-GB" sz="2800" b="1" spc="-1" dirty="0"/>
              <a:t>Utilizing A Global Model to Identify Relevant Reactions</a:t>
            </a:r>
            <a:br>
              <a:rPr lang="en-GB" sz="2800" b="1" spc="-1" dirty="0"/>
            </a:br>
            <a:r>
              <a:rPr lang="en-GB" sz="2800" b="1" spc="-1" dirty="0"/>
              <a:t>in Chemically Complicated Plasma Systems</a:t>
            </a:r>
            <a:endParaRPr lang="en-US" sz="2800" b="1" dirty="0"/>
          </a:p>
        </p:txBody>
      </p:sp>
      <p:sp>
        <p:nvSpPr>
          <p:cNvPr id="4" name="Content Placeholder 2">
            <a:extLst>
              <a:ext uri="{FF2B5EF4-FFF2-40B4-BE49-F238E27FC236}">
                <a16:creationId xmlns:a16="http://schemas.microsoft.com/office/drawing/2014/main" id="{F9CC882B-1AC1-4729-BB36-2922D38642F7}"/>
              </a:ext>
            </a:extLst>
          </p:cNvPr>
          <p:cNvSpPr txBox="1">
            <a:spLocks/>
          </p:cNvSpPr>
          <p:nvPr/>
        </p:nvSpPr>
        <p:spPr>
          <a:xfrm>
            <a:off x="6096000" y="3120306"/>
            <a:ext cx="5557520" cy="2264494"/>
          </a:xfrm>
          <a:prstGeom prst="rect">
            <a:avLst/>
          </a:prstGeom>
        </p:spPr>
        <p:txBody>
          <a:bodyPr>
            <a:noAutofit/>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None/>
            </a:pPr>
            <a:r>
              <a:rPr lang="en-US" dirty="0"/>
              <a:t>The kinetic global model framework (</a:t>
            </a:r>
            <a:r>
              <a:rPr lang="en-US" dirty="0" err="1"/>
              <a:t>KGMf</a:t>
            </a:r>
            <a:r>
              <a:rPr lang="en-US" dirty="0"/>
              <a:t>): </a:t>
            </a:r>
          </a:p>
          <a:p>
            <a:pPr marL="0" indent="0">
              <a:buNone/>
            </a:pPr>
            <a:r>
              <a:rPr lang="en-US" b="0" dirty="0"/>
              <a:t>Is a </a:t>
            </a:r>
            <a:r>
              <a:rPr lang="en-US" b="0" dirty="0">
                <a:solidFill>
                  <a:srgbClr val="FF0000"/>
                </a:solidFill>
              </a:rPr>
              <a:t>Python based open-source implementation </a:t>
            </a:r>
            <a:r>
              <a:rPr lang="en-US" b="0" dirty="0"/>
              <a:t>of a global model, designed to investigate macroscopic plasma characteristics in systems with large reactions sets, such as plasma assisted combustion [1] or inverse combustion (CO</a:t>
            </a:r>
            <a:r>
              <a:rPr lang="en-US" b="0" baseline="-25000" dirty="0"/>
              <a:t>2</a:t>
            </a:r>
            <a:r>
              <a:rPr lang="en-US" b="0" dirty="0"/>
              <a:t> → CH</a:t>
            </a:r>
            <a:r>
              <a:rPr lang="en-US" b="0" baseline="-25000" dirty="0"/>
              <a:t>4</a:t>
            </a:r>
            <a:r>
              <a:rPr lang="en-US" b="0" dirty="0"/>
              <a:t>) [2].</a:t>
            </a:r>
          </a:p>
          <a:p>
            <a:pPr marL="0" indent="0">
              <a:buNone/>
            </a:pPr>
            <a:r>
              <a:rPr lang="en-US" b="0" kern="0" spc="-1" dirty="0">
                <a:latin typeface="Arial"/>
              </a:rPr>
              <a:t> </a:t>
            </a:r>
          </a:p>
          <a:p>
            <a:pPr>
              <a:lnSpc>
                <a:spcPct val="150000"/>
              </a:lnSpc>
            </a:pPr>
            <a:endParaRPr lang="en-US" b="0" kern="0" spc="-1" dirty="0">
              <a:latin typeface="Arial"/>
            </a:endParaRPr>
          </a:p>
        </p:txBody>
      </p:sp>
      <p:cxnSp>
        <p:nvCxnSpPr>
          <p:cNvPr id="8" name="Straight Connector 7">
            <a:extLst>
              <a:ext uri="{FF2B5EF4-FFF2-40B4-BE49-F238E27FC236}">
                <a16:creationId xmlns:a16="http://schemas.microsoft.com/office/drawing/2014/main" id="{DCB195B2-A889-4A1C-ADA7-71031DC728EE}"/>
              </a:ext>
            </a:extLst>
          </p:cNvPr>
          <p:cNvCxnSpPr>
            <a:cxnSpLocks/>
          </p:cNvCxnSpPr>
          <p:nvPr/>
        </p:nvCxnSpPr>
        <p:spPr>
          <a:xfrm>
            <a:off x="621452" y="2968727"/>
            <a:ext cx="10949096" cy="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sp>
        <p:nvSpPr>
          <p:cNvPr id="12" name="Content Placeholder 2">
            <a:extLst>
              <a:ext uri="{FF2B5EF4-FFF2-40B4-BE49-F238E27FC236}">
                <a16:creationId xmlns:a16="http://schemas.microsoft.com/office/drawing/2014/main" id="{A1B08501-7590-439D-A02E-B85E67ED2DFC}"/>
              </a:ext>
            </a:extLst>
          </p:cNvPr>
          <p:cNvSpPr txBox="1">
            <a:spLocks/>
          </p:cNvSpPr>
          <p:nvPr/>
        </p:nvSpPr>
        <p:spPr bwMode="auto">
          <a:xfrm>
            <a:off x="621452" y="3120304"/>
            <a:ext cx="5474548" cy="3331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eaLnBrk="1" hangingPunct="1">
              <a:spcBef>
                <a:spcPct val="0"/>
              </a:spcBef>
              <a:buNone/>
            </a:pPr>
            <a:r>
              <a:rPr lang="en-US" kern="0" spc="-1" dirty="0">
                <a:latin typeface="Arial"/>
              </a:rPr>
              <a:t>Benefits of utilizing global models</a:t>
            </a:r>
            <a:r>
              <a:rPr kumimoji="1" lang="en-US" altLang="en-US" dirty="0">
                <a:latin typeface="Arial" charset="0"/>
                <a:ea typeface="굴림" charset="-127"/>
              </a:rPr>
              <a:t>: </a:t>
            </a:r>
            <a:endParaRPr kumimoji="1" lang="en-US" altLang="en-US" b="0" dirty="0">
              <a:latin typeface="Arial" charset="0"/>
              <a:ea typeface="굴림" charset="-127"/>
            </a:endParaRPr>
          </a:p>
          <a:p>
            <a:pPr eaLnBrk="1" hangingPunct="1">
              <a:spcBef>
                <a:spcPct val="0"/>
              </a:spcBef>
              <a:buFont typeface="Symbol" pitchFamily="18" charset="2"/>
              <a:buChar char="·"/>
            </a:pPr>
            <a:r>
              <a:rPr kumimoji="1" lang="en-US" altLang="en-US" b="0" dirty="0">
                <a:latin typeface="Arial" charset="0"/>
                <a:ea typeface="굴림" charset="-127"/>
              </a:rPr>
              <a:t>identifying main reaction pathways in multi-species plasma systems</a:t>
            </a:r>
          </a:p>
          <a:p>
            <a:pPr eaLnBrk="1" hangingPunct="1">
              <a:spcBef>
                <a:spcPct val="0"/>
              </a:spcBef>
              <a:buFont typeface="Symbol" pitchFamily="18" charset="2"/>
              <a:buChar char="·"/>
            </a:pPr>
            <a:r>
              <a:rPr kumimoji="1" lang="en-US" altLang="en-US" b="0" dirty="0">
                <a:latin typeface="Arial" charset="0"/>
                <a:ea typeface="굴림" charset="-127"/>
              </a:rPr>
              <a:t>reducing number of reactions</a:t>
            </a:r>
          </a:p>
          <a:p>
            <a:pPr eaLnBrk="1" hangingPunct="1">
              <a:spcBef>
                <a:spcPct val="0"/>
              </a:spcBef>
              <a:buFont typeface="Symbol" pitchFamily="18" charset="2"/>
              <a:buChar char="·"/>
            </a:pPr>
            <a:r>
              <a:rPr kumimoji="1" lang="en-US" altLang="en-US" b="0" dirty="0">
                <a:latin typeface="Arial" charset="0"/>
                <a:ea typeface="굴림" charset="-127"/>
              </a:rPr>
              <a:t>suitable for parameter sweeping</a:t>
            </a:r>
          </a:p>
          <a:p>
            <a:pPr eaLnBrk="1" hangingPunct="1">
              <a:spcBef>
                <a:spcPct val="0"/>
              </a:spcBef>
              <a:buFont typeface="Symbol" pitchFamily="18" charset="2"/>
              <a:buChar char="·"/>
            </a:pPr>
            <a:r>
              <a:rPr kumimoji="1" lang="en-US" altLang="en-US" b="0" dirty="0">
                <a:latin typeface="Arial" charset="0"/>
                <a:ea typeface="굴림" charset="-127"/>
              </a:rPr>
              <a:t>can be utilized as chemistry engine for fluid model codes (hybrid simulation codes)</a:t>
            </a:r>
          </a:p>
          <a:p>
            <a:pPr eaLnBrk="1" hangingPunct="1">
              <a:spcBef>
                <a:spcPct val="0"/>
              </a:spcBef>
              <a:buFont typeface="Symbol" pitchFamily="18" charset="2"/>
              <a:buChar char="·"/>
            </a:pPr>
            <a:r>
              <a:rPr kumimoji="1" lang="en-US" altLang="en-US" b="0" dirty="0">
                <a:latin typeface="Arial" charset="0"/>
                <a:ea typeface="굴림" charset="-127"/>
              </a:rPr>
              <a:t>provide rapid calculation times </a:t>
            </a:r>
            <a:r>
              <a:rPr kumimoji="1" lang="en-US" altLang="en-US" b="0" dirty="0">
                <a:solidFill>
                  <a:srgbClr val="FF0000"/>
                </a:solidFill>
                <a:latin typeface="Arial" charset="0"/>
                <a:ea typeface="굴림" charset="-127"/>
              </a:rPr>
              <a:t>~ 1min</a:t>
            </a:r>
            <a:r>
              <a:rPr kumimoji="1" lang="en-US" altLang="en-US" b="0" dirty="0">
                <a:latin typeface="Arial" charset="0"/>
                <a:ea typeface="굴림" charset="-127"/>
              </a:rPr>
              <a:t> </a:t>
            </a:r>
            <a:br>
              <a:rPr kumimoji="1" lang="en-US" altLang="en-US" b="0" dirty="0">
                <a:latin typeface="Arial" charset="0"/>
                <a:ea typeface="굴림" charset="-127"/>
              </a:rPr>
            </a:br>
            <a:r>
              <a:rPr kumimoji="1" lang="en-US" altLang="en-US" b="0" dirty="0">
                <a:latin typeface="Arial" charset="0"/>
                <a:ea typeface="굴림" charset="-127"/>
              </a:rPr>
              <a:t>(not days)</a:t>
            </a:r>
          </a:p>
        </p:txBody>
      </p:sp>
      <p:sp>
        <p:nvSpPr>
          <p:cNvPr id="28" name="Subtitle 2">
            <a:extLst>
              <a:ext uri="{FF2B5EF4-FFF2-40B4-BE49-F238E27FC236}">
                <a16:creationId xmlns:a16="http://schemas.microsoft.com/office/drawing/2014/main" id="{F522C219-50D3-4061-97A9-303352C342C1}"/>
              </a:ext>
            </a:extLst>
          </p:cNvPr>
          <p:cNvSpPr txBox="1">
            <a:spLocks/>
          </p:cNvSpPr>
          <p:nvPr/>
        </p:nvSpPr>
        <p:spPr>
          <a:xfrm>
            <a:off x="621453" y="6289040"/>
            <a:ext cx="10949096" cy="568960"/>
          </a:xfrm>
          <a:prstGeom prst="rect">
            <a:avLst/>
          </a:prstGeom>
        </p:spPr>
        <p:txBody>
          <a:bodyPr>
            <a:noAutofit/>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lgn="ctr">
              <a:buNone/>
            </a:pPr>
            <a:r>
              <a:rPr lang="en-GB" altLang="zh-CN" sz="1600" b="0" kern="0" dirty="0">
                <a:solidFill>
                  <a:srgbClr val="FF0000"/>
                </a:solidFill>
              </a:rPr>
              <a:t>Work supported by Air Force Office of Scientific Research (AFOSR) Grant No. FA9550-18-1-0062 </a:t>
            </a:r>
            <a:br>
              <a:rPr lang="en-GB" altLang="zh-CN" sz="1600" b="0" kern="0" dirty="0">
                <a:solidFill>
                  <a:srgbClr val="FF0000"/>
                </a:solidFill>
              </a:rPr>
            </a:br>
            <a:r>
              <a:rPr lang="en-GB" altLang="zh-CN" sz="1600" b="0" kern="0" dirty="0">
                <a:solidFill>
                  <a:srgbClr val="FF0000"/>
                </a:solidFill>
              </a:rPr>
              <a:t>and U.S. Department of Energy (DoE) Plasma Science </a:t>
            </a:r>
            <a:r>
              <a:rPr lang="en-GB" altLang="zh-CN" sz="1600" b="0" kern="0" dirty="0" err="1">
                <a:solidFill>
                  <a:srgbClr val="FF0000"/>
                </a:solidFill>
              </a:rPr>
              <a:t>Center</a:t>
            </a:r>
            <a:r>
              <a:rPr lang="en-GB" altLang="zh-CN" sz="1600" b="0" kern="0" dirty="0">
                <a:solidFill>
                  <a:srgbClr val="FF0000"/>
                </a:solidFill>
              </a:rPr>
              <a:t> grant DE-SC0001939</a:t>
            </a:r>
            <a:endParaRPr lang="en-US" sz="1600" b="0" kern="0" spc="-1" dirty="0">
              <a:solidFill>
                <a:srgbClr val="FF0000"/>
              </a:solidFill>
              <a:latin typeface="Arial"/>
            </a:endParaRPr>
          </a:p>
        </p:txBody>
      </p:sp>
      <p:sp>
        <p:nvSpPr>
          <p:cNvPr id="17" name="Content Placeholder 2">
            <a:extLst>
              <a:ext uri="{FF2B5EF4-FFF2-40B4-BE49-F238E27FC236}">
                <a16:creationId xmlns:a16="http://schemas.microsoft.com/office/drawing/2014/main" id="{427CB397-9DFE-4B8C-8F2B-35EB41900476}"/>
              </a:ext>
            </a:extLst>
          </p:cNvPr>
          <p:cNvSpPr txBox="1">
            <a:spLocks/>
          </p:cNvSpPr>
          <p:nvPr/>
        </p:nvSpPr>
        <p:spPr>
          <a:xfrm>
            <a:off x="6197600" y="5476229"/>
            <a:ext cx="5372947" cy="812810"/>
          </a:xfrm>
          <a:prstGeom prst="rect">
            <a:avLst/>
          </a:prstGeom>
        </p:spPr>
        <p:txBody>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284163" indent="-284163">
              <a:buFont typeface="Symbol" panose="05050102010706020507" pitchFamily="18" charset="2"/>
              <a:buNone/>
            </a:pPr>
            <a:r>
              <a:rPr lang="en-GB" sz="1600" b="0" kern="0" dirty="0"/>
              <a:t>[1] G. M. </a:t>
            </a:r>
            <a:r>
              <a:rPr lang="en-GB" sz="1600" b="0" kern="0" dirty="0" err="1"/>
              <a:t>Parsey</a:t>
            </a:r>
            <a:r>
              <a:rPr lang="en-GB" sz="1600" b="0" kern="0" dirty="0"/>
              <a:t>, PhD thesis, MSU, 2017</a:t>
            </a:r>
          </a:p>
          <a:p>
            <a:pPr marL="284163" indent="-284163">
              <a:buFont typeface="Symbol" panose="05050102010706020507" pitchFamily="18" charset="2"/>
              <a:buNone/>
            </a:pPr>
            <a:r>
              <a:rPr lang="en-GB" sz="1600" b="0" kern="0" dirty="0"/>
              <a:t>[2] P. </a:t>
            </a:r>
            <a:r>
              <a:rPr lang="en-GB" sz="1600" b="0" kern="0" dirty="0" err="1"/>
              <a:t>Koelman</a:t>
            </a:r>
            <a:r>
              <a:rPr lang="en-GB" sz="1600" b="0" kern="0" dirty="0"/>
              <a:t> et.al, </a:t>
            </a:r>
            <a:r>
              <a:rPr lang="en-GB" sz="1600" b="0" i="1" kern="0" dirty="0"/>
              <a:t>Plasma Process </a:t>
            </a:r>
            <a:r>
              <a:rPr lang="en-GB" sz="1600" b="0" i="1" kern="0" dirty="0" err="1"/>
              <a:t>Polym</a:t>
            </a:r>
            <a:r>
              <a:rPr lang="en-GB" sz="1600" b="0" i="1" kern="0" dirty="0"/>
              <a:t>.,</a:t>
            </a:r>
            <a:r>
              <a:rPr lang="en-GB" sz="1600" b="0" kern="0" dirty="0"/>
              <a:t> </a:t>
            </a:r>
            <a:r>
              <a:rPr lang="en-GB" sz="1600" kern="0" dirty="0"/>
              <a:t>14</a:t>
            </a:r>
            <a:r>
              <a:rPr lang="en-GB" sz="1600" b="0" kern="0" dirty="0"/>
              <a:t>, 1600155 (2017).</a:t>
            </a:r>
          </a:p>
        </p:txBody>
      </p:sp>
    </p:spTree>
    <p:extLst>
      <p:ext uri="{BB962C8B-B14F-4D97-AF65-F5344CB8AC3E}">
        <p14:creationId xmlns:p14="http://schemas.microsoft.com/office/powerpoint/2010/main" val="374169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451F998B-9121-4680-BE02-3D3022ED58F0}"/>
              </a:ext>
            </a:extLst>
          </p:cNvPr>
          <p:cNvSpPr txBox="1">
            <a:spLocks/>
          </p:cNvSpPr>
          <p:nvPr/>
        </p:nvSpPr>
        <p:spPr bwMode="auto">
          <a:xfrm>
            <a:off x="598396" y="3315326"/>
            <a:ext cx="6798420" cy="10049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346075" lvl="1" indent="-346075"/>
            <a:r>
              <a:rPr lang="en-GB" dirty="0">
                <a:solidFill>
                  <a:srgbClr val="FF0000"/>
                </a:solidFill>
              </a:rPr>
              <a:t>Contribution of reactions </a:t>
            </a:r>
            <a:r>
              <a:rPr lang="en-GB" b="0" dirty="0"/>
              <a:t>on creation/destruction of species (dominant reaction rate pathways analysis </a:t>
            </a:r>
            <a:r>
              <a:rPr lang="en-GB" b="0" dirty="0" err="1"/>
              <a:t>Koelman</a:t>
            </a:r>
            <a:r>
              <a:rPr lang="en-GB" b="0" dirty="0"/>
              <a:t> et.al [3], </a:t>
            </a:r>
            <a:r>
              <a:rPr lang="en-GB" b="0" dirty="0" err="1"/>
              <a:t>PumpKin</a:t>
            </a:r>
            <a:r>
              <a:rPr lang="en-GB" b="0" dirty="0"/>
              <a:t>[4]).</a:t>
            </a:r>
          </a:p>
          <a:p>
            <a:pPr marL="346075" lvl="1" indent="-346075"/>
            <a:endParaRPr lang="en-GB" b="0" dirty="0"/>
          </a:p>
        </p:txBody>
      </p:sp>
      <p:sp>
        <p:nvSpPr>
          <p:cNvPr id="2" name="Title 1"/>
          <p:cNvSpPr>
            <a:spLocks noGrp="1"/>
          </p:cNvSpPr>
          <p:nvPr>
            <p:ph type="title"/>
          </p:nvPr>
        </p:nvSpPr>
        <p:spPr/>
        <p:txBody>
          <a:bodyPr/>
          <a:lstStyle/>
          <a:p>
            <a:r>
              <a:rPr lang="en-GB" b="1" spc="-1" dirty="0"/>
              <a:t>1. Identify Relevant Reactions with the </a:t>
            </a:r>
            <a:r>
              <a:rPr lang="en-GB" b="1" spc="-1" dirty="0" err="1"/>
              <a:t>KGMf</a:t>
            </a:r>
            <a:endParaRPr lang="en-US" b="1" dirty="0"/>
          </a:p>
        </p:txBody>
      </p:sp>
      <p:pic>
        <p:nvPicPr>
          <p:cNvPr id="11" name="Content Placeholder 10">
            <a:extLst>
              <a:ext uri="{FF2B5EF4-FFF2-40B4-BE49-F238E27FC236}">
                <a16:creationId xmlns:a16="http://schemas.microsoft.com/office/drawing/2014/main" id="{769E4BDA-CE7D-44E1-821F-1B12CF8CF9C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813800" y="955039"/>
            <a:ext cx="2769981" cy="4158647"/>
          </a:xfrm>
          <a:prstGeom prst="rect">
            <a:avLst/>
          </a:prstGeom>
        </p:spPr>
      </p:pic>
      <p:sp>
        <p:nvSpPr>
          <p:cNvPr id="13" name="Content Placeholder 2">
            <a:extLst>
              <a:ext uri="{FF2B5EF4-FFF2-40B4-BE49-F238E27FC236}">
                <a16:creationId xmlns:a16="http://schemas.microsoft.com/office/drawing/2014/main" id="{637833F3-E00C-429E-8CF3-3DFD6D70F0BA}"/>
              </a:ext>
            </a:extLst>
          </p:cNvPr>
          <p:cNvSpPr txBox="1">
            <a:spLocks/>
          </p:cNvSpPr>
          <p:nvPr/>
        </p:nvSpPr>
        <p:spPr bwMode="auto">
          <a:xfrm>
            <a:off x="608220" y="831017"/>
            <a:ext cx="6798420" cy="1067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lvl="1" indent="0">
              <a:buNone/>
            </a:pPr>
            <a:r>
              <a:rPr lang="en-GB" dirty="0"/>
              <a:t>Approach depends on desired results:  </a:t>
            </a:r>
          </a:p>
          <a:p>
            <a:pPr marL="346075" lvl="1" indent="-346075"/>
            <a:r>
              <a:rPr lang="en-GB" b="0" dirty="0"/>
              <a:t>Sensitivity analysis of the species densities on </a:t>
            </a:r>
            <a:r>
              <a:rPr lang="en-GB" dirty="0">
                <a:solidFill>
                  <a:srgbClr val="FF0000"/>
                </a:solidFill>
              </a:rPr>
              <a:t>reaction rate errors</a:t>
            </a:r>
            <a:r>
              <a:rPr lang="en-GB" b="0" dirty="0"/>
              <a:t> (cross sections or rate coefficients).</a:t>
            </a:r>
          </a:p>
        </p:txBody>
      </p:sp>
      <p:grpSp>
        <p:nvGrpSpPr>
          <p:cNvPr id="21" name="Group 20">
            <a:extLst>
              <a:ext uri="{FF2B5EF4-FFF2-40B4-BE49-F238E27FC236}">
                <a16:creationId xmlns:a16="http://schemas.microsoft.com/office/drawing/2014/main" id="{A458F488-FD8B-4FAB-9545-CF1BF84D49A9}"/>
              </a:ext>
            </a:extLst>
          </p:cNvPr>
          <p:cNvGrpSpPr/>
          <p:nvPr/>
        </p:nvGrpSpPr>
        <p:grpSpPr>
          <a:xfrm>
            <a:off x="7307095" y="948690"/>
            <a:ext cx="2273379" cy="1067351"/>
            <a:chOff x="4889825" y="4819710"/>
            <a:chExt cx="1859459" cy="873016"/>
          </a:xfrm>
        </p:grpSpPr>
        <p:sp>
          <p:nvSpPr>
            <p:cNvPr id="22" name="Rectangle 21">
              <a:extLst>
                <a:ext uri="{FF2B5EF4-FFF2-40B4-BE49-F238E27FC236}">
                  <a16:creationId xmlns:a16="http://schemas.microsoft.com/office/drawing/2014/main" id="{92CF1122-48D4-4914-9448-00F627FE93E5}"/>
                </a:ext>
              </a:extLst>
            </p:cNvPr>
            <p:cNvSpPr/>
            <p:nvPr/>
          </p:nvSpPr>
          <p:spPr>
            <a:xfrm>
              <a:off x="6086491" y="4819710"/>
              <a:ext cx="662793" cy="465118"/>
            </a:xfrm>
            <a:prstGeom prst="rect">
              <a:avLst/>
            </a:prstGeom>
            <a:noFill/>
            <a:ln>
              <a:solidFill>
                <a:srgbClr val="FF0000"/>
              </a:solidFill>
              <a:prstDash val="sysDash"/>
              <a:extLst>
                <a:ext uri="{C807C97D-BFC1-408E-A445-0C87EB9F89A2}">
                  <ask:lineSketchStyleProps xmlns:ask="http://schemas.microsoft.com/office/drawing/2018/sketchyshapes" sd="1219033472">
                    <a:custGeom>
                      <a:avLst/>
                      <a:gdLst>
                        <a:gd name="connsiteX0" fmla="*/ 0 w 813602"/>
                        <a:gd name="connsiteY0" fmla="*/ 0 h 554331"/>
                        <a:gd name="connsiteX1" fmla="*/ 813602 w 813602"/>
                        <a:gd name="connsiteY1" fmla="*/ 0 h 554331"/>
                        <a:gd name="connsiteX2" fmla="*/ 813602 w 813602"/>
                        <a:gd name="connsiteY2" fmla="*/ 554331 h 554331"/>
                        <a:gd name="connsiteX3" fmla="*/ 0 w 813602"/>
                        <a:gd name="connsiteY3" fmla="*/ 554331 h 554331"/>
                        <a:gd name="connsiteX4" fmla="*/ 0 w 813602"/>
                        <a:gd name="connsiteY4" fmla="*/ 0 h 5543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3602" h="554331" extrusionOk="0">
                          <a:moveTo>
                            <a:pt x="0" y="0"/>
                          </a:moveTo>
                          <a:cubicBezTo>
                            <a:pt x="248810" y="-64606"/>
                            <a:pt x="468449" y="18410"/>
                            <a:pt x="813602" y="0"/>
                          </a:cubicBezTo>
                          <a:cubicBezTo>
                            <a:pt x="796361" y="141338"/>
                            <a:pt x="778931" y="419080"/>
                            <a:pt x="813602" y="554331"/>
                          </a:cubicBezTo>
                          <a:cubicBezTo>
                            <a:pt x="447518" y="590414"/>
                            <a:pt x="129796" y="556411"/>
                            <a:pt x="0" y="554331"/>
                          </a:cubicBezTo>
                          <a:cubicBezTo>
                            <a:pt x="-36492" y="317928"/>
                            <a:pt x="-16151" y="194360"/>
                            <a:pt x="0" y="0"/>
                          </a:cubicBezTo>
                          <a:close/>
                        </a:path>
                      </a:pathLst>
                    </a:custGeom>
                    <ask:type>
                      <ask:lineSketchNone/>
                    </ask:type>
                  </ask:lineSketchStyleProps>
                </a:ext>
              </a:extLst>
            </a:ln>
            <a:effectLst>
              <a:glow rad="139700">
                <a:srgbClr val="FF0000">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grpSp>
          <p:nvGrpSpPr>
            <p:cNvPr id="23" name="Group 22">
              <a:extLst>
                <a:ext uri="{FF2B5EF4-FFF2-40B4-BE49-F238E27FC236}">
                  <a16:creationId xmlns:a16="http://schemas.microsoft.com/office/drawing/2014/main" id="{7BA6ECC9-0024-43AE-946D-075A70306231}"/>
                </a:ext>
              </a:extLst>
            </p:cNvPr>
            <p:cNvGrpSpPr/>
            <p:nvPr/>
          </p:nvGrpSpPr>
          <p:grpSpPr>
            <a:xfrm>
              <a:off x="4889825" y="5052270"/>
              <a:ext cx="1196666" cy="640456"/>
              <a:chOff x="4889825" y="5052270"/>
              <a:chExt cx="1196666" cy="640456"/>
            </a:xfrm>
          </p:grpSpPr>
          <p:sp>
            <p:nvSpPr>
              <p:cNvPr id="24" name="Right Brace 23">
                <a:extLst>
                  <a:ext uri="{FF2B5EF4-FFF2-40B4-BE49-F238E27FC236}">
                    <a16:creationId xmlns:a16="http://schemas.microsoft.com/office/drawing/2014/main" id="{AC6C015D-F520-4CD6-A2EE-CB7253B10CAD}"/>
                  </a:ext>
                </a:extLst>
              </p:cNvPr>
              <p:cNvSpPr/>
              <p:nvPr/>
            </p:nvSpPr>
            <p:spPr>
              <a:xfrm>
                <a:off x="4889825" y="5104555"/>
                <a:ext cx="210468" cy="588171"/>
              </a:xfrm>
              <a:prstGeom prst="rightBrace">
                <a:avLst/>
              </a:prstGeom>
              <a:noFill/>
              <a:ln w="19050">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dirty="0">
                  <a:ln>
                    <a:solidFill>
                      <a:srgbClr val="FF0000"/>
                    </a:solidFill>
                  </a:ln>
                  <a:solidFill>
                    <a:srgbClr val="FF0000"/>
                  </a:solidFill>
                </a:endParaRPr>
              </a:p>
            </p:txBody>
          </p:sp>
          <p:cxnSp>
            <p:nvCxnSpPr>
              <p:cNvPr id="25" name="Connector: Elbow 24">
                <a:extLst>
                  <a:ext uri="{FF2B5EF4-FFF2-40B4-BE49-F238E27FC236}">
                    <a16:creationId xmlns:a16="http://schemas.microsoft.com/office/drawing/2014/main" id="{8824A5FD-E8DE-4B5A-872F-05D0ABC8093E}"/>
                  </a:ext>
                </a:extLst>
              </p:cNvPr>
              <p:cNvCxnSpPr>
                <a:cxnSpLocks/>
                <a:stCxn id="24" idx="1"/>
                <a:endCxn id="22" idx="1"/>
              </p:cNvCxnSpPr>
              <p:nvPr/>
            </p:nvCxnSpPr>
            <p:spPr>
              <a:xfrm rot="10800000" flipH="1">
                <a:off x="5100293" y="5052270"/>
                <a:ext cx="986198" cy="346372"/>
              </a:xfrm>
              <a:prstGeom prst="bentConnector3">
                <a:avLst>
                  <a:gd name="adj1" fmla="val 51547"/>
                </a:avLst>
              </a:prstGeom>
              <a:ln w="19050">
                <a:solidFill>
                  <a:srgbClr val="FF0000"/>
                </a:solidFill>
                <a:tailEnd type="triangle"/>
              </a:ln>
            </p:spPr>
            <p:style>
              <a:lnRef idx="1">
                <a:schemeClr val="dk1"/>
              </a:lnRef>
              <a:fillRef idx="0">
                <a:schemeClr val="dk1"/>
              </a:fillRef>
              <a:effectRef idx="0">
                <a:schemeClr val="dk1"/>
              </a:effectRef>
              <a:fontRef idx="minor">
                <a:schemeClr val="tx1"/>
              </a:fontRef>
            </p:style>
          </p:cxnSp>
        </p:grpSp>
      </p:grpSp>
      <p:grpSp>
        <p:nvGrpSpPr>
          <p:cNvPr id="41" name="Group 40">
            <a:extLst>
              <a:ext uri="{FF2B5EF4-FFF2-40B4-BE49-F238E27FC236}">
                <a16:creationId xmlns:a16="http://schemas.microsoft.com/office/drawing/2014/main" id="{DF545CD5-E046-46B8-9499-CC3858694AC3}"/>
              </a:ext>
            </a:extLst>
          </p:cNvPr>
          <p:cNvGrpSpPr/>
          <p:nvPr/>
        </p:nvGrpSpPr>
        <p:grpSpPr>
          <a:xfrm>
            <a:off x="7307096" y="2190978"/>
            <a:ext cx="2836527" cy="1987440"/>
            <a:chOff x="4763474" y="3068215"/>
            <a:chExt cx="2172245" cy="1522004"/>
          </a:xfrm>
        </p:grpSpPr>
        <p:grpSp>
          <p:nvGrpSpPr>
            <p:cNvPr id="14" name="Group 13">
              <a:extLst>
                <a:ext uri="{FF2B5EF4-FFF2-40B4-BE49-F238E27FC236}">
                  <a16:creationId xmlns:a16="http://schemas.microsoft.com/office/drawing/2014/main" id="{F9F47880-8E03-4AE6-BB3B-E838F99430FD}"/>
                </a:ext>
              </a:extLst>
            </p:cNvPr>
            <p:cNvGrpSpPr/>
            <p:nvPr/>
          </p:nvGrpSpPr>
          <p:grpSpPr>
            <a:xfrm>
              <a:off x="4944181" y="3068215"/>
              <a:ext cx="1991538" cy="1232005"/>
              <a:chOff x="5693765" y="2742252"/>
              <a:chExt cx="1991538" cy="1232005"/>
            </a:xfrm>
          </p:grpSpPr>
          <p:sp>
            <p:nvSpPr>
              <p:cNvPr id="15" name="Diamond 14">
                <a:extLst>
                  <a:ext uri="{FF2B5EF4-FFF2-40B4-BE49-F238E27FC236}">
                    <a16:creationId xmlns:a16="http://schemas.microsoft.com/office/drawing/2014/main" id="{68CDD201-8657-4727-BBC6-FDEE2FBAC4D0}"/>
                  </a:ext>
                </a:extLst>
              </p:cNvPr>
              <p:cNvSpPr/>
              <p:nvPr/>
            </p:nvSpPr>
            <p:spPr>
              <a:xfrm>
                <a:off x="6978349" y="2742252"/>
                <a:ext cx="706954" cy="724547"/>
              </a:xfrm>
              <a:prstGeom prst="diamond">
                <a:avLst/>
              </a:prstGeom>
              <a:noFill/>
              <a:ln>
                <a:solidFill>
                  <a:srgbClr val="FF0000"/>
                </a:solidFill>
                <a:prstDash val="sysDash"/>
              </a:ln>
              <a:effectLst>
                <a:glow rad="139700">
                  <a:srgbClr val="FF0000">
                    <a:alpha val="40000"/>
                  </a:srgbClr>
                </a:glow>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cxnSp>
            <p:nvCxnSpPr>
              <p:cNvPr id="16" name="Connector: Elbow 15">
                <a:extLst>
                  <a:ext uri="{FF2B5EF4-FFF2-40B4-BE49-F238E27FC236}">
                    <a16:creationId xmlns:a16="http://schemas.microsoft.com/office/drawing/2014/main" id="{414B787E-E0D2-41C7-A55A-A299B14C9B6B}"/>
                  </a:ext>
                </a:extLst>
              </p:cNvPr>
              <p:cNvCxnSpPr>
                <a:cxnSpLocks/>
                <a:stCxn id="27" idx="1"/>
                <a:endCxn id="15" idx="1"/>
              </p:cNvCxnSpPr>
              <p:nvPr/>
            </p:nvCxnSpPr>
            <p:spPr>
              <a:xfrm rot="10800000" flipH="1">
                <a:off x="5693765" y="3104527"/>
                <a:ext cx="1284585" cy="869730"/>
              </a:xfrm>
              <a:prstGeom prst="bentConnector3">
                <a:avLst>
                  <a:gd name="adj1" fmla="val 39537"/>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7" name="Right Brace 26">
              <a:extLst>
                <a:ext uri="{FF2B5EF4-FFF2-40B4-BE49-F238E27FC236}">
                  <a16:creationId xmlns:a16="http://schemas.microsoft.com/office/drawing/2014/main" id="{2D61539A-0BB1-4501-A2CA-D7921368C317}"/>
                </a:ext>
              </a:extLst>
            </p:cNvPr>
            <p:cNvSpPr/>
            <p:nvPr/>
          </p:nvSpPr>
          <p:spPr>
            <a:xfrm>
              <a:off x="4763474" y="4010218"/>
              <a:ext cx="180707" cy="580001"/>
            </a:xfrm>
            <a:prstGeom prst="rightBrace">
              <a:avLst/>
            </a:prstGeom>
            <a:noFill/>
            <a:ln w="19050">
              <a:solidFill>
                <a:srgbClr val="FF0000"/>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dirty="0">
                <a:ln>
                  <a:solidFill>
                    <a:srgbClr val="FF0000"/>
                  </a:solidFill>
                </a:ln>
                <a:solidFill>
                  <a:srgbClr val="FF0000"/>
                </a:solidFill>
              </a:endParaRPr>
            </a:p>
          </p:txBody>
        </p:sp>
      </p:grpSp>
      <p:grpSp>
        <p:nvGrpSpPr>
          <p:cNvPr id="26" name="Group 25">
            <a:extLst>
              <a:ext uri="{FF2B5EF4-FFF2-40B4-BE49-F238E27FC236}">
                <a16:creationId xmlns:a16="http://schemas.microsoft.com/office/drawing/2014/main" id="{4B3ED637-9239-4C87-9E1D-9C7CB790A8FC}"/>
              </a:ext>
            </a:extLst>
          </p:cNvPr>
          <p:cNvGrpSpPr/>
          <p:nvPr/>
        </p:nvGrpSpPr>
        <p:grpSpPr>
          <a:xfrm>
            <a:off x="1230591" y="1959627"/>
            <a:ext cx="5487781" cy="1280963"/>
            <a:chOff x="1649215" y="2396951"/>
            <a:chExt cx="5845570" cy="1456921"/>
          </a:xfrm>
        </p:grpSpPr>
        <p:grpSp>
          <p:nvGrpSpPr>
            <p:cNvPr id="28" name="Group 27">
              <a:extLst>
                <a:ext uri="{FF2B5EF4-FFF2-40B4-BE49-F238E27FC236}">
                  <a16:creationId xmlns:a16="http://schemas.microsoft.com/office/drawing/2014/main" id="{D2B75683-5436-4100-B8E9-D34632ECA835}"/>
                </a:ext>
              </a:extLst>
            </p:cNvPr>
            <p:cNvGrpSpPr/>
            <p:nvPr/>
          </p:nvGrpSpPr>
          <p:grpSpPr>
            <a:xfrm>
              <a:off x="4908629" y="2819400"/>
              <a:ext cx="1060708" cy="609600"/>
              <a:chOff x="5833527" y="2939477"/>
              <a:chExt cx="1060708" cy="609600"/>
            </a:xfrm>
          </p:grpSpPr>
          <p:cxnSp>
            <p:nvCxnSpPr>
              <p:cNvPr id="45" name="Straight Arrow Connector 44">
                <a:extLst>
                  <a:ext uri="{FF2B5EF4-FFF2-40B4-BE49-F238E27FC236}">
                    <a16:creationId xmlns:a16="http://schemas.microsoft.com/office/drawing/2014/main" id="{F77FDE7A-8083-4B5D-9FB4-245CE7BAA967}"/>
                  </a:ext>
                </a:extLst>
              </p:cNvPr>
              <p:cNvCxnSpPr>
                <a:cxnSpLocks/>
              </p:cNvCxnSpPr>
              <p:nvPr/>
            </p:nvCxnSpPr>
            <p:spPr>
              <a:xfrm>
                <a:off x="5985927" y="30918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B953F49-B1B6-4F5B-8ABF-878F7A7FAB36}"/>
                  </a:ext>
                </a:extLst>
              </p:cNvPr>
              <p:cNvCxnSpPr>
                <a:cxnSpLocks/>
              </p:cNvCxnSpPr>
              <p:nvPr/>
            </p:nvCxnSpPr>
            <p:spPr>
              <a:xfrm>
                <a:off x="5833527" y="29394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3354A26-7607-45CA-BB99-D9047D8FF382}"/>
                  </a:ext>
                </a:extLst>
              </p:cNvPr>
              <p:cNvCxnSpPr>
                <a:cxnSpLocks/>
              </p:cNvCxnSpPr>
              <p:nvPr/>
            </p:nvCxnSpPr>
            <p:spPr>
              <a:xfrm>
                <a:off x="6138327" y="32442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6B828F6C-6541-4B5A-8037-4531278FAA6C}"/>
                  </a:ext>
                </a:extLst>
              </p:cNvPr>
              <p:cNvCxnSpPr>
                <a:cxnSpLocks/>
              </p:cNvCxnSpPr>
              <p:nvPr/>
            </p:nvCxnSpPr>
            <p:spPr>
              <a:xfrm>
                <a:off x="6290727" y="33966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02432852-6121-4FE9-B481-C2FF5D72D66C}"/>
                  </a:ext>
                </a:extLst>
              </p:cNvPr>
              <p:cNvCxnSpPr>
                <a:cxnSpLocks/>
              </p:cNvCxnSpPr>
              <p:nvPr/>
            </p:nvCxnSpPr>
            <p:spPr>
              <a:xfrm>
                <a:off x="6443127" y="35490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29" name="Rectangle: Rounded Corners 28">
              <a:extLst>
                <a:ext uri="{FF2B5EF4-FFF2-40B4-BE49-F238E27FC236}">
                  <a16:creationId xmlns:a16="http://schemas.microsoft.com/office/drawing/2014/main" id="{5EEF5EEB-F51B-4332-8D78-9842C5E23CC7}"/>
                </a:ext>
              </a:extLst>
            </p:cNvPr>
            <p:cNvSpPr/>
            <p:nvPr/>
          </p:nvSpPr>
          <p:spPr>
            <a:xfrm>
              <a:off x="3474375" y="2396951"/>
              <a:ext cx="1402425" cy="8473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t>KGMf</a:t>
              </a:r>
              <a:endParaRPr lang="en-US" dirty="0"/>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CE792D3D-75F1-4219-9296-C6AF0FE4EF3A}"/>
                    </a:ext>
                  </a:extLst>
                </p:cNvPr>
                <p:cNvSpPr txBox="1"/>
                <p:nvPr/>
              </p:nvSpPr>
              <p:spPr>
                <a:xfrm>
                  <a:off x="1649215" y="2782669"/>
                  <a:ext cx="1097185" cy="735114"/>
                </a:xfrm>
                <a:prstGeom prst="rect">
                  <a:avLst/>
                </a:prstGeom>
                <a:noFill/>
              </p:spPr>
              <p:txBody>
                <a:bodyPr wrap="square" rtlCol="0">
                  <a:spAutoFit/>
                </a:bodyPr>
                <a:lstStyle/>
                <a:p>
                  <a:pPr/>
                  <a14:m>
                    <m:oMathPara xmlns:m="http://schemas.openxmlformats.org/officeDocument/2006/math">
                      <m:oMathParaPr>
                        <m:jc m:val="right"/>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𝐾</m:t>
                            </m:r>
                          </m:e>
                          <m:sub>
                            <m:r>
                              <a:rPr lang="en-GB" b="0" i="1" smtClean="0">
                                <a:latin typeface="Cambria Math" panose="02040503050406030204" pitchFamily="18" charset="0"/>
                              </a:rPr>
                              <m:t>𝑖</m:t>
                            </m:r>
                          </m:sub>
                        </m:sSub>
                        <m:r>
                          <a:rPr lang="en-GB" b="0" i="1" smtClean="0">
                            <a:latin typeface="Cambria Math" panose="02040503050406030204" pitchFamily="18" charset="0"/>
                          </a:rPr>
                          <m:t>±</m:t>
                        </m:r>
                        <m:r>
                          <a:rPr lang="en-GB" b="0" i="1" smtClean="0">
                            <a:latin typeface="Cambria Math" panose="02040503050406030204" pitchFamily="18" charset="0"/>
                            <a:ea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𝐾</m:t>
                            </m:r>
                          </m:e>
                          <m:sub>
                            <m:r>
                              <a:rPr lang="en-GB" b="0" i="1" smtClean="0">
                                <a:latin typeface="Cambria Math" panose="02040503050406030204" pitchFamily="18" charset="0"/>
                              </a:rPr>
                              <m:t>𝑖</m:t>
                            </m:r>
                          </m:sub>
                        </m:sSub>
                      </m:oMath>
                    </m:oMathPara>
                  </a14:m>
                  <a:endParaRPr lang="en-GB" b="0" dirty="0"/>
                </a:p>
                <a:p>
                  <a:pPr/>
                  <a14:m>
                    <m:oMathPara xmlns:m="http://schemas.openxmlformats.org/officeDocument/2006/math">
                      <m:oMathParaPr>
                        <m:jc m:val="right"/>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𝜎</m:t>
                            </m:r>
                          </m:e>
                          <m:sub>
                            <m:r>
                              <a:rPr lang="en-GB" b="0" i="1" smtClean="0">
                                <a:latin typeface="Cambria Math" panose="02040503050406030204" pitchFamily="18" charset="0"/>
                              </a:rPr>
                              <m:t>𝑖</m:t>
                            </m:r>
                          </m:sub>
                        </m:sSub>
                        <m:r>
                          <a:rPr lang="en-GB" b="0" i="1" smtClean="0">
                            <a:latin typeface="Cambria Math" panose="02040503050406030204" pitchFamily="18" charset="0"/>
                          </a:rPr>
                          <m:t>±</m:t>
                        </m:r>
                        <m:r>
                          <a:rPr lang="en-GB" b="0" i="1" smtClean="0">
                            <a:latin typeface="Cambria Math" panose="02040503050406030204" pitchFamily="18" charset="0"/>
                            <a:ea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ea typeface="Cambria Math" panose="02040503050406030204" pitchFamily="18" charset="0"/>
                              </a:rPr>
                              <m:t>𝜎</m:t>
                            </m:r>
                          </m:e>
                          <m:sub>
                            <m:r>
                              <a:rPr lang="en-GB" b="0" i="1" smtClean="0">
                                <a:latin typeface="Cambria Math" panose="02040503050406030204" pitchFamily="18" charset="0"/>
                              </a:rPr>
                              <m:t>𝑖</m:t>
                            </m:r>
                          </m:sub>
                        </m:sSub>
                      </m:oMath>
                    </m:oMathPara>
                  </a14:m>
                  <a:endParaRPr lang="en-GB" b="0" dirty="0"/>
                </a:p>
              </p:txBody>
            </p:sp>
          </mc:Choice>
          <mc:Fallback xmlns="">
            <p:sp>
              <p:nvSpPr>
                <p:cNvPr id="30" name="TextBox 29">
                  <a:extLst>
                    <a:ext uri="{FF2B5EF4-FFF2-40B4-BE49-F238E27FC236}">
                      <a16:creationId xmlns:a16="http://schemas.microsoft.com/office/drawing/2014/main" id="{CE792D3D-75F1-4219-9296-C6AF0FE4EF3A}"/>
                    </a:ext>
                  </a:extLst>
                </p:cNvPr>
                <p:cNvSpPr txBox="1">
                  <a:spLocks noRot="1" noChangeAspect="1" noMove="1" noResize="1" noEditPoints="1" noAdjustHandles="1" noChangeArrowheads="1" noChangeShapeType="1" noTextEdit="1"/>
                </p:cNvSpPr>
                <p:nvPr/>
              </p:nvSpPr>
              <p:spPr>
                <a:xfrm>
                  <a:off x="1649215" y="2782669"/>
                  <a:ext cx="1097185" cy="735114"/>
                </a:xfrm>
                <a:prstGeom prst="rect">
                  <a:avLst/>
                </a:prstGeom>
                <a:blipFill>
                  <a:blip r:embed="rId4"/>
                  <a:stretch>
                    <a:fillRect b="-9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955A6947-BCB4-42EA-8D48-3A30C5F36FC6}"/>
                    </a:ext>
                  </a:extLst>
                </p:cNvPr>
                <p:cNvSpPr txBox="1"/>
                <p:nvPr/>
              </p:nvSpPr>
              <p:spPr>
                <a:xfrm>
                  <a:off x="6330524" y="2894305"/>
                  <a:ext cx="1164261" cy="445444"/>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𝑗</m:t>
                            </m:r>
                          </m:sub>
                        </m:sSub>
                        <m:r>
                          <a:rPr lang="en-GB" b="0" i="1" smtClean="0">
                            <a:latin typeface="Cambria Math" panose="02040503050406030204" pitchFamily="18" charset="0"/>
                          </a:rPr>
                          <m:t>±</m:t>
                        </m:r>
                        <m:r>
                          <a:rPr lang="en-GB" b="0" i="1" smtClean="0">
                            <a:latin typeface="Cambria Math" panose="02040503050406030204" pitchFamily="18" charset="0"/>
                            <a:ea typeface="Cambria Math" panose="02040503050406030204" pitchFamily="18" charset="0"/>
                          </a:rPr>
                          <m:t>∆</m:t>
                        </m:r>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𝑗</m:t>
                            </m:r>
                          </m:sub>
                        </m:sSub>
                      </m:oMath>
                    </m:oMathPara>
                  </a14:m>
                  <a:endParaRPr lang="en-GB" b="0" dirty="0"/>
                </a:p>
              </p:txBody>
            </p:sp>
          </mc:Choice>
          <mc:Fallback xmlns="">
            <p:sp>
              <p:nvSpPr>
                <p:cNvPr id="31" name="TextBox 30">
                  <a:extLst>
                    <a:ext uri="{FF2B5EF4-FFF2-40B4-BE49-F238E27FC236}">
                      <a16:creationId xmlns:a16="http://schemas.microsoft.com/office/drawing/2014/main" id="{955A6947-BCB4-42EA-8D48-3A30C5F36FC6}"/>
                    </a:ext>
                  </a:extLst>
                </p:cNvPr>
                <p:cNvSpPr txBox="1">
                  <a:spLocks noRot="1" noChangeAspect="1" noMove="1" noResize="1" noEditPoints="1" noAdjustHandles="1" noChangeArrowheads="1" noChangeShapeType="1" noTextEdit="1"/>
                </p:cNvSpPr>
                <p:nvPr/>
              </p:nvSpPr>
              <p:spPr>
                <a:xfrm>
                  <a:off x="6330524" y="2894305"/>
                  <a:ext cx="1164261" cy="445444"/>
                </a:xfrm>
                <a:prstGeom prst="rect">
                  <a:avLst/>
                </a:prstGeom>
                <a:blipFill>
                  <a:blip r:embed="rId5"/>
                  <a:stretch>
                    <a:fillRect b="-7692"/>
                  </a:stretch>
                </a:blipFill>
              </p:spPr>
              <p:txBody>
                <a:bodyPr/>
                <a:lstStyle/>
                <a:p>
                  <a:r>
                    <a:rPr lang="en-US">
                      <a:noFill/>
                    </a:rPr>
                    <a:t> </a:t>
                  </a:r>
                </a:p>
              </p:txBody>
            </p:sp>
          </mc:Fallback>
        </mc:AlternateContent>
        <p:sp>
          <p:nvSpPr>
            <p:cNvPr id="32" name="Right Brace 31">
              <a:extLst>
                <a:ext uri="{FF2B5EF4-FFF2-40B4-BE49-F238E27FC236}">
                  <a16:creationId xmlns:a16="http://schemas.microsoft.com/office/drawing/2014/main" id="{0B2E66AD-B3B2-4789-B481-A9775EA4BAF2}"/>
                </a:ext>
              </a:extLst>
            </p:cNvPr>
            <p:cNvSpPr/>
            <p:nvPr/>
          </p:nvSpPr>
          <p:spPr>
            <a:xfrm>
              <a:off x="6096843" y="2796833"/>
              <a:ext cx="233681" cy="640888"/>
            </a:xfrm>
            <a:prstGeom prst="rightBrace">
              <a:avLst>
                <a:gd name="adj1" fmla="val 8333"/>
                <a:gd name="adj2" fmla="val 4720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3" name="Left Brace 32">
              <a:extLst>
                <a:ext uri="{FF2B5EF4-FFF2-40B4-BE49-F238E27FC236}">
                  <a16:creationId xmlns:a16="http://schemas.microsoft.com/office/drawing/2014/main" id="{F6DEF1DC-E8EC-41A7-8B87-56FD7B8FB1F6}"/>
                </a:ext>
              </a:extLst>
            </p:cNvPr>
            <p:cNvSpPr/>
            <p:nvPr/>
          </p:nvSpPr>
          <p:spPr>
            <a:xfrm>
              <a:off x="2741753" y="2796833"/>
              <a:ext cx="232668" cy="64088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Rectangle: Rounded Corners 33">
              <a:extLst>
                <a:ext uri="{FF2B5EF4-FFF2-40B4-BE49-F238E27FC236}">
                  <a16:creationId xmlns:a16="http://schemas.microsoft.com/office/drawing/2014/main" id="{8BBED204-2D65-4F15-9714-5015C89DAC45}"/>
                </a:ext>
              </a:extLst>
            </p:cNvPr>
            <p:cNvSpPr/>
            <p:nvPr/>
          </p:nvSpPr>
          <p:spPr>
            <a:xfrm>
              <a:off x="3626775" y="2549351"/>
              <a:ext cx="1402425" cy="8473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t>KGMf</a:t>
              </a:r>
              <a:endParaRPr lang="en-US" dirty="0"/>
            </a:p>
          </p:txBody>
        </p:sp>
        <p:sp>
          <p:nvSpPr>
            <p:cNvPr id="35" name="Rectangle: Rounded Corners 34">
              <a:extLst>
                <a:ext uri="{FF2B5EF4-FFF2-40B4-BE49-F238E27FC236}">
                  <a16:creationId xmlns:a16="http://schemas.microsoft.com/office/drawing/2014/main" id="{2AE2F1DA-3076-4697-974F-41E2E460A770}"/>
                </a:ext>
              </a:extLst>
            </p:cNvPr>
            <p:cNvSpPr/>
            <p:nvPr/>
          </p:nvSpPr>
          <p:spPr>
            <a:xfrm>
              <a:off x="3779175" y="2701751"/>
              <a:ext cx="1402425" cy="8473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t>KGMf</a:t>
              </a:r>
              <a:endParaRPr lang="en-US" dirty="0"/>
            </a:p>
          </p:txBody>
        </p:sp>
        <p:sp>
          <p:nvSpPr>
            <p:cNvPr id="36" name="Rectangle: Rounded Corners 35">
              <a:extLst>
                <a:ext uri="{FF2B5EF4-FFF2-40B4-BE49-F238E27FC236}">
                  <a16:creationId xmlns:a16="http://schemas.microsoft.com/office/drawing/2014/main" id="{014EE563-7FF5-4CEC-B6F4-50B46140F901}"/>
                </a:ext>
              </a:extLst>
            </p:cNvPr>
            <p:cNvSpPr/>
            <p:nvPr/>
          </p:nvSpPr>
          <p:spPr>
            <a:xfrm>
              <a:off x="3931575" y="2854151"/>
              <a:ext cx="1402425" cy="8473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t>KGMf</a:t>
              </a:r>
              <a:endParaRPr lang="en-US" dirty="0"/>
            </a:p>
          </p:txBody>
        </p:sp>
        <p:sp>
          <p:nvSpPr>
            <p:cNvPr id="37" name="Rectangle: Rounded Corners 36">
              <a:extLst>
                <a:ext uri="{FF2B5EF4-FFF2-40B4-BE49-F238E27FC236}">
                  <a16:creationId xmlns:a16="http://schemas.microsoft.com/office/drawing/2014/main" id="{48E5DD68-096D-4593-88C9-9B8EA325AC3C}"/>
                </a:ext>
              </a:extLst>
            </p:cNvPr>
            <p:cNvSpPr/>
            <p:nvPr/>
          </p:nvSpPr>
          <p:spPr>
            <a:xfrm>
              <a:off x="4083975" y="3006551"/>
              <a:ext cx="1402425" cy="8473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err="1"/>
                <a:t>KGMf</a:t>
              </a:r>
              <a:endParaRPr lang="en-US" sz="2000" dirty="0"/>
            </a:p>
          </p:txBody>
        </p:sp>
        <p:grpSp>
          <p:nvGrpSpPr>
            <p:cNvPr id="38" name="Group 37">
              <a:extLst>
                <a:ext uri="{FF2B5EF4-FFF2-40B4-BE49-F238E27FC236}">
                  <a16:creationId xmlns:a16="http://schemas.microsoft.com/office/drawing/2014/main" id="{55243DAA-2ED3-436E-9227-5333FA5D3032}"/>
                </a:ext>
              </a:extLst>
            </p:cNvPr>
            <p:cNvGrpSpPr/>
            <p:nvPr/>
          </p:nvGrpSpPr>
          <p:grpSpPr>
            <a:xfrm>
              <a:off x="3006250" y="2812477"/>
              <a:ext cx="1060708" cy="609600"/>
              <a:chOff x="2898300" y="2939477"/>
              <a:chExt cx="1060708" cy="609600"/>
            </a:xfrm>
          </p:grpSpPr>
          <p:cxnSp>
            <p:nvCxnSpPr>
              <p:cNvPr id="39" name="Straight Arrow Connector 38">
                <a:extLst>
                  <a:ext uri="{FF2B5EF4-FFF2-40B4-BE49-F238E27FC236}">
                    <a16:creationId xmlns:a16="http://schemas.microsoft.com/office/drawing/2014/main" id="{90EC3C8E-0EB2-4320-B00E-6B9A73CCB593}"/>
                  </a:ext>
                </a:extLst>
              </p:cNvPr>
              <p:cNvCxnSpPr>
                <a:cxnSpLocks/>
              </p:cNvCxnSpPr>
              <p:nvPr/>
            </p:nvCxnSpPr>
            <p:spPr>
              <a:xfrm>
                <a:off x="2898300" y="29394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FF381B81-A5AB-482E-A8D3-EF36CAF4309E}"/>
                  </a:ext>
                </a:extLst>
              </p:cNvPr>
              <p:cNvCxnSpPr>
                <a:cxnSpLocks/>
              </p:cNvCxnSpPr>
              <p:nvPr/>
            </p:nvCxnSpPr>
            <p:spPr>
              <a:xfrm>
                <a:off x="3050700" y="30918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4F5B6029-0A31-48AE-8766-67CA242BDBEE}"/>
                  </a:ext>
                </a:extLst>
              </p:cNvPr>
              <p:cNvCxnSpPr>
                <a:cxnSpLocks/>
              </p:cNvCxnSpPr>
              <p:nvPr/>
            </p:nvCxnSpPr>
            <p:spPr>
              <a:xfrm>
                <a:off x="3203100" y="32442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a:extLst>
                  <a:ext uri="{FF2B5EF4-FFF2-40B4-BE49-F238E27FC236}">
                    <a16:creationId xmlns:a16="http://schemas.microsoft.com/office/drawing/2014/main" id="{EF531750-6FCC-41E5-8E83-0665600B8236}"/>
                  </a:ext>
                </a:extLst>
              </p:cNvPr>
              <p:cNvCxnSpPr>
                <a:cxnSpLocks/>
              </p:cNvCxnSpPr>
              <p:nvPr/>
            </p:nvCxnSpPr>
            <p:spPr>
              <a:xfrm>
                <a:off x="3355500" y="33966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2130BCE1-EA5C-4D8B-990B-57780E3129AA}"/>
                  </a:ext>
                </a:extLst>
              </p:cNvPr>
              <p:cNvCxnSpPr>
                <a:cxnSpLocks/>
              </p:cNvCxnSpPr>
              <p:nvPr/>
            </p:nvCxnSpPr>
            <p:spPr>
              <a:xfrm>
                <a:off x="3507900" y="354907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100" name="Content Placeholder 2">
            <a:extLst>
              <a:ext uri="{FF2B5EF4-FFF2-40B4-BE49-F238E27FC236}">
                <a16:creationId xmlns:a16="http://schemas.microsoft.com/office/drawing/2014/main" id="{86807693-159B-4057-9676-25BBC5A3DD4E}"/>
              </a:ext>
            </a:extLst>
          </p:cNvPr>
          <p:cNvSpPr txBox="1">
            <a:spLocks/>
          </p:cNvSpPr>
          <p:nvPr/>
        </p:nvSpPr>
        <p:spPr bwMode="auto">
          <a:xfrm>
            <a:off x="8813800" y="5198886"/>
            <a:ext cx="3083415" cy="556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None/>
            </a:pPr>
            <a:r>
              <a:rPr lang="en-GB" sz="1400" b="0" dirty="0"/>
              <a:t>Flowchart from [1]</a:t>
            </a:r>
          </a:p>
          <a:p>
            <a:pPr marL="0" indent="0">
              <a:buNone/>
            </a:pPr>
            <a:endParaRPr lang="en-US" sz="1400" b="0" dirty="0"/>
          </a:p>
        </p:txBody>
      </p:sp>
      <p:sp>
        <p:nvSpPr>
          <p:cNvPr id="81" name="Content Placeholder 2">
            <a:extLst>
              <a:ext uri="{FF2B5EF4-FFF2-40B4-BE49-F238E27FC236}">
                <a16:creationId xmlns:a16="http://schemas.microsoft.com/office/drawing/2014/main" id="{F83E8C4B-1F6E-4BAF-AF71-0E138529311B}"/>
              </a:ext>
            </a:extLst>
          </p:cNvPr>
          <p:cNvSpPr txBox="1">
            <a:spLocks/>
          </p:cNvSpPr>
          <p:nvPr/>
        </p:nvSpPr>
        <p:spPr>
          <a:xfrm>
            <a:off x="1534160" y="6121230"/>
            <a:ext cx="10049621" cy="645330"/>
          </a:xfrm>
          <a:prstGeom prst="rect">
            <a:avLst/>
          </a:prstGeom>
        </p:spPr>
        <p:txBody>
          <a:bodyPr anchor="b" anchorCtr="0"/>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233363" indent="-233363">
              <a:buNone/>
            </a:pPr>
            <a:r>
              <a:rPr lang="en-GB" sz="1400" b="0" kern="0" dirty="0"/>
              <a:t>[3] P. </a:t>
            </a:r>
            <a:r>
              <a:rPr lang="en-GB" sz="1400" b="0" kern="0" dirty="0" err="1"/>
              <a:t>Koelman</a:t>
            </a:r>
            <a:r>
              <a:rPr lang="en-GB" sz="1400" b="0" kern="0" dirty="0"/>
              <a:t> et.al, </a:t>
            </a:r>
            <a:r>
              <a:rPr lang="en-GB" sz="1400" b="0" i="1" kern="0" dirty="0"/>
              <a:t>Plasma Sources Sci. Technol.</a:t>
            </a:r>
            <a:r>
              <a:rPr lang="en-GB" sz="1400" b="0" kern="0" dirty="0"/>
              <a:t>, </a:t>
            </a:r>
            <a:r>
              <a:rPr lang="en-GB" sz="1400" kern="0" dirty="0"/>
              <a:t>28</a:t>
            </a:r>
            <a:r>
              <a:rPr lang="en-GB" sz="1400" b="0" kern="0" dirty="0"/>
              <a:t>, 75009 (2019).</a:t>
            </a:r>
          </a:p>
          <a:p>
            <a:pPr marL="233363" indent="-233363">
              <a:buFont typeface="Symbol" panose="05050102010706020507" pitchFamily="18" charset="2"/>
              <a:buNone/>
            </a:pPr>
            <a:r>
              <a:rPr lang="en-GB" sz="1400" b="0" kern="0" dirty="0"/>
              <a:t>[4] A.H. </a:t>
            </a:r>
            <a:r>
              <a:rPr lang="en-GB" sz="1400" b="0" kern="0" dirty="0" err="1"/>
              <a:t>Markosyan</a:t>
            </a:r>
            <a:r>
              <a:rPr lang="en-GB" sz="1400" b="0" kern="0" dirty="0"/>
              <a:t>, </a:t>
            </a:r>
            <a:r>
              <a:rPr lang="en-GB" sz="1400" b="0" i="1" kern="0" dirty="0" err="1"/>
              <a:t>Comput</a:t>
            </a:r>
            <a:r>
              <a:rPr lang="en-GB" sz="1400" b="0" i="1" kern="0" dirty="0"/>
              <a:t>. Phys. </a:t>
            </a:r>
            <a:r>
              <a:rPr lang="en-GB" sz="1400" b="0" i="1" kern="0" dirty="0" err="1"/>
              <a:t>Commun</a:t>
            </a:r>
            <a:r>
              <a:rPr lang="en-GB" sz="1400" b="0" i="1" kern="0" dirty="0"/>
              <a:t>., </a:t>
            </a:r>
            <a:r>
              <a:rPr lang="en-GB" sz="1400" kern="0" dirty="0"/>
              <a:t>185</a:t>
            </a:r>
            <a:r>
              <a:rPr lang="en-GB" sz="1400" b="0" kern="0" dirty="0"/>
              <a:t>, 2697 (2014).</a:t>
            </a:r>
          </a:p>
        </p:txBody>
      </p:sp>
      <p:grpSp>
        <p:nvGrpSpPr>
          <p:cNvPr id="120" name="Group 119">
            <a:extLst>
              <a:ext uri="{FF2B5EF4-FFF2-40B4-BE49-F238E27FC236}">
                <a16:creationId xmlns:a16="http://schemas.microsoft.com/office/drawing/2014/main" id="{6793CB3C-B304-42BA-855E-7E5732C59305}"/>
              </a:ext>
            </a:extLst>
          </p:cNvPr>
          <p:cNvGrpSpPr/>
          <p:nvPr/>
        </p:nvGrpSpPr>
        <p:grpSpPr>
          <a:xfrm>
            <a:off x="1078101" y="4503177"/>
            <a:ext cx="6382431" cy="889448"/>
            <a:chOff x="1527734" y="4421229"/>
            <a:chExt cx="6382431" cy="889448"/>
          </a:xfrm>
        </p:grpSpPr>
        <p:sp>
          <p:nvSpPr>
            <p:cNvPr id="94" name="Rectangle: Rounded Corners 93">
              <a:extLst>
                <a:ext uri="{FF2B5EF4-FFF2-40B4-BE49-F238E27FC236}">
                  <a16:creationId xmlns:a16="http://schemas.microsoft.com/office/drawing/2014/main" id="{C2EB43FB-6D0C-47AF-B5FE-21CBA8A54A80}"/>
                </a:ext>
              </a:extLst>
            </p:cNvPr>
            <p:cNvSpPr/>
            <p:nvPr/>
          </p:nvSpPr>
          <p:spPr>
            <a:xfrm>
              <a:off x="1527734" y="4421229"/>
              <a:ext cx="1210944" cy="8765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KGMf</a:t>
              </a:r>
              <a:endParaRPr lang="en-US" sz="2400" dirty="0">
                <a:latin typeface="Arial" panose="020B0604020202020204" pitchFamily="34" charset="0"/>
                <a:cs typeface="Arial" panose="020B0604020202020204" pitchFamily="34" charset="0"/>
              </a:endParaRPr>
            </a:p>
          </p:txBody>
        </p:sp>
        <p:sp>
          <p:nvSpPr>
            <p:cNvPr id="95" name="Rectangle: Rounded Corners 94">
              <a:extLst>
                <a:ext uri="{FF2B5EF4-FFF2-40B4-BE49-F238E27FC236}">
                  <a16:creationId xmlns:a16="http://schemas.microsoft.com/office/drawing/2014/main" id="{A0261B6D-E304-4DB0-8B77-E880A657DE80}"/>
                </a:ext>
              </a:extLst>
            </p:cNvPr>
            <p:cNvSpPr/>
            <p:nvPr/>
          </p:nvSpPr>
          <p:spPr>
            <a:xfrm>
              <a:off x="3210997" y="4425878"/>
              <a:ext cx="1210944" cy="8765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PumpKin</a:t>
              </a:r>
              <a:endParaRPr lang="en-US" sz="2000" dirty="0">
                <a:latin typeface="Arial" panose="020B0604020202020204" pitchFamily="34" charset="0"/>
                <a:cs typeface="Arial" panose="020B0604020202020204" pitchFamily="34" charset="0"/>
              </a:endParaRPr>
            </a:p>
          </p:txBody>
        </p:sp>
        <p:sp>
          <p:nvSpPr>
            <p:cNvPr id="96" name="Arrow: Right 95">
              <a:extLst>
                <a:ext uri="{FF2B5EF4-FFF2-40B4-BE49-F238E27FC236}">
                  <a16:creationId xmlns:a16="http://schemas.microsoft.com/office/drawing/2014/main" id="{95CE04E5-2234-4481-B97F-5EDD003BE24F}"/>
                </a:ext>
              </a:extLst>
            </p:cNvPr>
            <p:cNvSpPr/>
            <p:nvPr/>
          </p:nvSpPr>
          <p:spPr>
            <a:xfrm>
              <a:off x="2839169" y="4714966"/>
              <a:ext cx="296454" cy="28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Rectangle: Rounded Corners 90">
              <a:extLst>
                <a:ext uri="{FF2B5EF4-FFF2-40B4-BE49-F238E27FC236}">
                  <a16:creationId xmlns:a16="http://schemas.microsoft.com/office/drawing/2014/main" id="{AE0E9609-9E90-4C81-9909-E1F46C5F1D30}"/>
                </a:ext>
              </a:extLst>
            </p:cNvPr>
            <p:cNvSpPr/>
            <p:nvPr/>
          </p:nvSpPr>
          <p:spPr>
            <a:xfrm>
              <a:off x="6699221" y="4425878"/>
              <a:ext cx="1210944" cy="8765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KGMf</a:t>
              </a:r>
              <a:endParaRPr lang="en-US" sz="2400" dirty="0">
                <a:latin typeface="Arial" panose="020B0604020202020204" pitchFamily="34" charset="0"/>
                <a:cs typeface="Arial" panose="020B0604020202020204" pitchFamily="34" charset="0"/>
              </a:endParaRPr>
            </a:p>
          </p:txBody>
        </p:sp>
        <p:sp>
          <p:nvSpPr>
            <p:cNvPr id="84" name="Rectangle: Rounded Corners 83">
              <a:extLst>
                <a:ext uri="{FF2B5EF4-FFF2-40B4-BE49-F238E27FC236}">
                  <a16:creationId xmlns:a16="http://schemas.microsoft.com/office/drawing/2014/main" id="{A5307507-B7E9-4DA9-86B9-AA6C93C11570}"/>
                </a:ext>
              </a:extLst>
            </p:cNvPr>
            <p:cNvSpPr/>
            <p:nvPr/>
          </p:nvSpPr>
          <p:spPr>
            <a:xfrm>
              <a:off x="4958529" y="4434106"/>
              <a:ext cx="1210944" cy="8765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Reaction number reduction</a:t>
              </a:r>
            </a:p>
          </p:txBody>
        </p:sp>
        <p:sp>
          <p:nvSpPr>
            <p:cNvPr id="117" name="Arrow: Right 116">
              <a:extLst>
                <a:ext uri="{FF2B5EF4-FFF2-40B4-BE49-F238E27FC236}">
                  <a16:creationId xmlns:a16="http://schemas.microsoft.com/office/drawing/2014/main" id="{7CB150B2-D881-4FF7-A75B-F92E18C4DF10}"/>
                </a:ext>
              </a:extLst>
            </p:cNvPr>
            <p:cNvSpPr/>
            <p:nvPr/>
          </p:nvSpPr>
          <p:spPr>
            <a:xfrm>
              <a:off x="4546770" y="4714966"/>
              <a:ext cx="296454" cy="28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Arrow: Right 118">
              <a:extLst>
                <a:ext uri="{FF2B5EF4-FFF2-40B4-BE49-F238E27FC236}">
                  <a16:creationId xmlns:a16="http://schemas.microsoft.com/office/drawing/2014/main" id="{97E5A805-A888-41ED-8989-D24A47FECF20}"/>
                </a:ext>
              </a:extLst>
            </p:cNvPr>
            <p:cNvSpPr/>
            <p:nvPr/>
          </p:nvSpPr>
          <p:spPr>
            <a:xfrm>
              <a:off x="6283980" y="4727843"/>
              <a:ext cx="296454" cy="28909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88979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spc="-1" dirty="0"/>
              <a:t>2. </a:t>
            </a:r>
            <a:r>
              <a:rPr lang="en-GB" b="1" spc="-1" dirty="0" err="1"/>
              <a:t>PumpKin</a:t>
            </a:r>
            <a:r>
              <a:rPr lang="en-GB" b="1" spc="-1" dirty="0"/>
              <a:t> – define dominant reaction pathways</a:t>
            </a:r>
            <a:endParaRPr lang="en-US" b="1" dirty="0"/>
          </a:p>
        </p:txBody>
      </p:sp>
      <p:sp>
        <p:nvSpPr>
          <p:cNvPr id="22" name="Content Placeholder 2">
            <a:extLst>
              <a:ext uri="{FF2B5EF4-FFF2-40B4-BE49-F238E27FC236}">
                <a16:creationId xmlns:a16="http://schemas.microsoft.com/office/drawing/2014/main" id="{A99F61C1-609D-400C-8625-5749425B0ABD}"/>
              </a:ext>
            </a:extLst>
          </p:cNvPr>
          <p:cNvSpPr txBox="1">
            <a:spLocks/>
          </p:cNvSpPr>
          <p:nvPr/>
        </p:nvSpPr>
        <p:spPr bwMode="auto">
          <a:xfrm>
            <a:off x="617092" y="868682"/>
            <a:ext cx="5784003" cy="256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r>
              <a:rPr lang="en-GB" b="0" dirty="0"/>
              <a:t>Dominant pathways are defined by </a:t>
            </a:r>
            <a:r>
              <a:rPr lang="en-GB" b="0" dirty="0" err="1"/>
              <a:t>PumpKin</a:t>
            </a:r>
            <a:r>
              <a:rPr lang="en-GB" b="0" dirty="0"/>
              <a:t> (</a:t>
            </a:r>
            <a:r>
              <a:rPr lang="en-GB" u="sng" dirty="0"/>
              <a:t>p</a:t>
            </a:r>
            <a:r>
              <a:rPr lang="en-GB" b="0" dirty="0"/>
              <a:t>athway red</a:t>
            </a:r>
            <a:r>
              <a:rPr lang="en-GB" u="sng" dirty="0"/>
              <a:t>u</a:t>
            </a:r>
            <a:r>
              <a:rPr lang="en-GB" b="0" dirty="0"/>
              <a:t>ction </a:t>
            </a:r>
            <a:r>
              <a:rPr lang="en-GB" u="sng" dirty="0"/>
              <a:t>m</a:t>
            </a:r>
            <a:r>
              <a:rPr lang="en-GB" b="0" dirty="0"/>
              <a:t>ethod for </a:t>
            </a:r>
            <a:r>
              <a:rPr lang="en-GB" u="sng" dirty="0"/>
              <a:t>p</a:t>
            </a:r>
            <a:r>
              <a:rPr lang="en-GB" b="0" dirty="0"/>
              <a:t>lasma </a:t>
            </a:r>
            <a:r>
              <a:rPr lang="en-GB" u="sng" dirty="0"/>
              <a:t>kin</a:t>
            </a:r>
            <a:r>
              <a:rPr lang="en-GB" b="0" dirty="0"/>
              <a:t>etic models) [4]</a:t>
            </a:r>
          </a:p>
          <a:p>
            <a:r>
              <a:rPr lang="en-GB" b="0" dirty="0"/>
              <a:t>The dominant pathways are based on branch points (defined based on lifetime of species).</a:t>
            </a:r>
          </a:p>
          <a:p>
            <a:r>
              <a:rPr lang="en-GB" b="0" dirty="0"/>
              <a:t>Reversed reactions from the </a:t>
            </a:r>
            <a:r>
              <a:rPr lang="en-GB" b="0" dirty="0" err="1"/>
              <a:t>KGMf</a:t>
            </a:r>
            <a:r>
              <a:rPr lang="en-GB" b="0" dirty="0"/>
              <a:t> are separated into forward and backward reaction. </a:t>
            </a:r>
          </a:p>
          <a:p>
            <a:endParaRPr lang="en-GB" b="0" dirty="0"/>
          </a:p>
        </p:txBody>
      </p:sp>
      <p:sp>
        <p:nvSpPr>
          <p:cNvPr id="8" name="TextBox 7">
            <a:extLst>
              <a:ext uri="{FF2B5EF4-FFF2-40B4-BE49-F238E27FC236}">
                <a16:creationId xmlns:a16="http://schemas.microsoft.com/office/drawing/2014/main" id="{257396C8-45B0-4D92-A255-200F32A04223}"/>
              </a:ext>
            </a:extLst>
          </p:cNvPr>
          <p:cNvSpPr txBox="1"/>
          <p:nvPr/>
        </p:nvSpPr>
        <p:spPr>
          <a:xfrm>
            <a:off x="6639552" y="866787"/>
            <a:ext cx="5196127" cy="3173497"/>
          </a:xfrm>
          <a:prstGeom prst="rect">
            <a:avLst/>
          </a:prstGeom>
          <a:noFill/>
        </p:spPr>
        <p:txBody>
          <a:bodyPr wrap="square" rtlCol="0">
            <a:noAutofit/>
          </a:bodyPr>
          <a:lstStyle/>
          <a:p>
            <a:r>
              <a:rPr lang="en-US" sz="2000" b="1" dirty="0"/>
              <a:t>Input Parameters:</a:t>
            </a:r>
          </a:p>
          <a:p>
            <a:pPr marL="285750" indent="-285750">
              <a:buFont typeface="Arial" panose="020B0604020202020204" pitchFamily="34" charset="0"/>
              <a:buChar char="•"/>
            </a:pPr>
            <a:r>
              <a:rPr lang="en-US" sz="2000" dirty="0"/>
              <a:t>list of species and reactions</a:t>
            </a:r>
          </a:p>
          <a:p>
            <a:pPr marL="285750" indent="-285750">
              <a:buFont typeface="Arial" panose="020B0604020202020204" pitchFamily="34" charset="0"/>
              <a:buChar char="•"/>
            </a:pPr>
            <a:r>
              <a:rPr lang="en-US" sz="2000" dirty="0"/>
              <a:t>time evolution of system parameters</a:t>
            </a:r>
            <a:br>
              <a:rPr lang="en-US" sz="2000" dirty="0"/>
            </a:br>
            <a:r>
              <a:rPr lang="en-US" sz="2000" dirty="0"/>
              <a:t>(species densities and temperatures)</a:t>
            </a:r>
          </a:p>
          <a:p>
            <a:pPr marL="285750" indent="-285750">
              <a:buFont typeface="Arial" panose="020B0604020202020204" pitchFamily="34" charset="0"/>
              <a:buChar char="•"/>
            </a:pPr>
            <a:r>
              <a:rPr lang="en-US" sz="2000" dirty="0"/>
              <a:t>time evolution of </a:t>
            </a:r>
            <a:r>
              <a:rPr lang="en-US" sz="2000" b="1" i="1" dirty="0">
                <a:solidFill>
                  <a:srgbClr val="FF0000"/>
                </a:solidFill>
              </a:rPr>
              <a:t>reaction rates</a:t>
            </a:r>
          </a:p>
          <a:p>
            <a:pPr marL="285750" indent="-285750">
              <a:buFont typeface="Arial" panose="020B0604020202020204" pitchFamily="34" charset="0"/>
              <a:buChar char="•"/>
            </a:pPr>
            <a:r>
              <a:rPr lang="en-US" sz="2000" dirty="0"/>
              <a:t>stoichiometric matrix</a:t>
            </a:r>
          </a:p>
          <a:p>
            <a:pPr marL="285750" indent="-285750">
              <a:buFont typeface="Arial" panose="020B0604020202020204" pitchFamily="34" charset="0"/>
              <a:buChar char="•"/>
            </a:pPr>
            <a:endParaRPr lang="en-US" sz="2000" dirty="0"/>
          </a:p>
          <a:p>
            <a:r>
              <a:rPr lang="en-US" sz="2000" b="1" dirty="0"/>
              <a:t>Results (output):</a:t>
            </a:r>
          </a:p>
          <a:p>
            <a:pPr marL="342900" indent="-342900">
              <a:buFont typeface="Arial" panose="020B0604020202020204" pitchFamily="34" charset="0"/>
              <a:buChar char="•"/>
            </a:pPr>
            <a:r>
              <a:rPr lang="en-GB" sz="2000" dirty="0"/>
              <a:t>Reaction pathway with their contribution to generation / destruction of species</a:t>
            </a:r>
            <a:endParaRPr lang="en-US" sz="2000" dirty="0"/>
          </a:p>
          <a:p>
            <a:pPr marL="285750" indent="-285750">
              <a:buFont typeface="Arial" panose="020B0604020202020204" pitchFamily="34" charset="0"/>
              <a:buChar char="•"/>
            </a:pPr>
            <a:endParaRPr lang="en-US" sz="2000" dirty="0"/>
          </a:p>
        </p:txBody>
      </p:sp>
      <p:sp>
        <p:nvSpPr>
          <p:cNvPr id="3" name="Content Placeholder 2">
            <a:extLst>
              <a:ext uri="{FF2B5EF4-FFF2-40B4-BE49-F238E27FC236}">
                <a16:creationId xmlns:a16="http://schemas.microsoft.com/office/drawing/2014/main" id="{B262B9ED-257A-49AF-AE90-C54535CF3608}"/>
              </a:ext>
            </a:extLst>
          </p:cNvPr>
          <p:cNvSpPr txBox="1">
            <a:spLocks/>
          </p:cNvSpPr>
          <p:nvPr/>
        </p:nvSpPr>
        <p:spPr>
          <a:xfrm>
            <a:off x="1544320" y="6363808"/>
            <a:ext cx="10291359" cy="402752"/>
          </a:xfrm>
          <a:prstGeom prst="rect">
            <a:avLst/>
          </a:prstGeom>
        </p:spPr>
        <p:txBody>
          <a:bodyPr anchor="b" anchorCtr="0"/>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233363" indent="-233363">
              <a:buFont typeface="Symbol" panose="05050102010706020507" pitchFamily="18" charset="2"/>
              <a:buNone/>
            </a:pPr>
            <a:r>
              <a:rPr lang="en-GB" sz="1400" b="0" kern="0" dirty="0"/>
              <a:t>[4] A.H. </a:t>
            </a:r>
            <a:r>
              <a:rPr lang="en-GB" sz="1400" b="0" kern="0" dirty="0" err="1"/>
              <a:t>Markosyan</a:t>
            </a:r>
            <a:r>
              <a:rPr lang="en-GB" sz="1400" b="0" kern="0" dirty="0"/>
              <a:t>, </a:t>
            </a:r>
            <a:r>
              <a:rPr lang="en-GB" sz="1400" b="0" i="1" kern="0" dirty="0" err="1"/>
              <a:t>Comput</a:t>
            </a:r>
            <a:r>
              <a:rPr lang="en-GB" sz="1400" b="0" i="1" kern="0" dirty="0"/>
              <a:t>. Phys. </a:t>
            </a:r>
            <a:r>
              <a:rPr lang="en-GB" sz="1400" b="0" i="1" kern="0" dirty="0" err="1"/>
              <a:t>Commun</a:t>
            </a:r>
            <a:r>
              <a:rPr lang="en-GB" sz="1400" b="0" i="1" kern="0" dirty="0"/>
              <a:t>., </a:t>
            </a:r>
            <a:r>
              <a:rPr lang="en-GB" sz="1400" kern="0" dirty="0"/>
              <a:t>185</a:t>
            </a:r>
            <a:r>
              <a:rPr lang="en-GB" sz="1400" b="0" kern="0" dirty="0"/>
              <a:t>, 2697 (2014).</a:t>
            </a:r>
          </a:p>
        </p:txBody>
      </p:sp>
      <p:grpSp>
        <p:nvGrpSpPr>
          <p:cNvPr id="16" name="Group 15">
            <a:extLst>
              <a:ext uri="{FF2B5EF4-FFF2-40B4-BE49-F238E27FC236}">
                <a16:creationId xmlns:a16="http://schemas.microsoft.com/office/drawing/2014/main" id="{5EAC389B-F321-430C-969C-8A0AFC632218}"/>
              </a:ext>
            </a:extLst>
          </p:cNvPr>
          <p:cNvGrpSpPr/>
          <p:nvPr/>
        </p:nvGrpSpPr>
        <p:grpSpPr>
          <a:xfrm>
            <a:off x="572085" y="3994417"/>
            <a:ext cx="8791068" cy="2544800"/>
            <a:chOff x="898384" y="4651273"/>
            <a:chExt cx="7554826" cy="2186938"/>
          </a:xfrm>
        </p:grpSpPr>
        <p:sp>
          <p:nvSpPr>
            <p:cNvPr id="17" name="Flowchart: Data 16">
              <a:extLst>
                <a:ext uri="{FF2B5EF4-FFF2-40B4-BE49-F238E27FC236}">
                  <a16:creationId xmlns:a16="http://schemas.microsoft.com/office/drawing/2014/main" id="{7C0B28E2-3E3D-4280-81D2-48652353FDA9}"/>
                </a:ext>
              </a:extLst>
            </p:cNvPr>
            <p:cNvSpPr/>
            <p:nvPr/>
          </p:nvSpPr>
          <p:spPr>
            <a:xfrm>
              <a:off x="2963450" y="5902959"/>
              <a:ext cx="1435557" cy="608953"/>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Results</a:t>
              </a:r>
            </a:p>
          </p:txBody>
        </p:sp>
        <p:sp>
          <p:nvSpPr>
            <p:cNvPr id="18" name="Flowchart: Data 17">
              <a:extLst>
                <a:ext uri="{FF2B5EF4-FFF2-40B4-BE49-F238E27FC236}">
                  <a16:creationId xmlns:a16="http://schemas.microsoft.com/office/drawing/2014/main" id="{DC665B32-60D9-42B5-A88F-A1FC811C53FC}"/>
                </a:ext>
              </a:extLst>
            </p:cNvPr>
            <p:cNvSpPr/>
            <p:nvPr/>
          </p:nvSpPr>
          <p:spPr>
            <a:xfrm>
              <a:off x="6053455" y="5902959"/>
              <a:ext cx="1435557" cy="608953"/>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latin typeface="Arial" panose="020B0604020202020204" pitchFamily="34" charset="0"/>
                  <a:cs typeface="Arial" panose="020B0604020202020204" pitchFamily="34" charset="0"/>
                </a:rPr>
                <a:t>Results</a:t>
              </a:r>
            </a:p>
          </p:txBody>
        </p:sp>
        <p:sp>
          <p:nvSpPr>
            <p:cNvPr id="19" name="Content Placeholder 2">
              <a:extLst>
                <a:ext uri="{FF2B5EF4-FFF2-40B4-BE49-F238E27FC236}">
                  <a16:creationId xmlns:a16="http://schemas.microsoft.com/office/drawing/2014/main" id="{28F97108-70F8-4835-B30C-45B83EFFDD4D}"/>
                </a:ext>
              </a:extLst>
            </p:cNvPr>
            <p:cNvSpPr txBox="1">
              <a:spLocks/>
            </p:cNvSpPr>
            <p:nvPr/>
          </p:nvSpPr>
          <p:spPr bwMode="auto">
            <a:xfrm>
              <a:off x="5487880" y="6513806"/>
              <a:ext cx="2460984" cy="324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lvl="1" indent="0" algn="ctr">
                <a:buNone/>
              </a:pPr>
              <a:r>
                <a:rPr lang="en-GB" sz="1600" b="0" dirty="0"/>
                <a:t>(Reduced reaction set)</a:t>
              </a:r>
            </a:p>
            <a:p>
              <a:pPr marL="270000" lvl="1" indent="0" algn="ctr">
                <a:buNone/>
              </a:pPr>
              <a:endParaRPr lang="en-GB" b="0" dirty="0"/>
            </a:p>
          </p:txBody>
        </p:sp>
        <p:grpSp>
          <p:nvGrpSpPr>
            <p:cNvPr id="20" name="Group 19">
              <a:extLst>
                <a:ext uri="{FF2B5EF4-FFF2-40B4-BE49-F238E27FC236}">
                  <a16:creationId xmlns:a16="http://schemas.microsoft.com/office/drawing/2014/main" id="{BE22200B-9628-4A5B-91FF-E21E64539D57}"/>
                </a:ext>
              </a:extLst>
            </p:cNvPr>
            <p:cNvGrpSpPr/>
            <p:nvPr/>
          </p:nvGrpSpPr>
          <p:grpSpPr>
            <a:xfrm>
              <a:off x="898384" y="4651273"/>
              <a:ext cx="7554826" cy="2186937"/>
              <a:chOff x="898384" y="4651273"/>
              <a:chExt cx="7554826" cy="2186937"/>
            </a:xfrm>
          </p:grpSpPr>
          <p:grpSp>
            <p:nvGrpSpPr>
              <p:cNvPr id="21" name="Group 20">
                <a:extLst>
                  <a:ext uri="{FF2B5EF4-FFF2-40B4-BE49-F238E27FC236}">
                    <a16:creationId xmlns:a16="http://schemas.microsoft.com/office/drawing/2014/main" id="{BDABCF04-9402-4814-851C-3249150ABC67}"/>
                  </a:ext>
                </a:extLst>
              </p:cNvPr>
              <p:cNvGrpSpPr/>
              <p:nvPr/>
            </p:nvGrpSpPr>
            <p:grpSpPr>
              <a:xfrm>
                <a:off x="898384" y="4651273"/>
                <a:ext cx="7028460" cy="2186937"/>
                <a:chOff x="741335" y="4515782"/>
                <a:chExt cx="7028460" cy="2186937"/>
              </a:xfrm>
            </p:grpSpPr>
            <p:grpSp>
              <p:nvGrpSpPr>
                <p:cNvPr id="24" name="Group 23">
                  <a:extLst>
                    <a:ext uri="{FF2B5EF4-FFF2-40B4-BE49-F238E27FC236}">
                      <a16:creationId xmlns:a16="http://schemas.microsoft.com/office/drawing/2014/main" id="{263A6D6A-6936-49F8-8C50-5415B406BCA2}"/>
                    </a:ext>
                  </a:extLst>
                </p:cNvPr>
                <p:cNvGrpSpPr/>
                <p:nvPr/>
              </p:nvGrpSpPr>
              <p:grpSpPr>
                <a:xfrm>
                  <a:off x="741335" y="4515782"/>
                  <a:ext cx="7028460" cy="1757427"/>
                  <a:chOff x="1103207" y="4839223"/>
                  <a:chExt cx="8527022" cy="2297697"/>
                </a:xfrm>
              </p:grpSpPr>
              <p:sp>
                <p:nvSpPr>
                  <p:cNvPr id="26" name="Rectangle: Rounded Corners 25">
                    <a:extLst>
                      <a:ext uri="{FF2B5EF4-FFF2-40B4-BE49-F238E27FC236}">
                        <a16:creationId xmlns:a16="http://schemas.microsoft.com/office/drawing/2014/main" id="{B910AABE-9E03-4E2E-B09D-711CCA71A55B}"/>
                      </a:ext>
                    </a:extLst>
                  </p:cNvPr>
                  <p:cNvSpPr/>
                  <p:nvPr/>
                </p:nvSpPr>
                <p:spPr>
                  <a:xfrm>
                    <a:off x="2218775" y="4942855"/>
                    <a:ext cx="1469134" cy="1146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KGMf</a:t>
                    </a:r>
                    <a:endParaRPr lang="en-US" sz="2400" dirty="0">
                      <a:latin typeface="Arial" panose="020B0604020202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0242E2CC-CBF0-49C8-8B4A-55AB884C7B2A}"/>
                      </a:ext>
                    </a:extLst>
                  </p:cNvPr>
                  <p:cNvSpPr/>
                  <p:nvPr/>
                </p:nvSpPr>
                <p:spPr>
                  <a:xfrm>
                    <a:off x="4260933" y="4948934"/>
                    <a:ext cx="1469134" cy="1146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PumpKin</a:t>
                    </a:r>
                    <a:endParaRPr lang="en-US" sz="2000" dirty="0">
                      <a:latin typeface="Arial" panose="020B0604020202020204" pitchFamily="34" charset="0"/>
                      <a:cs typeface="Arial" panose="020B0604020202020204" pitchFamily="34" charset="0"/>
                    </a:endParaRPr>
                  </a:p>
                </p:txBody>
              </p:sp>
              <p:sp>
                <p:nvSpPr>
                  <p:cNvPr id="28" name="Arrow: Right 27">
                    <a:extLst>
                      <a:ext uri="{FF2B5EF4-FFF2-40B4-BE49-F238E27FC236}">
                        <a16:creationId xmlns:a16="http://schemas.microsoft.com/office/drawing/2014/main" id="{BAF9CC86-AAF1-4E21-BCEB-A2DA57DFEDD1}"/>
                      </a:ext>
                    </a:extLst>
                  </p:cNvPr>
                  <p:cNvSpPr/>
                  <p:nvPr/>
                </p:nvSpPr>
                <p:spPr>
                  <a:xfrm>
                    <a:off x="3809826" y="5326894"/>
                    <a:ext cx="359662" cy="3779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a:extLst>
                      <a:ext uri="{FF2B5EF4-FFF2-40B4-BE49-F238E27FC236}">
                        <a16:creationId xmlns:a16="http://schemas.microsoft.com/office/drawing/2014/main" id="{C063B2BF-3FE6-4328-A426-F33BC61389E2}"/>
                      </a:ext>
                    </a:extLst>
                  </p:cNvPr>
                  <p:cNvCxnSpPr>
                    <a:cxnSpLocks/>
                  </p:cNvCxnSpPr>
                  <p:nvPr/>
                </p:nvCxnSpPr>
                <p:spPr>
                  <a:xfrm>
                    <a:off x="1560403" y="5204983"/>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BF7A2CA-EFBF-4762-AE32-91AA87906723}"/>
                      </a:ext>
                    </a:extLst>
                  </p:cNvPr>
                  <p:cNvCxnSpPr>
                    <a:cxnSpLocks/>
                  </p:cNvCxnSpPr>
                  <p:nvPr/>
                </p:nvCxnSpPr>
                <p:spPr>
                  <a:xfrm>
                    <a:off x="1548213" y="5515878"/>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6C49383B-3342-4E7B-B90A-657E2D7598B8}"/>
                      </a:ext>
                    </a:extLst>
                  </p:cNvPr>
                  <p:cNvCxnSpPr>
                    <a:cxnSpLocks/>
                  </p:cNvCxnSpPr>
                  <p:nvPr/>
                </p:nvCxnSpPr>
                <p:spPr>
                  <a:xfrm>
                    <a:off x="1548213" y="582068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C4CD09FC-94FE-4CE7-BF69-7D92880F841A}"/>
                      </a:ext>
                    </a:extLst>
                  </p:cNvPr>
                  <p:cNvCxnSpPr>
                    <a:cxnSpLocks/>
                  </p:cNvCxnSpPr>
                  <p:nvPr/>
                </p:nvCxnSpPr>
                <p:spPr>
                  <a:xfrm>
                    <a:off x="5931235" y="5204983"/>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8030DA4-FDC0-40D8-9C19-6406BC1EFD45}"/>
                      </a:ext>
                    </a:extLst>
                  </p:cNvPr>
                  <p:cNvCxnSpPr>
                    <a:cxnSpLocks/>
                  </p:cNvCxnSpPr>
                  <p:nvPr/>
                </p:nvCxnSpPr>
                <p:spPr>
                  <a:xfrm>
                    <a:off x="5919045" y="5515878"/>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CD419D56-732C-4283-8CAA-E0976361245F}"/>
                      </a:ext>
                    </a:extLst>
                  </p:cNvPr>
                  <p:cNvCxnSpPr>
                    <a:cxnSpLocks/>
                  </p:cNvCxnSpPr>
                  <p:nvPr/>
                </p:nvCxnSpPr>
                <p:spPr>
                  <a:xfrm>
                    <a:off x="5919045" y="5820687"/>
                    <a:ext cx="451108"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5" name="TextBox 34">
                        <a:extLst>
                          <a:ext uri="{FF2B5EF4-FFF2-40B4-BE49-F238E27FC236}">
                            <a16:creationId xmlns:a16="http://schemas.microsoft.com/office/drawing/2014/main" id="{5BC10D64-C99F-4975-9ACA-BA96153BE9F0}"/>
                          </a:ext>
                        </a:extLst>
                      </p:cNvPr>
                      <p:cNvSpPr txBox="1"/>
                      <p:nvPr/>
                    </p:nvSpPr>
                    <p:spPr>
                      <a:xfrm>
                        <a:off x="1103207" y="4942855"/>
                        <a:ext cx="445010" cy="13344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eqArr>
                                <m:eqArrPr>
                                  <m:ctrlPr>
                                    <a:rPr lang="en-GB" b="0" i="1" smtClean="0">
                                      <a:latin typeface="Cambria Math" panose="02040503050406030204" pitchFamily="18" charset="0"/>
                                    </a:rPr>
                                  </m:ctrlPr>
                                </m:eqArrPr>
                                <m:e>
                                  <m:sSub>
                                    <m:sSubPr>
                                      <m:ctrlPr>
                                        <a:rPr lang="en-GB" b="0" i="1" smtClean="0">
                                          <a:latin typeface="Cambria Math" panose="02040503050406030204" pitchFamily="18" charset="0"/>
                                        </a:rPr>
                                      </m:ctrlPr>
                                    </m:sSubPr>
                                    <m:e>
                                      <m:r>
                                        <a:rPr lang="en-GB" b="0" i="1" smtClean="0">
                                          <a:latin typeface="Cambria Math" panose="02040503050406030204" pitchFamily="18" charset="0"/>
                                        </a:rPr>
                                        <m:t>𝑅</m:t>
                                      </m:r>
                                    </m:e>
                                    <m:sub>
                                      <m:r>
                                        <a:rPr lang="en-GB" b="0" i="1" smtClean="0">
                                          <a:latin typeface="Cambria Math" panose="02040503050406030204" pitchFamily="18" charset="0"/>
                                        </a:rPr>
                                        <m:t>1</m:t>
                                      </m:r>
                                    </m:sub>
                                  </m:sSub>
                                </m:e>
                                <m:e>
                                  <m:sSub>
                                    <m:sSubPr>
                                      <m:ctrlPr>
                                        <a:rPr lang="en-GB" i="1">
                                          <a:latin typeface="Cambria Math" panose="02040503050406030204" pitchFamily="18" charset="0"/>
                                        </a:rPr>
                                      </m:ctrlPr>
                                    </m:sSubPr>
                                    <m:e>
                                      <m:r>
                                        <a:rPr lang="en-GB" i="1">
                                          <a:latin typeface="Cambria Math" panose="02040503050406030204" pitchFamily="18" charset="0"/>
                                        </a:rPr>
                                        <m:t>𝑅</m:t>
                                      </m:r>
                                    </m:e>
                                    <m:sub>
                                      <m:r>
                                        <a:rPr lang="en-GB" b="0" i="1" smtClean="0">
                                          <a:latin typeface="Cambria Math" panose="02040503050406030204" pitchFamily="18" charset="0"/>
                                        </a:rPr>
                                        <m:t>2</m:t>
                                      </m:r>
                                    </m:sub>
                                  </m:sSub>
                                </m:e>
                                <m:e>
                                  <m:r>
                                    <a:rPr lang="en-GB" b="0" i="1" smtClean="0">
                                      <a:latin typeface="Cambria Math" panose="02040503050406030204" pitchFamily="18" charset="0"/>
                                    </a:rPr>
                                    <m:t>…</m:t>
                                  </m:r>
                                </m:e>
                                <m:e>
                                  <m:sSub>
                                    <m:sSubPr>
                                      <m:ctrlPr>
                                        <a:rPr lang="en-GB" i="1">
                                          <a:latin typeface="Cambria Math" panose="02040503050406030204" pitchFamily="18" charset="0"/>
                                        </a:rPr>
                                      </m:ctrlPr>
                                    </m:sSubPr>
                                    <m:e>
                                      <m:r>
                                        <a:rPr lang="en-GB" i="1">
                                          <a:latin typeface="Cambria Math" panose="02040503050406030204" pitchFamily="18" charset="0"/>
                                        </a:rPr>
                                        <m:t>𝑅</m:t>
                                      </m:r>
                                    </m:e>
                                    <m:sub>
                                      <m:r>
                                        <a:rPr lang="en-GB" b="0" i="1" smtClean="0">
                                          <a:latin typeface="Cambria Math" panose="02040503050406030204" pitchFamily="18" charset="0"/>
                                        </a:rPr>
                                        <m:t>𝑁</m:t>
                                      </m:r>
                                    </m:sub>
                                  </m:sSub>
                                </m:e>
                              </m:eqArr>
                            </m:oMath>
                          </m:oMathPara>
                        </a14:m>
                        <a:endParaRPr lang="en-US" dirty="0"/>
                      </a:p>
                    </p:txBody>
                  </p:sp>
                </mc:Choice>
                <mc:Fallback xmlns="">
                  <p:sp>
                    <p:nvSpPr>
                      <p:cNvPr id="63" name="TextBox 62">
                        <a:extLst>
                          <a:ext uri="{FF2B5EF4-FFF2-40B4-BE49-F238E27FC236}">
                            <a16:creationId xmlns:a16="http://schemas.microsoft.com/office/drawing/2014/main" id="{47B98EB5-F078-4F26-B864-E6D488B71466}"/>
                          </a:ext>
                        </a:extLst>
                      </p:cNvPr>
                      <p:cNvSpPr txBox="1">
                        <a:spLocks noRot="1" noChangeAspect="1" noMove="1" noResize="1" noEditPoints="1" noAdjustHandles="1" noChangeArrowheads="1" noChangeShapeType="1" noTextEdit="1"/>
                      </p:cNvSpPr>
                      <p:nvPr/>
                    </p:nvSpPr>
                    <p:spPr>
                      <a:xfrm>
                        <a:off x="1103207" y="4942855"/>
                        <a:ext cx="445010" cy="1334420"/>
                      </a:xfrm>
                      <a:prstGeom prst="rect">
                        <a:avLst/>
                      </a:prstGeom>
                      <a:blipFill>
                        <a:blip r:embed="rId6"/>
                        <a:stretch>
                          <a:fillRect b="-718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a:extLst>
                          <a:ext uri="{FF2B5EF4-FFF2-40B4-BE49-F238E27FC236}">
                            <a16:creationId xmlns:a16="http://schemas.microsoft.com/office/drawing/2014/main" id="{684BD350-0E2D-41D1-B135-9CD27F3E77EB}"/>
                          </a:ext>
                        </a:extLst>
                      </p:cNvPr>
                      <p:cNvSpPr txBox="1"/>
                      <p:nvPr/>
                    </p:nvSpPr>
                    <p:spPr>
                      <a:xfrm>
                        <a:off x="6382343" y="4843886"/>
                        <a:ext cx="1805819" cy="1565519"/>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en-GB" b="0" i="1" smtClean="0">
                                      <a:latin typeface="Cambria Math" panose="02040503050406030204" pitchFamily="18" charset="0"/>
                                    </a:rPr>
                                  </m:ctrlPr>
                                </m:sSubPr>
                                <m:e>
                                  <m:r>
                                    <a:rPr lang="en-GB" b="0" i="1" smtClean="0">
                                      <a:latin typeface="Cambria Math" panose="02040503050406030204" pitchFamily="18" charset="0"/>
                                    </a:rPr>
                                    <m:t>𝑛</m:t>
                                  </m:r>
                                </m:e>
                                <m:sub>
                                  <m:r>
                                    <a:rPr lang="en-GB" b="0" i="1" smtClean="0">
                                      <a:latin typeface="Cambria Math" panose="02040503050406030204" pitchFamily="18" charset="0"/>
                                    </a:rPr>
                                    <m:t>𝑒</m:t>
                                  </m:r>
                                </m:sub>
                              </m:sSub>
                              <m:r>
                                <a:rPr lang="en-GB" b="0" i="1" smtClean="0">
                                  <a:latin typeface="Cambria Math" panose="02040503050406030204" pitchFamily="18" charset="0"/>
                                </a:rPr>
                                <m:t> </m:t>
                              </m:r>
                              <m:d>
                                <m:dPr>
                                  <m:begChr m:val="{"/>
                                  <m:endChr m:val=""/>
                                  <m:ctrlPr>
                                    <a:rPr lang="en-GB" b="0" i="1" smtClean="0">
                                      <a:latin typeface="Cambria Math" panose="02040503050406030204" pitchFamily="18" charset="0"/>
                                    </a:rPr>
                                  </m:ctrlPr>
                                </m:dPr>
                                <m:e>
                                  <m:eqArr>
                                    <m:eqArrPr>
                                      <m:ctrlPr>
                                        <a:rPr lang="en-GB" b="0" i="1" smtClean="0">
                                          <a:latin typeface="Cambria Math" panose="02040503050406030204" pitchFamily="18" charset="0"/>
                                        </a:rPr>
                                      </m:ctrlPr>
                                    </m:eqArrPr>
                                    <m:e>
                                      <m:sSub>
                                        <m:sSubPr>
                                          <m:ctrlPr>
                                            <a:rPr lang="en-GB" i="1">
                                              <a:latin typeface="Cambria Math" panose="02040503050406030204" pitchFamily="18" charset="0"/>
                                            </a:rPr>
                                          </m:ctrlPr>
                                        </m:sSubPr>
                                        <m:e>
                                          <m:r>
                                            <a:rPr lang="en-GB" i="1">
                                              <a:latin typeface="Cambria Math" panose="02040503050406030204" pitchFamily="18" charset="0"/>
                                            </a:rPr>
                                            <m:t>𝑅</m:t>
                                          </m:r>
                                        </m:e>
                                        <m:sub>
                                          <m:r>
                                            <a:rPr lang="en-GB" i="1">
                                              <a:latin typeface="Cambria Math" panose="02040503050406030204" pitchFamily="18" charset="0"/>
                                            </a:rPr>
                                            <m:t>1</m:t>
                                          </m:r>
                                        </m:sub>
                                      </m:sSub>
                                      <m:r>
                                        <a:rPr lang="en-GB" b="0" i="1" smtClean="0">
                                          <a:latin typeface="Cambria Math" panose="02040503050406030204" pitchFamily="18" charset="0"/>
                                        </a:rPr>
                                        <m:t>:</m:t>
                                      </m:r>
                                      <m:r>
                                        <a:rPr lang="en-GB" b="0" i="1" smtClean="0">
                                          <a:latin typeface="Cambria Math" panose="02040503050406030204" pitchFamily="18" charset="0"/>
                                        </a:rPr>
                                        <m:t>𝑋</m:t>
                                      </m:r>
                                      <m:r>
                                        <a:rPr lang="en-GB" b="0" i="1" smtClean="0">
                                          <a:latin typeface="Cambria Math" panose="02040503050406030204" pitchFamily="18" charset="0"/>
                                        </a:rPr>
                                        <m:t>%</m:t>
                                      </m:r>
                                    </m:e>
                                    <m:e>
                                      <m:sSub>
                                        <m:sSubPr>
                                          <m:ctrlPr>
                                            <a:rPr lang="en-GB" b="0" i="1" smtClean="0">
                                              <a:latin typeface="Cambria Math" panose="02040503050406030204" pitchFamily="18" charset="0"/>
                                            </a:rPr>
                                          </m:ctrlPr>
                                        </m:sSubPr>
                                        <m:e>
                                          <m:r>
                                            <a:rPr lang="en-GB" b="0" i="1" smtClean="0">
                                              <a:latin typeface="Cambria Math" panose="02040503050406030204" pitchFamily="18" charset="0"/>
                                            </a:rPr>
                                            <m:t>𝑅</m:t>
                                          </m:r>
                                        </m:e>
                                        <m:sub>
                                          <m:r>
                                            <a:rPr lang="en-GB" b="0" i="1" smtClean="0">
                                              <a:latin typeface="Cambria Math" panose="02040503050406030204" pitchFamily="18" charset="0"/>
                                            </a:rPr>
                                            <m:t>2</m:t>
                                          </m:r>
                                        </m:sub>
                                      </m:sSub>
                                      <m:r>
                                        <a:rPr lang="en-GB" b="0" i="1" smtClean="0">
                                          <a:latin typeface="Cambria Math" panose="02040503050406030204" pitchFamily="18" charset="0"/>
                                        </a:rPr>
                                        <m:t>:</m:t>
                                      </m:r>
                                      <m:r>
                                        <a:rPr lang="en-GB" b="0" i="1" smtClean="0">
                                          <a:latin typeface="Cambria Math" panose="02040503050406030204" pitchFamily="18" charset="0"/>
                                        </a:rPr>
                                        <m:t>𝑌</m:t>
                                      </m:r>
                                      <m:r>
                                        <a:rPr lang="en-GB" b="0" i="1" smtClean="0">
                                          <a:latin typeface="Cambria Math" panose="02040503050406030204" pitchFamily="18" charset="0"/>
                                        </a:rPr>
                                        <m:t>%</m:t>
                                      </m:r>
                                    </m:e>
                                    <m:e>
                                      <m:r>
                                        <a:rPr lang="en-GB" b="0" i="1" smtClean="0">
                                          <a:latin typeface="Cambria Math" panose="02040503050406030204" pitchFamily="18" charset="0"/>
                                        </a:rPr>
                                        <m:t>…</m:t>
                                      </m:r>
                                    </m:e>
                                    <m:e>
                                      <m:sSub>
                                        <m:sSubPr>
                                          <m:ctrlPr>
                                            <a:rPr lang="en-GB" i="1">
                                              <a:latin typeface="Cambria Math" panose="02040503050406030204" pitchFamily="18" charset="0"/>
                                            </a:rPr>
                                          </m:ctrlPr>
                                        </m:sSubPr>
                                        <m:e>
                                          <m:r>
                                            <a:rPr lang="en-GB" i="1">
                                              <a:latin typeface="Cambria Math" panose="02040503050406030204" pitchFamily="18" charset="0"/>
                                            </a:rPr>
                                            <m:t>𝑅</m:t>
                                          </m:r>
                                        </m:e>
                                        <m:sub>
                                          <m:r>
                                            <a:rPr lang="en-GB" b="0" i="1" smtClean="0">
                                              <a:latin typeface="Cambria Math" panose="02040503050406030204" pitchFamily="18" charset="0"/>
                                            </a:rPr>
                                            <m:t>𝑁</m:t>
                                          </m:r>
                                        </m:sub>
                                      </m:sSub>
                                      <m:r>
                                        <a:rPr lang="en-GB" b="0" i="1" smtClean="0">
                                          <a:latin typeface="Cambria Math" panose="02040503050406030204" pitchFamily="18" charset="0"/>
                                        </a:rPr>
                                        <m:t>:&lt;</m:t>
                                      </m:r>
                                      <m:r>
                                        <a:rPr lang="en-GB" b="0" i="1" smtClean="0">
                                          <a:latin typeface="Cambria Math" panose="02040503050406030204" pitchFamily="18" charset="0"/>
                                          <a:ea typeface="Cambria Math" panose="02040503050406030204" pitchFamily="18" charset="0"/>
                                        </a:rPr>
                                        <m:t>𝜀</m:t>
                                      </m:r>
                                      <m:r>
                                        <a:rPr lang="en-GB" b="0" i="1" smtClean="0">
                                          <a:latin typeface="Cambria Math" panose="02040503050406030204" pitchFamily="18" charset="0"/>
                                          <a:ea typeface="Cambria Math" panose="02040503050406030204" pitchFamily="18" charset="0"/>
                                        </a:rPr>
                                        <m:t>%</m:t>
                                      </m:r>
                                    </m:e>
                                  </m:eqArr>
                                </m:e>
                              </m:d>
                            </m:oMath>
                          </m:oMathPara>
                        </a14:m>
                        <a:endParaRPr lang="en-US" dirty="0"/>
                      </a:p>
                    </p:txBody>
                  </p:sp>
                </mc:Choice>
                <mc:Fallback xmlns="">
                  <p:sp>
                    <p:nvSpPr>
                      <p:cNvPr id="64" name="TextBox 63">
                        <a:extLst>
                          <a:ext uri="{FF2B5EF4-FFF2-40B4-BE49-F238E27FC236}">
                            <a16:creationId xmlns:a16="http://schemas.microsoft.com/office/drawing/2014/main" id="{8CB7792E-78BC-4E59-8673-FE8FBB2A25EF}"/>
                          </a:ext>
                        </a:extLst>
                      </p:cNvPr>
                      <p:cNvSpPr txBox="1">
                        <a:spLocks noRot="1" noChangeAspect="1" noMove="1" noResize="1" noEditPoints="1" noAdjustHandles="1" noChangeArrowheads="1" noChangeShapeType="1" noTextEdit="1"/>
                      </p:cNvSpPr>
                      <p:nvPr/>
                    </p:nvSpPr>
                    <p:spPr>
                      <a:xfrm>
                        <a:off x="6382343" y="4843886"/>
                        <a:ext cx="1805819" cy="1565519"/>
                      </a:xfrm>
                      <a:prstGeom prst="rect">
                        <a:avLst/>
                      </a:prstGeom>
                      <a:blipFill>
                        <a:blip r:embed="rId7"/>
                        <a:stretch>
                          <a:fillRect r="-410" b="-7653"/>
                        </a:stretch>
                      </a:blipFill>
                    </p:spPr>
                    <p:txBody>
                      <a:bodyPr/>
                      <a:lstStyle/>
                      <a:p>
                        <a:r>
                          <a:rPr lang="en-US">
                            <a:noFill/>
                          </a:rPr>
                          <a:t> </a:t>
                        </a:r>
                      </a:p>
                    </p:txBody>
                  </p:sp>
                </mc:Fallback>
              </mc:AlternateContent>
              <p:sp>
                <p:nvSpPr>
                  <p:cNvPr id="37" name="Right Brace 36">
                    <a:extLst>
                      <a:ext uri="{FF2B5EF4-FFF2-40B4-BE49-F238E27FC236}">
                        <a16:creationId xmlns:a16="http://schemas.microsoft.com/office/drawing/2014/main" id="{DB330812-7CA8-4C40-B123-948B40FD1CDA}"/>
                      </a:ext>
                    </a:extLst>
                  </p:cNvPr>
                  <p:cNvSpPr/>
                  <p:nvPr/>
                </p:nvSpPr>
                <p:spPr>
                  <a:xfrm>
                    <a:off x="8072919" y="5031122"/>
                    <a:ext cx="289298" cy="64973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8" name="Straight Arrow Connector 37">
                    <a:extLst>
                      <a:ext uri="{FF2B5EF4-FFF2-40B4-BE49-F238E27FC236}">
                        <a16:creationId xmlns:a16="http://schemas.microsoft.com/office/drawing/2014/main" id="{DD00A765-7A83-4F1C-A12E-E466FC9F86CE}"/>
                      </a:ext>
                    </a:extLst>
                  </p:cNvPr>
                  <p:cNvCxnSpPr>
                    <a:cxnSpLocks/>
                    <a:stCxn id="37" idx="1"/>
                    <a:endCxn id="23" idx="1"/>
                  </p:cNvCxnSpPr>
                  <p:nvPr/>
                </p:nvCxnSpPr>
                <p:spPr>
                  <a:xfrm>
                    <a:off x="8362218" y="5355990"/>
                    <a:ext cx="437473" cy="15988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9" name="Arrow: Right 38">
                    <a:extLst>
                      <a:ext uri="{FF2B5EF4-FFF2-40B4-BE49-F238E27FC236}">
                        <a16:creationId xmlns:a16="http://schemas.microsoft.com/office/drawing/2014/main" id="{C613EBCF-02DB-4A1D-A961-8CA184764349}"/>
                      </a:ext>
                    </a:extLst>
                  </p:cNvPr>
                  <p:cNvSpPr/>
                  <p:nvPr/>
                </p:nvSpPr>
                <p:spPr>
                  <a:xfrm rot="7524780">
                    <a:off x="9261414" y="6187862"/>
                    <a:ext cx="359662" cy="3779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Arrow: Right 39">
                    <a:extLst>
                      <a:ext uri="{FF2B5EF4-FFF2-40B4-BE49-F238E27FC236}">
                        <a16:creationId xmlns:a16="http://schemas.microsoft.com/office/drawing/2014/main" id="{F20A0386-B21B-4D6E-968B-B6D3A81B042A}"/>
                      </a:ext>
                    </a:extLst>
                  </p:cNvPr>
                  <p:cNvSpPr/>
                  <p:nvPr/>
                </p:nvSpPr>
                <p:spPr>
                  <a:xfrm rot="2099097">
                    <a:off x="2812291" y="6357833"/>
                    <a:ext cx="981032" cy="3779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Rounded Corners 40">
                    <a:extLst>
                      <a:ext uri="{FF2B5EF4-FFF2-40B4-BE49-F238E27FC236}">
                        <a16:creationId xmlns:a16="http://schemas.microsoft.com/office/drawing/2014/main" id="{D8A81A53-2996-433E-B6E9-62F81B368030}"/>
                      </a:ext>
                    </a:extLst>
                  </p:cNvPr>
                  <p:cNvSpPr/>
                  <p:nvPr/>
                </p:nvSpPr>
                <p:spPr>
                  <a:xfrm>
                    <a:off x="2133427" y="4839223"/>
                    <a:ext cx="3694176" cy="1353312"/>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Arrow: Left-Right 41">
                    <a:extLst>
                      <a:ext uri="{FF2B5EF4-FFF2-40B4-BE49-F238E27FC236}">
                        <a16:creationId xmlns:a16="http://schemas.microsoft.com/office/drawing/2014/main" id="{095F800F-43DC-4DEB-B8BC-0391710FFA5C}"/>
                      </a:ext>
                    </a:extLst>
                  </p:cNvPr>
                  <p:cNvSpPr/>
                  <p:nvPr/>
                </p:nvSpPr>
                <p:spPr>
                  <a:xfrm>
                    <a:off x="5462151" y="6619145"/>
                    <a:ext cx="1741637" cy="51777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panose="020B0604020202020204" pitchFamily="34" charset="0"/>
                        <a:cs typeface="Arial" panose="020B0604020202020204" pitchFamily="34" charset="0"/>
                      </a:rPr>
                      <a:t>compare</a:t>
                    </a:r>
                  </a:p>
                </p:txBody>
              </p:sp>
            </p:grpSp>
            <p:sp>
              <p:nvSpPr>
                <p:cNvPr id="25" name="Content Placeholder 2">
                  <a:extLst>
                    <a:ext uri="{FF2B5EF4-FFF2-40B4-BE49-F238E27FC236}">
                      <a16:creationId xmlns:a16="http://schemas.microsoft.com/office/drawing/2014/main" id="{C0F3544B-A914-4F9C-849E-195651A52DD9}"/>
                    </a:ext>
                  </a:extLst>
                </p:cNvPr>
                <p:cNvSpPr txBox="1">
                  <a:spLocks/>
                </p:cNvSpPr>
                <p:nvPr/>
              </p:nvSpPr>
              <p:spPr bwMode="auto">
                <a:xfrm>
                  <a:off x="2532221" y="6378314"/>
                  <a:ext cx="1775184" cy="324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lvl="1" indent="0" algn="ctr">
                    <a:buNone/>
                  </a:pPr>
                  <a:r>
                    <a:rPr lang="en-GB" sz="1600" b="0" dirty="0"/>
                    <a:t>(Full reaction set)</a:t>
                  </a:r>
                  <a:endParaRPr lang="en-GB" b="0" dirty="0"/>
                </a:p>
              </p:txBody>
            </p:sp>
          </p:grpSp>
          <p:sp>
            <p:nvSpPr>
              <p:cNvPr id="23" name="Rectangle: Rounded Corners 22">
                <a:extLst>
                  <a:ext uri="{FF2B5EF4-FFF2-40B4-BE49-F238E27FC236}">
                    <a16:creationId xmlns:a16="http://schemas.microsoft.com/office/drawing/2014/main" id="{22DD31FC-4814-4630-A298-360231B760EA}"/>
                  </a:ext>
                </a:extLst>
              </p:cNvPr>
              <p:cNvSpPr/>
              <p:nvPr/>
            </p:nvSpPr>
            <p:spPr>
              <a:xfrm>
                <a:off x="7242266" y="4730537"/>
                <a:ext cx="1210944" cy="87657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err="1">
                    <a:latin typeface="Arial" panose="020B0604020202020204" pitchFamily="34" charset="0"/>
                    <a:cs typeface="Arial" panose="020B0604020202020204" pitchFamily="34" charset="0"/>
                  </a:rPr>
                  <a:t>KGMf</a:t>
                </a:r>
                <a:endParaRPr lang="en-US" sz="2400"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103155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3. Results: nanosecond pulse discharge in O</a:t>
            </a:r>
            <a:r>
              <a:rPr lang="en-GB" b="1" baseline="-25000" dirty="0"/>
              <a:t>2</a:t>
            </a:r>
            <a:r>
              <a:rPr lang="en-GB" b="1" dirty="0"/>
              <a:t> – </a:t>
            </a:r>
            <a:r>
              <a:rPr lang="en-GB" b="1" dirty="0" err="1"/>
              <a:t>Ar</a:t>
            </a:r>
            <a:r>
              <a:rPr lang="en-GB" b="1" dirty="0"/>
              <a:t> (Winters [5])</a:t>
            </a:r>
            <a:endParaRPr lang="en-US" b="1" dirty="0"/>
          </a:p>
        </p:txBody>
      </p:sp>
      <p:sp>
        <p:nvSpPr>
          <p:cNvPr id="22531" name="Rectangle 3"/>
          <p:cNvSpPr>
            <a:spLocks noChangeArrowheads="1"/>
          </p:cNvSpPr>
          <p:nvPr/>
        </p:nvSpPr>
        <p:spPr bwMode="auto">
          <a:xfrm>
            <a:off x="1524000" y="2490272"/>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2" name="Content Placeholder 2">
            <a:extLst>
              <a:ext uri="{FF2B5EF4-FFF2-40B4-BE49-F238E27FC236}">
                <a16:creationId xmlns:a16="http://schemas.microsoft.com/office/drawing/2014/main" id="{A99F61C1-609D-400C-8625-5749425B0ABD}"/>
              </a:ext>
            </a:extLst>
          </p:cNvPr>
          <p:cNvSpPr txBox="1">
            <a:spLocks/>
          </p:cNvSpPr>
          <p:nvPr/>
        </p:nvSpPr>
        <p:spPr bwMode="auto">
          <a:xfrm>
            <a:off x="631613" y="780307"/>
            <a:ext cx="5464386" cy="5376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None/>
            </a:pPr>
            <a:r>
              <a:rPr lang="en-GB" dirty="0"/>
              <a:t>O</a:t>
            </a:r>
            <a:r>
              <a:rPr lang="en-GB" baseline="-25000" dirty="0"/>
              <a:t>2</a:t>
            </a:r>
            <a:r>
              <a:rPr lang="en-GB" dirty="0"/>
              <a:t> – </a:t>
            </a:r>
            <a:r>
              <a:rPr lang="en-GB" dirty="0" err="1"/>
              <a:t>Ar</a:t>
            </a:r>
            <a:r>
              <a:rPr lang="en-GB" dirty="0"/>
              <a:t> nanosecond pulse discharge case </a:t>
            </a:r>
          </a:p>
          <a:p>
            <a:pPr>
              <a:spcAft>
                <a:spcPts val="0"/>
              </a:spcAft>
            </a:pPr>
            <a:r>
              <a:rPr lang="en-GB" b="0" dirty="0"/>
              <a:t>1%O</a:t>
            </a:r>
            <a:r>
              <a:rPr lang="en-GB" b="0" baseline="-25000" dirty="0"/>
              <a:t>2</a:t>
            </a:r>
            <a:r>
              <a:rPr lang="en-GB" b="0" dirty="0"/>
              <a:t> – </a:t>
            </a:r>
            <a:r>
              <a:rPr lang="en-GB" b="0" dirty="0" err="1"/>
              <a:t>Ar</a:t>
            </a:r>
            <a:r>
              <a:rPr lang="en-GB" b="0" dirty="0"/>
              <a:t> gas mixture</a:t>
            </a:r>
          </a:p>
          <a:p>
            <a:pPr>
              <a:spcAft>
                <a:spcPts val="0"/>
              </a:spcAft>
            </a:pPr>
            <a:r>
              <a:rPr lang="en-GB" b="0" dirty="0"/>
              <a:t>31 species and 74 reactions</a:t>
            </a:r>
          </a:p>
          <a:p>
            <a:pPr>
              <a:spcAft>
                <a:spcPts val="0"/>
              </a:spcAft>
            </a:pPr>
            <a:r>
              <a:rPr lang="en-GB" b="0" dirty="0"/>
              <a:t>global (0D) model</a:t>
            </a:r>
          </a:p>
          <a:p>
            <a:pPr>
              <a:spcAft>
                <a:spcPts val="0"/>
              </a:spcAft>
            </a:pPr>
            <a:r>
              <a:rPr lang="en-GB" b="0" dirty="0"/>
              <a:t>deposited energy: 4.2mJ/pulse</a:t>
            </a:r>
          </a:p>
          <a:p>
            <a:pPr>
              <a:spcAft>
                <a:spcPts val="0"/>
              </a:spcAft>
            </a:pPr>
            <a:r>
              <a:rPr lang="en-GB" b="0" dirty="0"/>
              <a:t>constant pressure: p = 300 Torr, </a:t>
            </a:r>
          </a:p>
          <a:p>
            <a:pPr>
              <a:spcAft>
                <a:spcPts val="0"/>
              </a:spcAft>
            </a:pPr>
            <a:r>
              <a:rPr lang="en-GB" b="0" dirty="0"/>
              <a:t>initial gas temperature: </a:t>
            </a:r>
            <a:r>
              <a:rPr lang="en-GB" b="0" dirty="0" err="1"/>
              <a:t>T</a:t>
            </a:r>
            <a:r>
              <a:rPr lang="en-GB" b="0" baseline="-25000" dirty="0" err="1"/>
              <a:t>g</a:t>
            </a:r>
            <a:r>
              <a:rPr lang="en-GB" b="0" dirty="0"/>
              <a:t> = 500 K</a:t>
            </a:r>
          </a:p>
          <a:p>
            <a:pPr>
              <a:spcAft>
                <a:spcPts val="0"/>
              </a:spcAft>
            </a:pPr>
            <a:r>
              <a:rPr lang="en-GB" b="0" dirty="0"/>
              <a:t>volume: 10cm</a:t>
            </a:r>
            <a:r>
              <a:rPr lang="en-GB" b="0" baseline="30000" dirty="0"/>
              <a:t>3</a:t>
            </a:r>
            <a:r>
              <a:rPr lang="en-GB" b="0" dirty="0"/>
              <a:t>, </a:t>
            </a:r>
            <a:r>
              <a:rPr lang="en-US" b="0" dirty="0"/>
              <a:t>6.</a:t>
            </a:r>
            <a:r>
              <a:rPr lang="pl-PL" b="0" dirty="0"/>
              <a:t>5</a:t>
            </a:r>
            <a:r>
              <a:rPr lang="en-US" b="0" dirty="0"/>
              <a:t> x </a:t>
            </a:r>
            <a:r>
              <a:rPr lang="pl-PL" b="0" dirty="0"/>
              <a:t>1</a:t>
            </a:r>
            <a:r>
              <a:rPr lang="en-US" b="0" dirty="0"/>
              <a:t>.</a:t>
            </a:r>
            <a:r>
              <a:rPr lang="pl-PL" b="0" dirty="0"/>
              <a:t>5</a:t>
            </a:r>
            <a:r>
              <a:rPr lang="en-US" b="0" dirty="0"/>
              <a:t> x 1cm (L x W x H</a:t>
            </a:r>
            <a:r>
              <a:rPr lang="en-GB" b="0" dirty="0"/>
              <a:t>)</a:t>
            </a:r>
          </a:p>
          <a:p>
            <a:pPr>
              <a:spcAft>
                <a:spcPts val="0"/>
              </a:spcAft>
            </a:pPr>
            <a:r>
              <a:rPr lang="en-GB" b="0" dirty="0"/>
              <a:t>EEDF: Maxwellian</a:t>
            </a:r>
          </a:p>
          <a:p>
            <a:pPr marL="0" indent="0">
              <a:spcAft>
                <a:spcPts val="0"/>
              </a:spcAft>
              <a:buNone/>
            </a:pPr>
            <a:endParaRPr lang="en-GB" b="0" dirty="0"/>
          </a:p>
          <a:p>
            <a:pPr marL="0" indent="0">
              <a:spcAft>
                <a:spcPts val="0"/>
              </a:spcAft>
              <a:buNone/>
            </a:pPr>
            <a:r>
              <a:rPr lang="en-GB" dirty="0"/>
              <a:t>Running parameters (SA):</a:t>
            </a:r>
          </a:p>
          <a:p>
            <a:pPr>
              <a:spcAft>
                <a:spcPts val="0"/>
              </a:spcAft>
            </a:pPr>
            <a:r>
              <a:rPr lang="en-GB" b="0" dirty="0"/>
              <a:t>rate uncertainties: ±20%</a:t>
            </a:r>
          </a:p>
          <a:p>
            <a:pPr>
              <a:spcAft>
                <a:spcPts val="0"/>
              </a:spcAft>
            </a:pPr>
            <a:r>
              <a:rPr lang="en-GB" b="0" dirty="0"/>
              <a:t>number of runs: 149 (= 1 + 2 x 74)</a:t>
            </a:r>
          </a:p>
          <a:p>
            <a:pPr>
              <a:spcAft>
                <a:spcPts val="0"/>
              </a:spcAft>
            </a:pPr>
            <a:r>
              <a:rPr lang="en-US" b="0" dirty="0"/>
              <a:t># time steps: 95091</a:t>
            </a:r>
          </a:p>
          <a:p>
            <a:pPr>
              <a:spcAft>
                <a:spcPts val="0"/>
              </a:spcAft>
            </a:pPr>
            <a:r>
              <a:rPr lang="en-GB" b="0" dirty="0"/>
              <a:t>t</a:t>
            </a:r>
            <a:r>
              <a:rPr lang="en-GB" b="0" baseline="-25000" dirty="0"/>
              <a:t>end</a:t>
            </a:r>
            <a:r>
              <a:rPr lang="en-GB" b="0" dirty="0"/>
              <a:t> = 0.5ms (10 pulses)</a:t>
            </a:r>
          </a:p>
          <a:p>
            <a:endParaRPr lang="en-GB" b="0" dirty="0"/>
          </a:p>
        </p:txBody>
      </p:sp>
      <p:sp>
        <p:nvSpPr>
          <p:cNvPr id="7" name="Content Placeholder 2">
            <a:extLst>
              <a:ext uri="{FF2B5EF4-FFF2-40B4-BE49-F238E27FC236}">
                <a16:creationId xmlns:a16="http://schemas.microsoft.com/office/drawing/2014/main" id="{6CE9AEB6-6BA2-490B-B04E-8537BBD462B3}"/>
              </a:ext>
            </a:extLst>
          </p:cNvPr>
          <p:cNvSpPr txBox="1">
            <a:spLocks/>
          </p:cNvSpPr>
          <p:nvPr/>
        </p:nvSpPr>
        <p:spPr bwMode="auto">
          <a:xfrm>
            <a:off x="6000829" y="780307"/>
            <a:ext cx="5464387" cy="2210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spcAft>
                <a:spcPts val="0"/>
              </a:spcAft>
              <a:buNone/>
            </a:pPr>
            <a:r>
              <a:rPr lang="en-GB" dirty="0"/>
              <a:t>Results:</a:t>
            </a:r>
          </a:p>
          <a:p>
            <a:pPr>
              <a:spcAft>
                <a:spcPts val="0"/>
              </a:spcAft>
            </a:pPr>
            <a:r>
              <a:rPr lang="en-GB" b="0" dirty="0"/>
              <a:t>species of interest: </a:t>
            </a:r>
            <a:r>
              <a:rPr lang="en-GB" dirty="0">
                <a:solidFill>
                  <a:srgbClr val="FF0000"/>
                </a:solidFill>
              </a:rPr>
              <a:t>O</a:t>
            </a:r>
            <a:endParaRPr lang="en-GB" i="1" baseline="-25000" dirty="0">
              <a:solidFill>
                <a:srgbClr val="FF0000"/>
              </a:solidFill>
            </a:endParaRPr>
          </a:p>
          <a:p>
            <a:pPr>
              <a:spcAft>
                <a:spcPts val="0"/>
              </a:spcAft>
            </a:pPr>
            <a:r>
              <a:rPr lang="en-GB" b="0" dirty="0"/>
              <a:t>run time: ~180s/run → ~4h 30min</a:t>
            </a:r>
          </a:p>
          <a:p>
            <a:pPr lvl="1">
              <a:spcAft>
                <a:spcPts val="0"/>
              </a:spcAft>
            </a:pPr>
            <a:r>
              <a:rPr lang="en-GB" b="0" dirty="0"/>
              <a:t>In parallel on 10 cores → ~45min</a:t>
            </a:r>
          </a:p>
          <a:p>
            <a:pPr marL="0" indent="0">
              <a:buNone/>
            </a:pPr>
            <a:endParaRPr lang="en-US" sz="900" b="1" kern="0" spc="-1" dirty="0">
              <a:latin typeface="Arial"/>
            </a:endParaRPr>
          </a:p>
          <a:p>
            <a:pPr marL="0" indent="0">
              <a:buNone/>
            </a:pPr>
            <a:r>
              <a:rPr lang="en-US" sz="2000" b="1" kern="0" spc="-1" dirty="0">
                <a:latin typeface="Arial"/>
              </a:rPr>
              <a:t>Sensitivity to </a:t>
            </a:r>
            <a:r>
              <a:rPr lang="en-US" sz="2000" b="1" kern="0" spc="-1" dirty="0">
                <a:solidFill>
                  <a:srgbClr val="FF0000"/>
                </a:solidFill>
                <a:latin typeface="Arial"/>
              </a:rPr>
              <a:t>20%</a:t>
            </a:r>
            <a:r>
              <a:rPr lang="en-US" sz="2000" b="1" kern="0" spc="-1" dirty="0">
                <a:latin typeface="Arial"/>
              </a:rPr>
              <a:t> uncertainty in reaction rate coefficients (K)</a:t>
            </a:r>
          </a:p>
        </p:txBody>
      </p:sp>
      <p:sp>
        <p:nvSpPr>
          <p:cNvPr id="3" name="Content Placeholder 2">
            <a:extLst>
              <a:ext uri="{FF2B5EF4-FFF2-40B4-BE49-F238E27FC236}">
                <a16:creationId xmlns:a16="http://schemas.microsoft.com/office/drawing/2014/main" id="{2697B727-528E-4FA8-A6F9-4D9E41B11D23}"/>
              </a:ext>
            </a:extLst>
          </p:cNvPr>
          <p:cNvSpPr txBox="1">
            <a:spLocks/>
          </p:cNvSpPr>
          <p:nvPr/>
        </p:nvSpPr>
        <p:spPr>
          <a:xfrm>
            <a:off x="487680" y="6136640"/>
            <a:ext cx="5913120" cy="369332"/>
          </a:xfrm>
          <a:prstGeom prst="rect">
            <a:avLst/>
          </a:prstGeom>
        </p:spPr>
        <p:txBody>
          <a:bodyPr anchor="b" anchorCtr="0"/>
          <a:lstStyle>
            <a:lvl1pPr marL="270000" indent="-270000" algn="l" rtl="0" eaLnBrk="0" fontAlgn="base" hangingPunct="0">
              <a:spcBef>
                <a:spcPts val="0"/>
              </a:spcBef>
              <a:spcAft>
                <a:spcPts val="600"/>
              </a:spcAft>
              <a:buSzPct val="100000"/>
              <a:buFont typeface="Symbol" panose="05050102010706020507" pitchFamily="18" charset="2"/>
              <a:buChar char=""/>
              <a:defRPr sz="2000" b="1" strike="noStrike" baseline="0">
                <a:solidFill>
                  <a:schemeClr val="tx1"/>
                </a:solidFill>
                <a:latin typeface="Arial" panose="020B0604020202020204" pitchFamily="34" charset="0"/>
                <a:ea typeface="+mn-ea"/>
                <a:cs typeface="Arial" panose="020B0604020202020204" pitchFamily="34" charset="0"/>
              </a:defRPr>
            </a:lvl1pPr>
            <a:lvl2pPr marL="540000" indent="-270000" algn="l" rtl="0" eaLnBrk="0" fontAlgn="base" hangingPunct="0">
              <a:spcBef>
                <a:spcPts val="0"/>
              </a:spcBef>
              <a:spcAft>
                <a:spcPts val="600"/>
              </a:spcAft>
              <a:buSzPct val="100000"/>
              <a:buFont typeface="Symbol" panose="05050102010706020507" pitchFamily="18" charset="2"/>
              <a:buChar char=""/>
              <a:defRPr sz="2000" b="1">
                <a:solidFill>
                  <a:schemeClr val="tx1"/>
                </a:solidFill>
                <a:latin typeface="Arial" panose="020B0604020202020204" pitchFamily="34" charset="0"/>
                <a:cs typeface="Arial" panose="020B0604020202020204" pitchFamily="34" charset="0"/>
              </a:defRPr>
            </a:lvl2pPr>
            <a:lvl3pPr marL="90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3pPr>
            <a:lvl4pPr marL="126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4pPr>
            <a:lvl5pPr marL="1620000" indent="-270000" algn="l" rtl="0" eaLnBrk="0" fontAlgn="base" hangingPunct="0">
              <a:spcBef>
                <a:spcPts val="0"/>
              </a:spcBef>
              <a:spcAft>
                <a:spcPts val="600"/>
              </a:spcAft>
              <a:buSzPct val="100000"/>
              <a:buFont typeface="Symbol" panose="05050102010706020507" pitchFamily="18" charset="2"/>
              <a:buChar char=""/>
              <a:defRPr sz="2200" b="1">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284163" indent="-284163">
              <a:buNone/>
            </a:pPr>
            <a:r>
              <a:rPr lang="en-GB" sz="1600" b="0" kern="0" dirty="0"/>
              <a:t>[5] C. Winters et.al, </a:t>
            </a:r>
            <a:r>
              <a:rPr lang="en-GB" sz="1600" b="0" i="1" kern="0" dirty="0"/>
              <a:t>J. Phys. D: Appl. Phys.</a:t>
            </a:r>
            <a:r>
              <a:rPr lang="en-GB" sz="1600" b="0" kern="0" dirty="0"/>
              <a:t>, </a:t>
            </a:r>
            <a:r>
              <a:rPr lang="en-GB" sz="1600" kern="0" dirty="0"/>
              <a:t>51</a:t>
            </a:r>
            <a:r>
              <a:rPr lang="en-GB" sz="1600" b="0" kern="0" dirty="0"/>
              <a:t>, 015202 (2018)</a:t>
            </a:r>
            <a:r>
              <a:rPr lang="en-US" sz="1600" b="0" kern="0" dirty="0"/>
              <a:t>.</a:t>
            </a:r>
            <a:endParaRPr lang="en-GB" sz="1600" b="0" kern="0" dirty="0"/>
          </a:p>
        </p:txBody>
      </p:sp>
      <p:pic>
        <p:nvPicPr>
          <p:cNvPr id="6" name="Picture 5">
            <a:extLst>
              <a:ext uri="{FF2B5EF4-FFF2-40B4-BE49-F238E27FC236}">
                <a16:creationId xmlns:a16="http://schemas.microsoft.com/office/drawing/2014/main" id="{B98ED50B-7005-4BA3-ABC8-6EDBAFE3314C}"/>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095999" y="2842474"/>
            <a:ext cx="5466079" cy="2049780"/>
          </a:xfrm>
          <a:prstGeom prst="rect">
            <a:avLst/>
          </a:prstGeom>
        </p:spPr>
      </p:pic>
      <p:graphicFrame>
        <p:nvGraphicFramePr>
          <p:cNvPr id="10" name="Table 9">
            <a:extLst>
              <a:ext uri="{FF2B5EF4-FFF2-40B4-BE49-F238E27FC236}">
                <a16:creationId xmlns:a16="http://schemas.microsoft.com/office/drawing/2014/main" id="{860F89C4-E32F-43EB-B48F-5342FC6931A7}"/>
              </a:ext>
            </a:extLst>
          </p:cNvPr>
          <p:cNvGraphicFramePr>
            <a:graphicFrameLocks noGrp="1"/>
          </p:cNvGraphicFramePr>
          <p:nvPr>
            <p:extLst>
              <p:ext uri="{D42A27DB-BD31-4B8C-83A1-F6EECF244321}">
                <p14:modId xmlns:p14="http://schemas.microsoft.com/office/powerpoint/2010/main" val="1598382696"/>
              </p:ext>
            </p:extLst>
          </p:nvPr>
        </p:nvGraphicFramePr>
        <p:xfrm>
          <a:off x="6450079" y="4796524"/>
          <a:ext cx="5367520" cy="1940536"/>
        </p:xfrm>
        <a:graphic>
          <a:graphicData uri="http://schemas.openxmlformats.org/drawingml/2006/table">
            <a:tbl>
              <a:tblPr firstRow="1" bandRow="1">
                <a:tableStyleId>{5C22544A-7EE6-4342-B048-85BDC9FD1C3A}</a:tableStyleId>
              </a:tblPr>
              <a:tblGrid>
                <a:gridCol w="2412500">
                  <a:extLst>
                    <a:ext uri="{9D8B030D-6E8A-4147-A177-3AD203B41FA5}">
                      <a16:colId xmlns:a16="http://schemas.microsoft.com/office/drawing/2014/main" val="1127116391"/>
                    </a:ext>
                  </a:extLst>
                </a:gridCol>
                <a:gridCol w="792522">
                  <a:extLst>
                    <a:ext uri="{9D8B030D-6E8A-4147-A177-3AD203B41FA5}">
                      <a16:colId xmlns:a16="http://schemas.microsoft.com/office/drawing/2014/main" val="393121801"/>
                    </a:ext>
                  </a:extLst>
                </a:gridCol>
                <a:gridCol w="690663">
                  <a:extLst>
                    <a:ext uri="{9D8B030D-6E8A-4147-A177-3AD203B41FA5}">
                      <a16:colId xmlns:a16="http://schemas.microsoft.com/office/drawing/2014/main" val="580828333"/>
                    </a:ext>
                  </a:extLst>
                </a:gridCol>
                <a:gridCol w="710120">
                  <a:extLst>
                    <a:ext uri="{9D8B030D-6E8A-4147-A177-3AD203B41FA5}">
                      <a16:colId xmlns:a16="http://schemas.microsoft.com/office/drawing/2014/main" val="2228418626"/>
                    </a:ext>
                  </a:extLst>
                </a:gridCol>
                <a:gridCol w="761715">
                  <a:extLst>
                    <a:ext uri="{9D8B030D-6E8A-4147-A177-3AD203B41FA5}">
                      <a16:colId xmlns:a16="http://schemas.microsoft.com/office/drawing/2014/main" val="463233237"/>
                    </a:ext>
                  </a:extLst>
                </a:gridCol>
              </a:tblGrid>
              <a:tr h="3554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cs typeface="Arial" panose="020B0604020202020204" pitchFamily="34" charset="0"/>
                        </a:rPr>
                        <a:t>Combined effect on </a:t>
                      </a:r>
                      <a:r>
                        <a:rPr lang="en-US" sz="1400" b="0" dirty="0">
                          <a:solidFill>
                            <a:srgbClr val="FF0000"/>
                          </a:solidFill>
                          <a:latin typeface="Arial" panose="020B0604020202020204" pitchFamily="34" charset="0"/>
                          <a:cs typeface="Arial" panose="020B0604020202020204" pitchFamily="34" charset="0"/>
                        </a:rPr>
                        <a:t>O</a:t>
                      </a:r>
                      <a:r>
                        <a:rPr lang="en-US" sz="1400" b="0" dirty="0">
                          <a:solidFill>
                            <a:schemeClr val="bg1"/>
                          </a:solidFill>
                          <a:latin typeface="Arial" panose="020B0604020202020204" pitchFamily="34" charset="0"/>
                          <a:cs typeface="Arial" panose="020B0604020202020204" pitchFamily="34" charset="0"/>
                        </a:rPr>
                        <a:t> </a:t>
                      </a:r>
                      <a:r>
                        <a:rPr lang="en-US" sz="1400" b="1" dirty="0">
                          <a:solidFill>
                            <a:schemeClr val="bg1"/>
                          </a:solidFill>
                          <a:latin typeface="Arial" panose="020B0604020202020204" pitchFamily="34" charset="0"/>
                          <a:cs typeface="Arial" panose="020B0604020202020204" pitchFamily="34" charset="0"/>
                        </a:rPr>
                        <a:t>density</a:t>
                      </a: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Arial" panose="020B0604020202020204" pitchFamily="34" charset="0"/>
                          <a:cs typeface="Arial" panose="020B0604020202020204" pitchFamily="34" charset="0"/>
                        </a:rPr>
                        <a:t>Minimum</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b="1" dirty="0">
                        <a:solidFill>
                          <a:schemeClr val="bg1"/>
                        </a:solidFill>
                        <a:latin typeface="Arial" panose="020B0604020202020204" pitchFamily="34" charset="0"/>
                        <a:cs typeface="Arial" panose="020B0604020202020204" pitchFamily="34" charset="0"/>
                      </a:endParaRP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dirty="0">
                        <a:solidFill>
                          <a:schemeClr val="bg1"/>
                        </a:solidFill>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dirty="0">
                          <a:solidFill>
                            <a:schemeClr val="bg1"/>
                          </a:solidFill>
                          <a:latin typeface="Arial" panose="020B0604020202020204" pitchFamily="34" charset="0"/>
                          <a:cs typeface="Arial" panose="020B0604020202020204" pitchFamily="34" charset="0"/>
                        </a:rPr>
                        <a:t>Maximum</a:t>
                      </a:r>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dirty="0">
                        <a:solidFill>
                          <a:schemeClr val="bg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25413992"/>
                  </a:ext>
                </a:extLst>
              </a:tr>
              <a:tr h="288168">
                <a:tc>
                  <a:txBody>
                    <a:bodyPr/>
                    <a:lstStyle/>
                    <a:p>
                      <a:r>
                        <a:rPr lang="pt-BR" sz="1200" dirty="0">
                          <a:latin typeface="Arial" panose="020B0604020202020204" pitchFamily="34" charset="0"/>
                          <a:cs typeface="Arial" panose="020B0604020202020204" pitchFamily="34" charset="0"/>
                        </a:rPr>
                        <a:t>R40:  Ar + e ↔ Ar</a:t>
                      </a:r>
                      <a:r>
                        <a:rPr lang="pt-BR" sz="1200" baseline="30000" dirty="0">
                          <a:latin typeface="Arial" panose="020B0604020202020204" pitchFamily="34" charset="0"/>
                          <a:cs typeface="Arial" panose="020B0604020202020204" pitchFamily="34" charset="0"/>
                        </a:rPr>
                        <a:t>*</a:t>
                      </a:r>
                      <a:r>
                        <a:rPr lang="pt-BR" sz="1200" dirty="0">
                          <a:latin typeface="Arial" panose="020B0604020202020204" pitchFamily="34" charset="0"/>
                          <a:cs typeface="Arial" panose="020B0604020202020204" pitchFamily="34" charset="0"/>
                        </a:rPr>
                        <a:t> + e</a:t>
                      </a:r>
                      <a:endParaRPr lang="en-US" sz="1200" dirty="0">
                        <a:latin typeface="Arial" panose="020B0604020202020204" pitchFamily="34" charset="0"/>
                        <a:cs typeface="Arial" panose="020B0604020202020204" pitchFamily="34" charset="0"/>
                      </a:endParaRPr>
                    </a:p>
                  </a:txBody>
                  <a:tcPr/>
                </a:tc>
                <a:tc>
                  <a:txBody>
                    <a:bodyPr/>
                    <a:lstStyle/>
                    <a:p>
                      <a:pPr algn="ctr"/>
                      <a:r>
                        <a:rPr lang="en-US" sz="1200" dirty="0">
                          <a:latin typeface="Arial" panose="020B0604020202020204" pitchFamily="34" charset="0"/>
                          <a:cs typeface="Arial" panose="020B0604020202020204" pitchFamily="34" charset="0"/>
                        </a:rPr>
                        <a:t>+20%</a:t>
                      </a:r>
                    </a:p>
                  </a:txBody>
                  <a:tcPr/>
                </a:tc>
                <a:tc rowSpan="5">
                  <a:txBody>
                    <a:bodyPr/>
                    <a:lstStyle/>
                    <a:p>
                      <a:pPr algn="ctr"/>
                      <a:r>
                        <a:rPr lang="en-US" sz="1200" dirty="0">
                          <a:latin typeface="Arial" panose="020B0604020202020204" pitchFamily="34" charset="0"/>
                          <a:cs typeface="Arial" panose="020B0604020202020204" pitchFamily="34" charset="0"/>
                        </a:rPr>
                        <a:t>-26.1%</a:t>
                      </a:r>
                    </a:p>
                  </a:txBody>
                  <a:tcPr anchor="ctr"/>
                </a:tc>
                <a:tc>
                  <a:txBody>
                    <a:bodyPr/>
                    <a:lstStyle/>
                    <a:p>
                      <a:pPr algn="ctr"/>
                      <a:r>
                        <a:rPr lang="en-US" sz="1200" dirty="0">
                          <a:latin typeface="Arial" panose="020B0604020202020204" pitchFamily="34" charset="0"/>
                          <a:cs typeface="Arial" panose="020B0604020202020204" pitchFamily="34" charset="0"/>
                        </a:rPr>
                        <a:t>-20%</a:t>
                      </a:r>
                    </a:p>
                  </a:txBody>
                  <a:tcPr/>
                </a:tc>
                <a:tc rowSpan="5">
                  <a:txBody>
                    <a:bodyPr/>
                    <a:lstStyle/>
                    <a:p>
                      <a:pPr algn="ctr"/>
                      <a:r>
                        <a:rPr lang="en-US" sz="1200" dirty="0">
                          <a:latin typeface="Arial" panose="020B0604020202020204" pitchFamily="34" charset="0"/>
                          <a:cs typeface="Arial" panose="020B0604020202020204" pitchFamily="34" charset="0"/>
                        </a:rPr>
                        <a:t>+30.5%</a:t>
                      </a:r>
                    </a:p>
                  </a:txBody>
                  <a:tcPr anchor="ctr"/>
                </a:tc>
                <a:extLst>
                  <a:ext uri="{0D108BD9-81ED-4DB2-BD59-A6C34878D82A}">
                    <a16:rowId xmlns:a16="http://schemas.microsoft.com/office/drawing/2014/main" val="3156458462"/>
                  </a:ext>
                </a:extLst>
              </a:tr>
              <a:tr h="260149">
                <a:tc>
                  <a:txBody>
                    <a:bodyPr/>
                    <a:lstStyle/>
                    <a:p>
                      <a:r>
                        <a:rPr lang="pt-BR" sz="1200" dirty="0">
                          <a:latin typeface="Arial" panose="020B0604020202020204" pitchFamily="34" charset="0"/>
                          <a:cs typeface="Arial" panose="020B0604020202020204" pitchFamily="34" charset="0"/>
                        </a:rPr>
                        <a:t>R41:  Ar + e ↔ Ar</a:t>
                      </a:r>
                      <a:r>
                        <a:rPr lang="pt-BR" sz="1200" baseline="30000" dirty="0">
                          <a:latin typeface="Arial" panose="020B0604020202020204" pitchFamily="34" charset="0"/>
                          <a:cs typeface="Arial" panose="020B0604020202020204" pitchFamily="34" charset="0"/>
                        </a:rPr>
                        <a:t>**</a:t>
                      </a:r>
                      <a:r>
                        <a:rPr lang="pt-BR" sz="1200" dirty="0">
                          <a:latin typeface="Arial" panose="020B0604020202020204" pitchFamily="34" charset="0"/>
                          <a:cs typeface="Arial" panose="020B0604020202020204" pitchFamily="34" charset="0"/>
                        </a:rPr>
                        <a:t> + e</a:t>
                      </a:r>
                      <a:endParaRPr lang="en-US"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endParaRPr lang="en-US" sz="1200" dirty="0">
                        <a:latin typeface="Arial" panose="020B0604020202020204" pitchFamily="34" charset="0"/>
                        <a:cs typeface="Arial" panose="020B0604020202020204" pitchFamily="34" charset="0"/>
                      </a:endParaRPr>
                    </a:p>
                  </a:txBody>
                  <a:tcPr/>
                </a:tc>
                <a:tc>
                  <a:txBody>
                    <a:bodyPr/>
                    <a:lstStyle/>
                    <a:p>
                      <a:pPr algn="ctr"/>
                      <a:r>
                        <a:rPr lang="en-US" sz="1200" dirty="0">
                          <a:latin typeface="Arial" panose="020B0604020202020204" pitchFamily="34" charset="0"/>
                          <a:cs typeface="Arial" panose="020B0604020202020204" pitchFamily="34" charset="0"/>
                        </a:rPr>
                        <a:t>+20%</a:t>
                      </a:r>
                    </a:p>
                  </a:txBody>
                  <a:tcPr/>
                </a:tc>
                <a:tc vMerge="1">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76843109"/>
                  </a:ext>
                </a:extLst>
              </a:tr>
              <a:tr h="283552">
                <a:tc>
                  <a:txBody>
                    <a:bodyPr/>
                    <a:lstStyle/>
                    <a:p>
                      <a:r>
                        <a:rPr lang="pt-BR" sz="1200" dirty="0">
                          <a:latin typeface="Arial" panose="020B0604020202020204" pitchFamily="34" charset="0"/>
                          <a:cs typeface="Arial" panose="020B0604020202020204" pitchFamily="34" charset="0"/>
                        </a:rPr>
                        <a:t>R42:  Ar + e → Ar</a:t>
                      </a:r>
                      <a:r>
                        <a:rPr lang="pt-BR" sz="1200" baseline="30000" dirty="0">
                          <a:latin typeface="Arial" panose="020B0604020202020204" pitchFamily="34" charset="0"/>
                          <a:cs typeface="Arial" panose="020B0604020202020204" pitchFamily="34" charset="0"/>
                        </a:rPr>
                        <a:t>+</a:t>
                      </a:r>
                      <a:r>
                        <a:rPr lang="pt-BR" sz="1200" dirty="0">
                          <a:latin typeface="Arial" panose="020B0604020202020204" pitchFamily="34" charset="0"/>
                          <a:cs typeface="Arial" panose="020B0604020202020204" pitchFamily="34" charset="0"/>
                        </a:rPr>
                        <a:t> + e + e</a:t>
                      </a:r>
                      <a:endParaRPr lang="en-US"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73172242"/>
                  </a:ext>
                </a:extLst>
              </a:tr>
              <a:tr h="288168">
                <a:tc>
                  <a:txBody>
                    <a:bodyPr/>
                    <a:lstStyle/>
                    <a:p>
                      <a:r>
                        <a:rPr lang="pt-BR" sz="1200" dirty="0">
                          <a:latin typeface="Arial" panose="020B0604020202020204" pitchFamily="34" charset="0"/>
                          <a:cs typeface="Arial" panose="020B0604020202020204" pitchFamily="34" charset="0"/>
                        </a:rPr>
                        <a:t>R22: O</a:t>
                      </a:r>
                      <a:r>
                        <a:rPr lang="pt-BR" sz="1200" baseline="-25000" dirty="0">
                          <a:latin typeface="Arial" panose="020B0604020202020204" pitchFamily="34" charset="0"/>
                          <a:cs typeface="Arial" panose="020B0604020202020204" pitchFamily="34" charset="0"/>
                        </a:rPr>
                        <a:t>2</a:t>
                      </a:r>
                      <a:r>
                        <a:rPr lang="pt-BR" sz="1200" dirty="0">
                          <a:latin typeface="Arial" panose="020B0604020202020204" pitchFamily="34" charset="0"/>
                          <a:cs typeface="Arial" panose="020B0604020202020204" pitchFamily="34" charset="0"/>
                        </a:rPr>
                        <a:t> + e ↔ O</a:t>
                      </a:r>
                      <a:r>
                        <a:rPr lang="pt-BR" sz="1200" baseline="-25000" dirty="0">
                          <a:latin typeface="Arial" panose="020B0604020202020204" pitchFamily="34" charset="0"/>
                          <a:cs typeface="Arial" panose="020B0604020202020204" pitchFamily="34" charset="0"/>
                        </a:rPr>
                        <a:t>2</a:t>
                      </a:r>
                      <a:r>
                        <a:rPr lang="pt-BR" sz="1200" baseline="30000" dirty="0">
                          <a:latin typeface="Arial" panose="020B0604020202020204" pitchFamily="34" charset="0"/>
                          <a:cs typeface="Arial" panose="020B0604020202020204" pitchFamily="34" charset="0"/>
                        </a:rPr>
                        <a:t>*4</a:t>
                      </a:r>
                      <a:r>
                        <a:rPr lang="pt-BR" sz="1200" dirty="0">
                          <a:latin typeface="Arial" panose="020B0604020202020204" pitchFamily="34" charset="0"/>
                          <a:cs typeface="Arial" panose="020B0604020202020204" pitchFamily="34" charset="0"/>
                        </a:rPr>
                        <a:t> + e</a:t>
                      </a:r>
                      <a:endParaRPr lang="en-US"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endParaRPr lang="en-US" sz="1200" dirty="0">
                        <a:latin typeface="Arial" panose="020B0604020202020204" pitchFamily="34" charset="0"/>
                        <a:cs typeface="Arial" panose="020B0604020202020204" pitchFamily="34" charset="0"/>
                      </a:endParaRPr>
                    </a:p>
                  </a:txBody>
                  <a:tcPr/>
                </a:tc>
                <a:tc>
                  <a:txBody>
                    <a:bodyPr/>
                    <a:lstStyle/>
                    <a:p>
                      <a:pPr algn="ctr"/>
                      <a:r>
                        <a:rPr lang="en-US" sz="1200" dirty="0">
                          <a:latin typeface="Arial" panose="020B0604020202020204" pitchFamily="34" charset="0"/>
                          <a:cs typeface="Arial" panose="020B0604020202020204" pitchFamily="34" charset="0"/>
                        </a:rPr>
                        <a:t>-20%</a:t>
                      </a:r>
                    </a:p>
                  </a:txBody>
                  <a:tcPr/>
                </a:tc>
                <a:tc vMerge="1">
                  <a:txBody>
                    <a:bodyPr/>
                    <a:lstStyle/>
                    <a:p>
                      <a:endParaRPr lang="en-US"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31471376"/>
                  </a:ext>
                </a:extLst>
              </a:tr>
              <a:tr h="28816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t-BR" sz="1200" dirty="0">
                          <a:latin typeface="Arial" panose="020B0604020202020204" pitchFamily="34" charset="0"/>
                          <a:cs typeface="Arial" panose="020B0604020202020204" pitchFamily="34" charset="0"/>
                        </a:rPr>
                        <a:t>R21: O</a:t>
                      </a:r>
                      <a:r>
                        <a:rPr lang="pt-BR" sz="1200" baseline="-25000" dirty="0">
                          <a:latin typeface="Arial" panose="020B0604020202020204" pitchFamily="34" charset="0"/>
                          <a:cs typeface="Arial" panose="020B0604020202020204" pitchFamily="34" charset="0"/>
                        </a:rPr>
                        <a:t>2</a:t>
                      </a:r>
                      <a:r>
                        <a:rPr lang="pt-BR" sz="1200" dirty="0">
                          <a:latin typeface="Arial" panose="020B0604020202020204" pitchFamily="34" charset="0"/>
                          <a:cs typeface="Arial" panose="020B0604020202020204" pitchFamily="34" charset="0"/>
                        </a:rPr>
                        <a:t> + e ↔ O</a:t>
                      </a:r>
                      <a:r>
                        <a:rPr lang="pt-BR" sz="1200" baseline="-25000" dirty="0">
                          <a:latin typeface="Arial" panose="020B0604020202020204" pitchFamily="34" charset="0"/>
                          <a:cs typeface="Arial" panose="020B0604020202020204" pitchFamily="34" charset="0"/>
                        </a:rPr>
                        <a:t>2</a:t>
                      </a:r>
                      <a:r>
                        <a:rPr lang="pt-BR" sz="1200" baseline="30000" dirty="0">
                          <a:latin typeface="Arial" panose="020B0604020202020204" pitchFamily="34" charset="0"/>
                          <a:cs typeface="Arial" panose="020B0604020202020204" pitchFamily="34" charset="0"/>
                        </a:rPr>
                        <a:t>*3</a:t>
                      </a:r>
                      <a:r>
                        <a:rPr lang="pt-BR" sz="1200" dirty="0">
                          <a:latin typeface="Arial" panose="020B0604020202020204" pitchFamily="34" charset="0"/>
                          <a:cs typeface="Arial" panose="020B0604020202020204" pitchFamily="34" charset="0"/>
                        </a:rPr>
                        <a:t> + e</a:t>
                      </a:r>
                      <a:endParaRPr lang="en-US"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pPr algn="ctr"/>
                      <a:endParaRPr lang="en-US" sz="1200" dirty="0">
                        <a:latin typeface="Arial" panose="020B0604020202020204" pitchFamily="34" charset="0"/>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latin typeface="Arial" panose="020B0604020202020204" pitchFamily="34" charset="0"/>
                          <a:cs typeface="Arial" panose="020B0604020202020204" pitchFamily="34" charset="0"/>
                        </a:rPr>
                        <a:t>-20%</a:t>
                      </a:r>
                    </a:p>
                  </a:txBody>
                  <a:tcPr/>
                </a:tc>
                <a:tc vMerge="1">
                  <a:txBody>
                    <a:bodyPr/>
                    <a:lstStyle/>
                    <a:p>
                      <a:pPr algn="ctr"/>
                      <a:endParaRPr lang="en-US" sz="12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34419346"/>
                  </a:ext>
                </a:extLst>
              </a:tr>
            </a:tbl>
          </a:graphicData>
        </a:graphic>
      </p:graphicFrame>
    </p:spTree>
    <p:extLst>
      <p:ext uri="{BB962C8B-B14F-4D97-AF65-F5344CB8AC3E}">
        <p14:creationId xmlns:p14="http://schemas.microsoft.com/office/powerpoint/2010/main" val="2358645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Nanosecond pulse discharge in O</a:t>
            </a:r>
            <a:r>
              <a:rPr lang="en-GB" b="1" baseline="-25000" dirty="0"/>
              <a:t>2</a:t>
            </a:r>
            <a:r>
              <a:rPr lang="en-GB" b="1" dirty="0"/>
              <a:t> – </a:t>
            </a:r>
            <a:r>
              <a:rPr lang="en-GB" b="1" dirty="0" err="1"/>
              <a:t>Ar</a:t>
            </a:r>
            <a:r>
              <a:rPr lang="en-GB" b="1" dirty="0"/>
              <a:t> (reduced reaction set)</a:t>
            </a:r>
            <a:endParaRPr lang="en-US" b="1" dirty="0"/>
          </a:p>
        </p:txBody>
      </p:sp>
      <p:sp>
        <p:nvSpPr>
          <p:cNvPr id="8" name="Content Placeholder 2">
            <a:extLst>
              <a:ext uri="{FF2B5EF4-FFF2-40B4-BE49-F238E27FC236}">
                <a16:creationId xmlns:a16="http://schemas.microsoft.com/office/drawing/2014/main" id="{0B84C588-842A-4822-A7BD-59A64E978DFF}"/>
              </a:ext>
            </a:extLst>
          </p:cNvPr>
          <p:cNvSpPr txBox="1">
            <a:spLocks/>
          </p:cNvSpPr>
          <p:nvPr/>
        </p:nvSpPr>
        <p:spPr>
          <a:xfrm>
            <a:off x="643153" y="944183"/>
            <a:ext cx="6539967" cy="1833536"/>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None/>
            </a:pPr>
            <a:r>
              <a:rPr lang="en-US" sz="2000" b="1" kern="0" spc="-1" dirty="0">
                <a:latin typeface="Arial"/>
              </a:rPr>
              <a:t>Reduced reaction set for O density</a:t>
            </a:r>
          </a:p>
          <a:p>
            <a:pPr marL="0" indent="0" algn="just">
              <a:buNone/>
            </a:pPr>
            <a:r>
              <a:rPr lang="en-GB" sz="1800" kern="0" spc="-1" dirty="0">
                <a:latin typeface="Arial"/>
              </a:rPr>
              <a:t>The dominant reactions defined by </a:t>
            </a:r>
            <a:r>
              <a:rPr lang="en-GB" sz="1800" kern="0" spc="-1" dirty="0" err="1">
                <a:latin typeface="Arial"/>
              </a:rPr>
              <a:t>PumpKin</a:t>
            </a:r>
            <a:r>
              <a:rPr lang="en-GB" sz="1800" kern="0" spc="-1" dirty="0">
                <a:latin typeface="Arial"/>
              </a:rPr>
              <a:t> were used to in reduced reaction set and the time evolution of H density compared to full reaction set. Reduced set includes reactions that contribute at least 10% to the creation or destruction of individual species.</a:t>
            </a:r>
          </a:p>
          <a:p>
            <a:pPr marL="0" indent="0">
              <a:buNone/>
            </a:pPr>
            <a:endParaRPr lang="en-US" sz="2000" kern="0" spc="-1" dirty="0">
              <a:latin typeface="Arial"/>
            </a:endParaRPr>
          </a:p>
          <a:p>
            <a:pPr marL="0" indent="0">
              <a:buNone/>
            </a:pPr>
            <a:endParaRPr lang="en-US" sz="2000" kern="0" spc="-1" dirty="0">
              <a:latin typeface="Arial"/>
            </a:endParaRPr>
          </a:p>
          <a:p>
            <a:pPr marL="0" indent="0">
              <a:buNone/>
            </a:pPr>
            <a:endParaRPr lang="en-US" sz="2000" kern="0" spc="-1" dirty="0">
              <a:latin typeface="Arial"/>
            </a:endParaRPr>
          </a:p>
        </p:txBody>
      </p:sp>
      <p:pic>
        <p:nvPicPr>
          <p:cNvPr id="4" name="Picture 3">
            <a:extLst>
              <a:ext uri="{FF2B5EF4-FFF2-40B4-BE49-F238E27FC236}">
                <a16:creationId xmlns:a16="http://schemas.microsoft.com/office/drawing/2014/main" id="{91D475C2-C609-48EC-A202-32DC9A288405}"/>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416640" y="2795315"/>
            <a:ext cx="6545914" cy="3927549"/>
          </a:xfrm>
          <a:prstGeom prst="rect">
            <a:avLst/>
          </a:prstGeom>
        </p:spPr>
      </p:pic>
      <p:sp>
        <p:nvSpPr>
          <p:cNvPr id="11" name="Content Placeholder 2">
            <a:extLst>
              <a:ext uri="{FF2B5EF4-FFF2-40B4-BE49-F238E27FC236}">
                <a16:creationId xmlns:a16="http://schemas.microsoft.com/office/drawing/2014/main" id="{B2E0594C-5137-41DC-BC03-046502D76AC6}"/>
              </a:ext>
            </a:extLst>
          </p:cNvPr>
          <p:cNvSpPr txBox="1">
            <a:spLocks/>
          </p:cNvSpPr>
          <p:nvPr/>
        </p:nvSpPr>
        <p:spPr>
          <a:xfrm>
            <a:off x="688379" y="4607217"/>
            <a:ext cx="4751807" cy="1833536"/>
          </a:xfrm>
          <a:prstGeom prst="rect">
            <a:avLst/>
          </a:prstGeom>
        </p:spPr>
        <p:txBody>
          <a:bodyPr>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marL="0" indent="0">
              <a:buNone/>
            </a:pPr>
            <a:r>
              <a:rPr lang="en-US" sz="2000" b="1" kern="0" spc="-1" dirty="0">
                <a:latin typeface="Arial"/>
              </a:rPr>
              <a:t>Result:</a:t>
            </a:r>
          </a:p>
          <a:p>
            <a:pPr marL="0" indent="0" algn="just">
              <a:buNone/>
            </a:pPr>
            <a:r>
              <a:rPr lang="en-US" sz="2000" kern="0" spc="-1" dirty="0">
                <a:latin typeface="Arial"/>
              </a:rPr>
              <a:t>The reduced set can capture the time evolution of O density and the difference between reaction sets is getting smaller with increasing time.</a:t>
            </a:r>
          </a:p>
          <a:p>
            <a:pPr marL="0" indent="0">
              <a:buNone/>
            </a:pPr>
            <a:endParaRPr lang="en-US" sz="2000" kern="0" spc="-1" dirty="0">
              <a:latin typeface="Arial"/>
            </a:endParaRPr>
          </a:p>
          <a:p>
            <a:pPr marL="0" indent="0">
              <a:buNone/>
            </a:pPr>
            <a:endParaRPr lang="en-US" sz="2000" kern="0" spc="-1" dirty="0">
              <a:latin typeface="Arial"/>
            </a:endParaRPr>
          </a:p>
          <a:p>
            <a:pPr marL="0" indent="0">
              <a:buNone/>
            </a:pPr>
            <a:endParaRPr lang="en-US" sz="2000" kern="0" spc="-1" dirty="0">
              <a:latin typeface="Arial"/>
            </a:endParaRPr>
          </a:p>
          <a:p>
            <a:pPr marL="0" indent="0">
              <a:buNone/>
            </a:pPr>
            <a:endParaRPr lang="en-US" sz="2000" kern="0" spc="-1" dirty="0">
              <a:latin typeface="Arial"/>
            </a:endParaRPr>
          </a:p>
        </p:txBody>
      </p:sp>
      <p:graphicFrame>
        <p:nvGraphicFramePr>
          <p:cNvPr id="6" name="Table 8">
            <a:extLst>
              <a:ext uri="{FF2B5EF4-FFF2-40B4-BE49-F238E27FC236}">
                <a16:creationId xmlns:a16="http://schemas.microsoft.com/office/drawing/2014/main" id="{28449314-758B-4E30-B9F4-EE3A2F500D4D}"/>
              </a:ext>
            </a:extLst>
          </p:cNvPr>
          <p:cNvGraphicFramePr>
            <a:graphicFrameLocks noGrp="1"/>
          </p:cNvGraphicFramePr>
          <p:nvPr>
            <p:extLst>
              <p:ext uri="{D42A27DB-BD31-4B8C-83A1-F6EECF244321}">
                <p14:modId xmlns:p14="http://schemas.microsoft.com/office/powerpoint/2010/main" val="3389745987"/>
              </p:ext>
            </p:extLst>
          </p:nvPr>
        </p:nvGraphicFramePr>
        <p:xfrm>
          <a:off x="7394186" y="987711"/>
          <a:ext cx="4467327" cy="1600200"/>
        </p:xfrm>
        <a:graphic>
          <a:graphicData uri="http://schemas.openxmlformats.org/drawingml/2006/table">
            <a:tbl>
              <a:tblPr firstRow="1" bandRow="1">
                <a:tableStyleId>{5C22544A-7EE6-4342-B048-85BDC9FD1C3A}</a:tableStyleId>
              </a:tblPr>
              <a:tblGrid>
                <a:gridCol w="2166539">
                  <a:extLst>
                    <a:ext uri="{9D8B030D-6E8A-4147-A177-3AD203B41FA5}">
                      <a16:colId xmlns:a16="http://schemas.microsoft.com/office/drawing/2014/main" val="3108802069"/>
                    </a:ext>
                  </a:extLst>
                </a:gridCol>
                <a:gridCol w="1066276">
                  <a:extLst>
                    <a:ext uri="{9D8B030D-6E8A-4147-A177-3AD203B41FA5}">
                      <a16:colId xmlns:a16="http://schemas.microsoft.com/office/drawing/2014/main" val="2507449533"/>
                    </a:ext>
                  </a:extLst>
                </a:gridCol>
                <a:gridCol w="1234512">
                  <a:extLst>
                    <a:ext uri="{9D8B030D-6E8A-4147-A177-3AD203B41FA5}">
                      <a16:colId xmlns:a16="http://schemas.microsoft.com/office/drawing/2014/main" val="3552238312"/>
                    </a:ext>
                  </a:extLst>
                </a:gridCol>
              </a:tblGrid>
              <a:tr h="487680">
                <a:tc>
                  <a:txBody>
                    <a:bodyPr/>
                    <a:lstStyle/>
                    <a:p>
                      <a:pPr algn="l"/>
                      <a:r>
                        <a:rPr lang="en-US" dirty="0">
                          <a:latin typeface="Arial" panose="020B0604020202020204" pitchFamily="34" charset="0"/>
                          <a:cs typeface="Arial" panose="020B0604020202020204" pitchFamily="34" charset="0"/>
                        </a:rPr>
                        <a:t>Reaction set:</a:t>
                      </a:r>
                    </a:p>
                  </a:txBody>
                  <a:tcPr/>
                </a:tc>
                <a:tc>
                  <a:txBody>
                    <a:bodyPr/>
                    <a:lstStyle/>
                    <a:p>
                      <a:pPr algn="ctr"/>
                      <a:r>
                        <a:rPr lang="en-US" dirty="0">
                          <a:latin typeface="Arial" panose="020B0604020202020204" pitchFamily="34" charset="0"/>
                          <a:cs typeface="Arial" panose="020B0604020202020204" pitchFamily="34" charset="0"/>
                        </a:rPr>
                        <a:t>full</a:t>
                      </a:r>
                    </a:p>
                  </a:txBody>
                  <a:tcPr/>
                </a:tc>
                <a:tc>
                  <a:txBody>
                    <a:bodyPr/>
                    <a:lstStyle/>
                    <a:p>
                      <a:pPr algn="ctr"/>
                      <a:r>
                        <a:rPr lang="en-US" dirty="0">
                          <a:latin typeface="Arial" panose="020B0604020202020204" pitchFamily="34" charset="0"/>
                          <a:cs typeface="Arial" panose="020B0604020202020204" pitchFamily="34" charset="0"/>
                        </a:rPr>
                        <a:t>reduced</a:t>
                      </a:r>
                    </a:p>
                  </a:txBody>
                  <a:tcPr/>
                </a:tc>
                <a:extLst>
                  <a:ext uri="{0D108BD9-81ED-4DB2-BD59-A6C34878D82A}">
                    <a16:rowId xmlns:a16="http://schemas.microsoft.com/office/drawing/2014/main" val="2241075393"/>
                  </a:ext>
                </a:extLst>
              </a:tr>
              <a:tr h="370840">
                <a:tc>
                  <a:txBody>
                    <a:bodyPr/>
                    <a:lstStyle/>
                    <a:p>
                      <a:pPr algn="l"/>
                      <a:r>
                        <a:rPr lang="en-US" dirty="0">
                          <a:latin typeface="Arial" panose="020B0604020202020204" pitchFamily="34" charset="0"/>
                          <a:cs typeface="Arial" panose="020B0604020202020204" pitchFamily="34" charset="0"/>
                        </a:rPr>
                        <a:t># of species</a:t>
                      </a:r>
                    </a:p>
                  </a:txBody>
                  <a:tcPr/>
                </a:tc>
                <a:tc>
                  <a:txBody>
                    <a:bodyPr/>
                    <a:lstStyle/>
                    <a:p>
                      <a:pPr algn="ctr"/>
                      <a:r>
                        <a:rPr lang="en-US" dirty="0">
                          <a:latin typeface="Arial" panose="020B0604020202020204" pitchFamily="34" charset="0"/>
                          <a:cs typeface="Arial" panose="020B0604020202020204" pitchFamily="34" charset="0"/>
                        </a:rPr>
                        <a:t>31</a:t>
                      </a:r>
                    </a:p>
                  </a:txBody>
                  <a:tcPr/>
                </a:tc>
                <a:tc>
                  <a:txBody>
                    <a:bodyPr/>
                    <a:lstStyle/>
                    <a:p>
                      <a:pPr algn="ctr"/>
                      <a:r>
                        <a:rPr lang="en-US" dirty="0">
                          <a:latin typeface="Arial" panose="020B0604020202020204" pitchFamily="34" charset="0"/>
                          <a:cs typeface="Arial" panose="020B0604020202020204" pitchFamily="34" charset="0"/>
                        </a:rPr>
                        <a:t>15</a:t>
                      </a:r>
                    </a:p>
                  </a:txBody>
                  <a:tcPr/>
                </a:tc>
                <a:extLst>
                  <a:ext uri="{0D108BD9-81ED-4DB2-BD59-A6C34878D82A}">
                    <a16:rowId xmlns:a16="http://schemas.microsoft.com/office/drawing/2014/main" val="2787470580"/>
                  </a:ext>
                </a:extLst>
              </a:tr>
              <a:tr h="370840">
                <a:tc>
                  <a:txBody>
                    <a:bodyPr/>
                    <a:lstStyle/>
                    <a:p>
                      <a:pPr algn="l"/>
                      <a:r>
                        <a:rPr lang="en-US" dirty="0">
                          <a:latin typeface="Arial" panose="020B0604020202020204" pitchFamily="34" charset="0"/>
                          <a:cs typeface="Arial" panose="020B0604020202020204" pitchFamily="34" charset="0"/>
                        </a:rPr>
                        <a:t># of reactions</a:t>
                      </a:r>
                    </a:p>
                  </a:txBody>
                  <a:tcPr/>
                </a:tc>
                <a:tc>
                  <a:txBody>
                    <a:bodyPr/>
                    <a:lstStyle/>
                    <a:p>
                      <a:pPr algn="ctr"/>
                      <a:r>
                        <a:rPr lang="en-US" dirty="0">
                          <a:latin typeface="Arial" panose="020B0604020202020204" pitchFamily="34" charset="0"/>
                          <a:cs typeface="Arial" panose="020B0604020202020204" pitchFamily="34" charset="0"/>
                        </a:rPr>
                        <a:t>74</a:t>
                      </a:r>
                    </a:p>
                  </a:txBody>
                  <a:tcPr/>
                </a:tc>
                <a:tc>
                  <a:txBody>
                    <a:bodyPr/>
                    <a:lstStyle/>
                    <a:p>
                      <a:pPr algn="ctr"/>
                      <a:r>
                        <a:rPr lang="en-US" dirty="0">
                          <a:latin typeface="Arial" panose="020B0604020202020204" pitchFamily="34" charset="0"/>
                          <a:cs typeface="Arial" panose="020B0604020202020204" pitchFamily="34" charset="0"/>
                        </a:rPr>
                        <a:t>26</a:t>
                      </a:r>
                    </a:p>
                  </a:txBody>
                  <a:tcPr/>
                </a:tc>
                <a:extLst>
                  <a:ext uri="{0D108BD9-81ED-4DB2-BD59-A6C34878D82A}">
                    <a16:rowId xmlns:a16="http://schemas.microsoft.com/office/drawing/2014/main" val="3816292415"/>
                  </a:ext>
                </a:extLst>
              </a:tr>
              <a:tr h="370840">
                <a:tc>
                  <a:txBody>
                    <a:bodyPr/>
                    <a:lstStyle/>
                    <a:p>
                      <a:pPr algn="l"/>
                      <a:r>
                        <a:rPr lang="en-US" dirty="0">
                          <a:latin typeface="Arial" panose="020B0604020202020204" pitchFamily="34" charset="0"/>
                          <a:cs typeface="Arial" panose="020B0604020202020204" pitchFamily="34" charset="0"/>
                        </a:rPr>
                        <a:t>Running time [s]</a:t>
                      </a:r>
                    </a:p>
                  </a:txBody>
                  <a:tcPr/>
                </a:tc>
                <a:tc>
                  <a:txBody>
                    <a:bodyPr/>
                    <a:lstStyle/>
                    <a:p>
                      <a:pPr algn="ctr"/>
                      <a:r>
                        <a:rPr lang="en-US" dirty="0">
                          <a:latin typeface="Arial" panose="020B0604020202020204" pitchFamily="34" charset="0"/>
                          <a:cs typeface="Arial" panose="020B0604020202020204" pitchFamily="34" charset="0"/>
                        </a:rPr>
                        <a:t>180</a:t>
                      </a:r>
                    </a:p>
                  </a:txBody>
                  <a:tcPr/>
                </a:tc>
                <a:tc>
                  <a:txBody>
                    <a:bodyPr/>
                    <a:lstStyle/>
                    <a:p>
                      <a:pPr algn="ctr"/>
                      <a:r>
                        <a:rPr lang="en-US" dirty="0">
                          <a:latin typeface="Arial" panose="020B0604020202020204" pitchFamily="34" charset="0"/>
                          <a:cs typeface="Arial" panose="020B0604020202020204" pitchFamily="34" charset="0"/>
                        </a:rPr>
                        <a:t>64</a:t>
                      </a:r>
                    </a:p>
                  </a:txBody>
                  <a:tcPr/>
                </a:tc>
                <a:extLst>
                  <a:ext uri="{0D108BD9-81ED-4DB2-BD59-A6C34878D82A}">
                    <a16:rowId xmlns:a16="http://schemas.microsoft.com/office/drawing/2014/main" val="1082613682"/>
                  </a:ext>
                </a:extLst>
              </a:tr>
            </a:tbl>
          </a:graphicData>
        </a:graphic>
      </p:graphicFrame>
      <p:pic>
        <p:nvPicPr>
          <p:cNvPr id="9" name="Picture 8">
            <a:extLst>
              <a:ext uri="{FF2B5EF4-FFF2-40B4-BE49-F238E27FC236}">
                <a16:creationId xmlns:a16="http://schemas.microsoft.com/office/drawing/2014/main" id="{3E57AACF-C117-4658-A317-62714F111579}"/>
              </a:ext>
            </a:extLst>
          </p:cNvPr>
          <p:cNvPicPr>
            <a:picLocks noChangeAspect="1"/>
          </p:cNvPicPr>
          <p:nvPr/>
        </p:nvPicPr>
        <p:blipFill>
          <a:blip r:embed="rId4"/>
          <a:stretch>
            <a:fillRect/>
          </a:stretch>
        </p:blipFill>
        <p:spPr>
          <a:xfrm>
            <a:off x="762000" y="2744076"/>
            <a:ext cx="4751807" cy="1560711"/>
          </a:xfrm>
          <a:prstGeom prst="rect">
            <a:avLst/>
          </a:prstGeom>
        </p:spPr>
      </p:pic>
    </p:spTree>
    <p:extLst>
      <p:ext uri="{BB962C8B-B14F-4D97-AF65-F5344CB8AC3E}">
        <p14:creationId xmlns:p14="http://schemas.microsoft.com/office/powerpoint/2010/main" val="2400933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1" y="914398"/>
            <a:ext cx="10940628" cy="5527042"/>
          </a:xfrm>
        </p:spPr>
        <p:txBody>
          <a:bodyPr>
            <a:noAutofit/>
          </a:bodyPr>
          <a:lstStyle/>
          <a:p>
            <a:pPr marL="0" indent="0">
              <a:buNone/>
            </a:pPr>
            <a:r>
              <a:rPr lang="en-GB" altLang="zh-CN" sz="2400" dirty="0">
                <a:solidFill>
                  <a:srgbClr val="000000"/>
                </a:solidFill>
              </a:rPr>
              <a:t>Conclusions:</a:t>
            </a:r>
          </a:p>
          <a:p>
            <a:pPr lvl="1"/>
            <a:r>
              <a:rPr lang="en-GB" altLang="zh-CN" b="0" dirty="0"/>
              <a:t>Performing a sensitivity analysis with the </a:t>
            </a:r>
            <a:r>
              <a:rPr lang="en-GB" altLang="zh-CN" b="0" dirty="0" err="1"/>
              <a:t>KGMf</a:t>
            </a:r>
            <a:r>
              <a:rPr lang="en-GB" altLang="zh-CN" b="0" dirty="0"/>
              <a:t> is simple, defining dominant reactions is mainly a manual work (preparation of a reduced reaction set simulation case).</a:t>
            </a:r>
          </a:p>
          <a:p>
            <a:pPr lvl="1"/>
            <a:r>
              <a:rPr lang="en-US" b="0" spc="-1" dirty="0">
                <a:latin typeface="Arial"/>
              </a:rPr>
              <a:t>The accuracy of the reduced reaction set highly depend on individual case; in some cases (H</a:t>
            </a:r>
            <a:r>
              <a:rPr lang="en-US" b="0" spc="-1" baseline="-25000" dirty="0">
                <a:latin typeface="Arial"/>
              </a:rPr>
              <a:t>2</a:t>
            </a:r>
            <a:r>
              <a:rPr lang="en-US" b="0" spc="-1" dirty="0">
                <a:latin typeface="Arial"/>
              </a:rPr>
              <a:t>-Ar) it can capture the trend of time evolution of target species’ density, but the difference compared to the full reaction set is huge.</a:t>
            </a:r>
          </a:p>
          <a:p>
            <a:pPr lvl="1"/>
            <a:r>
              <a:rPr lang="en-GB" altLang="zh-CN" b="0" dirty="0" err="1"/>
              <a:t>PumpKin</a:t>
            </a:r>
            <a:r>
              <a:rPr lang="en-GB" altLang="zh-CN" b="0" dirty="0"/>
              <a:t> is an efficient tool to extract contributions of reaction pathways to species densities (production/consumption of species), but additional check is necessary before using dominant reactions in reduced reaction sets.</a:t>
            </a:r>
          </a:p>
          <a:p>
            <a:pPr marL="270000" lvl="1" indent="0">
              <a:buNone/>
            </a:pPr>
            <a:endParaRPr lang="en-GB" altLang="zh-CN" b="0" dirty="0">
              <a:solidFill>
                <a:srgbClr val="000000"/>
              </a:solidFill>
            </a:endParaRPr>
          </a:p>
          <a:p>
            <a:pPr marL="0" indent="0">
              <a:buNone/>
            </a:pPr>
            <a:r>
              <a:rPr lang="en-US" altLang="zh-CN" sz="2400" dirty="0"/>
              <a:t>Future work:</a:t>
            </a:r>
          </a:p>
          <a:p>
            <a:pPr lvl="1" eaLnBrk="1" hangingPunct="1">
              <a:spcBef>
                <a:spcPct val="0"/>
              </a:spcBef>
              <a:buFont typeface="Symbol" pitchFamily="18" charset="2"/>
              <a:buChar char="·"/>
            </a:pPr>
            <a:r>
              <a:rPr lang="en-GB" altLang="zh-CN" i="1" dirty="0">
                <a:solidFill>
                  <a:srgbClr val="FF0000"/>
                </a:solidFill>
              </a:rPr>
              <a:t>Validation</a:t>
            </a:r>
            <a:r>
              <a:rPr lang="en-GB" altLang="zh-CN" b="0" dirty="0">
                <a:solidFill>
                  <a:srgbClr val="000000"/>
                </a:solidFill>
              </a:rPr>
              <a:t> of dominant reaction pathway results with </a:t>
            </a:r>
            <a:r>
              <a:rPr lang="en-GB" altLang="zh-CN" b="0" dirty="0" err="1">
                <a:solidFill>
                  <a:srgbClr val="000000"/>
                </a:solidFill>
              </a:rPr>
              <a:t>KGMf-PumpKin</a:t>
            </a:r>
            <a:r>
              <a:rPr lang="en-GB" altLang="zh-CN" b="0" dirty="0">
                <a:solidFill>
                  <a:srgbClr val="000000"/>
                </a:solidFill>
              </a:rPr>
              <a:t>.</a:t>
            </a:r>
          </a:p>
          <a:p>
            <a:pPr lvl="1" eaLnBrk="1" hangingPunct="1">
              <a:spcBef>
                <a:spcPct val="0"/>
              </a:spcBef>
              <a:buFont typeface="Symbol" pitchFamily="18" charset="2"/>
              <a:buChar char="·"/>
            </a:pPr>
            <a:r>
              <a:rPr kumimoji="1" lang="en-US" altLang="ko-KR" b="0" dirty="0">
                <a:ea typeface="굴림" charset="-127"/>
              </a:rPr>
              <a:t>Automatization of processing of results from </a:t>
            </a:r>
            <a:r>
              <a:rPr kumimoji="1" lang="en-US" altLang="ko-KR" b="0" dirty="0" err="1">
                <a:ea typeface="굴림" charset="-127"/>
              </a:rPr>
              <a:t>PumpKin</a:t>
            </a:r>
            <a:r>
              <a:rPr kumimoji="1" lang="en-US" altLang="ko-KR" b="0" dirty="0">
                <a:ea typeface="굴림" charset="-127"/>
              </a:rPr>
              <a:t>.</a:t>
            </a:r>
          </a:p>
          <a:p>
            <a:pPr lvl="1" eaLnBrk="1" hangingPunct="1">
              <a:spcBef>
                <a:spcPct val="0"/>
              </a:spcBef>
              <a:buFont typeface="Symbol" pitchFamily="18" charset="2"/>
              <a:buChar char="·"/>
            </a:pPr>
            <a:r>
              <a:rPr kumimoji="1" lang="en-US" altLang="ko-KR" b="0" dirty="0">
                <a:ea typeface="굴림" charset="-127"/>
              </a:rPr>
              <a:t>Identify dominant reaction pathways in simulations with coupled BE solver.</a:t>
            </a:r>
          </a:p>
          <a:p>
            <a:pPr lvl="1" eaLnBrk="1" hangingPunct="1">
              <a:spcBef>
                <a:spcPct val="0"/>
              </a:spcBef>
              <a:buFont typeface="Symbol" pitchFamily="18" charset="2"/>
              <a:buChar char="·"/>
            </a:pPr>
            <a:r>
              <a:rPr kumimoji="1" lang="en-US" altLang="ko-KR" b="0" dirty="0">
                <a:ea typeface="굴림" charset="-127"/>
              </a:rPr>
              <a:t>Reducing the overall running time with coupled BE solver, coupling with BOLSIG+/MCIG.</a:t>
            </a:r>
          </a:p>
        </p:txBody>
      </p:sp>
      <p:sp>
        <p:nvSpPr>
          <p:cNvPr id="2" name="Title 1"/>
          <p:cNvSpPr>
            <a:spLocks noGrp="1"/>
          </p:cNvSpPr>
          <p:nvPr>
            <p:ph type="title"/>
          </p:nvPr>
        </p:nvSpPr>
        <p:spPr/>
        <p:txBody>
          <a:bodyPr/>
          <a:lstStyle/>
          <a:p>
            <a:r>
              <a:rPr lang="en-US" b="1" dirty="0"/>
              <a:t>4. Conclusions and future work</a:t>
            </a:r>
          </a:p>
        </p:txBody>
      </p:sp>
    </p:spTree>
    <p:extLst>
      <p:ext uri="{BB962C8B-B14F-4D97-AF65-F5344CB8AC3E}">
        <p14:creationId xmlns:p14="http://schemas.microsoft.com/office/powerpoint/2010/main" val="3815661970"/>
      </p:ext>
    </p:extLst>
  </p:cSld>
  <p:clrMapOvr>
    <a:masterClrMapping/>
  </p:clrMapOvr>
</p:sld>
</file>

<file path=ppt/theme/theme1.xml><?xml version="1.0" encoding="utf-8"?>
<a:theme xmlns:a="http://schemas.openxmlformats.org/drawingml/2006/main" name="PSC PPT tempalte">
  <a:themeElements>
    <a:clrScheme name="2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2_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26432</TotalTime>
  <Words>1952</Words>
  <Application>Microsoft Office PowerPoint</Application>
  <PresentationFormat>Widescreen</PresentationFormat>
  <Paragraphs>171</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Cambria Math</vt:lpstr>
      <vt:lpstr>Symbol</vt:lpstr>
      <vt:lpstr>Times New Roman</vt:lpstr>
      <vt:lpstr>PSC PPT tempalte</vt:lpstr>
      <vt:lpstr>Utilizing A Global Model to Identify Relevant Reactions in Chemically Complicated Plasma Systems</vt:lpstr>
      <vt:lpstr>1. Identify Relevant Reactions with the KGMf</vt:lpstr>
      <vt:lpstr>2. PumpKin – define dominant reaction pathways</vt:lpstr>
      <vt:lpstr>3. Results: nanosecond pulse discharge in O2 – Ar (Winters [5])</vt:lpstr>
      <vt:lpstr>Nanosecond pulse discharge in O2 – Ar (reduced reaction set)</vt:lpstr>
      <vt:lpstr>4. Conclusions and future work</vt:lpstr>
    </vt:vector>
  </TitlesOfParts>
  <Company>Cullen College of Engineering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vmdonnel</dc:creator>
  <cp:lastModifiedBy>Janez Krek</cp:lastModifiedBy>
  <cp:revision>1478</cp:revision>
  <cp:lastPrinted>2020-10-08T14:17:46Z</cp:lastPrinted>
  <dcterms:created xsi:type="dcterms:W3CDTF">2009-10-14T21:04:03Z</dcterms:created>
  <dcterms:modified xsi:type="dcterms:W3CDTF">2020-11-19T19:57:34Z</dcterms:modified>
</cp:coreProperties>
</file>