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6" r:id="rId3"/>
    <p:sldId id="279" r:id="rId4"/>
    <p:sldId id="283" r:id="rId5"/>
    <p:sldId id="356" r:id="rId6"/>
    <p:sldId id="285" r:id="rId7"/>
    <p:sldId id="351" r:id="rId8"/>
    <p:sldId id="301" r:id="rId9"/>
    <p:sldId id="287" r:id="rId10"/>
    <p:sldId id="288" r:id="rId11"/>
    <p:sldId id="28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73995" autoAdjust="0"/>
  </p:normalViewPr>
  <p:slideViewPr>
    <p:cSldViewPr snapToGrid="0">
      <p:cViewPr varScale="1">
        <p:scale>
          <a:sx n="63" d="100"/>
          <a:sy n="63" d="100"/>
        </p:scale>
        <p:origin x="2069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-2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07D0D-1406-46C4-A5E6-102680C6894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2B410-1FF1-404C-B745-AEDE0878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9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Varied parameter: conductivity (0 to 1e-1) – base case has 0</a:t>
            </a:r>
          </a:p>
          <a:p>
            <a:pPr marL="171450" indent="-171450">
              <a:buFontTx/>
              <a:buChar char="-"/>
            </a:pPr>
            <a:r>
              <a:rPr lang="en-US" dirty="0"/>
              <a:t>No conductivity: charge on droplet does not move, accumulates over time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Increasing conductivity, charge spread out more on surface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Increasing conductivity, charge oscillates more during RF cycle – electric field pushes charges on droplet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Not symmetric in nonconductive case as not in steady state, and ne decreases – leads to one side experiencing more charge each RF cycle than the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91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Plasma-liquid interaction is important in water treatment and plasma medicine (biological tissue covered by layer of water)</a:t>
            </a:r>
          </a:p>
          <a:p>
            <a:pPr marL="171450" indent="-171450">
              <a:buFontTx/>
              <a:buChar char="-"/>
            </a:pPr>
            <a:r>
              <a:rPr lang="en-US" dirty="0"/>
              <a:t>Two categories of reactive species produced in plasma</a:t>
            </a:r>
          </a:p>
          <a:p>
            <a:pPr marL="171450" indent="-171450">
              <a:buFontTx/>
              <a:buChar char="-"/>
            </a:pPr>
            <a:r>
              <a:rPr lang="en-US" dirty="0"/>
              <a:t>ROS transported to liquid, oxidize organics</a:t>
            </a:r>
          </a:p>
          <a:p>
            <a:pPr marL="171450" indent="-171450">
              <a:buFontTx/>
              <a:buChar char="-"/>
            </a:pPr>
            <a:r>
              <a:rPr lang="en-US" dirty="0"/>
              <a:t>RNS acidify liquid, produce biologically active compounds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Limiting factor of chem activation is transport (RONS -&gt; surface -&gt; bulk liquid) – high SVR enables transport to bulk liquid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Interactions near surface not well understood, and we aim to understand them – some processes shown in graphic to right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Evaporation (concentrated layer of water vapor above surface), short-lived species react, charging complicates surface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 2 models: 2D for electrical properties and sheath dynamics, 0D for chem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7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Reactor near plasma is modeled – liquid in center, grounded electrode on left and powered on right, 2 mm gap – dielectric top and bottom</a:t>
            </a:r>
          </a:p>
          <a:p>
            <a:pPr marL="171450" indent="-171450">
              <a:buFontTx/>
              <a:buChar char="-"/>
            </a:pPr>
            <a:r>
              <a:rPr lang="en-US" dirty="0"/>
              <a:t>Model droplet with relative permittivity of 80 to reduce computational time (not tracking liquid chemistry) – electrically, behaves like water droplet</a:t>
            </a:r>
          </a:p>
          <a:p>
            <a:pPr marL="171450" indent="-171450">
              <a:buFontTx/>
              <a:buChar char="-"/>
            </a:pPr>
            <a:r>
              <a:rPr lang="en-US" dirty="0"/>
              <a:t>Don’t need to track too many species to see electrical properties – just including electrons and helium species (ground state, various excited states, ions, dimer and dimer ion)</a:t>
            </a:r>
          </a:p>
          <a:p>
            <a:pPr marL="171450" indent="-171450">
              <a:buFontTx/>
              <a:buChar char="-"/>
            </a:pPr>
            <a:r>
              <a:rPr lang="en-US" dirty="0"/>
              <a:t>RF frequency is 10 MHz (cycle is 100 ns)</a:t>
            </a:r>
          </a:p>
          <a:p>
            <a:pPr marL="171450" indent="-171450">
              <a:buFontTx/>
              <a:buChar char="-"/>
            </a:pPr>
            <a:r>
              <a:rPr lang="en-US" dirty="0"/>
              <a:t>Atmospheric pressure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 err="1"/>
              <a:t>Rxns</a:t>
            </a:r>
            <a:r>
              <a:rPr lang="en-US" dirty="0"/>
              <a:t> with include: electronic excitation/de-excitation, elastic collisions, dimer formation, recombination, dissociative recombination (of He2^), Penning ionization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97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Base case: 40 micron diameter droplet, RF voltage 10 MHz and 200 V, no conductivity (not steady state, over 40</a:t>
            </a:r>
            <a:r>
              <a:rPr lang="en-US" baseline="30000" dirty="0"/>
              <a:t>th</a:t>
            </a:r>
            <a:r>
              <a:rPr lang="en-US" dirty="0"/>
              <a:t> RF cycle)</a:t>
            </a:r>
          </a:p>
          <a:p>
            <a:pPr marL="171450" indent="-171450">
              <a:buFontTx/>
              <a:buChar char="-"/>
            </a:pPr>
            <a:r>
              <a:rPr lang="en-US" dirty="0"/>
              <a:t>bulk density 4e10 cm-3, 0.5 W</a:t>
            </a:r>
          </a:p>
          <a:p>
            <a:pPr marL="171450" indent="-171450">
              <a:buFontTx/>
              <a:buChar char="-"/>
            </a:pPr>
            <a:r>
              <a:rPr lang="en-US" dirty="0"/>
              <a:t>Slides show properties over 40</a:t>
            </a:r>
            <a:r>
              <a:rPr lang="en-US" baseline="30000" dirty="0"/>
              <a:t>th</a:t>
            </a:r>
            <a:r>
              <a:rPr lang="en-US" dirty="0"/>
              <a:t> RF cycle, time from beginning of RF cycle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plot – voltage from powered electrode changes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Sheath oscillates – asymmetric as its in the opposite direction of the external E</a:t>
            </a:r>
          </a:p>
          <a:p>
            <a:pPr marL="171450" indent="-171450">
              <a:buFontTx/>
              <a:buChar char="-"/>
            </a:pPr>
            <a:r>
              <a:rPr lang="en-US" dirty="0"/>
              <a:t>Polarization: in horizontal E, max in E/N on horizontal axis and min on vertical axis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He23s density: 1e9 cm^-3, He2+ density: 4e10 cm^-3, He2* density: 2.5e8 cm^-3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2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Shows E/N on left and E vectors on right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Polarization distorted by charging and sheath dynamics, oscillates with external E</a:t>
            </a:r>
          </a:p>
          <a:p>
            <a:pPr marL="171450" indent="-171450">
              <a:buFontTx/>
              <a:buChar char="-"/>
            </a:pPr>
            <a:r>
              <a:rPr lang="en-US" dirty="0"/>
              <a:t>Two fields: sheath field always points towards droplet, and external field flips – enhancement of E on one side and decrease (to 0) on other side during RF cycle)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spot where E/N is zero shows where fields cancel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29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Te</a:t>
            </a:r>
            <a:r>
              <a:rPr lang="en-US" dirty="0"/>
              <a:t> responds much quicker compared to RF cycle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Te</a:t>
            </a:r>
            <a:r>
              <a:rPr lang="en-US" dirty="0"/>
              <a:t> follows local E/N trends, varies 0.8-2.75 eV near droplet</a:t>
            </a:r>
          </a:p>
          <a:p>
            <a:pPr marL="171450" indent="-171450">
              <a:buFontTx/>
              <a:buChar char="-"/>
            </a:pPr>
            <a:r>
              <a:rPr lang="en-US" dirty="0"/>
              <a:t>Min/max occur along external E – because of the two E’s adding/subtracting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0.9-3.7 eV is the max electron temperature overall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54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Varied parameter: RF voltage – base case has 200 V</a:t>
            </a:r>
          </a:p>
          <a:p>
            <a:pPr marL="171450" indent="-171450">
              <a:buFontTx/>
              <a:buChar char="-"/>
            </a:pPr>
            <a:r>
              <a:rPr lang="en-US" dirty="0"/>
              <a:t>200 V: plasma occupies most of gap between electrodes (</a:t>
            </a:r>
            <a:r>
              <a:rPr lang="en-US" dirty="0" err="1"/>
              <a:t>Te</a:t>
            </a:r>
            <a:r>
              <a:rPr lang="en-US" dirty="0"/>
              <a:t> is 0.8-3.7 eV, not steady state, 0.5 W in plasma)</a:t>
            </a:r>
          </a:p>
          <a:p>
            <a:pPr marL="171450" indent="-171450">
              <a:buFontTx/>
              <a:buChar char="-"/>
            </a:pPr>
            <a:r>
              <a:rPr lang="en-US" dirty="0"/>
              <a:t>800 V: plasma occupies half of gap between electrodes (</a:t>
            </a:r>
            <a:r>
              <a:rPr lang="en-US" dirty="0" err="1"/>
              <a:t>Te</a:t>
            </a:r>
            <a:r>
              <a:rPr lang="en-US" dirty="0"/>
              <a:t> is 4.5-5.8 eV, not steady state, 6.3 W in plasma)</a:t>
            </a:r>
          </a:p>
          <a:p>
            <a:pPr marL="171450" indent="-171450">
              <a:buFontTx/>
              <a:buChar char="-"/>
            </a:pPr>
            <a:r>
              <a:rPr lang="en-US" dirty="0"/>
              <a:t>Most of potential is dropped near negative electrode (cathode), and 800 V has more of a potential to drop, confining plasma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2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Will show parameter sweeps – first is diameter – base case has 40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Increasing diameter increase sheath size</a:t>
            </a:r>
          </a:p>
          <a:p>
            <a:pPr marL="171450" indent="-171450">
              <a:buFontTx/>
              <a:buChar char="-"/>
            </a:pPr>
            <a:r>
              <a:rPr lang="en-US" dirty="0"/>
              <a:t>Larger sheath area/diameter decreases/deforms plasma density aligned with external E in sheaths near electrodes</a:t>
            </a:r>
          </a:p>
          <a:p>
            <a:pPr marL="171450" indent="-171450">
              <a:buFontTx/>
              <a:buChar char="-"/>
            </a:pPr>
            <a:r>
              <a:rPr lang="en-US" dirty="0"/>
              <a:t>Larger sheath area increases effect droplet has on plasma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71747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88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3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952" y="1051560"/>
            <a:ext cx="3767328" cy="50017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ECFAF584-3645-4A43-B9CC-2D0C37B755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E9541F0-C74F-4AE4-A95D-9DF142B7C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A1F09EC4-246C-418E-8AC6-AEC144399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0" name="Line 2">
            <a:extLst>
              <a:ext uri="{FF2B5EF4-FFF2-40B4-BE49-F238E27FC236}">
                <a16:creationId xmlns:a16="http://schemas.microsoft.com/office/drawing/2014/main" id="{E8D60FB5-7997-4E8D-B91B-8C12DD5FA0A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76470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BED41F-C6D5-4CC4-9230-8EB561FC52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5350" y="1465834"/>
            <a:ext cx="4252595" cy="41732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0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050" y="1051560"/>
            <a:ext cx="3770312" cy="50017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ECFAF584-3645-4A43-B9CC-2D0C37B755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E9541F0-C74F-4AE4-A95D-9DF142B7C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A1F09EC4-246C-418E-8AC6-AEC144399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0" name="Line 2">
            <a:extLst>
              <a:ext uri="{FF2B5EF4-FFF2-40B4-BE49-F238E27FC236}">
                <a16:creationId xmlns:a16="http://schemas.microsoft.com/office/drawing/2014/main" id="{E8D60FB5-7997-4E8D-B91B-8C12DD5FA0A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76470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3A61E8-60DA-4607-BAE8-51A881E9D9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274" y="1416050"/>
            <a:ext cx="4252595" cy="41732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4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51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1560"/>
            <a:ext cx="3886200" cy="50017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1560"/>
            <a:ext cx="3886200" cy="50017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A2E1FA63-32C1-4A98-BEB9-5DB5FDBD67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26617837-C1A4-460C-8469-86B6210AB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73BA640A-0ECA-4F46-90E5-6EF0A597A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1" name="Line 2">
            <a:extLst>
              <a:ext uri="{FF2B5EF4-FFF2-40B4-BE49-F238E27FC236}">
                <a16:creationId xmlns:a16="http://schemas.microsoft.com/office/drawing/2014/main" id="{0F0481A6-B7DB-453F-A454-DD59DB453BB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76470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C3E11B-B075-4436-989C-D6542760C30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95654CE4-800B-42FC-A8C8-998C1CEDE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1D619629-9991-4F65-B0F5-BF106712B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9" name="Line 2">
            <a:extLst>
              <a:ext uri="{FF2B5EF4-FFF2-40B4-BE49-F238E27FC236}">
                <a16:creationId xmlns:a16="http://schemas.microsoft.com/office/drawing/2014/main" id="{7F4330D8-D28E-4975-A75A-E3EE9325BA5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76470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7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4DAE19B-33B3-4153-B7D8-258AFDC489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9481CAEA-4F8C-4FAF-A8E9-84A45E2AF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DB8F6BD1-E69F-4D7B-8311-174EE1B4A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61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005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1051560"/>
            <a:ext cx="7680960" cy="500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576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724125-FE3C-4537-AA74-2C64791F24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9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2" r:id="rId3"/>
    <p:sldLayoutId id="2147483671" r:id="rId4"/>
    <p:sldLayoutId id="2147483668" r:id="rId5"/>
    <p:sldLayoutId id="2147483663" r:id="rId6"/>
    <p:sldLayoutId id="2147483664" r:id="rId7"/>
    <p:sldLayoutId id="2147483666" r:id="rId8"/>
    <p:sldLayoutId id="214748366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C7603-4843-4CC8-B49C-D130AE256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275" y="516501"/>
            <a:ext cx="8738559" cy="1620802"/>
          </a:xfrm>
        </p:spPr>
        <p:txBody>
          <a:bodyPr>
            <a:normAutofit/>
          </a:bodyPr>
          <a:lstStyle/>
          <a:p>
            <a:r>
              <a:rPr lang="en-US" dirty="0"/>
              <a:t>MODELING SHEATH DYNAMICS AROUND WATER DROPLETS IN LOW TEMPERATURE PLASMAS*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FEFBD-86B9-4E7D-BBDE-95D1A868A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805" y="2635094"/>
            <a:ext cx="8488391" cy="3194205"/>
          </a:xfrm>
        </p:spPr>
        <p:txBody>
          <a:bodyPr>
            <a:noAutofit/>
          </a:bodyPr>
          <a:lstStyle/>
          <a:p>
            <a:r>
              <a:rPr lang="en-US" sz="3000" dirty="0"/>
              <a:t>Mackenzie Meyer</a:t>
            </a:r>
            <a:r>
              <a:rPr lang="en-US" sz="3000" baseline="30000" dirty="0"/>
              <a:t>1</a:t>
            </a:r>
            <a:r>
              <a:rPr lang="en-US" sz="3000" dirty="0"/>
              <a:t>, Gaurav Nayak</a:t>
            </a:r>
            <a:r>
              <a:rPr lang="en-US" sz="3000" baseline="30000" dirty="0"/>
              <a:t>2</a:t>
            </a:r>
            <a:r>
              <a:rPr lang="en-US" sz="3000" dirty="0"/>
              <a:t>, Peter Bruggeman</a:t>
            </a:r>
            <a:r>
              <a:rPr lang="en-US" sz="3000" baseline="30000" dirty="0"/>
              <a:t>2</a:t>
            </a:r>
            <a:r>
              <a:rPr lang="en-US" sz="3000" dirty="0"/>
              <a:t>, and Mark J. Kushner</a:t>
            </a:r>
            <a:r>
              <a:rPr lang="en-US" sz="3000" baseline="30000" dirty="0"/>
              <a:t>1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aseline="30000" dirty="0"/>
              <a:t>1</a:t>
            </a:r>
            <a:r>
              <a:rPr lang="en-US" sz="2400" dirty="0"/>
              <a:t>University of Michigan, Ann Arbor, MI 48109-2122 USA </a:t>
            </a:r>
            <a:r>
              <a:rPr lang="en-US" sz="2400" baseline="30000" dirty="0"/>
              <a:t>2</a:t>
            </a:r>
            <a:r>
              <a:rPr lang="en-US" sz="2400" dirty="0"/>
              <a:t>University of Minnesota, Minneapolis, MN 55455 USA</a:t>
            </a:r>
            <a:endParaRPr lang="en-US" sz="2400" baseline="30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maemeyer@umich.edu, mjkush@umich.edu</a:t>
            </a:r>
          </a:p>
          <a:p>
            <a:r>
              <a:rPr lang="en-US" sz="2800" dirty="0"/>
              <a:t>11</a:t>
            </a:r>
            <a:r>
              <a:rPr lang="en-US" sz="2800" baseline="30000" dirty="0"/>
              <a:t>th</a:t>
            </a:r>
            <a:r>
              <a:rPr lang="en-US" sz="2800" dirty="0"/>
              <a:t> Annual MIPSE Graduate Student Symposium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17 November 2020</a:t>
            </a:r>
          </a:p>
          <a:p>
            <a:endParaRPr lang="en-US" sz="1800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ADD8-22CE-45B3-9A80-61FF87794A85}"/>
              </a:ext>
            </a:extLst>
          </p:cNvPr>
          <p:cNvSpPr txBox="1"/>
          <p:nvPr/>
        </p:nvSpPr>
        <p:spPr>
          <a:xfrm>
            <a:off x="0" y="61027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 	Work supported by the National Science Foundation (PHY-1902878) and the Department of Energy Fusion Energy Sciences (DE-SC000319, DE-SC0020232).</a:t>
            </a:r>
          </a:p>
        </p:txBody>
      </p:sp>
    </p:spTree>
    <p:extLst>
      <p:ext uri="{BB962C8B-B14F-4D97-AF65-F5344CB8AC3E}">
        <p14:creationId xmlns:p14="http://schemas.microsoft.com/office/powerpoint/2010/main" val="293386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D235-FD25-463C-AC99-B1AD874DA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94266"/>
            <a:ext cx="9144000" cy="1143000"/>
          </a:xfrm>
        </p:spPr>
        <p:txBody>
          <a:bodyPr/>
          <a:lstStyle/>
          <a:p>
            <a:r>
              <a:rPr lang="en-US" dirty="0"/>
              <a:t>TOTAL CHARGE WITH VARYING DROPLET CONDUCTIVITY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8878-AF7F-4831-ACE9-315425CA99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57800" y="1440244"/>
            <a:ext cx="3816618" cy="4613084"/>
          </a:xfrm>
        </p:spPr>
        <p:txBody>
          <a:bodyPr>
            <a:normAutofit/>
          </a:bodyPr>
          <a:lstStyle/>
          <a:p>
            <a:r>
              <a:rPr lang="en-US" dirty="0"/>
              <a:t>Charge does not oscillate on non-conductive droplet, instead accumulating over time.</a:t>
            </a:r>
          </a:p>
          <a:p>
            <a:r>
              <a:rPr lang="en-US" dirty="0"/>
              <a:t>The charge is spread out more on higher conductivity droplets.</a:t>
            </a:r>
          </a:p>
          <a:p>
            <a:r>
              <a:rPr lang="en-US" dirty="0"/>
              <a:t>Increasing conductivity increases oscillation of charge in opposite direction of external E-field.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77F90B-6A0A-46AB-8531-207BD7F389DA}"/>
              </a:ext>
            </a:extLst>
          </p:cNvPr>
          <p:cNvSpPr txBox="1">
            <a:spLocks/>
          </p:cNvSpPr>
          <p:nvPr/>
        </p:nvSpPr>
        <p:spPr>
          <a:xfrm>
            <a:off x="6377323" y="5683330"/>
            <a:ext cx="1620897" cy="34016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Animation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F17CD-2CE5-45B9-9EE7-2972BD841283}"/>
              </a:ext>
            </a:extLst>
          </p:cNvPr>
          <p:cNvSpPr txBox="1"/>
          <p:nvPr/>
        </p:nvSpPr>
        <p:spPr>
          <a:xfrm>
            <a:off x="767255" y="5941080"/>
            <a:ext cx="414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Total charge during 40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RF cycle for different droplet conductivities.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8BD68-8DF9-4263-A9F8-D7E956352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255" y="804671"/>
            <a:ext cx="4144546" cy="5180683"/>
          </a:xfrm>
          <a:prstGeom prst="rect">
            <a:avLst/>
          </a:prstGeom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337344" y="7248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402155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81FF-A063-496A-A04D-44B82547B2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32562"/>
            <a:ext cx="9144000" cy="1143000"/>
          </a:xfrm>
        </p:spPr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60BC1-7FE7-494B-A2E6-F3D5734383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925" y="684212"/>
            <a:ext cx="8632188" cy="5369116"/>
          </a:xfrm>
        </p:spPr>
        <p:txBody>
          <a:bodyPr>
            <a:normAutofit/>
          </a:bodyPr>
          <a:lstStyle/>
          <a:p>
            <a:r>
              <a:rPr lang="en-US" dirty="0"/>
              <a:t>Electrical properties and sheath dynamics of a small water droplet immersed in a humid helium plasma are investigated by 2D modeling.</a:t>
            </a:r>
          </a:p>
          <a:p>
            <a:r>
              <a:rPr lang="en-US" dirty="0"/>
              <a:t>The polarization of the droplet is distorted by charging of the droplet and sheath forming around the droplet.</a:t>
            </a:r>
          </a:p>
          <a:p>
            <a:r>
              <a:rPr lang="en-US" dirty="0"/>
              <a:t>Increasing RF amplitude decreases the width of the plasma.</a:t>
            </a:r>
          </a:p>
          <a:p>
            <a:r>
              <a:rPr lang="en-US" dirty="0"/>
              <a:t>Increasing droplet diameter increases the size of the sheath surrounding the droplet.</a:t>
            </a:r>
          </a:p>
          <a:p>
            <a:r>
              <a:rPr lang="en-US" dirty="0"/>
              <a:t>Increasing droplet conductivity increases charge oscillation during the RF cycle.</a:t>
            </a:r>
          </a:p>
          <a:p>
            <a:r>
              <a:rPr lang="en-US"/>
              <a:t>Current </a:t>
            </a:r>
            <a:r>
              <a:rPr lang="en-US" dirty="0"/>
              <a:t>work involves including air impurities in the He plasma.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37344" y="610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1476909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8A83-6905-486F-93D5-704C7614AD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51416"/>
            <a:ext cx="9144000" cy="1143000"/>
          </a:xfrm>
        </p:spPr>
        <p:txBody>
          <a:bodyPr/>
          <a:lstStyle/>
          <a:p>
            <a:r>
              <a:rPr lang="en-US" dirty="0"/>
              <a:t>PLASMA-LIQUID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566D7-0BFC-4DE8-B073-10EE69DCED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51560"/>
            <a:ext cx="5330479" cy="500176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Plasma medicine and water treatment often rely on plasma-liquid interactions.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Reactive oxygen species produced in the plasma, transported into the liquid, oxidize complex organic molecules.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Reactive nitrogen species can acidify the liquid and produce biologically active compounds.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Limiting factor of chemical activation of the liquid is transport.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High surface to volume ratio of liquid enables rapid activation.</a:t>
            </a:r>
          </a:p>
        </p:txBody>
      </p:sp>
      <p:pic>
        <p:nvPicPr>
          <p:cNvPr id="7" name="Picture 6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AE946BDB-0CEF-47AE-AE05-40318ADD6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70" y="791866"/>
            <a:ext cx="3291840" cy="4355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5175317" y="5138742"/>
            <a:ext cx="3959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Argon plasma jet interacting with liquid water (E. Casado et al, Plasma Process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Polym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E2000030 (2020)).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337344" y="638814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255824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2C18-2E67-4E01-B58E-001B248915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57146"/>
            <a:ext cx="9144000" cy="1143000"/>
          </a:xfrm>
        </p:spPr>
        <p:txBody>
          <a:bodyPr/>
          <a:lstStyle/>
          <a:p>
            <a:r>
              <a:rPr lang="en-US" dirty="0"/>
              <a:t>PLASMA-LIQUID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BDC48-5E19-4C1A-98BC-D0F32D7ADB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7386" y="1421347"/>
            <a:ext cx="4515439" cy="4619579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Interactions at the surface of the liquid are not well understood.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Concentrated water vapor near the surface due to evaporation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Short-lived species dynamics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Charging of the surface</a:t>
            </a:r>
          </a:p>
          <a:p>
            <a:pPr>
              <a:spcAft>
                <a:spcPts val="1000"/>
              </a:spcAft>
            </a:pPr>
            <a:r>
              <a:rPr lang="en-US" dirty="0"/>
              <a:t>Sheath dynamics and electrical properties of a water droplet are investigated by the 2D model </a:t>
            </a:r>
            <a:r>
              <a:rPr lang="en-US" i="1" dirty="0"/>
              <a:t>nonPDPSIM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05BEC-51C1-46C5-8A55-03DDC369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6796" y="904461"/>
            <a:ext cx="4317204" cy="4317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6D1F8-643C-40C5-AF6C-637C87E6AB50}"/>
              </a:ext>
            </a:extLst>
          </p:cNvPr>
          <p:cNvSpPr txBox="1"/>
          <p:nvPr/>
        </p:nvSpPr>
        <p:spPr>
          <a:xfrm>
            <a:off x="4826796" y="5221664"/>
            <a:ext cx="431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Processes occurring in the plasma, interface, and bulk liquid.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37344" y="695376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200270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AD8CB-5BBC-44B8-8167-D48B4A982A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3656" y="-81734"/>
            <a:ext cx="3987539" cy="1143000"/>
          </a:xfrm>
        </p:spPr>
        <p:txBody>
          <a:bodyPr/>
          <a:lstStyle/>
          <a:p>
            <a:r>
              <a:rPr lang="en-US" dirty="0"/>
              <a:t>GEOMETRY,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36FB0-9F85-4F5A-8E54-662A585543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08634" y="1051560"/>
            <a:ext cx="4435365" cy="4536438"/>
          </a:xfrm>
        </p:spPr>
        <p:txBody>
          <a:bodyPr>
            <a:noAutofit/>
          </a:bodyPr>
          <a:lstStyle/>
          <a:p>
            <a:r>
              <a:rPr lang="en-US" dirty="0"/>
              <a:t>Reactor is a radio frequency (RF) glow discharge at atmospheric pressure.</a:t>
            </a:r>
          </a:p>
          <a:p>
            <a:r>
              <a:rPr lang="en-US" dirty="0"/>
              <a:t>A dielectric droplet with </a:t>
            </a:r>
            <a:r>
              <a:rPr lang="en-US" dirty="0">
                <a:sym typeface="Symbol"/>
              </a:rPr>
              <a:t>/</a:t>
            </a:r>
            <a:r>
              <a:rPr lang="en-US" baseline="-25000" dirty="0">
                <a:sym typeface="Symbol"/>
              </a:rPr>
              <a:t>0</a:t>
            </a:r>
            <a:r>
              <a:rPr lang="en-US" dirty="0">
                <a:sym typeface="Symbol"/>
              </a:rPr>
              <a:t>=</a:t>
            </a:r>
            <a:r>
              <a:rPr lang="en-US" dirty="0"/>
              <a:t>80 was used.</a:t>
            </a:r>
          </a:p>
          <a:p>
            <a:r>
              <a:rPr lang="en-US" dirty="0"/>
              <a:t>Dielectric droplet has same electrical properties as liquid water droplet, but liquid phase chemistry is not tracked.</a:t>
            </a:r>
          </a:p>
          <a:p>
            <a:r>
              <a:rPr lang="en-US" dirty="0"/>
              <a:t>Species:  e, He, He(2</a:t>
            </a:r>
            <a:r>
              <a:rPr lang="en-US" baseline="30000" dirty="0"/>
              <a:t>3</a:t>
            </a:r>
            <a:r>
              <a:rPr lang="en-US" dirty="0"/>
              <a:t>S), He(2</a:t>
            </a:r>
            <a:r>
              <a:rPr lang="en-US" baseline="30000" dirty="0"/>
              <a:t>1</a:t>
            </a:r>
            <a:r>
              <a:rPr lang="en-US" dirty="0"/>
              <a:t>S), He(2</a:t>
            </a:r>
            <a:r>
              <a:rPr lang="en-US" baseline="30000" dirty="0"/>
              <a:t>3</a:t>
            </a:r>
            <a:r>
              <a:rPr lang="en-US" dirty="0"/>
              <a:t>P), He(2</a:t>
            </a:r>
            <a:r>
              <a:rPr lang="en-US" baseline="30000" dirty="0"/>
              <a:t>1</a:t>
            </a:r>
            <a:r>
              <a:rPr lang="en-US" dirty="0"/>
              <a:t>P), He(3P), He(3S), He</a:t>
            </a:r>
            <a:r>
              <a:rPr lang="en-US" baseline="30000" dirty="0"/>
              <a:t>*</a:t>
            </a:r>
            <a:r>
              <a:rPr lang="en-US" baseline="-25000" dirty="0"/>
              <a:t>2</a:t>
            </a:r>
            <a:r>
              <a:rPr lang="en-US" dirty="0"/>
              <a:t>, He</a:t>
            </a:r>
            <a:r>
              <a:rPr lang="en-US" baseline="30000" dirty="0"/>
              <a:t>+</a:t>
            </a:r>
            <a:r>
              <a:rPr lang="en-US" dirty="0"/>
              <a:t>, He</a:t>
            </a:r>
            <a:r>
              <a:rPr lang="en-US" baseline="30000" dirty="0"/>
              <a:t>+</a:t>
            </a:r>
            <a:r>
              <a:rPr lang="en-US" baseline="-25000" dirty="0"/>
              <a:t>2</a:t>
            </a:r>
          </a:p>
          <a:p>
            <a:r>
              <a:rPr lang="en-US" dirty="0"/>
              <a:t>RF frequency:  10 MHz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68557-DA6E-44ED-A30B-8987378A75FC}"/>
              </a:ext>
            </a:extLst>
          </p:cNvPr>
          <p:cNvSpPr txBox="1"/>
          <p:nvPr/>
        </p:nvSpPr>
        <p:spPr>
          <a:xfrm>
            <a:off x="2827532" y="6099882"/>
            <a:ext cx="2107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Numerical mesh.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B2D4D-3045-4CC6-AE7D-10E079174B80}"/>
              </a:ext>
            </a:extLst>
          </p:cNvPr>
          <p:cNvSpPr txBox="1"/>
          <p:nvPr/>
        </p:nvSpPr>
        <p:spPr>
          <a:xfrm>
            <a:off x="826197" y="6095477"/>
            <a:ext cx="1433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5107307" y="931049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64B5AB19-6D9C-4CAD-A476-CAC242F7D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" y="0"/>
            <a:ext cx="3086100" cy="6172200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2F6D69B2-636B-4B79-B615-0B4D6307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52" y="0"/>
            <a:ext cx="1601169" cy="61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3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F46C-F204-4B3F-9D5F-3AAD2475E0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32562"/>
            <a:ext cx="9144000" cy="1143000"/>
          </a:xfrm>
        </p:spPr>
        <p:txBody>
          <a:bodyPr/>
          <a:lstStyle/>
          <a:p>
            <a:r>
              <a:rPr lang="en-US" dirty="0"/>
              <a:t>ELECTRON DENSITY AROUND “DROPLET”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66ACD-F787-4746-BD6F-D0E1175DB1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7389" y="1089268"/>
            <a:ext cx="4186639" cy="50017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40 µm diameter nonconductive dielectric droplet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RF amplitude = 200 V (0.5 W)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The sheath oscillates throughout the RF cycle.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Sheath is distorted asymmetrically, elongated in opposite direction of external E-field.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Polarization of droplet in vacuum field enhances E-field at poles parallel to external field, minimizes at equator.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4FD6-BD19-449C-B31D-D384DA3F7306}"/>
              </a:ext>
            </a:extLst>
          </p:cNvPr>
          <p:cNvSpPr txBox="1"/>
          <p:nvPr/>
        </p:nvSpPr>
        <p:spPr>
          <a:xfrm>
            <a:off x="4572001" y="5291145"/>
            <a:ext cx="4298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during 40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RF cycle.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5C7C43-6072-498F-AAF0-D5E19A26E557}"/>
              </a:ext>
            </a:extLst>
          </p:cNvPr>
          <p:cNvSpPr txBox="1">
            <a:spLocks/>
          </p:cNvSpPr>
          <p:nvPr/>
        </p:nvSpPr>
        <p:spPr>
          <a:xfrm>
            <a:off x="2968356" y="6294216"/>
            <a:ext cx="1620897" cy="34016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Animation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D030A-EFD9-4123-B52C-61DF8D8B4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004" y="1007472"/>
            <a:ext cx="4186639" cy="4186639"/>
          </a:xfrm>
          <a:prstGeom prst="rect">
            <a:avLst/>
          </a:prstGeom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337344" y="610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311562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6A14-B32E-4302-B9B2-2A26E63D43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51416"/>
            <a:ext cx="9144000" cy="1143000"/>
          </a:xfrm>
        </p:spPr>
        <p:txBody>
          <a:bodyPr/>
          <a:lstStyle/>
          <a:p>
            <a:r>
              <a:rPr lang="en-US" dirty="0"/>
              <a:t>ELECTRIC FIELD AROUND “DROPLET”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69518-0183-4B7C-8976-C67818A709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839" y="4304792"/>
            <a:ext cx="8932274" cy="20562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Polarization of dielectric droplet oscillates with change in direction of external E-field.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Sum of external E-field and sheath E-field produce enhancement and decrease on opposite sides.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E/N is “zero” when external and sheath fields cancel.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77F45-D058-4633-AA08-C7EC8E6DD789}"/>
              </a:ext>
            </a:extLst>
          </p:cNvPr>
          <p:cNvSpPr txBox="1"/>
          <p:nvPr/>
        </p:nvSpPr>
        <p:spPr>
          <a:xfrm>
            <a:off x="2258566" y="4048345"/>
            <a:ext cx="462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E/N and electric field during 40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RF cycle.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183541-6E2E-4C30-9ADD-23204EF4B021}"/>
              </a:ext>
            </a:extLst>
          </p:cNvPr>
          <p:cNvSpPr txBox="1">
            <a:spLocks/>
          </p:cNvSpPr>
          <p:nvPr/>
        </p:nvSpPr>
        <p:spPr>
          <a:xfrm>
            <a:off x="2968356" y="6294216"/>
            <a:ext cx="1620897" cy="34016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Animation Slide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84BE1-091B-4B21-B2C0-E5CFCF923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457" y="635987"/>
            <a:ext cx="6963086" cy="3481543"/>
          </a:xfrm>
          <a:prstGeom prst="rect">
            <a:avLst/>
          </a:prstGeom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337344" y="610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3335707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F46C-F204-4B3F-9D5F-3AAD2475E0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51416"/>
            <a:ext cx="9144000" cy="1143000"/>
          </a:xfrm>
        </p:spPr>
        <p:txBody>
          <a:bodyPr/>
          <a:lstStyle/>
          <a:p>
            <a:r>
              <a:rPr lang="en-US" dirty="0"/>
              <a:t>ELECTRON TEMPERATURE AROUND “DROPLET”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66ACD-F787-4746-BD6F-D0E1175DB1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77" y="1362651"/>
            <a:ext cx="4147793" cy="3718403"/>
          </a:xfrm>
        </p:spPr>
        <p:txBody>
          <a:bodyPr>
            <a:noAutofit/>
          </a:bodyPr>
          <a:lstStyle/>
          <a:p>
            <a:r>
              <a:rPr lang="en-US" dirty="0"/>
              <a:t>Electron temperature equilibration time at 1 atm is </a:t>
            </a:r>
            <a:r>
              <a:rPr lang="en-US" dirty="0">
                <a:sym typeface="Symbol"/>
              </a:rPr>
              <a:t> </a:t>
            </a:r>
            <a:r>
              <a:rPr lang="en-US" dirty="0"/>
              <a:t>RF cycle (100 ns).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largely reflects local E/N, varying from 0.8 to 2.75 eV over RF cycle near droplet.</a:t>
            </a:r>
          </a:p>
          <a:p>
            <a:r>
              <a:rPr lang="en-US" dirty="0"/>
              <a:t>Min and max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occur in alignment with external E-field (constructive, destructive interference with sheath).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4FD6-BD19-449C-B31D-D384DA3F7306}"/>
              </a:ext>
            </a:extLst>
          </p:cNvPr>
          <p:cNvSpPr txBox="1"/>
          <p:nvPr/>
        </p:nvSpPr>
        <p:spPr>
          <a:xfrm>
            <a:off x="4368134" y="5100181"/>
            <a:ext cx="4659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temperature during 40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RF cycle.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5C7C43-6072-498F-AAF0-D5E19A26E557}"/>
              </a:ext>
            </a:extLst>
          </p:cNvPr>
          <p:cNvSpPr txBox="1">
            <a:spLocks/>
          </p:cNvSpPr>
          <p:nvPr/>
        </p:nvSpPr>
        <p:spPr>
          <a:xfrm>
            <a:off x="2968356" y="6294216"/>
            <a:ext cx="1620897" cy="34016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Animation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D030A-EFD9-4123-B52C-61DF8D8B4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326" y="814793"/>
            <a:ext cx="4186638" cy="4186638"/>
          </a:xfrm>
          <a:prstGeom prst="rect">
            <a:avLst/>
          </a:prstGeom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337344" y="610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495448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D122F9-80D3-4763-B1E9-1060D7055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498" y="804672"/>
            <a:ext cx="3906316" cy="4882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79D235-FD25-463C-AC99-B1AD874DA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84839"/>
            <a:ext cx="9144000" cy="1143000"/>
          </a:xfrm>
        </p:spPr>
        <p:txBody>
          <a:bodyPr/>
          <a:lstStyle/>
          <a:p>
            <a:r>
              <a:rPr lang="en-US" dirty="0"/>
              <a:t>ELECTRON DENSITY WITH VARYING RF AMPLITUDE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8878-AF7F-4831-ACE9-315425CA99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08028" y="1051560"/>
            <a:ext cx="4026033" cy="5001768"/>
          </a:xfrm>
        </p:spPr>
        <p:txBody>
          <a:bodyPr>
            <a:normAutofit/>
          </a:bodyPr>
          <a:lstStyle/>
          <a:p>
            <a:r>
              <a:rPr lang="en-US" dirty="0"/>
              <a:t>200 V: plasma occupies most of the gap between the electrodes.</a:t>
            </a:r>
          </a:p>
          <a:p>
            <a:r>
              <a:rPr lang="en-US" dirty="0"/>
              <a:t>800 V: plasma occupies half the gap between the electrodes.</a:t>
            </a:r>
          </a:p>
          <a:p>
            <a:r>
              <a:rPr lang="en-US" dirty="0"/>
              <a:t>Since potential drop occurs near the cathode, the large voltage confines the plasma.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61892-5DD0-436A-A324-00EDF30EE760}"/>
              </a:ext>
            </a:extLst>
          </p:cNvPr>
          <p:cNvSpPr txBox="1"/>
          <p:nvPr/>
        </p:nvSpPr>
        <p:spPr>
          <a:xfrm>
            <a:off x="671686" y="5750929"/>
            <a:ext cx="458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during 40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RF cycle for different RF voltage amplitudes.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DDE50B-38D7-4631-9F79-46F5EDE98452}"/>
              </a:ext>
            </a:extLst>
          </p:cNvPr>
          <p:cNvSpPr txBox="1">
            <a:spLocks/>
          </p:cNvSpPr>
          <p:nvPr/>
        </p:nvSpPr>
        <p:spPr>
          <a:xfrm>
            <a:off x="6551261" y="5713160"/>
            <a:ext cx="1620897" cy="34016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Animation Slide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337344" y="75912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1945560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72F7-50DF-4003-BD47-78E1E2EA61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98882"/>
            <a:ext cx="9144000" cy="1143000"/>
          </a:xfrm>
        </p:spPr>
        <p:txBody>
          <a:bodyPr/>
          <a:lstStyle/>
          <a:p>
            <a:r>
              <a:rPr lang="en-US" dirty="0"/>
              <a:t>ELECTRON DENSITY WITH VARYING DROPLET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729C9-BD56-4E83-981B-E6AC48276D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839" y="5043867"/>
            <a:ext cx="8875124" cy="1125072"/>
          </a:xfrm>
        </p:spPr>
        <p:txBody>
          <a:bodyPr/>
          <a:lstStyle/>
          <a:p>
            <a:r>
              <a:rPr lang="en-US" dirty="0"/>
              <a:t>Increasing droplet diameter increases size of sheath.</a:t>
            </a:r>
          </a:p>
          <a:p>
            <a:r>
              <a:rPr lang="en-US" dirty="0"/>
              <a:t>Larger sheath decreases plasma density aligned with external E-field.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A3640-3384-4701-9350-889A92C6445F}"/>
              </a:ext>
            </a:extLst>
          </p:cNvPr>
          <p:cNvSpPr txBox="1"/>
          <p:nvPr/>
        </p:nvSpPr>
        <p:spPr>
          <a:xfrm>
            <a:off x="651755" y="4563023"/>
            <a:ext cx="776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during RF cycle for various droplet diameters.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0F6384-0FC0-4E4A-9685-E74E9FFACB47}"/>
              </a:ext>
            </a:extLst>
          </p:cNvPr>
          <p:cNvSpPr txBox="1">
            <a:spLocks/>
          </p:cNvSpPr>
          <p:nvPr/>
        </p:nvSpPr>
        <p:spPr>
          <a:xfrm>
            <a:off x="2968356" y="6294216"/>
            <a:ext cx="1620897" cy="34016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Animation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AAD1E-1280-441B-BEB8-C263A1E96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55" y="729406"/>
            <a:ext cx="7764396" cy="3882199"/>
          </a:xfrm>
          <a:prstGeom prst="rect">
            <a:avLst/>
          </a:prstGeom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337344" y="71340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MIPSE_2020</a:t>
            </a:r>
          </a:p>
        </p:txBody>
      </p:sp>
    </p:spTree>
    <p:extLst>
      <p:ext uri="{BB962C8B-B14F-4D97-AF65-F5344CB8AC3E}">
        <p14:creationId xmlns:p14="http://schemas.microsoft.com/office/powerpoint/2010/main" val="3103834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10345</TotalTime>
  <Words>1592</Words>
  <Application>Microsoft Office PowerPoint</Application>
  <PresentationFormat>On-screen Show (4:3)</PresentationFormat>
  <Paragraphs>161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Symbol</vt:lpstr>
      <vt:lpstr>Office Theme</vt:lpstr>
      <vt:lpstr>MODELING SHEATH DYNAMICS AROUND WATER DROPLETS IN LOW TEMPERATURE PLASMAS*</vt:lpstr>
      <vt:lpstr>PLASMA-LIQUID INTERACTIONS</vt:lpstr>
      <vt:lpstr>PLASMA-LIQUID INTERACTIONS</vt:lpstr>
      <vt:lpstr>GEOMETRY, CONDITIONS</vt:lpstr>
      <vt:lpstr>ELECTRON DENSITY AROUND “DROPLET”</vt:lpstr>
      <vt:lpstr>ELECTRIC FIELD AROUND “DROPLET”</vt:lpstr>
      <vt:lpstr>ELECTRON TEMPERATURE AROUND “DROPLET”</vt:lpstr>
      <vt:lpstr>ELECTRON DENSITY WITH VARYING RF AMPLITUDE</vt:lpstr>
      <vt:lpstr>ELECTRON DENSITY WITH VARYING DROPLET DIAMETER</vt:lpstr>
      <vt:lpstr>TOTAL CHARGE WITH VARYING DROPLET CONDUCTIVITY</vt:lpstr>
      <vt:lpstr>CONCLUDING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Meyer, Mackenzie</dc:creator>
  <cp:lastModifiedBy>Meyer, Mackenzie</cp:lastModifiedBy>
  <cp:revision>294</cp:revision>
  <dcterms:created xsi:type="dcterms:W3CDTF">2019-11-06T23:27:24Z</dcterms:created>
  <dcterms:modified xsi:type="dcterms:W3CDTF">2020-12-15T16:16:35Z</dcterms:modified>
</cp:coreProperties>
</file>