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4" r:id="rId2"/>
  </p:sldMasterIdLst>
  <p:notesMasterIdLst>
    <p:notesMasterId r:id="rId19"/>
  </p:notesMasterIdLst>
  <p:sldIdLst>
    <p:sldId id="615" r:id="rId3"/>
    <p:sldId id="644" r:id="rId4"/>
    <p:sldId id="646" r:id="rId5"/>
    <p:sldId id="668" r:id="rId6"/>
    <p:sldId id="654" r:id="rId7"/>
    <p:sldId id="648" r:id="rId8"/>
    <p:sldId id="656" r:id="rId9"/>
    <p:sldId id="639" r:id="rId10"/>
    <p:sldId id="662" r:id="rId11"/>
    <p:sldId id="666" r:id="rId12"/>
    <p:sldId id="669" r:id="rId13"/>
    <p:sldId id="661" r:id="rId14"/>
    <p:sldId id="663" r:id="rId15"/>
    <p:sldId id="670" r:id="rId16"/>
    <p:sldId id="672" r:id="rId17"/>
    <p:sldId id="567" r:id="rId18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7D00"/>
    <a:srgbClr val="00D200"/>
    <a:srgbClr val="00D100"/>
    <a:srgbClr val="66FF66"/>
    <a:srgbClr val="00CC00"/>
    <a:srgbClr val="FF7C80"/>
    <a:srgbClr val="FF9900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9" autoAdjust="0"/>
    <p:restoredTop sz="89663" autoAdjust="0"/>
  </p:normalViewPr>
  <p:slideViewPr>
    <p:cSldViewPr snapToGrid="0">
      <p:cViewPr varScale="1">
        <p:scale>
          <a:sx n="79" d="100"/>
          <a:sy n="79" d="100"/>
        </p:scale>
        <p:origin x="145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273" cy="4646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29" y="0"/>
            <a:ext cx="3042273" cy="4646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8" y="4420623"/>
            <a:ext cx="5615331" cy="41867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706"/>
            <a:ext cx="3042273" cy="4646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891614D7-CB88-48FC-965A-91CC5DC3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1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1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A55CC7A-8957-47BA-B703-B79F4410A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Sharp increase in H2O due to humidity + H abstraction by OH and OH*</a:t>
            </a:r>
          </a:p>
          <a:p>
            <a:r>
              <a:rPr lang="en-US" dirty="0"/>
              <a:t>H2O2 due to h abstraction by HO2</a:t>
            </a:r>
          </a:p>
        </p:txBody>
      </p:sp>
    </p:spTree>
    <p:extLst>
      <p:ext uri="{BB962C8B-B14F-4D97-AF65-F5344CB8AC3E}">
        <p14:creationId xmlns:p14="http://schemas.microsoft.com/office/powerpoint/2010/main" val="259566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11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11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731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54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14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14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45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16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16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2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2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r>
              <a:rPr lang="en-US" altLang="zh-CN" dirty="0"/>
              <a:t>Paints, biomaterials, biomedical devices</a:t>
            </a:r>
          </a:p>
        </p:txBody>
      </p:sp>
    </p:spTree>
    <p:extLst>
      <p:ext uri="{BB962C8B-B14F-4D97-AF65-F5344CB8AC3E}">
        <p14:creationId xmlns:p14="http://schemas.microsoft.com/office/powerpoint/2010/main" val="340548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3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3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39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D4E1473-88C3-46D6-9605-6E0068A6E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5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5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r>
              <a:rPr lang="en-US" altLang="zh-CN" dirty="0"/>
              <a:t>Boltzmann solved for range of E/N to produce a table of rate coefficient as a function of average electron energy. Lookup table is interpolated over using the mean electron energy provided by electron energy equation</a:t>
            </a:r>
          </a:p>
          <a:p>
            <a:pPr eaLnBrk="1" hangingPunct="1"/>
            <a:r>
              <a:rPr lang="en-US" altLang="zh-CN" dirty="0"/>
              <a:t>Energy: power gained by deposition, inelastic </a:t>
            </a:r>
            <a:r>
              <a:rPr lang="en-US" altLang="zh-CN" dirty="0" err="1"/>
              <a:t>colls</a:t>
            </a:r>
            <a:r>
              <a:rPr lang="en-US" altLang="zh-CN" dirty="0"/>
              <a:t>., elastic </a:t>
            </a:r>
            <a:r>
              <a:rPr lang="en-US" altLang="zh-CN" dirty="0" err="1"/>
              <a:t>colls</a:t>
            </a:r>
            <a:r>
              <a:rPr lang="en-US" altLang="zh-CN" dirty="0"/>
              <a:t>. </a:t>
            </a:r>
          </a:p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355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6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6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r>
              <a:rPr lang="en-US" altLang="zh-CN" dirty="0"/>
              <a:t>First two terms, depletion of </a:t>
            </a:r>
          </a:p>
        </p:txBody>
      </p:sp>
    </p:spTree>
    <p:extLst>
      <p:ext uri="{BB962C8B-B14F-4D97-AF65-F5344CB8AC3E}">
        <p14:creationId xmlns:p14="http://schemas.microsoft.com/office/powerpoint/2010/main" val="385065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7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7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21801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76129" y="8839706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78" tIns="46639" rIns="93278" bIns="46639" anchor="b"/>
          <a:lstStyle/>
          <a:p>
            <a:pPr algn="r"/>
            <a:fld id="{2005B75C-B55C-474E-B159-14571ACE1EDA}" type="slidenum">
              <a:rPr lang="en-US" altLang="zh-CN" sz="1300">
                <a:ea typeface="ＭＳ Ｐゴシック" pitchFamily="34" charset="-128"/>
              </a:rPr>
              <a:pPr algn="r"/>
              <a:t>8</a:t>
            </a:fld>
            <a:endParaRPr lang="en-US" altLang="zh-CN" sz="1300">
              <a:ea typeface="ＭＳ Ｐゴシック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7654" y="8841245"/>
            <a:ext cx="3042272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55" tIns="46628" rIns="93255" bIns="46628" anchor="b"/>
          <a:lstStyle/>
          <a:p>
            <a:pPr algn="r"/>
            <a:fld id="{A85A091F-B27E-470E-B892-2273BCA5CF93}" type="slidenum">
              <a:rPr lang="en-US" altLang="zh-CN" sz="1300">
                <a:latin typeface="Times New Roman" pitchFamily="18" charset="0"/>
                <a:ea typeface="ＭＳ Ｐゴシック" pitchFamily="34" charset="-128"/>
              </a:rPr>
              <a:pPr algn="r"/>
              <a:t>8</a:t>
            </a:fld>
            <a:endParaRPr lang="en-US" altLang="zh-CN" sz="13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5800"/>
            <a:ext cx="4675187" cy="3508375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00" y="4423700"/>
            <a:ext cx="5185726" cy="4195975"/>
          </a:xfrm>
          <a:noFill/>
        </p:spPr>
        <p:txBody>
          <a:bodyPr lIns="88216" tIns="44108" rIns="88216" bIns="44108"/>
          <a:lstStyle/>
          <a:p>
            <a:pPr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3503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0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FC19-28A3-4F36-B223-FB7B90A9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FE96-CEDB-4873-B3ED-9777E164F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B2E6-0CD1-446F-9BEA-DB16659E2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-6350" y="1628775"/>
            <a:ext cx="9144000" cy="1498600"/>
            <a:chOff x="0" y="1035"/>
            <a:chExt cx="6240" cy="944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1050"/>
              <a:ext cx="6240" cy="923"/>
            </a:xfrm>
            <a:prstGeom prst="rect">
              <a:avLst/>
            </a:prstGeom>
            <a:pattFill prst="narHorz">
              <a:fgClr>
                <a:srgbClr val="006666"/>
              </a:fgClr>
              <a:bgClr>
                <a:srgbClr val="003366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0" y="1046"/>
              <a:ext cx="6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0" y="1035"/>
              <a:ext cx="624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0" y="1968"/>
              <a:ext cx="624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0" y="1979"/>
              <a:ext cx="6240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latinLnBrk="1">
                <a:defRPr/>
              </a:pPr>
              <a:endParaRPr kumimoji="1" lang="ko-KR" altLang="en-US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fld id="{9F067197-25B7-443E-B8CC-1713FF8B1465}" type="slidenum">
              <a:rPr kumimoji="1" lang="en-US" altLang="ko-KR">
                <a:solidFill>
                  <a:srgbClr val="000000"/>
                </a:solidFill>
              </a:rPr>
              <a:pPr latinLnBrk="1"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5111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643602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chemeClr val="accent6"/>
              </a:buClr>
              <a:buSzPct val="85000"/>
              <a:buFont typeface="Wingdings" pitchFamily="2" charset="2"/>
              <a:buChar char="u"/>
              <a:defRPr sz="1600">
                <a:latin typeface="HY견고딕" pitchFamily="18" charset="-127"/>
                <a:ea typeface="HY견고딕" pitchFamily="18" charset="-127"/>
              </a:defRPr>
            </a:lvl1pPr>
            <a:lvl2pPr marL="539750" indent="-184150">
              <a:defRPr sz="1400">
                <a:latin typeface="HY견고딕" pitchFamily="18" charset="-127"/>
                <a:ea typeface="HY견고딕" pitchFamily="18" charset="-127"/>
              </a:defRPr>
            </a:lvl2pPr>
            <a:lvl3pPr marL="895350" indent="-173038">
              <a:defRPr sz="1200">
                <a:latin typeface="HY견고딕" pitchFamily="18" charset="-127"/>
                <a:ea typeface="HY견고딕" pitchFamily="18" charset="-127"/>
              </a:defRPr>
            </a:lvl3pPr>
            <a:lvl4pPr marL="1165225" indent="-184150">
              <a:defRPr sz="1100">
                <a:latin typeface="HY견고딕" pitchFamily="18" charset="-127"/>
                <a:ea typeface="HY견고딕" pitchFamily="18" charset="-127"/>
              </a:defRPr>
            </a:lvl4pPr>
            <a:lvl5pPr marL="1347788" indent="-182563">
              <a:defRPr sz="11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14810" y="642940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fld id="{852113CE-82E4-4A76-BB3E-ED245E4BA1A0}" type="slidenum">
              <a:rPr kumimoji="1" lang="ko-KR" altLang="en-US" sz="1200" smtClean="0">
                <a:solidFill>
                  <a:srgbClr val="0000FF"/>
                </a:solidFill>
                <a:ea typeface="HY견고딕" pitchFamily="18" charset="-127"/>
              </a:rPr>
              <a:pPr latinLnBrk="1"/>
              <a:t>‹#›</a:t>
            </a:fld>
            <a:endParaRPr kumimoji="1" lang="ko-KR" altLang="en-US" sz="1200" dirty="0">
              <a:solidFill>
                <a:srgbClr val="0000FF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579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2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4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6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0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3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C4CC-8A06-4805-B879-BDD3D612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6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2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D80F-2285-4CCA-828B-0096F5D8F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F8E0-DB00-49A7-BA5A-091DA8FA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74EA-31D5-4A84-A92E-5394434E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EA04-CCFB-4D82-A2AA-D3DAD27C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2382-2B52-4E07-B421-F7DC90AA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B6CB-7239-4CE6-B2F5-B4A7D328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C077-35DE-4915-89BC-CF0346F1A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7955E55-5E93-4966-892A-2331D859A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atinLnBrk="1"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 flipV="1">
            <a:off x="1" y="642918"/>
            <a:ext cx="8440738" cy="76200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3366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latinLnBrk="1">
              <a:lnSpc>
                <a:spcPct val="140000"/>
              </a:lnSpc>
              <a:defRPr/>
            </a:pPr>
            <a:endParaRPr kumimoji="1" lang="ko-KR" altLang="ko-KR" sz="2000" b="1" i="1">
              <a:solidFill>
                <a:srgbClr val="FFFFFF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1029" name="그림 5" descr="SPS로고_PPT용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8140" y="6429379"/>
            <a:ext cx="1114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2438" y="212725"/>
            <a:ext cx="857250" cy="306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kumimoji="1" lang="ko-KR" altLang="en-US" sz="1400" dirty="0">
                <a:solidFill>
                  <a:srgbClr val="FF0000"/>
                </a:solidFill>
                <a:ea typeface="HY견고딕" pitchFamily="18" charset="-127"/>
              </a:rPr>
              <a:t>對外秘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0" y="6572792"/>
            <a:ext cx="498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kumimoji="1" lang="en-US" altLang="ko-KR" sz="1200" dirty="0" err="1">
                <a:solidFill>
                  <a:srgbClr val="0000FF"/>
                </a:solidFill>
                <a:ea typeface="HY견고딕" pitchFamily="18" charset="-127"/>
              </a:rPr>
              <a:t>Volynets</a:t>
            </a:r>
            <a:endParaRPr kumimoji="1" lang="ko-KR" altLang="en-US" sz="1200" dirty="0">
              <a:solidFill>
                <a:srgbClr val="0000FF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51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28600" y="634532"/>
            <a:ext cx="86868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itchFamily="34" charset="0"/>
                <a:cs typeface="Arial" panose="020B0604020202020204" pitchFamily="34" charset="0"/>
              </a:rPr>
              <a:t>A GLOBAL MODEL FOR THE ATMOSPHERIC PRESSURE PLASMA SURFACE FUNCTIONALIZATION OF POLYSTYRENE*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Arial" pitchFamily="34" charset="0"/>
                <a:cs typeface="Arial" panose="020B0604020202020204" pitchFamily="34" charset="0"/>
              </a:rPr>
              <a:t>Jordyn Polito and Mark J. Kushner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University of Michigan, Ann Arbor, MI 48109-2122 USA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jopolito@umich.edu, mjkush@umich.edu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5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Mark Denning, David Frost, and Richard Stewart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Agilent Technologies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Arial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11</a:t>
            </a:r>
            <a:r>
              <a:rPr lang="en-US" altLang="en-US" sz="1700" b="1" baseline="30000" dirty="0"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 Annual MIPSE Symposium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November 17</a:t>
            </a:r>
            <a:r>
              <a:rPr lang="en-US" altLang="en-US" sz="1700" b="1" baseline="30000" dirty="0">
                <a:latin typeface="Arial" pitchFamily="34" charset="0"/>
                <a:cs typeface="Arial" panose="020B0604020202020204" pitchFamily="34" charset="0"/>
              </a:rPr>
              <a:t>th</a:t>
            </a:r>
            <a:r>
              <a:rPr lang="en-US" altLang="en-US" sz="1700" b="1" dirty="0">
                <a:latin typeface="Arial" pitchFamily="34" charset="0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117680" y="5576294"/>
            <a:ext cx="8714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* 	This work was supported by Agilent Technologies and the Department of  Energy Office of Fusion Energy Science.</a:t>
            </a:r>
          </a:p>
        </p:txBody>
      </p:sp>
    </p:spTree>
    <p:extLst>
      <p:ext uri="{BB962C8B-B14F-4D97-AF65-F5344CB8AC3E}">
        <p14:creationId xmlns:p14="http://schemas.microsoft.com/office/powerpoint/2010/main" val="98286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4D8F6-F8E2-4641-8648-DE7C159AF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28" y="348923"/>
            <a:ext cx="6234682" cy="5541264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PLASMA PROPERTIES: REACTOR OUTLET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168" y="1042417"/>
            <a:ext cx="3303801" cy="43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(humid) air diffuses into plasma plume at 10 cm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responsible for H abstraction from the surface: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, OH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Species responsible for formation of alkoxy (R-O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radicals: O , 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responsible for formation of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peroxy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(R-OO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radicals: 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617FA-25B5-4F2E-A514-E3CF3C1DC344}"/>
              </a:ext>
            </a:extLst>
          </p:cNvPr>
          <p:cNvCxnSpPr/>
          <p:nvPr/>
        </p:nvCxnSpPr>
        <p:spPr>
          <a:xfrm flipV="1">
            <a:off x="5788502" y="1079583"/>
            <a:ext cx="0" cy="416897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023B5E-8C13-4F25-A836-30E859488D29}"/>
              </a:ext>
            </a:extLst>
          </p:cNvPr>
          <p:cNvCxnSpPr/>
          <p:nvPr/>
        </p:nvCxnSpPr>
        <p:spPr>
          <a:xfrm>
            <a:off x="5203460" y="3344064"/>
            <a:ext cx="58504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98E67B-74B3-4EB3-A5FC-66BAE8962C1D}"/>
              </a:ext>
            </a:extLst>
          </p:cNvPr>
          <p:cNvSpPr txBox="1"/>
          <p:nvPr/>
        </p:nvSpPr>
        <p:spPr>
          <a:xfrm>
            <a:off x="4341629" y="3082454"/>
            <a:ext cx="107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Reactor Outlet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F5458D-5B53-49C3-A714-C4F960229958}"/>
              </a:ext>
            </a:extLst>
          </p:cNvPr>
          <p:cNvCxnSpPr>
            <a:cxnSpLocks/>
          </p:cNvCxnSpPr>
          <p:nvPr/>
        </p:nvCxnSpPr>
        <p:spPr>
          <a:xfrm flipH="1">
            <a:off x="5975049" y="2873829"/>
            <a:ext cx="433128" cy="1644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05F491-6E08-4E2C-9AE0-48A1761402C3}"/>
              </a:ext>
            </a:extLst>
          </p:cNvPr>
          <p:cNvSpPr txBox="1"/>
          <p:nvPr/>
        </p:nvSpPr>
        <p:spPr>
          <a:xfrm>
            <a:off x="166264" y="5981538"/>
            <a:ext cx="514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b="1" dirty="0">
                <a:sym typeface="Symbol"/>
              </a:rPr>
              <a:t> 	He/O</a:t>
            </a:r>
            <a:r>
              <a:rPr lang="en-US" sz="1600" b="1" baseline="-25000" dirty="0">
                <a:sym typeface="Symbol"/>
              </a:rPr>
              <a:t>2</a:t>
            </a:r>
            <a:r>
              <a:rPr lang="en-US" sz="1600" b="1" dirty="0">
                <a:sym typeface="Symbol"/>
              </a:rPr>
              <a:t> = </a:t>
            </a:r>
            <a:r>
              <a:rPr lang="en-US" sz="1600" b="1" dirty="0"/>
              <a:t>0.976/0.024</a:t>
            </a:r>
            <a:r>
              <a:rPr lang="en-US" sz="1600" baseline="-25000" dirty="0"/>
              <a:t> </a:t>
            </a:r>
            <a:r>
              <a:rPr lang="en-US" sz="1600" dirty="0"/>
              <a:t>, </a:t>
            </a:r>
            <a:r>
              <a:rPr lang="en-US" sz="1600" b="1" dirty="0"/>
              <a:t>Power = 270 W, Gap = 2.0 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31EB5-40D8-4277-9EC6-1D70ED794609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180417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6AB865-0CBD-4D59-A337-7FED052F2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r="12924" b="4497"/>
          <a:stretch/>
        </p:blipFill>
        <p:spPr>
          <a:xfrm>
            <a:off x="0" y="469784"/>
            <a:ext cx="5909952" cy="4929079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CONTACT ANGLE COMPARISONS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10614" y="720715"/>
            <a:ext cx="336002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between plasma head and surface = 2.0 mm.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web speed (mm/min) varies in model as treatment time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gives good agreement with trends of  contact angle measurements.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contact angle corresponds to more O on surface.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5695404-1BD6-4B35-AD31-75D7B8DB7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28810"/>
              </p:ext>
            </p:extLst>
          </p:nvPr>
        </p:nvGraphicFramePr>
        <p:xfrm>
          <a:off x="657870" y="5192825"/>
          <a:ext cx="4114800" cy="1062707"/>
        </p:xfrm>
        <a:graphic>
          <a:graphicData uri="http://schemas.openxmlformats.org/drawingml/2006/table">
            <a:tbl>
              <a:tblPr/>
              <a:tblGrid>
                <a:gridCol w="908283">
                  <a:extLst>
                    <a:ext uri="{9D8B030D-6E8A-4147-A177-3AD203B41FA5}">
                      <a16:colId xmlns:a16="http://schemas.microsoft.com/office/drawing/2014/main" val="4233076652"/>
                    </a:ext>
                  </a:extLst>
                </a:gridCol>
                <a:gridCol w="1069207">
                  <a:extLst>
                    <a:ext uri="{9D8B030D-6E8A-4147-A177-3AD203B41FA5}">
                      <a16:colId xmlns:a16="http://schemas.microsoft.com/office/drawing/2014/main" val="3101488844"/>
                    </a:ext>
                  </a:extLst>
                </a:gridCol>
                <a:gridCol w="1023792">
                  <a:extLst>
                    <a:ext uri="{9D8B030D-6E8A-4147-A177-3AD203B41FA5}">
                      <a16:colId xmlns:a16="http://schemas.microsoft.com/office/drawing/2014/main" val="2631487361"/>
                    </a:ext>
                  </a:extLst>
                </a:gridCol>
                <a:gridCol w="1113518">
                  <a:extLst>
                    <a:ext uri="{9D8B030D-6E8A-4147-A177-3AD203B41FA5}">
                      <a16:colId xmlns:a16="http://schemas.microsoft.com/office/drawing/2014/main" val="2256755704"/>
                    </a:ext>
                  </a:extLst>
                </a:gridCol>
              </a:tblGrid>
              <a:tr h="4111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mm/min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mm/min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mm/min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612307"/>
                  </a:ext>
                </a:extLst>
              </a:tr>
              <a:tr h="20741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mm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00934"/>
                  </a:ext>
                </a:extLst>
              </a:tr>
              <a:tr h="190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 mm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681089"/>
                  </a:ext>
                </a:extLst>
              </a:tr>
              <a:tr h="20741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 mm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deg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152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734315-0905-41D5-B4E5-5659576E49CE}"/>
              </a:ext>
            </a:extLst>
          </p:cNvPr>
          <p:cNvSpPr txBox="1"/>
          <p:nvPr/>
        </p:nvSpPr>
        <p:spPr>
          <a:xfrm>
            <a:off x="5063459" y="5493938"/>
            <a:ext cx="415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b="1" dirty="0">
                <a:sym typeface="Symbol"/>
              </a:rPr>
              <a:t> 	He/O</a:t>
            </a:r>
            <a:r>
              <a:rPr lang="en-US" sz="1600" b="1" baseline="-25000" dirty="0">
                <a:sym typeface="Symbol"/>
              </a:rPr>
              <a:t>2</a:t>
            </a:r>
            <a:r>
              <a:rPr lang="en-US" sz="1600" b="1" dirty="0">
                <a:sym typeface="Symbol"/>
              </a:rPr>
              <a:t> = </a:t>
            </a:r>
            <a:r>
              <a:rPr lang="en-US" sz="1600" b="1" dirty="0"/>
              <a:t>0.976/0.024</a:t>
            </a:r>
            <a:r>
              <a:rPr lang="en-US" sz="1600" baseline="-25000" dirty="0"/>
              <a:t> </a:t>
            </a:r>
            <a:r>
              <a:rPr lang="en-US" sz="1600" dirty="0"/>
              <a:t>, </a:t>
            </a:r>
            <a:r>
              <a:rPr lang="en-US" sz="1600" b="1" dirty="0"/>
              <a:t>Power = 270 W, Gap = 2.0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DD407-3B51-4CCF-B824-C0D26B7AF8F6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271195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ED22BC-EE6D-4351-BF1D-10327EAF6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r="8118" b="5326"/>
          <a:stretch/>
        </p:blipFill>
        <p:spPr>
          <a:xfrm>
            <a:off x="2949424" y="929970"/>
            <a:ext cx="6021539" cy="4492389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SURFACE FRACTIONAL OCCUPANCY: OXYGEN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6822" y="861863"/>
            <a:ext cx="3212825" cy="552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Plasma treatment 3 s, followed by exposure to ambient air.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O containing groups responsible for changes in contact angle.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“Other”: any other oxygen containing groups (dominated by radicals).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Initial decrease in fractional occupancy of oxygen due to cross linking of radical sites.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7DA869-4F2B-43F2-84B2-6F4E9E8DADEC}"/>
              </a:ext>
            </a:extLst>
          </p:cNvPr>
          <p:cNvCxnSpPr>
            <a:cxnSpLocks/>
          </p:cNvCxnSpPr>
          <p:nvPr/>
        </p:nvCxnSpPr>
        <p:spPr>
          <a:xfrm flipH="1">
            <a:off x="7142958" y="4465980"/>
            <a:ext cx="385118" cy="4350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381D6D-A509-456A-A55C-002BB4310062}"/>
              </a:ext>
            </a:extLst>
          </p:cNvPr>
          <p:cNvCxnSpPr>
            <a:cxnSpLocks/>
          </p:cNvCxnSpPr>
          <p:nvPr/>
        </p:nvCxnSpPr>
        <p:spPr>
          <a:xfrm flipH="1">
            <a:off x="6879774" y="3652762"/>
            <a:ext cx="435426" cy="311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DDED63-EDD3-4EFD-AF88-46D4C33322F5}"/>
              </a:ext>
            </a:extLst>
          </p:cNvPr>
          <p:cNvSpPr txBox="1"/>
          <p:nvPr/>
        </p:nvSpPr>
        <p:spPr>
          <a:xfrm>
            <a:off x="4446595" y="5431237"/>
            <a:ext cx="392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b="1" dirty="0">
                <a:sym typeface="Symbol"/>
              </a:rPr>
              <a:t> </a:t>
            </a:r>
            <a:r>
              <a:rPr lang="en-US" sz="1600" b="1" dirty="0">
                <a:sym typeface="Symbol"/>
              </a:rPr>
              <a:t>	He/O</a:t>
            </a:r>
            <a:r>
              <a:rPr lang="en-US" sz="1600" b="1" baseline="-25000" dirty="0">
                <a:sym typeface="Symbol"/>
              </a:rPr>
              <a:t>2</a:t>
            </a:r>
            <a:r>
              <a:rPr lang="en-US" sz="1600" b="1" dirty="0">
                <a:sym typeface="Symbol"/>
              </a:rPr>
              <a:t> = </a:t>
            </a:r>
            <a:r>
              <a:rPr lang="en-US" sz="1600" b="1" dirty="0"/>
              <a:t>0.976/0.024</a:t>
            </a:r>
            <a:r>
              <a:rPr lang="en-US" sz="1600" baseline="-25000" dirty="0"/>
              <a:t> </a:t>
            </a:r>
            <a:r>
              <a:rPr lang="en-US" sz="1600" dirty="0"/>
              <a:t>, </a:t>
            </a:r>
            <a:r>
              <a:rPr lang="en-US" sz="1600" b="1" dirty="0"/>
              <a:t>Power = 270 W, Gap = 2.0 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D8D80-5876-4DE2-8ED2-8A532DB9F35F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91279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21EDA-0E82-4967-9016-6DDBB4C7C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r="9997" b="1069"/>
          <a:stretch/>
        </p:blipFill>
        <p:spPr>
          <a:xfrm>
            <a:off x="3178204" y="610533"/>
            <a:ext cx="5743243" cy="5097498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314552" y="92511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%O OCCUPANCY vs. INLET MOLE FRACTION O</a:t>
            </a:r>
            <a:r>
              <a:rPr lang="en-US" altLang="en-US" sz="2800" b="1" baseline="-25000" dirty="0"/>
              <a:t>2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440" y="1025571"/>
            <a:ext cx="3161765" cy="47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Plasma treatment 3 s, followed by exposure to ambient air.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Lower mole fraction of O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in plasma  leads to higher surface O-occupancy – with optimum at 1%.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mole fraction yields more O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fewer species responsible for creation of alcohol groups.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B0602-4D14-48D9-91F8-088CE2B264F8}"/>
              </a:ext>
            </a:extLst>
          </p:cNvPr>
          <p:cNvSpPr txBox="1"/>
          <p:nvPr/>
        </p:nvSpPr>
        <p:spPr>
          <a:xfrm>
            <a:off x="5369466" y="5785719"/>
            <a:ext cx="3926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b="1" dirty="0">
                <a:sym typeface="Symbol"/>
              </a:rPr>
              <a:t> </a:t>
            </a:r>
            <a:r>
              <a:rPr lang="en-US" sz="1600" b="1" dirty="0">
                <a:sym typeface="Symbol"/>
              </a:rPr>
              <a:t>	</a:t>
            </a:r>
            <a:r>
              <a:rPr lang="en-US" sz="1600" b="1" dirty="0"/>
              <a:t>Power = 270 W, Gap = 2.0 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5366D-53A6-4E9E-9F5C-A389E83044D8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140185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4331D-CCF4-4930-A4FF-EB7089507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7510" r="13529" b="6821"/>
          <a:stretch/>
        </p:blipFill>
        <p:spPr>
          <a:xfrm>
            <a:off x="0" y="698534"/>
            <a:ext cx="5715490" cy="4433543"/>
          </a:xfrm>
          <a:prstGeom prst="rect">
            <a:avLst/>
          </a:prstGeo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CONTACT ANGLE vs POWER, OXYGEN</a:t>
            </a:r>
            <a:endParaRPr lang="en-US" altLang="en-US" sz="20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83980" y="1022567"/>
            <a:ext cx="33600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distance between plasma head and surface = 2.0 mm.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plasma applicator recipes require specified O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fraction in He for a given power.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result is non-monotonic O-occupancy with power.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41BA5-5319-4DB0-A384-E7A7CFF7E59F}"/>
              </a:ext>
            </a:extLst>
          </p:cNvPr>
          <p:cNvSpPr txBox="1"/>
          <p:nvPr/>
        </p:nvSpPr>
        <p:spPr>
          <a:xfrm>
            <a:off x="201612" y="5823535"/>
            <a:ext cx="502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b="1" dirty="0">
                <a:sym typeface="Symbol"/>
              </a:rPr>
              <a:t> 	Web speed = 800 mm/min = 1.5 s treatment time, Gap = 2.0 mm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3A8B8-86A2-49AD-901F-D0B342EEDD0E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252078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314552" y="92511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%O OCCUPANCY vs. %H</a:t>
            </a:r>
            <a:r>
              <a:rPr lang="en-US" altLang="en-US" sz="2800" b="1" baseline="-25000" dirty="0"/>
              <a:t>2</a:t>
            </a:r>
            <a:r>
              <a:rPr lang="en-US" altLang="en-US" sz="2800" b="1" dirty="0"/>
              <a:t>O IN AIR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404" y="1326060"/>
            <a:ext cx="3161765" cy="343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An H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9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fraction of 1% corresponds to relative humidity of 40%.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H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content increases, O occupancy decreases.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Competing reactions of O with H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could cause less H abstraction from the surface.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64" y="6528021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GEC_2020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3EEA2-7BA6-4CBC-AF14-94A93F8EECD2}"/>
              </a:ext>
            </a:extLst>
          </p:cNvPr>
          <p:cNvSpPr txBox="1"/>
          <p:nvPr/>
        </p:nvSpPr>
        <p:spPr>
          <a:xfrm>
            <a:off x="5063459" y="5493938"/>
            <a:ext cx="415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b="1" dirty="0">
                <a:sym typeface="Symbol"/>
              </a:rPr>
              <a:t> 	He/O</a:t>
            </a:r>
            <a:r>
              <a:rPr lang="en-US" sz="1600" b="1" baseline="-25000" dirty="0">
                <a:sym typeface="Symbol"/>
              </a:rPr>
              <a:t>2</a:t>
            </a:r>
            <a:r>
              <a:rPr lang="en-US" sz="1600" b="1" dirty="0">
                <a:sym typeface="Symbol"/>
              </a:rPr>
              <a:t> = </a:t>
            </a:r>
            <a:r>
              <a:rPr lang="en-US" sz="1600" b="1" dirty="0"/>
              <a:t>0.976/0.024</a:t>
            </a:r>
            <a:r>
              <a:rPr lang="en-US" sz="1600" baseline="-25000" dirty="0"/>
              <a:t> </a:t>
            </a:r>
            <a:r>
              <a:rPr lang="en-US" sz="1600" dirty="0"/>
              <a:t>, </a:t>
            </a:r>
            <a:r>
              <a:rPr lang="en-US" sz="1600" b="1" dirty="0"/>
              <a:t>Power = 270 W, Gap = 2.0 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F3E76-3A87-4B41-B39B-8A5B874BA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3081" r="8405" b="6363"/>
          <a:stretch/>
        </p:blipFill>
        <p:spPr>
          <a:xfrm>
            <a:off x="3284169" y="837501"/>
            <a:ext cx="5788586" cy="45613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F9FC09-823B-4B6E-AD94-0AADC223BC16}"/>
              </a:ext>
            </a:extLst>
          </p:cNvPr>
          <p:cNvCxnSpPr>
            <a:cxnSpLocks/>
          </p:cNvCxnSpPr>
          <p:nvPr/>
        </p:nvCxnSpPr>
        <p:spPr>
          <a:xfrm flipH="1">
            <a:off x="7474858" y="1575644"/>
            <a:ext cx="483810" cy="620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90298A-2F22-4298-8F27-292EE48C063B}"/>
              </a:ext>
            </a:extLst>
          </p:cNvPr>
          <p:cNvCxnSpPr>
            <a:cxnSpLocks/>
          </p:cNvCxnSpPr>
          <p:nvPr/>
        </p:nvCxnSpPr>
        <p:spPr>
          <a:xfrm flipH="1">
            <a:off x="7668382" y="1920724"/>
            <a:ext cx="290286" cy="411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3FC888-B3A4-42A5-9BDC-E395B930F491}"/>
              </a:ext>
            </a:extLst>
          </p:cNvPr>
          <p:cNvCxnSpPr>
            <a:cxnSpLocks/>
          </p:cNvCxnSpPr>
          <p:nvPr/>
        </p:nvCxnSpPr>
        <p:spPr>
          <a:xfrm flipV="1">
            <a:off x="6178462" y="2428724"/>
            <a:ext cx="314262" cy="391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5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CONCLUDING REMARKS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957" y="803750"/>
            <a:ext cx="8612743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mechanism for plasma functionalization of PS was developed including post-plasma treatment exposure to ambient air.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Trends in oxygen fractional occupancy agree with contact angle measurements.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model predicts that changes in contact angle of the PS are mainly due to formation of alcohol groups and cross linking products on the surface.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Cross linking is generally responsible for stabilizing the surface.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Future work includes creation of a mechanism plasma functionalization of polyethylene terephthalate (PET).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results from treatment of different polymers will be used to better understanding of plasma functionalization of polymers containing various functional groups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64" y="6528021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GEC_2020</a:t>
            </a:r>
          </a:p>
        </p:txBody>
      </p:sp>
    </p:spTree>
    <p:extLst>
      <p:ext uri="{BB962C8B-B14F-4D97-AF65-F5344CB8AC3E}">
        <p14:creationId xmlns:p14="http://schemas.microsoft.com/office/powerpoint/2010/main" val="278757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210344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PLASMA TREATMENT OF POLYMERS</a:t>
            </a:r>
            <a:endParaRPr lang="en-US" altLang="en-US" sz="20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112" y="811548"/>
            <a:ext cx="4495421" cy="75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Synthetic organic polymers have many desirable characteristics that make them more useful than traditional engineering materials.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Polymers suffer from low surface energy (low adhesion, wettability).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Surface energy can be increased by adding O containing functional groups to the polymer surface.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LTP treatment of polymers </a:t>
            </a:r>
          </a:p>
          <a:p>
            <a:pPr marL="5143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Efficient surface functionalization</a:t>
            </a:r>
          </a:p>
          <a:p>
            <a:pPr marL="5143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Good alternative to traditional methods for treating heat sensitive materials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5209" y="5391629"/>
            <a:ext cx="4126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</a:t>
            </a:r>
            <a:r>
              <a:rPr lang="en-US" sz="1400" i="1" dirty="0"/>
              <a:t>Henniker Plasma</a:t>
            </a:r>
            <a:endParaRPr lang="en-US" sz="1400" dirty="0"/>
          </a:p>
          <a:p>
            <a:r>
              <a:rPr lang="en-US" sz="1400" dirty="0"/>
              <a:t>2. </a:t>
            </a:r>
            <a:r>
              <a:rPr lang="en-US" sz="1400" dirty="0" err="1"/>
              <a:t>R.S.Hebbar</a:t>
            </a:r>
            <a:r>
              <a:rPr lang="en-US" sz="1400" dirty="0"/>
              <a:t> et. al. </a:t>
            </a:r>
            <a:r>
              <a:rPr lang="en-US" sz="1400" i="1" dirty="0"/>
              <a:t>Membrane Characterization. 219-225 (2017).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37C2-4F71-4612-9791-6B9D8944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3934779"/>
            <a:ext cx="4398963" cy="1200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66B06-5820-45B0-B79B-B621F71C7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29" y="961392"/>
            <a:ext cx="3290136" cy="2467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C54ED-F327-4841-BDBD-05AEE132A134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22385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PREVIOUS MODELS AND CHALLENGES</a:t>
            </a:r>
            <a:endParaRPr lang="en-US" altLang="en-US" sz="20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1323" y="735469"/>
            <a:ext cx="8561377" cy="51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Several models have predicted surface functionalization of polypropylene  (e.g., surface site balance model, regressive model)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Focus on polypropylene likely due to large presence in industry and simple monomer unit.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Gas-phase plasmas-surface reaction data unavailable for most polymers, mechanisms for functionalization unclear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Approximations can be made by using rate data from analogous gas-phase reactions of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LTPs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with similar short-chain alkanes.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·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EED39-1BE0-4E8D-A865-1AB21DCC5826}"/>
              </a:ext>
            </a:extLst>
          </p:cNvPr>
          <p:cNvGrpSpPr/>
          <p:nvPr/>
        </p:nvGrpSpPr>
        <p:grpSpPr>
          <a:xfrm>
            <a:off x="825990" y="3854201"/>
            <a:ext cx="7517301" cy="2131560"/>
            <a:chOff x="882216" y="897962"/>
            <a:chExt cx="7517301" cy="2131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5D463E-14BB-4887-BA0C-8C76D3623794}"/>
                </a:ext>
              </a:extLst>
            </p:cNvPr>
            <p:cNvGrpSpPr/>
            <p:nvPr/>
          </p:nvGrpSpPr>
          <p:grpSpPr>
            <a:xfrm>
              <a:off x="892619" y="897962"/>
              <a:ext cx="7506898" cy="1917173"/>
              <a:chOff x="1425154" y="1104594"/>
              <a:chExt cx="7139786" cy="176527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1456506-7853-4119-8445-FD3CEE4B949A}"/>
                  </a:ext>
                </a:extLst>
              </p:cNvPr>
              <p:cNvGrpSpPr/>
              <p:nvPr/>
            </p:nvGrpSpPr>
            <p:grpSpPr>
              <a:xfrm>
                <a:off x="1425154" y="1104594"/>
                <a:ext cx="7139786" cy="1765273"/>
                <a:chOff x="1425154" y="1104594"/>
                <a:chExt cx="7139786" cy="1765273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FD45804-089B-45E2-9897-BEA0EB365ACA}"/>
                    </a:ext>
                  </a:extLst>
                </p:cNvPr>
                <p:cNvGrpSpPr/>
                <p:nvPr/>
              </p:nvGrpSpPr>
              <p:grpSpPr>
                <a:xfrm>
                  <a:off x="1425154" y="1104594"/>
                  <a:ext cx="7139786" cy="1765273"/>
                  <a:chOff x="1425154" y="1104594"/>
                  <a:chExt cx="7139786" cy="1765273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DAB36BF9-DDCB-4DD0-9C55-298256C07514}"/>
                      </a:ext>
                    </a:extLst>
                  </p:cNvPr>
                  <p:cNvGrpSpPr/>
                  <p:nvPr/>
                </p:nvGrpSpPr>
                <p:grpSpPr>
                  <a:xfrm>
                    <a:off x="1425154" y="1104594"/>
                    <a:ext cx="7139786" cy="1765273"/>
                    <a:chOff x="1425154" y="1104594"/>
                    <a:chExt cx="7139786" cy="1765273"/>
                  </a:xfrm>
                </p:grpSpPr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273D9B7B-5994-4CE8-8499-FFA73E02AD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25154" y="1104594"/>
                      <a:ext cx="7139786" cy="1765273"/>
                      <a:chOff x="1425154" y="1104594"/>
                      <a:chExt cx="7139786" cy="1765273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89D8F1CF-EE81-480B-AB6B-A03E379E2B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25154" y="1104594"/>
                        <a:ext cx="7139786" cy="1765273"/>
                        <a:chOff x="1425154" y="1104594"/>
                        <a:chExt cx="7139786" cy="1765273"/>
                      </a:xfrm>
                    </p:grpSpPr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E8CDE4D1-0FDC-4B21-9ACE-4794270F5BC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25154" y="1104594"/>
                          <a:ext cx="7139786" cy="1765273"/>
                          <a:chOff x="1262363" y="273320"/>
                          <a:chExt cx="7139786" cy="1765273"/>
                        </a:xfrm>
                      </p:grpSpPr>
                      <p:grpSp>
                        <p:nvGrpSpPr>
                          <p:cNvPr id="34" name="Group 33">
                            <a:extLst>
                              <a:ext uri="{FF2B5EF4-FFF2-40B4-BE49-F238E27FC236}">
                                <a16:creationId xmlns:a16="http://schemas.microsoft.com/office/drawing/2014/main" id="{498F5AAC-28CC-4421-8FF6-151681A730C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262363" y="352789"/>
                            <a:ext cx="1704227" cy="1514997"/>
                            <a:chOff x="1425742" y="474126"/>
                            <a:chExt cx="1704227" cy="1514997"/>
                          </a:xfrm>
                        </p:grpSpPr>
                        <p:grpSp>
                          <p:nvGrpSpPr>
                            <p:cNvPr id="36" name="Group 35">
                              <a:extLst>
                                <a:ext uri="{FF2B5EF4-FFF2-40B4-BE49-F238E27FC236}">
                                  <a16:creationId xmlns:a16="http://schemas.microsoft.com/office/drawing/2014/main" id="{8C204B19-D066-4C5D-8012-4026595F8D1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425742" y="474126"/>
                              <a:ext cx="1570303" cy="1449703"/>
                              <a:chOff x="1425742" y="474126"/>
                              <a:chExt cx="1570303" cy="1449703"/>
                            </a:xfrm>
                          </p:grpSpPr>
                          <p:grpSp>
                            <p:nvGrpSpPr>
                              <p:cNvPr id="38" name="Group 37">
                                <a:extLst>
                                  <a:ext uri="{FF2B5EF4-FFF2-40B4-BE49-F238E27FC236}">
                                    <a16:creationId xmlns:a16="http://schemas.microsoft.com/office/drawing/2014/main" id="{E380B91D-7358-4A82-A090-9A938A37A39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601540" y="474126"/>
                                <a:ext cx="1272683" cy="1449703"/>
                                <a:chOff x="1601540" y="474126"/>
                                <a:chExt cx="1272683" cy="1449703"/>
                              </a:xfrm>
                            </p:grpSpPr>
                            <p:grpSp>
                              <p:nvGrpSpPr>
                                <p:cNvPr id="41" name="Group 40">
                                  <a:extLst>
                                    <a:ext uri="{FF2B5EF4-FFF2-40B4-BE49-F238E27FC236}">
                                      <a16:creationId xmlns:a16="http://schemas.microsoft.com/office/drawing/2014/main" id="{E029FDC7-AD54-4146-BE92-3E0830ED7BF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601540" y="484902"/>
                                  <a:ext cx="1272683" cy="1438927"/>
                                  <a:chOff x="1601540" y="484902"/>
                                  <a:chExt cx="1272683" cy="1438927"/>
                                </a:xfrm>
                              </p:grpSpPr>
                              <p:sp>
                                <p:nvSpPr>
                                  <p:cNvPr id="48" name="Left Bracket 47">
                                    <a:extLst>
                                      <a:ext uri="{FF2B5EF4-FFF2-40B4-BE49-F238E27FC236}">
                                        <a16:creationId xmlns:a16="http://schemas.microsoft.com/office/drawing/2014/main" id="{FC127818-D5D1-4ABE-B046-89A94AFA990B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1601540" y="506196"/>
                                    <a:ext cx="117009" cy="1317429"/>
                                  </a:xfrm>
                                  <a:prstGeom prst="leftBracket">
                                    <a:avLst/>
                                  </a:prstGeom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sp>
                                <p:nvSpPr>
                                  <p:cNvPr id="49" name="Left Bracket 48">
                                    <a:extLst>
                                      <a:ext uri="{FF2B5EF4-FFF2-40B4-BE49-F238E27FC236}">
                                        <a16:creationId xmlns:a16="http://schemas.microsoft.com/office/drawing/2014/main" id="{F7C3D46C-7572-4DD1-8AA0-600288565708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10800000">
                                    <a:off x="2757214" y="508899"/>
                                    <a:ext cx="117009" cy="1317429"/>
                                  </a:xfrm>
                                  <a:prstGeom prst="leftBracket">
                                    <a:avLst/>
                                  </a:prstGeom>
                                  <a:ln w="1905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  <p:pic>
                                <p:nvPicPr>
                                  <p:cNvPr id="50" name="Picture 49">
                                    <a:extLst>
                                      <a:ext uri="{FF2B5EF4-FFF2-40B4-BE49-F238E27FC236}">
                                        <a16:creationId xmlns:a16="http://schemas.microsoft.com/office/drawing/2014/main" id="{FA1148A4-343E-4DB4-842E-EA60A2DF5820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270006" y="954596"/>
                                    <a:ext cx="408467" cy="49381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1" name="Picture 50">
                                    <a:extLst>
                                      <a:ext uri="{FF2B5EF4-FFF2-40B4-BE49-F238E27FC236}">
                                        <a16:creationId xmlns:a16="http://schemas.microsoft.com/office/drawing/2014/main" id="{450194E2-6B9E-4080-96FB-75D6926D0A3A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742582" y="954596"/>
                                    <a:ext cx="408467" cy="493819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2" name="Picture 51">
                                    <a:extLst>
                                      <a:ext uri="{FF2B5EF4-FFF2-40B4-BE49-F238E27FC236}">
                                        <a16:creationId xmlns:a16="http://schemas.microsoft.com/office/drawing/2014/main" id="{9CC09A88-EAF4-4F63-AD60-D12F95BC7896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683353" y="484902"/>
                                    <a:ext cx="621846" cy="49991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3" name="Picture 52">
                                    <a:extLst>
                                      <a:ext uri="{FF2B5EF4-FFF2-40B4-BE49-F238E27FC236}">
                                        <a16:creationId xmlns:a16="http://schemas.microsoft.com/office/drawing/2014/main" id="{6378688C-34EB-41D4-8D1E-7C0EB7E39A39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749001" y="1423914"/>
                                    <a:ext cx="432854" cy="49991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  <p:pic>
                                <p:nvPicPr>
                                  <p:cNvPr id="54" name="Picture 53">
                                    <a:extLst>
                                      <a:ext uri="{FF2B5EF4-FFF2-40B4-BE49-F238E27FC236}">
                                        <a16:creationId xmlns:a16="http://schemas.microsoft.com/office/drawing/2014/main" id="{AAE516CD-D81C-459A-9694-0F66CA49B56B}"/>
                                      </a:ext>
                                    </a:extLst>
                                  </p:cNvPr>
                                  <p:cNvPicPr>
                                    <a:picLocks noChangeAspect="1"/>
                                  </p:cNvPicPr>
                                  <p:nvPr/>
                                </p:nvPicPr>
                                <p:blipFill>
                                  <a:blip r:embed="rId5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263908" y="1423914"/>
                                    <a:ext cx="432854" cy="49991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grpSp>
                            <p:cxnSp>
                              <p:nvCxnSpPr>
                                <p:cNvPr id="42" name="Straight Connector 41">
                                  <a:extLst>
                                    <a:ext uri="{FF2B5EF4-FFF2-40B4-BE49-F238E27FC236}">
                                      <a16:creationId xmlns:a16="http://schemas.microsoft.com/office/drawing/2014/main" id="{3A42B6BB-BFFE-44B5-A0BB-D2CF5914811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961688" y="831637"/>
                                  <a:ext cx="0" cy="245918"/>
                                </a:xfrm>
                                <a:prstGeom prst="line">
                                  <a:avLst/>
                                </a:prstGeom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pic>
                              <p:nvPicPr>
                                <p:cNvPr id="43" name="Picture 42">
                                  <a:extLst>
                                    <a:ext uri="{FF2B5EF4-FFF2-40B4-BE49-F238E27FC236}">
                                      <a16:creationId xmlns:a16="http://schemas.microsoft.com/office/drawing/2014/main" id="{C3151F27-CB01-47FD-BCFA-754E26F44C60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946815" y="1272821"/>
                                  <a:ext cx="18290" cy="26215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44" name="Picture 43">
                                  <a:extLst>
                                    <a:ext uri="{FF2B5EF4-FFF2-40B4-BE49-F238E27FC236}">
                                      <a16:creationId xmlns:a16="http://schemas.microsoft.com/office/drawing/2014/main" id="{D1F0A75E-A030-41EE-9154-A843CF379CFE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469804" y="1292838"/>
                                  <a:ext cx="18290" cy="26215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cxnSp>
                              <p:nvCxnSpPr>
                                <p:cNvPr id="45" name="Straight Connector 44">
                                  <a:extLst>
                                    <a:ext uri="{FF2B5EF4-FFF2-40B4-BE49-F238E27FC236}">
                                      <a16:creationId xmlns:a16="http://schemas.microsoft.com/office/drawing/2014/main" id="{166F36D3-9F8D-4829-A73C-ACA74CB191D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2019064" y="1170710"/>
                                  <a:ext cx="367146" cy="0"/>
                                </a:xfrm>
                                <a:prstGeom prst="line">
                                  <a:avLst/>
                                </a:prstGeom>
                                <a:ln w="1905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pic>
                              <p:nvPicPr>
                                <p:cNvPr id="46" name="Picture 45">
                                  <a:extLst>
                                    <a:ext uri="{FF2B5EF4-FFF2-40B4-BE49-F238E27FC236}">
                                      <a16:creationId xmlns:a16="http://schemas.microsoft.com/office/drawing/2014/main" id="{DBBFE289-6732-41D5-9146-C85DDE7F3654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5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270006" y="474126"/>
                                  <a:ext cx="432854" cy="49991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  <p:pic>
                              <p:nvPicPr>
                                <p:cNvPr id="47" name="Picture 46">
                                  <a:extLst>
                                    <a:ext uri="{FF2B5EF4-FFF2-40B4-BE49-F238E27FC236}">
                                      <a16:creationId xmlns:a16="http://schemas.microsoft.com/office/drawing/2014/main" id="{E7101178-7924-405A-B011-1D86C4D74D63}"/>
                                    </a:ext>
                                  </a:extLst>
                                </p:cNvPr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467821" y="806090"/>
                                  <a:ext cx="18290" cy="262151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grpSp>
                          <p:cxnSp>
                            <p:nvCxnSpPr>
                              <p:cNvPr id="39" name="Straight Connector 38">
                                <a:extLst>
                                  <a:ext uri="{FF2B5EF4-FFF2-40B4-BE49-F238E27FC236}">
                                    <a16:creationId xmlns:a16="http://schemas.microsoft.com/office/drawing/2014/main" id="{6FFD6BE6-2935-4818-95FE-E63FBAF9A7F1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2566555" y="1167613"/>
                                <a:ext cx="429490" cy="1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pic>
                            <p:nvPicPr>
                              <p:cNvPr id="40" name="Picture 39">
                                <a:extLst>
                                  <a:ext uri="{FF2B5EF4-FFF2-40B4-BE49-F238E27FC236}">
                                    <a16:creationId xmlns:a16="http://schemas.microsoft.com/office/drawing/2014/main" id="{8E6B1C64-A4F2-471C-B93E-CADF8092D982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425742" y="1172995"/>
                                <a:ext cx="445047" cy="1829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  <p:sp>
                          <p:nvSpPr>
                            <p:cNvPr id="37" name="TextBox 36">
                              <a:extLst>
                                <a:ext uri="{FF2B5EF4-FFF2-40B4-BE49-F238E27FC236}">
                                  <a16:creationId xmlns:a16="http://schemas.microsoft.com/office/drawing/2014/main" id="{ACCD8FC1-190A-405D-BAA2-A69A2ECF663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828632" y="1650569"/>
                              <a:ext cx="301337" cy="33855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600" dirty="0"/>
                                <a:t>n</a:t>
                              </a:r>
                            </a:p>
                          </p:txBody>
                        </p:sp>
                      </p:grpSp>
                      <p:pic>
                        <p:nvPicPr>
                          <p:cNvPr id="32" name="Picture 31">
                            <a:extLst>
                              <a:ext uri="{FF2B5EF4-FFF2-40B4-BE49-F238E27FC236}">
                                <a16:creationId xmlns:a16="http://schemas.microsoft.com/office/drawing/2014/main" id="{F95FE232-2B34-4D6A-800A-56B2D85272F0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487694" y="273320"/>
                            <a:ext cx="1467861" cy="1698019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30" name="Picture 2" descr="Polycarbonate - Wikipedia">
                            <a:extLst>
                              <a:ext uri="{FF2B5EF4-FFF2-40B4-BE49-F238E27FC236}">
                                <a16:creationId xmlns:a16="http://schemas.microsoft.com/office/drawing/2014/main" id="{FAD375B6-088E-4786-967E-1E1EAC15F7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3429" y="378466"/>
                            <a:ext cx="3068720" cy="1660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sp>
                      <p:nvSpPr>
                        <p:cNvPr id="26" name="Rectangle 25">
                          <a:extLst>
                            <a:ext uri="{FF2B5EF4-FFF2-40B4-BE49-F238E27FC236}">
                              <a16:creationId xmlns:a16="http://schemas.microsoft.com/office/drawing/2014/main" id="{4AF946F2-0A3C-407B-B58D-132A810137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12727" y="2563091"/>
                          <a:ext cx="214745" cy="190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BC8E5D7F-636D-44A2-8D28-041200724E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08817" y="2464059"/>
                        <a:ext cx="301337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dirty="0"/>
                          <a:t>n</a:t>
                        </a:r>
                      </a:p>
                    </p:txBody>
                  </p:sp>
                </p:grp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55EDBB83-919F-42C4-95EA-B238C14FD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9692" y="1271058"/>
                      <a:ext cx="141378" cy="13650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DAD91F43-1B9F-4EE4-8D2C-0E1609E37F3F}"/>
                      </a:ext>
                    </a:extLst>
                  </p:cNvPr>
                  <p:cNvGrpSpPr/>
                  <p:nvPr/>
                </p:nvGrpSpPr>
                <p:grpSpPr>
                  <a:xfrm>
                    <a:off x="5633154" y="1243495"/>
                    <a:ext cx="2655341" cy="1389871"/>
                    <a:chOff x="5633154" y="1243495"/>
                    <a:chExt cx="2655341" cy="1389871"/>
                  </a:xfrm>
                </p:grpSpPr>
                <p:pic>
                  <p:nvPicPr>
                    <p:cNvPr id="19" name="Picture 18">
                      <a:extLst>
                        <a:ext uri="{FF2B5EF4-FFF2-40B4-BE49-F238E27FC236}">
                          <a16:creationId xmlns:a16="http://schemas.microsoft.com/office/drawing/2014/main" id="{00CCD940-312D-428D-BA86-C621D9822E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633154" y="1273840"/>
                      <a:ext cx="140220" cy="135952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Left Bracket 19">
                      <a:extLst>
                        <a:ext uri="{FF2B5EF4-FFF2-40B4-BE49-F238E27FC236}">
                          <a16:creationId xmlns:a16="http://schemas.microsoft.com/office/drawing/2014/main" id="{24817E5B-6C03-4E3C-BE2C-9D9D351E54A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192266" y="1243495"/>
                      <a:ext cx="96229" cy="1278873"/>
                    </a:xfrm>
                    <a:prstGeom prst="leftBracket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45073DE0-EC9E-439F-B2C4-3D10B7C636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 rot="10800000">
                    <a:off x="5658677" y="1194839"/>
                    <a:ext cx="109738" cy="1298561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B4021E1-D9CD-4041-8252-8020AAFA3B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47107" y="2179100"/>
                  <a:ext cx="226775" cy="1316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72C879A-BFA1-47CC-8AD8-2E3228800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2616" y="2235443"/>
                <a:ext cx="297483" cy="1795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FB476D-2A8F-4FA1-BDDB-08E1674C429F}"/>
                </a:ext>
              </a:extLst>
            </p:cNvPr>
            <p:cNvSpPr txBox="1"/>
            <p:nvPr/>
          </p:nvSpPr>
          <p:spPr>
            <a:xfrm>
              <a:off x="882216" y="2643818"/>
              <a:ext cx="180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Polypropylene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A5A198-2287-418C-9A4D-CFF2443DF6D1}"/>
                </a:ext>
              </a:extLst>
            </p:cNvPr>
            <p:cNvSpPr txBox="1"/>
            <p:nvPr/>
          </p:nvSpPr>
          <p:spPr>
            <a:xfrm>
              <a:off x="3405189" y="2660190"/>
              <a:ext cx="180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Polystyrene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8B81DC-127D-4730-902E-44FD7CACA430}"/>
                </a:ext>
              </a:extLst>
            </p:cNvPr>
            <p:cNvSpPr txBox="1"/>
            <p:nvPr/>
          </p:nvSpPr>
          <p:spPr>
            <a:xfrm>
              <a:off x="5860558" y="2602929"/>
              <a:ext cx="1802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Polycarbonate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9E90C2D-2898-49B8-BABB-096EB0C571BA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383736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PLASMA TREATMENT OF POLYSTYRENE (PS)</a:t>
            </a:r>
            <a:endParaRPr lang="en-US" altLang="en-US" sz="20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7344" y="1381124"/>
            <a:ext cx="4483231" cy="386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PS is a versatile polymer widely used in the biological and biomedical fields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 propose a reaction mechanism for APPJ treatment of PS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 global model was used to predict fractional occupancy of oxygen on the PS surface after plasma treatment and exposure to air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Trends from model are compared to contact angle measurements.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98D2F6-8CBF-4061-A1E2-4347403A5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94" y="685907"/>
            <a:ext cx="3462650" cy="2391892"/>
          </a:xfrm>
          <a:prstGeom prst="rect">
            <a:avLst/>
          </a:prstGeom>
        </p:spPr>
      </p:pic>
      <p:pic>
        <p:nvPicPr>
          <p:cNvPr id="1026" name="Picture 2" descr="Agilent Technologies LID SEAHORSE PS CLEAR 100/CS  LID PS CLEAR 100/CS">
            <a:extLst>
              <a:ext uri="{FF2B5EF4-FFF2-40B4-BE49-F238E27FC236}">
                <a16:creationId xmlns:a16="http://schemas.microsoft.com/office/drawing/2014/main" id="{A26A04F0-A560-4C9E-81A8-21199CA19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3093" b="1342"/>
          <a:stretch/>
        </p:blipFill>
        <p:spPr bwMode="auto">
          <a:xfrm>
            <a:off x="5314950" y="3142271"/>
            <a:ext cx="3386667" cy="24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2C559D-FFB3-468D-9751-7AD2F55CA0CA}"/>
              </a:ext>
            </a:extLst>
          </p:cNvPr>
          <p:cNvSpPr txBox="1"/>
          <p:nvPr/>
        </p:nvSpPr>
        <p:spPr>
          <a:xfrm>
            <a:off x="6688283" y="5545067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fisherscientific.com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475B4-A91F-453E-B347-90F480B5C300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427664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63444" y="60744"/>
            <a:ext cx="638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MODEL DESCRIPTION: GLOBALKIN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10950" y="641769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10950" y="720696"/>
            <a:ext cx="8499221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573088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 err="1">
                <a:solidFill>
                  <a:srgbClr val="000000"/>
                </a:solidFill>
                <a:ea typeface="PMingLiU" pitchFamily="18" charset="-120"/>
              </a:rPr>
              <a:t>GlobalKin</a:t>
            </a: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 is a 0-dimensional global plasma chemistry module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Species densities are solved using a continuity equation. Sources and losses due to reactions, flow, and losses to wall are accounted for 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 marL="0" indent="0" fontAlgn="base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 marL="0" indent="0" fontAlgn="base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The electron energy equation is solved to provide average electron temperature </a:t>
            </a:r>
          </a:p>
          <a:p>
            <a:pPr marL="0" indent="0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 marL="0" indent="0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 Plug flow, circuit module, volume averages based on user input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  <a:p>
            <a:pPr marL="0" indent="0" fontAlgn="base">
              <a:spcBef>
                <a:spcPct val="0"/>
              </a:spcBef>
              <a:spcAft>
                <a:spcPct val="50000"/>
              </a:spcAft>
              <a:buNone/>
            </a:pPr>
            <a:endParaRPr lang="en-US" altLang="en-US" sz="2000" dirty="0">
              <a:solidFill>
                <a:srgbClr val="000000"/>
              </a:solidFill>
              <a:ea typeface="PMingLiU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2B4CF-A487-4002-8814-D1F9D405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63" y="1957664"/>
            <a:ext cx="3851456" cy="200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13453-3D55-4C7D-A19F-82974C22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44" y="4900336"/>
            <a:ext cx="7189411" cy="816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8B880E-0877-4AE4-9058-C7E20B023A6A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5883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11278" y="103187"/>
            <a:ext cx="76861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GLOBALKIN: SURFACE KINETICS MODULE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10950" y="641769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238820" y="1071371"/>
            <a:ext cx="460115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573088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The Surface Kinetics Module (SKM) can be used in conjunction with </a:t>
            </a:r>
            <a:r>
              <a:rPr lang="en-US" altLang="en-US" sz="2000" dirty="0" err="1">
                <a:solidFill>
                  <a:srgbClr val="000000"/>
                </a:solidFill>
                <a:ea typeface="PMingLiU" pitchFamily="18" charset="-120"/>
              </a:rPr>
              <a:t>GlobalKin</a:t>
            </a: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Fluxes to surface are calculated based on bulk densities and diffusion length.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Surface sites are characterized by fractional occupation of site by functional groups.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en-US" sz="2000" dirty="0">
                <a:solidFill>
                  <a:srgbClr val="000000"/>
                </a:solidFill>
                <a:ea typeface="PMingLiU" pitchFamily="18" charset="-120"/>
              </a:rPr>
              <a:t>A site balance is solved that accounts for rates of desorption, abstraction, and adsorption per unit area of surface.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F3FFB4-8197-467D-BC40-B2D6BAB7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45" y="1298881"/>
            <a:ext cx="4114689" cy="17007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6E2CD1-FB68-4A17-AEC8-3F9BFDCCC077}"/>
              </a:ext>
            </a:extLst>
          </p:cNvPr>
          <p:cNvSpPr txBox="1"/>
          <p:nvPr/>
        </p:nvSpPr>
        <p:spPr>
          <a:xfrm>
            <a:off x="5206373" y="3338286"/>
            <a:ext cx="371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surface site coverage of j</a:t>
            </a:r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r>
              <a:rPr lang="el-GR" i="1" dirty="0">
                <a:latin typeface="+mn-lt"/>
                <a:cs typeface="Times New Roman" panose="02020603050405020304" pitchFamily="18" charset="0"/>
              </a:rPr>
              <a:t>ϕ</a:t>
            </a:r>
            <a:r>
              <a:rPr lang="en-US" i="1" baseline="-250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= flux of gas species 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i</a:t>
            </a:r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+mn-lt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+mn-lt"/>
                <a:cs typeface="Times New Roman" panose="02020603050405020304" pitchFamily="18" charset="0"/>
              </a:rPr>
              <a:t>ij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= rate of reaction of species 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with j</a:t>
            </a:r>
          </a:p>
          <a:p>
            <a:r>
              <a:rPr lang="en-US" i="1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+mn-lt"/>
                <a:cs typeface="Times New Roman" panose="02020603050405020304" pitchFamily="18" charset="0"/>
              </a:rPr>
              <a:t>im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= reaction probability between species </a:t>
            </a:r>
            <a:r>
              <a:rPr lang="en-US" i="1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 and m </a:t>
            </a:r>
          </a:p>
          <a:p>
            <a:r>
              <a:rPr lang="en-US" i="1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US" i="1" baseline="30000" dirty="0" err="1">
                <a:latin typeface="+mn-lt"/>
                <a:cs typeface="Times New Roman" panose="02020603050405020304" pitchFamily="18" charset="0"/>
              </a:rPr>
              <a:t>’</a:t>
            </a:r>
            <a:r>
              <a:rPr lang="en-US" i="1" baseline="-25000" dirty="0" err="1">
                <a:latin typeface="+mn-lt"/>
                <a:cs typeface="Times New Roman" panose="02020603050405020304" pitchFamily="18" charset="0"/>
              </a:rPr>
              <a:t>jm</a:t>
            </a:r>
            <a:r>
              <a:rPr lang="en-US" i="1" baseline="-25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= reaction probability between surface site species j and m </a:t>
            </a:r>
          </a:p>
          <a:p>
            <a:endParaRPr lang="en-US" i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0C24B-39A0-4A29-BC77-ED2046681DFD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87713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314950" y="6172200"/>
            <a:ext cx="36560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257800" y="6173788"/>
            <a:ext cx="377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b="1" dirty="0">
                <a:ea typeface="ＭＳ Ｐゴシック" pitchFamily="34" charset="-128"/>
              </a:rPr>
              <a:t>University of Michigan</a:t>
            </a:r>
          </a:p>
          <a:p>
            <a:pPr algn="ctr" eaLnBrk="0" hangingPunct="0"/>
            <a:r>
              <a:rPr lang="en-US" altLang="zh-CN" sz="1600" b="1" dirty="0">
                <a:ea typeface="ＭＳ Ｐゴシック" pitchFamily="34" charset="-128"/>
              </a:rPr>
              <a:t>Institute for Plasma Science &amp; Engr.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346870" y="56290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REACTOR CONFIGURATION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14314" y="729959"/>
            <a:ext cx="4687568" cy="602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Based on </a:t>
            </a:r>
            <a:r>
              <a:rPr lang="en-US" sz="1900" b="1" dirty="0" err="1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Surfx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plasma head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 1: </a:t>
            </a:r>
          </a:p>
          <a:p>
            <a:pPr marL="514350" lvl="1" indent="-2270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He/O</a:t>
            </a:r>
            <a:r>
              <a:rPr lang="en-US" sz="18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=0.976/0.024, 0.98/0.20, 0.986/0.013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distance from surface: 2 mm, 8.9 mm, 14.7 mm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9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323 K, </a:t>
            </a:r>
            <a:r>
              <a:rPr lang="en-US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9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298 K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= 180 W, 210 W, 270 W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area = 5 cm x 5 cm 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 2:  </a:t>
            </a:r>
          </a:p>
          <a:p>
            <a:pPr marL="515938" indent="-287338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</a:t>
            </a:r>
            <a:r>
              <a:rPr 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= 0.78/0.20/0.02</a:t>
            </a:r>
          </a:p>
          <a:p>
            <a:pPr marL="515938" indent="-287338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flow rate of Inlet 1 to approximate diffusion of air into plume.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2F318B3-B3D3-42F1-BE9F-06EDC7998AF4}"/>
              </a:ext>
            </a:extLst>
          </p:cNvPr>
          <p:cNvGrpSpPr/>
          <p:nvPr/>
        </p:nvGrpSpPr>
        <p:grpSpPr>
          <a:xfrm>
            <a:off x="5180708" y="782300"/>
            <a:ext cx="3924496" cy="5293400"/>
            <a:chOff x="5473746" y="724118"/>
            <a:chExt cx="3924496" cy="529340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DA227F-D917-44B6-8461-60A71A795FE5}"/>
                </a:ext>
              </a:extLst>
            </p:cNvPr>
            <p:cNvSpPr txBox="1"/>
            <p:nvPr/>
          </p:nvSpPr>
          <p:spPr>
            <a:xfrm>
              <a:off x="7087251" y="5709741"/>
              <a:ext cx="614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 cm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CA68211-21AB-4114-AF98-F7F8D71BF211}"/>
                </a:ext>
              </a:extLst>
            </p:cNvPr>
            <p:cNvSpPr txBox="1"/>
            <p:nvPr/>
          </p:nvSpPr>
          <p:spPr>
            <a:xfrm>
              <a:off x="5574861" y="4865699"/>
              <a:ext cx="850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0.2 cm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66F257A-48BA-410F-ADBB-3FB81E71319F}"/>
                </a:ext>
              </a:extLst>
            </p:cNvPr>
            <p:cNvSpPr txBox="1"/>
            <p:nvPr/>
          </p:nvSpPr>
          <p:spPr>
            <a:xfrm>
              <a:off x="5605501" y="2868651"/>
              <a:ext cx="7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 cm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D39232B-3387-4107-BF4D-6AEAEFA09D57}"/>
                </a:ext>
              </a:extLst>
            </p:cNvPr>
            <p:cNvGrpSpPr/>
            <p:nvPr/>
          </p:nvGrpSpPr>
          <p:grpSpPr>
            <a:xfrm>
              <a:off x="5473746" y="724118"/>
              <a:ext cx="3924496" cy="5123395"/>
              <a:chOff x="5473746" y="724118"/>
              <a:chExt cx="3924496" cy="512339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98D217B-FAC0-4466-B8C1-AC2087EBA7FF}"/>
                  </a:ext>
                </a:extLst>
              </p:cNvPr>
              <p:cNvGrpSpPr/>
              <p:nvPr/>
            </p:nvGrpSpPr>
            <p:grpSpPr>
              <a:xfrm>
                <a:off x="5473746" y="724118"/>
                <a:ext cx="3438479" cy="5123395"/>
                <a:chOff x="5476724" y="721401"/>
                <a:chExt cx="3438479" cy="5123395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EA74A014-BD8A-434C-999A-52BE7801AD3C}"/>
                    </a:ext>
                  </a:extLst>
                </p:cNvPr>
                <p:cNvGrpSpPr/>
                <p:nvPr/>
              </p:nvGrpSpPr>
              <p:grpSpPr>
                <a:xfrm>
                  <a:off x="5476724" y="721401"/>
                  <a:ext cx="3438479" cy="4869774"/>
                  <a:chOff x="5476724" y="721401"/>
                  <a:chExt cx="3438479" cy="4869774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1C30C717-1E25-4C9A-8B4E-3D152E8D1CBB}"/>
                      </a:ext>
                    </a:extLst>
                  </p:cNvPr>
                  <p:cNvGrpSpPr/>
                  <p:nvPr/>
                </p:nvGrpSpPr>
                <p:grpSpPr>
                  <a:xfrm>
                    <a:off x="5476724" y="950084"/>
                    <a:ext cx="3438479" cy="4607679"/>
                    <a:chOff x="5476724" y="950084"/>
                    <a:chExt cx="3438479" cy="4607679"/>
                  </a:xfrm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9E5E10DB-B605-49EC-9393-DE9E52D00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95714" y="950084"/>
                      <a:ext cx="3164157" cy="4607679"/>
                      <a:chOff x="5695714" y="950084"/>
                      <a:chExt cx="3164157" cy="4607679"/>
                    </a:xfrm>
                  </p:grpSpPr>
                  <p:grpSp>
                    <p:nvGrpSpPr>
                      <p:cNvPr id="39" name="Group 38">
                        <a:extLst>
                          <a:ext uri="{FF2B5EF4-FFF2-40B4-BE49-F238E27FC236}">
                            <a16:creationId xmlns:a16="http://schemas.microsoft.com/office/drawing/2014/main" id="{4304721F-EAC2-4241-A6CA-60C7FAF13A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95714" y="1001033"/>
                        <a:ext cx="3164157" cy="4556730"/>
                        <a:chOff x="5695714" y="1001033"/>
                        <a:chExt cx="3164157" cy="4556730"/>
                      </a:xfrm>
                    </p:grpSpPr>
                    <p:grpSp>
                      <p:nvGrpSpPr>
                        <p:cNvPr id="36" name="Group 35">
                          <a:extLst>
                            <a:ext uri="{FF2B5EF4-FFF2-40B4-BE49-F238E27FC236}">
                              <a16:creationId xmlns:a16="http://schemas.microsoft.com/office/drawing/2014/main" id="{ED0219CA-377F-4A6D-B049-50794A4DEE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95714" y="1001033"/>
                          <a:ext cx="3000499" cy="3614826"/>
                          <a:chOff x="5753771" y="904271"/>
                          <a:chExt cx="3000499" cy="3614826"/>
                        </a:xfrm>
                      </p:grpSpPr>
                      <p:grpSp>
                        <p:nvGrpSpPr>
                          <p:cNvPr id="33" name="Group 32">
                            <a:extLst>
                              <a:ext uri="{FF2B5EF4-FFF2-40B4-BE49-F238E27FC236}">
                                <a16:creationId xmlns:a16="http://schemas.microsoft.com/office/drawing/2014/main" id="{1F9BE824-EFA9-4087-B154-C538F743B50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8886" y="904271"/>
                            <a:ext cx="2445384" cy="3614826"/>
                            <a:chOff x="6308886" y="904271"/>
                            <a:chExt cx="2445384" cy="3614826"/>
                          </a:xfrm>
                        </p:grpSpPr>
                        <p:grpSp>
                          <p:nvGrpSpPr>
                            <p:cNvPr id="22" name="Group 21">
                              <a:extLst>
                                <a:ext uri="{FF2B5EF4-FFF2-40B4-BE49-F238E27FC236}">
                                  <a16:creationId xmlns:a16="http://schemas.microsoft.com/office/drawing/2014/main" id="{430B89A6-7E1B-4486-95BA-569BB6DF6B1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570134" y="1257905"/>
                              <a:ext cx="2184136" cy="3261192"/>
                              <a:chOff x="6570134" y="1257905"/>
                              <a:chExt cx="2184136" cy="3261192"/>
                            </a:xfrm>
                          </p:grpSpPr>
                          <p:sp>
                            <p:nvSpPr>
                              <p:cNvPr id="2" name="Rectangle 1">
                                <a:extLst>
                                  <a:ext uri="{FF2B5EF4-FFF2-40B4-BE49-F238E27FC236}">
                                    <a16:creationId xmlns:a16="http://schemas.microsoft.com/office/drawing/2014/main" id="{A3A60DD0-88DB-41A3-9616-956E4425659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7148286" y="1698171"/>
                                <a:ext cx="401562" cy="2691959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2"/>
                              </a:solidFill>
                              <a:ln>
                                <a:solidFill>
                                  <a:schemeClr val="bg2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  <p:cxnSp>
                            <p:nvCxnSpPr>
                              <p:cNvPr id="15" name="Straight Connector 14">
                                <a:extLst>
                                  <a:ext uri="{FF2B5EF4-FFF2-40B4-BE49-F238E27FC236}">
                                    <a16:creationId xmlns:a16="http://schemas.microsoft.com/office/drawing/2014/main" id="{E948D8E0-4C49-45A9-9D29-5839C36D9440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570134" y="1698172"/>
                                <a:ext cx="0" cy="28209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1" name="Straight Connector 20">
                                <a:extLst>
                                  <a:ext uri="{FF2B5EF4-FFF2-40B4-BE49-F238E27FC236}">
                                    <a16:creationId xmlns:a16="http://schemas.microsoft.com/office/drawing/2014/main" id="{143AE4AD-C7EA-42BD-A0D3-14E2CB28DCF2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8164285" y="1698172"/>
                                <a:ext cx="0" cy="2820925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7" name="Connector: Elbow 16">
                                <a:extLst>
                                  <a:ext uri="{FF2B5EF4-FFF2-40B4-BE49-F238E27FC236}">
                                    <a16:creationId xmlns:a16="http://schemas.microsoft.com/office/drawing/2014/main" id="{9D9F042E-5E50-4529-8690-E1CD7BD5D6AD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8164285" y="1257905"/>
                                <a:ext cx="589985" cy="440266"/>
                              </a:xfrm>
                              <a:prstGeom prst="bentConnector3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0" name="Straight Connector 19">
                                <a:extLst>
                                  <a:ext uri="{FF2B5EF4-FFF2-40B4-BE49-F238E27FC236}">
                                    <a16:creationId xmlns:a16="http://schemas.microsoft.com/office/drawing/2014/main" id="{A2FC78E9-4691-40D3-8B7B-88B5F9588E67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570134" y="4519097"/>
                                <a:ext cx="614437" cy="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9" name="Straight Connector 28">
                                <a:extLst>
                                  <a:ext uri="{FF2B5EF4-FFF2-40B4-BE49-F238E27FC236}">
                                    <a16:creationId xmlns:a16="http://schemas.microsoft.com/office/drawing/2014/main" id="{8ABC1851-94B3-430A-BE65-188FA61D5D0D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7549848" y="4507318"/>
                                <a:ext cx="614437" cy="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24" name="Straight Connector 23">
                              <a:extLst>
                                <a:ext uri="{FF2B5EF4-FFF2-40B4-BE49-F238E27FC236}">
                                  <a16:creationId xmlns:a16="http://schemas.microsoft.com/office/drawing/2014/main" id="{927489F1-C43E-45E6-861A-CE469726B418}"/>
                                </a:ext>
                              </a:extLst>
                            </p:cNvPr>
                            <p:cNvCxnSpPr>
                              <a:stCxn id="2" idx="0"/>
                            </p:cNvCxnSpPr>
                            <p:nvPr/>
                          </p:nvCxnSpPr>
                          <p:spPr>
                            <a:xfrm flipV="1">
                              <a:off x="7349067" y="1083732"/>
                              <a:ext cx="0" cy="614439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Straight Connector 30">
                              <a:extLst>
                                <a:ext uri="{FF2B5EF4-FFF2-40B4-BE49-F238E27FC236}">
                                  <a16:creationId xmlns:a16="http://schemas.microsoft.com/office/drawing/2014/main" id="{49E3F71A-BC56-4F61-A078-5159EE77518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6662057" y="1083733"/>
                              <a:ext cx="681680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32" name="Oval 31">
                              <a:extLst>
                                <a:ext uri="{FF2B5EF4-FFF2-40B4-BE49-F238E27FC236}">
                                  <a16:creationId xmlns:a16="http://schemas.microsoft.com/office/drawing/2014/main" id="{9AF50F2B-62EC-48B9-8B60-E2EE8BDF6CA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08886" y="904271"/>
                              <a:ext cx="338656" cy="328991"/>
                            </a:xfrm>
                            <a:prstGeom prst="ellipse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35" name="Straight Connector 34">
                            <a:extLst>
                              <a:ext uri="{FF2B5EF4-FFF2-40B4-BE49-F238E27FC236}">
                                <a16:creationId xmlns:a16="http://schemas.microsoft.com/office/drawing/2014/main" id="{0E20CEF1-52BE-4223-8DFE-8BAEF1F12CB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H="1" flipV="1">
                            <a:off x="5753771" y="1088571"/>
                            <a:ext cx="570905" cy="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A0F225AC-3815-499B-B214-FBA03109D5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58434" y="5462760"/>
                          <a:ext cx="3101437" cy="95003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" name="Trapezoid 37">
                          <a:extLst>
                            <a:ext uri="{FF2B5EF4-FFF2-40B4-BE49-F238E27FC236}">
                              <a16:creationId xmlns:a16="http://schemas.microsoft.com/office/drawing/2014/main" id="{E889085B-5A41-4923-B623-E5F50FC682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01934" y="4519097"/>
                          <a:ext cx="614438" cy="1000982"/>
                        </a:xfrm>
                        <a:prstGeom prst="trapezoid">
                          <a:avLst/>
                        </a:prstGeom>
                        <a:gradFill flip="none" rotWithShape="1">
                          <a:gsLst>
                            <a:gs pos="0">
                              <a:srgbClr val="FF33CC">
                                <a:tint val="66000"/>
                                <a:satMod val="160000"/>
                              </a:srgbClr>
                            </a:gs>
                            <a:gs pos="50000">
                              <a:srgbClr val="FF33CC">
                                <a:tint val="44500"/>
                                <a:satMod val="160000"/>
                              </a:srgbClr>
                            </a:gs>
                            <a:gs pos="100000">
                              <a:srgbClr val="FF33CC">
                                <a:tint val="23500"/>
                                <a:satMod val="160000"/>
                              </a:srgbClr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00525247-96A1-4C5F-A1AF-CB64511A0B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50829" y="950084"/>
                        <a:ext cx="396843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200" dirty="0"/>
                          <a:t>~</a:t>
                        </a:r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9A20F8A7-BA6A-4E1D-995F-7146FE64B0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6724" y="1001033"/>
                      <a:ext cx="218990" cy="431043"/>
                      <a:chOff x="5476724" y="1001033"/>
                      <a:chExt cx="218990" cy="431043"/>
                    </a:xfrm>
                  </p:grpSpPr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55A67D5A-F0E1-4C8A-B556-15A2171C9F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95714" y="1001033"/>
                        <a:ext cx="0" cy="431043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4685FDA8-9DA4-4AE1-997D-9D8E8404EF5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573486" y="1083733"/>
                        <a:ext cx="0" cy="27093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F6E466E1-D7A6-4DF0-986B-58A2EA8C8D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476724" y="1165527"/>
                        <a:ext cx="0" cy="11173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B17612A0-3662-4DD4-9E11-4C62E4A708A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696213" y="1143757"/>
                      <a:ext cx="218990" cy="431043"/>
                      <a:chOff x="5476724" y="1001033"/>
                      <a:chExt cx="218990" cy="431043"/>
                    </a:xfrm>
                  </p:grpSpPr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:a16="http://schemas.microsoft.com/office/drawing/2014/main" id="{B9F8CD7E-CB60-4672-9E47-65E76E01A67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695714" y="1001033"/>
                        <a:ext cx="0" cy="431043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>
                        <a:extLst>
                          <a:ext uri="{FF2B5EF4-FFF2-40B4-BE49-F238E27FC236}">
                            <a16:creationId xmlns:a16="http://schemas.microsoft.com/office/drawing/2014/main" id="{107BC82A-921A-43EA-8112-5551013C07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573486" y="1083733"/>
                        <a:ext cx="0" cy="27093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id="{C8E697F1-6F6F-4374-AF76-3700513A04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476724" y="1165527"/>
                        <a:ext cx="0" cy="11173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0D5965F-9AB2-4978-BEE6-651660EB2AE9}"/>
                      </a:ext>
                    </a:extLst>
                  </p:cNvPr>
                  <p:cNvSpPr txBox="1"/>
                  <p:nvPr/>
                </p:nvSpPr>
                <p:spPr>
                  <a:xfrm>
                    <a:off x="7078319" y="2460206"/>
                    <a:ext cx="461665" cy="1754326"/>
                  </a:xfrm>
                  <a:prstGeom prst="rect">
                    <a:avLst/>
                  </a:prstGeom>
                  <a:noFill/>
                </p:spPr>
                <p:txBody>
                  <a:bodyPr vert="vert" wrap="square" rtlCol="0">
                    <a:spAutoFit/>
                  </a:bodyPr>
                  <a:lstStyle/>
                  <a:p>
                    <a:r>
                      <a:rPr lang="en-US" b="1" dirty="0"/>
                      <a:t>Electrode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EC3CD268-94E9-41E5-B9B8-AAADE157CA84}"/>
                      </a:ext>
                    </a:extLst>
                  </p:cNvPr>
                  <p:cNvSpPr txBox="1"/>
                  <p:nvPr/>
                </p:nvSpPr>
                <p:spPr>
                  <a:xfrm>
                    <a:off x="7126514" y="4669518"/>
                    <a:ext cx="430887" cy="921657"/>
                  </a:xfrm>
                  <a:prstGeom prst="rect">
                    <a:avLst/>
                  </a:prstGeom>
                  <a:noFill/>
                </p:spPr>
                <p:txBody>
                  <a:bodyPr vert="vert" wrap="square" rtlCol="0">
                    <a:spAutoFit/>
                  </a:bodyPr>
                  <a:lstStyle/>
                  <a:p>
                    <a:r>
                      <a:rPr lang="en-US" sz="1600" b="1" dirty="0"/>
                      <a:t>Plasma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5E89EA87-5296-48C8-94D9-1B34DC2C1820}"/>
                      </a:ext>
                    </a:extLst>
                  </p:cNvPr>
                  <p:cNvSpPr txBox="1"/>
                  <p:nvPr/>
                </p:nvSpPr>
                <p:spPr>
                  <a:xfrm>
                    <a:off x="7057828" y="721401"/>
                    <a:ext cx="180204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/>
                      <a:t>Inlet 1: He/O</a:t>
                    </a:r>
                    <a:r>
                      <a:rPr lang="en-US" sz="1600" b="1" baseline="-25000" dirty="0"/>
                      <a:t>2</a:t>
                    </a:r>
                    <a:endParaRPr lang="en-US" sz="1600" b="1" dirty="0"/>
                  </a:p>
                </p:txBody>
              </p: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36B38AD8-8D1C-4CBE-9E8A-919EFF1EC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51985" y="1006853"/>
                    <a:ext cx="0" cy="96225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0CD4E2E7-1191-476A-835E-7ACC9FA1A2C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0371" y="2853422"/>
                    <a:ext cx="727192" cy="292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00" b="1" dirty="0"/>
                      <a:t>0.2 cm</a:t>
                    </a: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578D5E-7863-4CA7-8B2B-404176884389}"/>
                    </a:ext>
                  </a:extLst>
                </p:cNvPr>
                <p:cNvGrpSpPr/>
                <p:nvPr/>
              </p:nvGrpSpPr>
              <p:grpSpPr>
                <a:xfrm>
                  <a:off x="6094867" y="1794933"/>
                  <a:ext cx="343504" cy="2849761"/>
                  <a:chOff x="5851677" y="1794933"/>
                  <a:chExt cx="343504" cy="2887312"/>
                </a:xfrm>
              </p:grpSpPr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CFDA0FF9-C4F2-467C-897C-AE0DAFDD1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23429" y="1794933"/>
                    <a:ext cx="0" cy="2874585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  <a:headEnd type="triangle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B5B5BE77-CECC-48C9-8522-FFE8E35D6E88}"/>
                      </a:ext>
                    </a:extLst>
                  </p:cNvPr>
                  <p:cNvCxnSpPr/>
                  <p:nvPr/>
                </p:nvCxnSpPr>
                <p:spPr>
                  <a:xfrm>
                    <a:off x="5851677" y="1794933"/>
                    <a:ext cx="34350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3E5EA5BC-3D6E-440C-B7E2-9CCFDD028A9B}"/>
                      </a:ext>
                    </a:extLst>
                  </p:cNvPr>
                  <p:cNvCxnSpPr/>
                  <p:nvPr/>
                </p:nvCxnSpPr>
                <p:spPr>
                  <a:xfrm>
                    <a:off x="5851677" y="4682245"/>
                    <a:ext cx="34350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7A57B8EA-AB09-4B8A-977A-90E0BCF9AEDB}"/>
                    </a:ext>
                  </a:extLst>
                </p:cNvPr>
                <p:cNvCxnSpPr/>
                <p:nvPr/>
              </p:nvCxnSpPr>
              <p:spPr>
                <a:xfrm>
                  <a:off x="6094867" y="5450196"/>
                  <a:ext cx="343504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C5E570B-918E-4E11-8662-6DA4888BC3FB}"/>
                    </a:ext>
                  </a:extLst>
                </p:cNvPr>
                <p:cNvGrpSpPr/>
                <p:nvPr/>
              </p:nvGrpSpPr>
              <p:grpSpPr>
                <a:xfrm rot="5400000">
                  <a:off x="7210702" y="5176149"/>
                  <a:ext cx="277240" cy="1060054"/>
                  <a:chOff x="5851677" y="1794933"/>
                  <a:chExt cx="343504" cy="2887312"/>
                </a:xfrm>
              </p:grpSpPr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E904C0AB-006A-4723-A584-01C4069DD685}"/>
                      </a:ext>
                    </a:extLst>
                  </p:cNvPr>
                  <p:cNvCxnSpPr/>
                  <p:nvPr/>
                </p:nvCxnSpPr>
                <p:spPr>
                  <a:xfrm>
                    <a:off x="5851677" y="1794933"/>
                    <a:ext cx="34350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C2AA7A55-B579-4F21-BB1F-BC14C2F2D9C8}"/>
                      </a:ext>
                    </a:extLst>
                  </p:cNvPr>
                  <p:cNvCxnSpPr/>
                  <p:nvPr/>
                </p:nvCxnSpPr>
                <p:spPr>
                  <a:xfrm>
                    <a:off x="5851677" y="4682245"/>
                    <a:ext cx="343504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A8BED68-0AA8-42A8-96E8-FDCC69560523}"/>
                  </a:ext>
                </a:extLst>
              </p:cNvPr>
              <p:cNvSpPr txBox="1"/>
              <p:nvPr/>
            </p:nvSpPr>
            <p:spPr>
              <a:xfrm>
                <a:off x="7988227" y="4824502"/>
                <a:ext cx="14100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Inlet 2: Air</a:t>
                </a:r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81FB89F4-F366-481E-AB32-A4F886C4D4E7}"/>
                  </a:ext>
                </a:extLst>
              </p:cNvPr>
              <p:cNvCxnSpPr>
                <a:stCxn id="96" idx="1"/>
              </p:cNvCxnSpPr>
              <p:nvPr/>
            </p:nvCxnSpPr>
            <p:spPr>
              <a:xfrm flipH="1">
                <a:off x="7613394" y="4993779"/>
                <a:ext cx="374833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A220505-40DD-4028-8610-6EAF0AE1DE7C}"/>
              </a:ext>
            </a:extLst>
          </p:cNvPr>
          <p:cNvCxnSpPr>
            <a:cxnSpLocks/>
          </p:cNvCxnSpPr>
          <p:nvPr/>
        </p:nvCxnSpPr>
        <p:spPr>
          <a:xfrm>
            <a:off x="5970603" y="4705593"/>
            <a:ext cx="0" cy="805502"/>
          </a:xfrm>
          <a:prstGeom prst="line">
            <a:avLst/>
          </a:prstGeom>
          <a:ln w="127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35A168B-E37F-4CEA-BBC5-1603EA8C4D3E}"/>
              </a:ext>
            </a:extLst>
          </p:cNvPr>
          <p:cNvCxnSpPr>
            <a:cxnSpLocks/>
          </p:cNvCxnSpPr>
          <p:nvPr/>
        </p:nvCxnSpPr>
        <p:spPr>
          <a:xfrm flipH="1">
            <a:off x="6523279" y="5767923"/>
            <a:ext cx="1060054" cy="0"/>
          </a:xfrm>
          <a:prstGeom prst="line">
            <a:avLst/>
          </a:prstGeom>
          <a:ln w="127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D48C0D8-2D44-419F-85A8-1470A066F20B}"/>
              </a:ext>
            </a:extLst>
          </p:cNvPr>
          <p:cNvCxnSpPr>
            <a:cxnSpLocks/>
          </p:cNvCxnSpPr>
          <p:nvPr/>
        </p:nvCxnSpPr>
        <p:spPr>
          <a:xfrm flipH="1">
            <a:off x="6192320" y="3201811"/>
            <a:ext cx="601893" cy="0"/>
          </a:xfrm>
          <a:prstGeom prst="line">
            <a:avLst/>
          </a:prstGeom>
          <a:ln w="127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47038C-0983-4E50-AB77-0D88992C2A95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56645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314950" y="6172200"/>
            <a:ext cx="36560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257800" y="6173788"/>
            <a:ext cx="3770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b="1" dirty="0">
                <a:ea typeface="ＭＳ Ｐゴシック" pitchFamily="34" charset="-128"/>
              </a:rPr>
              <a:t>University of Michigan</a:t>
            </a:r>
          </a:p>
          <a:p>
            <a:pPr algn="ctr" eaLnBrk="0" hangingPunct="0"/>
            <a:r>
              <a:rPr lang="en-US" altLang="zh-CN" sz="1600" b="1" dirty="0">
                <a:ea typeface="ＭＳ Ｐゴシック" pitchFamily="34" charset="-128"/>
              </a:rPr>
              <a:t>Institute for Plasma Science &amp; Engr.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346870" y="562908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POLYSTYRENE CHEMISTRY</a:t>
            </a:r>
            <a:endParaRPr lang="en-US" altLang="en-US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672667" y="795276"/>
            <a:ext cx="3586238" cy="36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mechanism based on polypropylene.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probabilities estimated as analog gas-phase reactions with small chain alkanes.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Cross-linking reactions included for PS to terminate instead of chain scission reactions.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36C6D0-B99D-4611-8105-DBDAFC8A6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22240"/>
              </p:ext>
            </p:extLst>
          </p:nvPr>
        </p:nvGraphicFramePr>
        <p:xfrm>
          <a:off x="126737" y="846069"/>
          <a:ext cx="5545930" cy="5711531"/>
        </p:xfrm>
        <a:graphic>
          <a:graphicData uri="http://schemas.openxmlformats.org/drawingml/2006/table">
            <a:tbl>
              <a:tblPr firstRow="1" firstCol="1" bandRow="1"/>
              <a:tblGrid>
                <a:gridCol w="2772965">
                  <a:extLst>
                    <a:ext uri="{9D8B030D-6E8A-4147-A177-3AD203B41FA5}">
                      <a16:colId xmlns:a16="http://schemas.microsoft.com/office/drawing/2014/main" val="3816917551"/>
                    </a:ext>
                  </a:extLst>
                </a:gridCol>
                <a:gridCol w="2772965">
                  <a:extLst>
                    <a:ext uri="{9D8B030D-6E8A-4147-A177-3AD203B41FA5}">
                      <a16:colId xmlns:a16="http://schemas.microsoft.com/office/drawing/2014/main" val="3900549353"/>
                    </a:ext>
                  </a:extLst>
                </a:gridCol>
              </a:tblGrid>
              <a:tr h="2259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1.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surface reaction mechanism for PS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20789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9710" algn="l"/>
                        </a:tabLs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Reaction</a:t>
                      </a:r>
                      <a:r>
                        <a:rPr lang="en-US" sz="1600" baseline="30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9971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Probabilities or reaction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rates</a:t>
                      </a:r>
                      <a:r>
                        <a:rPr lang="en-US" sz="1600" baseline="30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b,c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28765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89436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PS-H → PS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32624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PS-RH → PS-R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03637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PS-H → PS-H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0.25, 0.05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842431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PS-RH → PS-R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H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12268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Propagation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74193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PS-O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256639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 x 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2.3 x 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164924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PS-O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1.0, 0.5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429343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PS-R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PS-RO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 x 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69463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PS-R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PS-RO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 x 10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954513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PS-R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O­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PS-RO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20263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123329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0.2, 0.2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590860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PS-OH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10358"/>
                  </a:ext>
                </a:extLst>
              </a:tr>
              <a:tr h="225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PS-R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→ PS-R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457453"/>
                  </a:ext>
                </a:extLst>
              </a:tr>
              <a:tr h="121598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Subscript g denotes gas phase species, PS-H refers to C contained in the alkane chain of polystyrene monomer, PS-R refers to C contained in the benzene ring of polystyrene monomer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Coefficients are given as unitless reaction probabilities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Comma delimited reaction probabilities correspond to 3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sites respectively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3" marR="67373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4438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B24F973-C80A-429C-BB67-398BC92637F7}"/>
              </a:ext>
            </a:extLst>
          </p:cNvPr>
          <p:cNvGrpSpPr/>
          <p:nvPr/>
        </p:nvGrpSpPr>
        <p:grpSpPr>
          <a:xfrm>
            <a:off x="6355447" y="4008452"/>
            <a:ext cx="1779661" cy="2052888"/>
            <a:chOff x="6340815" y="4040592"/>
            <a:chExt cx="1779661" cy="20528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10E1E3-2B3C-4856-9A9C-5CC536182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815" y="4040592"/>
              <a:ext cx="1779661" cy="20528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1FB1DD-A294-4CCA-AE35-75183EF11197}"/>
                </a:ext>
              </a:extLst>
            </p:cNvPr>
            <p:cNvSpPr txBox="1"/>
            <p:nvPr/>
          </p:nvSpPr>
          <p:spPr>
            <a:xfrm>
              <a:off x="7382442" y="4116679"/>
              <a:ext cx="56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7428B2-9539-46F8-B882-4D11918BBA25}"/>
                </a:ext>
              </a:extLst>
            </p:cNvPr>
            <p:cNvSpPr txBox="1"/>
            <p:nvPr/>
          </p:nvSpPr>
          <p:spPr>
            <a:xfrm>
              <a:off x="7271658" y="5076243"/>
              <a:ext cx="56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561D35-C34B-44E5-B828-2330E7E67988}"/>
                </a:ext>
              </a:extLst>
            </p:cNvPr>
            <p:cNvSpPr txBox="1"/>
            <p:nvPr/>
          </p:nvSpPr>
          <p:spPr>
            <a:xfrm>
              <a:off x="6771430" y="5079531"/>
              <a:ext cx="56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019233-039E-4E72-BA58-728898D53581}"/>
              </a:ext>
            </a:extLst>
          </p:cNvPr>
          <p:cNvSpPr txBox="1"/>
          <p:nvPr/>
        </p:nvSpPr>
        <p:spPr>
          <a:xfrm>
            <a:off x="87464" y="6528021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MIPSE_2020</a:t>
            </a:r>
          </a:p>
        </p:txBody>
      </p:sp>
    </p:spTree>
    <p:extLst>
      <p:ext uri="{BB962C8B-B14F-4D97-AF65-F5344CB8AC3E}">
        <p14:creationId xmlns:p14="http://schemas.microsoft.com/office/powerpoint/2010/main" val="43584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B0516-6C1B-459C-8FB7-8508B87DE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8" y="348923"/>
            <a:ext cx="6234683" cy="5541264"/>
          </a:xfrm>
          <a:prstGeom prst="rect">
            <a:avLst/>
          </a:prstGeom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43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University of Michigan</a:t>
              </a:r>
            </a:p>
            <a:p>
              <a:pPr algn="ctr" eaLnBrk="0" hangingPunct="0"/>
              <a:r>
                <a:rPr lang="en-US" altLang="zh-CN" sz="1600" b="1" dirty="0">
                  <a:ea typeface="ＭＳ Ｐゴシック" pitchFamily="34" charset="-128"/>
                </a:rPr>
                <a:t>Institute for Plasma Science &amp; Engr.</a:t>
              </a:r>
            </a:p>
          </p:txBody>
        </p:sp>
      </p:grpSp>
      <p:sp>
        <p:nvSpPr>
          <p:cNvPr id="18439" name="Line 2"/>
          <p:cNvSpPr>
            <a:spLocks noChangeShapeType="1"/>
          </p:cNvSpPr>
          <p:nvPr/>
        </p:nvSpPr>
        <p:spPr bwMode="auto">
          <a:xfrm>
            <a:off x="337344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79388" y="87313"/>
            <a:ext cx="8723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/>
              <a:t>PLASMA PROPERTIES</a:t>
            </a:r>
            <a:endParaRPr lang="en-US" altLang="en-US" sz="20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1492" y="1249064"/>
            <a:ext cx="3031056" cy="383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2- 2.5 eV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= 270 W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needed for surface functionalization: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O , O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OH, HO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64" y="6528021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GEC_2020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5F491-6E08-4E2C-9AE0-48A1761402C3}"/>
              </a:ext>
            </a:extLst>
          </p:cNvPr>
          <p:cNvSpPr txBox="1"/>
          <p:nvPr/>
        </p:nvSpPr>
        <p:spPr>
          <a:xfrm>
            <a:off x="172293" y="5817969"/>
            <a:ext cx="5142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400" b="1" dirty="0">
                <a:sym typeface="Symbol"/>
              </a:rPr>
              <a:t> </a:t>
            </a:r>
            <a:r>
              <a:rPr lang="en-US" sz="1600" b="1" dirty="0">
                <a:sym typeface="Symbol"/>
              </a:rPr>
              <a:t>	</a:t>
            </a:r>
            <a:r>
              <a:rPr lang="en-US" b="1" dirty="0">
                <a:sym typeface="Symbol"/>
              </a:rPr>
              <a:t>He/O</a:t>
            </a:r>
            <a:r>
              <a:rPr lang="en-US" b="1" baseline="-25000" dirty="0">
                <a:sym typeface="Symbol"/>
              </a:rPr>
              <a:t>2</a:t>
            </a:r>
            <a:r>
              <a:rPr lang="en-US" b="1" dirty="0">
                <a:sym typeface="Symbol"/>
              </a:rPr>
              <a:t> = </a:t>
            </a:r>
            <a:r>
              <a:rPr lang="en-US" b="1" dirty="0"/>
              <a:t>0.976/0.024</a:t>
            </a:r>
            <a:r>
              <a:rPr lang="en-US" baseline="-25000" dirty="0"/>
              <a:t> </a:t>
            </a:r>
            <a:r>
              <a:rPr lang="en-US" dirty="0"/>
              <a:t>, </a:t>
            </a:r>
            <a:r>
              <a:rPr lang="en-US" b="1" dirty="0"/>
              <a:t>Power = 270 W, Gap = 2.0 mm</a:t>
            </a:r>
          </a:p>
        </p:txBody>
      </p:sp>
    </p:spTree>
    <p:extLst>
      <p:ext uri="{BB962C8B-B14F-4D97-AF65-F5344CB8AC3E}">
        <p14:creationId xmlns:p14="http://schemas.microsoft.com/office/powerpoint/2010/main" val="2976894893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75202</TotalTime>
  <Words>1742</Words>
  <Application>Microsoft Office PowerPoint</Application>
  <PresentationFormat>On-screen Show (4:3)</PresentationFormat>
  <Paragraphs>267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굴림</vt:lpstr>
      <vt:lpstr>Arial</vt:lpstr>
      <vt:lpstr>Calibri</vt:lpstr>
      <vt:lpstr>HY견고딕</vt:lpstr>
      <vt:lpstr>HY헤드라인M</vt:lpstr>
      <vt:lpstr>Symbol</vt:lpstr>
      <vt:lpstr>Times New Roman</vt:lpstr>
      <vt:lpstr>Wingdings</vt:lpstr>
      <vt:lpstr>2_Default Design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vmdonnel</dc:creator>
  <cp:lastModifiedBy>Jordyn</cp:lastModifiedBy>
  <cp:revision>1183</cp:revision>
  <cp:lastPrinted>2015-09-25T18:05:46Z</cp:lastPrinted>
  <dcterms:created xsi:type="dcterms:W3CDTF">2009-10-14T21:04:03Z</dcterms:created>
  <dcterms:modified xsi:type="dcterms:W3CDTF">2020-12-08T17:00:15Z</dcterms:modified>
</cp:coreProperties>
</file>