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2307F-2DE0-4F4F-AA03-27F05DCA6853}" v="133" dt="2020-11-16T23:27:25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5588"/>
  </p:normalViewPr>
  <p:slideViewPr>
    <p:cSldViewPr snapToGrid="0" snapToObjects="1">
      <p:cViewPr>
        <p:scale>
          <a:sx n="100" d="100"/>
          <a:sy n="100" d="100"/>
        </p:scale>
        <p:origin x="173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cel, Christopher" userId="97c017b8-94dc-4e3a-ba1b-6d72a34f864a" providerId="ADAL" clId="{BBA2307F-2DE0-4F4F-AA03-27F05DCA6853}"/>
    <pc:docChg chg="custSel modSld">
      <pc:chgData name="Sercel, Christopher" userId="97c017b8-94dc-4e3a-ba1b-6d72a34f864a" providerId="ADAL" clId="{BBA2307F-2DE0-4F4F-AA03-27F05DCA6853}" dt="2020-11-16T23:32:41.252" v="1474" actId="20577"/>
      <pc:docMkLst>
        <pc:docMk/>
      </pc:docMkLst>
      <pc:sldChg chg="addSp delSp modSp mod">
        <pc:chgData name="Sercel, Christopher" userId="97c017b8-94dc-4e3a-ba1b-6d72a34f864a" providerId="ADAL" clId="{BBA2307F-2DE0-4F4F-AA03-27F05DCA6853}" dt="2020-11-16T23:32:41.252" v="1474" actId="20577"/>
        <pc:sldMkLst>
          <pc:docMk/>
          <pc:sldMk cId="43759430" sldId="256"/>
        </pc:sldMkLst>
        <pc:spChg chg="mod">
          <ac:chgData name="Sercel, Christopher" userId="97c017b8-94dc-4e3a-ba1b-6d72a34f864a" providerId="ADAL" clId="{BBA2307F-2DE0-4F4F-AA03-27F05DCA6853}" dt="2020-11-16T23:07:29.183" v="858" actId="1036"/>
          <ac:spMkLst>
            <pc:docMk/>
            <pc:sldMk cId="43759430" sldId="256"/>
            <ac:spMk id="3" creationId="{71661657-10CC-4307-B943-6ABA951E3EF7}"/>
          </ac:spMkLst>
        </pc:spChg>
        <pc:spChg chg="mod">
          <ac:chgData name="Sercel, Christopher" userId="97c017b8-94dc-4e3a-ba1b-6d72a34f864a" providerId="ADAL" clId="{BBA2307F-2DE0-4F4F-AA03-27F05DCA6853}" dt="2020-11-16T23:03:40.462" v="403" actId="20577"/>
          <ac:spMkLst>
            <pc:docMk/>
            <pc:sldMk cId="43759430" sldId="256"/>
            <ac:spMk id="7" creationId="{E44F073D-14D5-2341-B630-DFC36787B0A6}"/>
          </ac:spMkLst>
        </pc:spChg>
        <pc:spChg chg="mod">
          <ac:chgData name="Sercel, Christopher" userId="97c017b8-94dc-4e3a-ba1b-6d72a34f864a" providerId="ADAL" clId="{BBA2307F-2DE0-4F4F-AA03-27F05DCA6853}" dt="2020-11-16T23:32:24.908" v="1469" actId="20577"/>
          <ac:spMkLst>
            <pc:docMk/>
            <pc:sldMk cId="43759430" sldId="256"/>
            <ac:spMk id="10" creationId="{875CDD5B-4322-4F35-8C8E-04AFEC133B22}"/>
          </ac:spMkLst>
        </pc:spChg>
        <pc:spChg chg="mod">
          <ac:chgData name="Sercel, Christopher" userId="97c017b8-94dc-4e3a-ba1b-6d72a34f864a" providerId="ADAL" clId="{BBA2307F-2DE0-4F4F-AA03-27F05DCA6853}" dt="2020-11-16T23:06:27.708" v="810" actId="1036"/>
          <ac:spMkLst>
            <pc:docMk/>
            <pc:sldMk cId="43759430" sldId="256"/>
            <ac:spMk id="24" creationId="{66BD99E3-2D92-A04E-BF6D-192ECC0EA608}"/>
          </ac:spMkLst>
        </pc:spChg>
        <pc:spChg chg="mod">
          <ac:chgData name="Sercel, Christopher" userId="97c017b8-94dc-4e3a-ba1b-6d72a34f864a" providerId="ADAL" clId="{BBA2307F-2DE0-4F4F-AA03-27F05DCA6853}" dt="2020-11-16T23:31:44.600" v="1450" actId="20577"/>
          <ac:spMkLst>
            <pc:docMk/>
            <pc:sldMk cId="43759430" sldId="256"/>
            <ac:spMk id="27" creationId="{616932FD-F2D3-42D2-B95D-AF6A0F577701}"/>
          </ac:spMkLst>
        </pc:spChg>
        <pc:spChg chg="add mod">
          <ac:chgData name="Sercel, Christopher" userId="97c017b8-94dc-4e3a-ba1b-6d72a34f864a" providerId="ADAL" clId="{BBA2307F-2DE0-4F4F-AA03-27F05DCA6853}" dt="2020-11-16T23:25:49.693" v="1180" actId="1076"/>
          <ac:spMkLst>
            <pc:docMk/>
            <pc:sldMk cId="43759430" sldId="256"/>
            <ac:spMk id="33" creationId="{718281E4-EA52-4219-867A-D20340678239}"/>
          </ac:spMkLst>
        </pc:spChg>
        <pc:spChg chg="add mod">
          <ac:chgData name="Sercel, Christopher" userId="97c017b8-94dc-4e3a-ba1b-6d72a34f864a" providerId="ADAL" clId="{BBA2307F-2DE0-4F4F-AA03-27F05DCA6853}" dt="2020-11-16T23:32:41.252" v="1474" actId="20577"/>
          <ac:spMkLst>
            <pc:docMk/>
            <pc:sldMk cId="43759430" sldId="256"/>
            <ac:spMk id="35" creationId="{684939C3-FB79-4510-B6F0-97A88E3434FF}"/>
          </ac:spMkLst>
        </pc:spChg>
        <pc:spChg chg="add del mod">
          <ac:chgData name="Sercel, Christopher" userId="97c017b8-94dc-4e3a-ba1b-6d72a34f864a" providerId="ADAL" clId="{BBA2307F-2DE0-4F4F-AA03-27F05DCA6853}" dt="2020-11-16T23:28:20.478" v="1270" actId="478"/>
          <ac:spMkLst>
            <pc:docMk/>
            <pc:sldMk cId="43759430" sldId="256"/>
            <ac:spMk id="36" creationId="{64AF7A16-5E2A-4A4A-B7BA-A74B444B7AD7}"/>
          </ac:spMkLst>
        </pc:spChg>
        <pc:spChg chg="add mod">
          <ac:chgData name="Sercel, Christopher" userId="97c017b8-94dc-4e3a-ba1b-6d72a34f864a" providerId="ADAL" clId="{BBA2307F-2DE0-4F4F-AA03-27F05DCA6853}" dt="2020-11-16T23:28:09.606" v="1269" actId="1076"/>
          <ac:spMkLst>
            <pc:docMk/>
            <pc:sldMk cId="43759430" sldId="256"/>
            <ac:spMk id="39" creationId="{3AA03B22-427B-4437-B362-9E010AAF0E86}"/>
          </ac:spMkLst>
        </pc:spChg>
        <pc:picChg chg="add mod">
          <ac:chgData name="Sercel, Christopher" userId="97c017b8-94dc-4e3a-ba1b-6d72a34f864a" providerId="ADAL" clId="{BBA2307F-2DE0-4F4F-AA03-27F05DCA6853}" dt="2020-11-16T23:25:44.368" v="1178" actId="1076"/>
          <ac:picMkLst>
            <pc:docMk/>
            <pc:sldMk cId="43759430" sldId="256"/>
            <ac:picMk id="31" creationId="{FEC49784-893F-49FF-A0E5-46A931CE593F}"/>
          </ac:picMkLst>
        </pc:picChg>
        <pc:picChg chg="add mod">
          <ac:chgData name="Sercel, Christopher" userId="97c017b8-94dc-4e3a-ba1b-6d72a34f864a" providerId="ADAL" clId="{BBA2307F-2DE0-4F4F-AA03-27F05DCA6853}" dt="2020-11-16T23:28:00.575" v="1267" actId="1036"/>
          <ac:picMkLst>
            <pc:docMk/>
            <pc:sldMk cId="43759430" sldId="256"/>
            <ac:picMk id="37" creationId="{AF619DB2-2A18-4628-807F-0C9F23A257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D12EC67-DF79-4942-B43F-4BD485F45B80}"/>
              </a:ext>
            </a:extLst>
          </p:cNvPr>
          <p:cNvSpPr/>
          <p:nvPr userDrawn="1"/>
        </p:nvSpPr>
        <p:spPr>
          <a:xfrm>
            <a:off x="0" y="-10160"/>
            <a:ext cx="12192000" cy="1009734"/>
          </a:xfrm>
          <a:prstGeom prst="rect">
            <a:avLst/>
          </a:prstGeom>
          <a:solidFill>
            <a:srgbClr val="0027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97E6B3-ADE9-AF42-93C3-1E5B1276E7D7}"/>
              </a:ext>
            </a:extLst>
          </p:cNvPr>
          <p:cNvSpPr/>
          <p:nvPr userDrawn="1"/>
        </p:nvSpPr>
        <p:spPr>
          <a:xfrm>
            <a:off x="0" y="6489868"/>
            <a:ext cx="12192000" cy="365760"/>
          </a:xfrm>
          <a:prstGeom prst="rect">
            <a:avLst/>
          </a:prstGeom>
          <a:solidFill>
            <a:srgbClr val="0027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561AC2-F4BF-174E-BD6E-029DAF146E7B}"/>
              </a:ext>
            </a:extLst>
          </p:cNvPr>
          <p:cNvSpPr/>
          <p:nvPr userDrawn="1"/>
        </p:nvSpPr>
        <p:spPr>
          <a:xfrm rot="5400000">
            <a:off x="1475744" y="3674194"/>
            <a:ext cx="5257800" cy="45720"/>
          </a:xfrm>
          <a:prstGeom prst="rect">
            <a:avLst/>
          </a:prstGeom>
          <a:solidFill>
            <a:srgbClr val="0027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114AD8-8695-2043-8798-DEEE226E0280}"/>
              </a:ext>
            </a:extLst>
          </p:cNvPr>
          <p:cNvSpPr/>
          <p:nvPr userDrawn="1"/>
        </p:nvSpPr>
        <p:spPr>
          <a:xfrm rot="5400000">
            <a:off x="5458457" y="3674194"/>
            <a:ext cx="5257800" cy="45720"/>
          </a:xfrm>
          <a:prstGeom prst="rect">
            <a:avLst/>
          </a:prstGeom>
          <a:solidFill>
            <a:srgbClr val="0027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4DCE6A-DE21-5440-B35D-10D6F7EDD8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22865" y="6558448"/>
            <a:ext cx="909639" cy="228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3B37DC-8D0F-3F40-A535-13293FEF23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4987" r="24987"/>
          <a:stretch/>
        </p:blipFill>
        <p:spPr>
          <a:xfrm>
            <a:off x="11207528" y="87886"/>
            <a:ext cx="822960" cy="8229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21CE758-0BBA-0043-BC3B-7D410D0D1D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437699" y="83227"/>
            <a:ext cx="77184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0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570DD-0F13-334E-B515-4B19422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1A863-6210-9042-A360-EB98F9F03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4BB6-0EE7-7247-B630-3787C5C17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1354-A900-D04B-964C-3D197274C64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D861-8539-F346-8387-1B5A49C74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FE781-D967-844A-8818-D356D47B3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7958-229D-AF44-A7BC-B0B0A0469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D90C8FE-B434-4A08-90D3-CD6630C4B3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39"/>
          <a:stretch/>
        </p:blipFill>
        <p:spPr>
          <a:xfrm>
            <a:off x="150125" y="3997652"/>
            <a:ext cx="1951196" cy="12789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4F073D-14D5-2341-B630-DFC36787B0A6}"/>
              </a:ext>
            </a:extLst>
          </p:cNvPr>
          <p:cNvSpPr txBox="1"/>
          <p:nvPr/>
        </p:nvSpPr>
        <p:spPr>
          <a:xfrm>
            <a:off x="1606191" y="207699"/>
            <a:ext cx="8979613" cy="37446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000" b="1" dirty="0">
                <a:solidFill>
                  <a:schemeClr val="bg1"/>
                </a:solidFill>
              </a:rPr>
              <a:t>Effect of Flux Conservers on Inductive Pulsed </a:t>
            </a:r>
            <a:r>
              <a:rPr lang="en-US" sz="2000" b="1" dirty="0" err="1">
                <a:solidFill>
                  <a:schemeClr val="bg1"/>
                </a:solidFill>
              </a:rPr>
              <a:t>Plasmoid</a:t>
            </a:r>
            <a:r>
              <a:rPr lang="en-US" sz="2000" b="1" dirty="0">
                <a:solidFill>
                  <a:schemeClr val="bg1"/>
                </a:solidFill>
              </a:rPr>
              <a:t> Thrusters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779420-7CEA-D247-83E5-1904F3FB7842}"/>
              </a:ext>
            </a:extLst>
          </p:cNvPr>
          <p:cNvSpPr txBox="1"/>
          <p:nvPr/>
        </p:nvSpPr>
        <p:spPr>
          <a:xfrm>
            <a:off x="3778184" y="546718"/>
            <a:ext cx="4635628" cy="292837"/>
          </a:xfrm>
          <a:prstGeom prst="rect">
            <a:avLst/>
          </a:prstGeom>
          <a:noFill/>
        </p:spPr>
        <p:txBody>
          <a:bodyPr wrap="square" tIns="0" bIns="45720" rtlCol="0" anchor="t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Christopher Sercel, Joshua Woods, Tate Gill, and Benjamin Jorns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A86161-2DA2-A340-AE86-F2498B9B7F3D}"/>
              </a:ext>
            </a:extLst>
          </p:cNvPr>
          <p:cNvSpPr txBox="1"/>
          <p:nvPr/>
        </p:nvSpPr>
        <p:spPr>
          <a:xfrm>
            <a:off x="297955" y="1070889"/>
            <a:ext cx="3657600" cy="307777"/>
          </a:xfrm>
          <a:prstGeom prst="rect">
            <a:avLst/>
          </a:prstGeom>
          <a:solidFill>
            <a:srgbClr val="0027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2B05BD-7302-F041-B4E5-CCA6BF06A962}"/>
              </a:ext>
            </a:extLst>
          </p:cNvPr>
          <p:cNvSpPr txBox="1"/>
          <p:nvPr/>
        </p:nvSpPr>
        <p:spPr>
          <a:xfrm>
            <a:off x="4267198" y="1070889"/>
            <a:ext cx="3657600" cy="307777"/>
          </a:xfrm>
          <a:prstGeom prst="rect">
            <a:avLst/>
          </a:prstGeom>
          <a:solidFill>
            <a:srgbClr val="0027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 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743A2C-71D2-4146-8A90-04CDD983BDB7}"/>
              </a:ext>
            </a:extLst>
          </p:cNvPr>
          <p:cNvSpPr txBox="1"/>
          <p:nvPr/>
        </p:nvSpPr>
        <p:spPr>
          <a:xfrm>
            <a:off x="8236445" y="1070888"/>
            <a:ext cx="3657600" cy="307777"/>
          </a:xfrm>
          <a:prstGeom prst="rect">
            <a:avLst/>
          </a:prstGeom>
          <a:solidFill>
            <a:srgbClr val="0027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Flux Conservers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AEC172-4388-9744-8C35-D1D7CEA8EB41}"/>
              </a:ext>
            </a:extLst>
          </p:cNvPr>
          <p:cNvSpPr txBox="1"/>
          <p:nvPr/>
        </p:nvSpPr>
        <p:spPr>
          <a:xfrm>
            <a:off x="8236445" y="5121808"/>
            <a:ext cx="3657600" cy="307777"/>
          </a:xfrm>
          <a:prstGeom prst="rect">
            <a:avLst/>
          </a:prstGeom>
          <a:solidFill>
            <a:srgbClr val="0027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078B5F-CAF6-304C-A908-E38AC28E1AEE}"/>
              </a:ext>
            </a:extLst>
          </p:cNvPr>
          <p:cNvSpPr/>
          <p:nvPr/>
        </p:nvSpPr>
        <p:spPr>
          <a:xfrm>
            <a:off x="3186697" y="739517"/>
            <a:ext cx="58185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MT"/>
              </a:rPr>
              <a:t>University of Michigan, Department of Aerospace Engineering, Ann Arbor, MI 48109 </a:t>
            </a:r>
            <a:endParaRPr lang="en-US" sz="1200" dirty="0"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BD99E3-2D92-A04E-BF6D-192ECC0EA608}"/>
              </a:ext>
            </a:extLst>
          </p:cNvPr>
          <p:cNvSpPr txBox="1"/>
          <p:nvPr/>
        </p:nvSpPr>
        <p:spPr>
          <a:xfrm>
            <a:off x="297955" y="3357403"/>
            <a:ext cx="3657600" cy="307777"/>
          </a:xfrm>
          <a:prstGeom prst="rect">
            <a:avLst/>
          </a:prstGeom>
          <a:solidFill>
            <a:srgbClr val="0027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Drive Mechanism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978DC8-1897-49C6-B26E-1883714C7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822" y="3757574"/>
            <a:ext cx="2029733" cy="19946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661657-10CC-4307-B943-6ABA951E3EF7}"/>
              </a:ext>
            </a:extLst>
          </p:cNvPr>
          <p:cNvSpPr txBox="1"/>
          <p:nvPr/>
        </p:nvSpPr>
        <p:spPr>
          <a:xfrm>
            <a:off x="297955" y="5869215"/>
            <a:ext cx="3657600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Current is inductively driven by a primary ‘driver’ coil, situated azimuthally around the plasma. When current is rapidly discharged through this coil, the plasma experiences the opposite current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FC4409-1E80-42D6-ADE0-A5D9F72B4E0B}"/>
              </a:ext>
            </a:extLst>
          </p:cNvPr>
          <p:cNvCxnSpPr>
            <a:cxnSpLocks/>
          </p:cNvCxnSpPr>
          <p:nvPr/>
        </p:nvCxnSpPr>
        <p:spPr>
          <a:xfrm>
            <a:off x="1333247" y="3997652"/>
            <a:ext cx="0" cy="1456814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52B8867-B505-4503-AA61-238472B23D99}"/>
              </a:ext>
            </a:extLst>
          </p:cNvPr>
          <p:cNvCxnSpPr>
            <a:cxnSpLocks/>
          </p:cNvCxnSpPr>
          <p:nvPr/>
        </p:nvCxnSpPr>
        <p:spPr>
          <a:xfrm>
            <a:off x="1333247" y="3997652"/>
            <a:ext cx="5565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B1A751A-2EFC-4D47-A4FD-A72E84E8891B}"/>
              </a:ext>
            </a:extLst>
          </p:cNvPr>
          <p:cNvCxnSpPr>
            <a:cxnSpLocks/>
          </p:cNvCxnSpPr>
          <p:nvPr/>
        </p:nvCxnSpPr>
        <p:spPr>
          <a:xfrm>
            <a:off x="1333247" y="5454466"/>
            <a:ext cx="5565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F6A4E41-F744-4419-AD3F-B8DB7D142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2035" y="1378665"/>
            <a:ext cx="3122514" cy="24146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5CDD5B-4322-4F35-8C8E-04AFEC133B22}"/>
              </a:ext>
            </a:extLst>
          </p:cNvPr>
          <p:cNvSpPr txBox="1"/>
          <p:nvPr/>
        </p:nvSpPr>
        <p:spPr>
          <a:xfrm>
            <a:off x="8236445" y="3808471"/>
            <a:ext cx="3846554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A flux conserving surface outside the plasma, created using conductive rings or a shell, increases magnetic pressure outside the plasma by preventing field lines from straying beyond the volume. </a:t>
            </a:r>
          </a:p>
          <a:p>
            <a:endParaRPr lang="en-US" sz="1000" dirty="0"/>
          </a:p>
          <a:p>
            <a:r>
              <a:rPr lang="en-US" sz="1000" dirty="0"/>
              <a:t>Flux conservers are often included in FRC thrusters with the qualitative argument that the increased magnetic pressure in the cone will help  force the plasma out, akin to squeezing a toothpaste tube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A86691-0D4F-4FE9-A627-ECC37F839D23}"/>
              </a:ext>
            </a:extLst>
          </p:cNvPr>
          <p:cNvSpPr txBox="1"/>
          <p:nvPr/>
        </p:nvSpPr>
        <p:spPr>
          <a:xfrm>
            <a:off x="8236445" y="6020967"/>
            <a:ext cx="3955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Contact: csercel@umich.edu</a:t>
            </a:r>
          </a:p>
          <a:p>
            <a:r>
              <a:rPr lang="en-US" sz="800" i="1" dirty="0"/>
              <a:t>This work was partially supported by the NASA Space Technology Research Fellowship under Grant 80NSSC18K1190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D9BE84-1CD6-4F80-AA84-CEC15C29CCE4}"/>
              </a:ext>
            </a:extLst>
          </p:cNvPr>
          <p:cNvSpPr txBox="1"/>
          <p:nvPr/>
        </p:nvSpPr>
        <p:spPr>
          <a:xfrm>
            <a:off x="8236445" y="5461901"/>
            <a:ext cx="384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[1] Polzin, Kurt, et al. "State-of-the-Art and Advancement Paths for Inductive Pulsed Plasma Thrusters." </a:t>
            </a:r>
            <a:r>
              <a:rPr lang="en-US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Aerospace</a:t>
            </a: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 7.8 (2020): 105.</a:t>
            </a:r>
            <a:endParaRPr lang="en-US" sz="1000" dirty="0"/>
          </a:p>
          <a:p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[2] Jahn, Robert G. </a:t>
            </a:r>
            <a:r>
              <a:rPr lang="en-US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Physics of electric propulsion</a:t>
            </a: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. Courier Corporation, 2006. </a:t>
            </a:r>
            <a:endParaRPr lang="en-US" sz="1000" dirty="0"/>
          </a:p>
          <a:p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[3] Weber, Thomas. </a:t>
            </a:r>
            <a:r>
              <a:rPr lang="en-US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electrodeless Lorentz force thruster experiment</a:t>
            </a:r>
            <a:r>
              <a:rPr lang="en-US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. Diss. 2010.</a:t>
            </a:r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6932FD-F2D3-42D2-B95D-AF6A0F577701}"/>
              </a:ext>
            </a:extLst>
          </p:cNvPr>
          <p:cNvSpPr txBox="1"/>
          <p:nvPr/>
        </p:nvSpPr>
        <p:spPr>
          <a:xfrm>
            <a:off x="150126" y="1421198"/>
            <a:ext cx="38054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810" indent="-180810">
              <a:buFont typeface="Arial" panose="020B0604020202020204" pitchFamily="34" charset="0"/>
              <a:buChar char="•"/>
            </a:pPr>
            <a:r>
              <a:rPr lang="en-US" sz="1100" dirty="0"/>
              <a:t>Field-Reversed Configuration (FRC) thrusters could fill the role of high-power (&gt;100 kW), propellant-agnostic thruster</a:t>
            </a:r>
          </a:p>
          <a:p>
            <a:pPr marL="180810" indent="-180810">
              <a:buFont typeface="Arial" panose="020B0604020202020204" pitchFamily="34" charset="0"/>
              <a:buChar char="•"/>
            </a:pPr>
            <a:r>
              <a:rPr lang="en-US" sz="1100" dirty="0"/>
              <a:t>However, physical mechanisms behind </a:t>
            </a:r>
            <a:r>
              <a:rPr lang="en-US" sz="1100" dirty="0" err="1"/>
              <a:t>plasmoid</a:t>
            </a:r>
            <a:r>
              <a:rPr lang="en-US" sz="1100" dirty="0"/>
              <a:t> acceleration are poorly understood, and some design features seem due to heritage from the fusion community rather than rigorous physical motivation</a:t>
            </a:r>
          </a:p>
          <a:p>
            <a:pPr marL="180810" indent="-180810">
              <a:buFont typeface="Arial" panose="020B0604020202020204" pitchFamily="34" charset="0"/>
              <a:buChar char="•"/>
            </a:pPr>
            <a:r>
              <a:rPr lang="en-US" sz="1100" b="1" dirty="0"/>
              <a:t>To address uncertainties in their applicability to thrusters, rather than confinement devices, there is a need for a quantitative understanding of how flux conservers impact FRC thruster performance  </a:t>
            </a:r>
          </a:p>
        </p:txBody>
      </p:sp>
      <p:pic>
        <p:nvPicPr>
          <p:cNvPr id="31" name="Picture 30" descr="Diagram&#10;&#10;Description automatically generated">
            <a:extLst>
              <a:ext uri="{FF2B5EF4-FFF2-40B4-BE49-F238E27FC236}">
                <a16:creationId xmlns:a16="http://schemas.microsoft.com/office/drawing/2014/main" id="{FEC49784-893F-49FF-A0E5-46A931CE59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0181" y="1421198"/>
            <a:ext cx="2774569" cy="198052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18281E4-EA52-4219-867A-D20340678239}"/>
              </a:ext>
            </a:extLst>
          </p:cNvPr>
          <p:cNvSpPr txBox="1"/>
          <p:nvPr/>
        </p:nvSpPr>
        <p:spPr>
          <a:xfrm>
            <a:off x="4267198" y="4237897"/>
            <a:ext cx="3657600" cy="307777"/>
          </a:xfrm>
          <a:prstGeom prst="rect">
            <a:avLst/>
          </a:prstGeom>
          <a:solidFill>
            <a:srgbClr val="00274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84939C3-FB79-4510-B6F0-97A88E3434FF}"/>
              </a:ext>
            </a:extLst>
          </p:cNvPr>
          <p:cNvSpPr txBox="1"/>
          <p:nvPr/>
        </p:nvSpPr>
        <p:spPr>
          <a:xfrm>
            <a:off x="4267198" y="3439337"/>
            <a:ext cx="36576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Circuit analysis: device forms current loops which couple to each other via mutual inductance.</a:t>
            </a:r>
          </a:p>
          <a:p>
            <a:r>
              <a:rPr lang="en-US" sz="1000" dirty="0"/>
              <a:t>Major assumption made in this study: energy coupled from driver to rest of system instantly at time 0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AF619DB2-2A18-4628-807F-0C9F23A257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8173" y="5081593"/>
            <a:ext cx="3362327" cy="13794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AA03B22-427B-4437-B362-9E010AAF0E86}"/>
                  </a:ext>
                </a:extLst>
              </p:cNvPr>
              <p:cNvSpPr txBox="1"/>
              <p:nvPr/>
            </p:nvSpPr>
            <p:spPr>
              <a:xfrm>
                <a:off x="4343508" y="4580189"/>
                <a:ext cx="3466992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sz="1200" dirty="0"/>
                  <a:t>: Mutual coupling coefficient at time 0</a:t>
                </a:r>
              </a:p>
              <a:p>
                <a:pPr algn="ctr"/>
                <a:r>
                  <a:rPr lang="en-US" sz="1200" dirty="0"/>
                  <a:t>Subscripts: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200" dirty="0"/>
                  <a:t> driver coil;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200" dirty="0"/>
                  <a:t> plasma;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200" dirty="0"/>
                  <a:t> flux conserver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AA03B22-427B-4437-B362-9E010AAF0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508" y="4580189"/>
                <a:ext cx="3466992" cy="461665"/>
              </a:xfrm>
              <a:prstGeom prst="rect">
                <a:avLst/>
              </a:prstGeom>
              <a:blipFill>
                <a:blip r:embed="rId7"/>
                <a:stretch>
                  <a:fillRect b="-89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5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PL_poster" id="{E53B636F-D06A-5245-AC63-12630CF35100}" vid="{B6DEB595-4917-304C-AA22-B9E402AF97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365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ArialMT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Gill, Tate</dc:creator>
  <cp:lastModifiedBy>Sercel, Christopher</cp:lastModifiedBy>
  <cp:revision>44</cp:revision>
  <dcterms:created xsi:type="dcterms:W3CDTF">2020-11-15T20:48:06Z</dcterms:created>
  <dcterms:modified xsi:type="dcterms:W3CDTF">2020-11-16T23:32:52Z</dcterms:modified>
</cp:coreProperties>
</file>