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autoAdjust="0"/>
    <p:restoredTop sz="94679" autoAdjust="0"/>
  </p:normalViewPr>
  <p:slideViewPr>
    <p:cSldViewPr snapToGrid="0">
      <p:cViewPr varScale="1">
        <p:scale>
          <a:sx n="33" d="100"/>
          <a:sy n="33" d="100"/>
        </p:scale>
        <p:origin x="1936"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11/10/20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11/10/20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a:t>
            </a:r>
            <a:r>
              <a:rPr lang="en-US"/>
              <a:t>this poster, </a:t>
            </a:r>
            <a:r>
              <a:rPr lang="en-US" dirty="0"/>
              <a:t>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38726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11/10/20</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 company name&#10;&#10;Description automatically generated">
            <a:extLst>
              <a:ext uri="{FF2B5EF4-FFF2-40B4-BE49-F238E27FC236}">
                <a16:creationId xmlns:a16="http://schemas.microsoft.com/office/drawing/2014/main" id="{F3E6BA50-94A0-214A-8185-591A7AA74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7" y="29933480"/>
            <a:ext cx="2890985" cy="2732575"/>
          </a:xfrm>
          <a:prstGeom prst="rect">
            <a:avLst/>
          </a:prstGeom>
        </p:spPr>
      </p:pic>
      <p:sp>
        <p:nvSpPr>
          <p:cNvPr id="4" name="Title 3"/>
          <p:cNvSpPr>
            <a:spLocks noGrp="1"/>
          </p:cNvSpPr>
          <p:nvPr>
            <p:ph type="title"/>
          </p:nvPr>
        </p:nvSpPr>
        <p:spPr>
          <a:xfrm>
            <a:off x="1158240" y="685860"/>
            <a:ext cx="38598282" cy="2971740"/>
          </a:xfrm>
        </p:spPr>
        <p:txBody>
          <a:bodyPr anchor="t">
            <a:normAutofit/>
          </a:bodyPr>
          <a:lstStyle/>
          <a:p>
            <a:r>
              <a:rPr lang="en-US" sz="8800" dirty="0"/>
              <a:t>Laboratory Generated Photoionization Fronts Relevant to Cosmology</a:t>
            </a:r>
          </a:p>
        </p:txBody>
      </p:sp>
      <p:sp>
        <p:nvSpPr>
          <p:cNvPr id="67" name="Text Placeholder 66"/>
          <p:cNvSpPr>
            <a:spLocks noGrp="1"/>
          </p:cNvSpPr>
          <p:nvPr>
            <p:ph type="body" sz="quarter" idx="13"/>
          </p:nvPr>
        </p:nvSpPr>
        <p:spPr/>
        <p:txBody>
          <a:bodyPr/>
          <a:lstStyle/>
          <a:p>
            <a:r>
              <a:rPr lang="en-US" dirty="0"/>
              <a:t>Abstract</a:t>
            </a:r>
          </a:p>
        </p:txBody>
      </p:sp>
      <p:sp>
        <p:nvSpPr>
          <p:cNvPr id="69" name="Text Placeholder 68"/>
          <p:cNvSpPr>
            <a:spLocks noGrp="1"/>
          </p:cNvSpPr>
          <p:nvPr>
            <p:ph type="body" sz="quarter" idx="39"/>
          </p:nvPr>
        </p:nvSpPr>
        <p:spPr>
          <a:xfrm>
            <a:off x="1143000" y="7114031"/>
            <a:ext cx="12801600" cy="8018724"/>
          </a:xfrm>
          <a:noFill/>
        </p:spPr>
        <p:txBody>
          <a:bodyPr/>
          <a:lstStyle/>
          <a:p>
            <a:r>
              <a:rPr lang="en-US" sz="3200" b="1" dirty="0"/>
              <a:t>     Photoionization Fronts (commonly referred to as Ionization Fronts or PI fronts) are a type of radiation-driven heat front that dictate important physics in the reionization era of the early universe. The first galaxies of the reionization era merged to form minihalos. Subsequently, these minihalos emitted ionizing radiation to the surrounding gas clouds, which generated PI fronts. The asymmetric propagation and attenuation of a PI front within a gas cloud is an active area of study in the early universe cosmology. In the laboratory setting, the Z Astrophysical Plasma Properties (ZAPP) platform on Sandia’s Z-Machine facility is capable of generating an intense radiation source to drive a PI front through a 0.75 atm nitrogen gas cell. To better understand upcoming ZAPP experiments on Sandia’s Z-Machine, this work presents an initial experimental design, accompanied by HELIOS radiation-hydrodynamic simulations, and </a:t>
            </a:r>
            <a:r>
              <a:rPr lang="en-US" sz="3200" b="1" dirty="0" err="1"/>
              <a:t>PrismSPECT</a:t>
            </a:r>
            <a:r>
              <a:rPr lang="en-US" sz="3200" b="1" dirty="0"/>
              <a:t> atomic kinetics calculations.</a:t>
            </a:r>
          </a:p>
        </p:txBody>
      </p:sp>
      <p:sp>
        <p:nvSpPr>
          <p:cNvPr id="68" name="Text Placeholder 67"/>
          <p:cNvSpPr>
            <a:spLocks noGrp="1"/>
          </p:cNvSpPr>
          <p:nvPr>
            <p:ph type="body" sz="quarter" idx="37"/>
          </p:nvPr>
        </p:nvSpPr>
        <p:spPr>
          <a:xfrm>
            <a:off x="1143000" y="15480400"/>
            <a:ext cx="12801600" cy="1280160"/>
          </a:xfrm>
        </p:spPr>
        <p:txBody>
          <a:bodyPr/>
          <a:lstStyle/>
          <a:p>
            <a:r>
              <a:rPr lang="en-US" dirty="0"/>
              <a:t>Astrophysics Motivation</a:t>
            </a:r>
          </a:p>
        </p:txBody>
      </p:sp>
      <mc:AlternateContent xmlns:mc="http://schemas.openxmlformats.org/markup-compatibility/2006">
        <mc:Choice xmlns:a14="http://schemas.microsoft.com/office/drawing/2010/main" Requires="a14">
          <p:sp>
            <p:nvSpPr>
              <p:cNvPr id="11" name="Content Placeholder 10"/>
              <p:cNvSpPr>
                <a:spLocks noGrp="1"/>
              </p:cNvSpPr>
              <p:nvPr>
                <p:ph sz="quarter" idx="38"/>
              </p:nvPr>
            </p:nvSpPr>
            <p:spPr>
              <a:xfrm>
                <a:off x="1188720" y="20703035"/>
                <a:ext cx="12801600" cy="9932523"/>
              </a:xfrm>
            </p:spPr>
            <p:txBody>
              <a:bodyPr>
                <a:normAutofit fontScale="92500" lnSpcReduction="10000"/>
              </a:bodyPr>
              <a:lstStyle/>
              <a:p>
                <a:pPr marL="0" indent="0">
                  <a:buNone/>
                </a:pPr>
                <a:r>
                  <a:rPr lang="en-US" sz="3500" b="1" u="sng" dirty="0"/>
                  <a:t>Reionizaiton Era</a:t>
                </a:r>
              </a:p>
              <a:p>
                <a:r>
                  <a:rPr lang="en-US" sz="3500" b="1" dirty="0"/>
                  <a:t>Dark matter Mini-halo’s emit ionizing photons into the surrounding intergalactic medium during the Reionization Era</a:t>
                </a:r>
              </a:p>
              <a:p>
                <a:endParaRPr lang="en-US" sz="3500" b="1" dirty="0"/>
              </a:p>
              <a:p>
                <a:pPr marL="640080" lvl="2" indent="0">
                  <a:buNone/>
                </a:pPr>
                <a14:m>
                  <m:oMathPara xmlns:m="http://schemas.openxmlformats.org/officeDocument/2006/math">
                    <m:oMathParaPr>
                      <m:jc m:val="center"/>
                    </m:oMathParaPr>
                    <m:oMath xmlns:m="http://schemas.openxmlformats.org/officeDocument/2006/math">
                      <m:f>
                        <m:fPr>
                          <m:ctrlPr>
                            <a:rPr lang="en-US" sz="3500" b="1" i="1">
                              <a:latin typeface="Cambria Math" panose="02040503050406030204" pitchFamily="18" charset="0"/>
                            </a:rPr>
                          </m:ctrlPr>
                        </m:fPr>
                        <m:num>
                          <m:r>
                            <a:rPr lang="en-US" sz="3500" b="1" i="1" smtClean="0">
                              <a:latin typeface="Cambria Math" panose="02040503050406030204" pitchFamily="18" charset="0"/>
                            </a:rPr>
                            <m:t>𝒅</m:t>
                          </m:r>
                          <m:sSub>
                            <m:sSubPr>
                              <m:ctrlPr>
                                <a:rPr lang="en-US" sz="3500" b="1" i="1">
                                  <a:latin typeface="Cambria Math" panose="02040503050406030204" pitchFamily="18" charset="0"/>
                                </a:rPr>
                              </m:ctrlPr>
                            </m:sSubPr>
                            <m:e>
                              <m:r>
                                <a:rPr lang="en-US" sz="3500" b="1" i="1" smtClean="0">
                                  <a:latin typeface="Cambria Math" panose="02040503050406030204" pitchFamily="18" charset="0"/>
                                </a:rPr>
                                <m:t>𝒏</m:t>
                              </m:r>
                            </m:e>
                            <m:sub>
                              <m:r>
                                <a:rPr lang="en-US" sz="3500" b="1" i="1" smtClean="0">
                                  <a:latin typeface="Cambria Math" panose="02040503050406030204" pitchFamily="18" charset="0"/>
                                </a:rPr>
                                <m:t>𝒊𝒐𝒏</m:t>
                              </m:r>
                            </m:sub>
                          </m:sSub>
                        </m:num>
                        <m:den>
                          <m:r>
                            <a:rPr lang="en-US" sz="3500" b="1" i="1" smtClean="0">
                              <a:latin typeface="Cambria Math" panose="02040503050406030204" pitchFamily="18" charset="0"/>
                            </a:rPr>
                            <m:t>𝒅𝒕</m:t>
                          </m:r>
                        </m:den>
                      </m:f>
                      <m:r>
                        <a:rPr lang="en-US" sz="3500" b="1" i="1" smtClean="0">
                          <a:latin typeface="Cambria Math" panose="02040503050406030204" pitchFamily="18" charset="0"/>
                        </a:rPr>
                        <m:t>=</m:t>
                      </m:r>
                      <m:sSub>
                        <m:sSubPr>
                          <m:ctrlPr>
                            <a:rPr lang="en-US" sz="3500" b="1" i="1">
                              <a:latin typeface="Cambria Math" panose="02040503050406030204" pitchFamily="18" charset="0"/>
                            </a:rPr>
                          </m:ctrlPr>
                        </m:sSubPr>
                        <m:e>
                          <m:r>
                            <a:rPr lang="en-US" sz="3500" b="1" i="1" smtClean="0">
                              <a:latin typeface="Cambria Math" panose="02040503050406030204" pitchFamily="18" charset="0"/>
                            </a:rPr>
                            <m:t>𝒇</m:t>
                          </m:r>
                        </m:e>
                        <m:sub>
                          <m:r>
                            <a:rPr lang="en-US" sz="3500" b="1" i="1" smtClean="0">
                              <a:latin typeface="Cambria Math" panose="02040503050406030204" pitchFamily="18" charset="0"/>
                            </a:rPr>
                            <m:t>𝒆𝒔𝒄</m:t>
                          </m:r>
                        </m:sub>
                      </m:sSub>
                      <m:sSub>
                        <m:sSubPr>
                          <m:ctrlPr>
                            <a:rPr lang="en-US" sz="3500" b="1" i="1">
                              <a:latin typeface="Cambria Math" panose="02040503050406030204" pitchFamily="18" charset="0"/>
                            </a:rPr>
                          </m:ctrlPr>
                        </m:sSubPr>
                        <m:e>
                          <m:r>
                            <a:rPr lang="en-US" sz="3500" b="1" i="1" smtClean="0">
                              <a:latin typeface="Cambria Math" panose="02040503050406030204" pitchFamily="18" charset="0"/>
                            </a:rPr>
                            <m:t>𝜻</m:t>
                          </m:r>
                        </m:e>
                        <m:sub>
                          <m:r>
                            <a:rPr lang="en-US" sz="3500" b="1" i="1" smtClean="0">
                              <a:latin typeface="Cambria Math" panose="02040503050406030204" pitchFamily="18" charset="0"/>
                            </a:rPr>
                            <m:t>𝑸</m:t>
                          </m:r>
                        </m:sub>
                      </m:sSub>
                      <m:sSub>
                        <m:sSubPr>
                          <m:ctrlPr>
                            <a:rPr lang="en-US" sz="3500" b="1" i="1">
                              <a:latin typeface="Cambria Math" panose="02040503050406030204" pitchFamily="18" charset="0"/>
                            </a:rPr>
                          </m:ctrlPr>
                        </m:sSubPr>
                        <m:e>
                          <m:r>
                            <a:rPr lang="en-US" sz="3500" b="1" i="1" smtClean="0">
                              <a:latin typeface="Cambria Math" panose="02040503050406030204" pitchFamily="18" charset="0"/>
                            </a:rPr>
                            <m:t>𝝆</m:t>
                          </m:r>
                        </m:e>
                        <m:sub>
                          <m:r>
                            <a:rPr lang="en-US" sz="3500" b="1" i="1" smtClean="0">
                              <a:latin typeface="Cambria Math" panose="02040503050406030204" pitchFamily="18" charset="0"/>
                            </a:rPr>
                            <m:t>𝑺𝑭𝑹</m:t>
                          </m:r>
                        </m:sub>
                      </m:sSub>
                    </m:oMath>
                  </m:oMathPara>
                </a14:m>
                <a:endParaRPr lang="en-US" sz="3500" b="1" dirty="0"/>
              </a:p>
              <a:p>
                <a:r>
                  <a:rPr lang="en-US" sz="3500" b="1" baseline="30000" dirty="0"/>
                  <a:t>1</a:t>
                </a:r>
                <a:r>
                  <a:rPr lang="en-US" sz="3500" b="1" dirty="0"/>
                  <a:t>The production rate density of ionizing photons </a:t>
                </a:r>
                <a14:m>
                  <m:oMath xmlns:m="http://schemas.openxmlformats.org/officeDocument/2006/math">
                    <m:sSub>
                      <m:sSubPr>
                        <m:ctrlPr>
                          <a:rPr lang="en-US" sz="3500" b="1" i="1">
                            <a:latin typeface="Cambria Math" panose="02040503050406030204" pitchFamily="18" charset="0"/>
                          </a:rPr>
                        </m:ctrlPr>
                      </m:sSubPr>
                      <m:e>
                        <m:r>
                          <a:rPr lang="en-US" sz="3500" b="1" i="1" smtClean="0">
                            <a:latin typeface="Cambria Math" panose="02040503050406030204" pitchFamily="18" charset="0"/>
                          </a:rPr>
                          <m:t>(</m:t>
                        </m:r>
                        <m:r>
                          <a:rPr lang="en-US" sz="3500" b="1" i="1" smtClean="0">
                            <a:latin typeface="Cambria Math" panose="02040503050406030204" pitchFamily="18" charset="0"/>
                          </a:rPr>
                          <m:t>𝒏</m:t>
                        </m:r>
                      </m:e>
                      <m:sub>
                        <m:r>
                          <a:rPr lang="en-US" sz="3500" b="1" i="1" smtClean="0">
                            <a:latin typeface="Cambria Math" panose="02040503050406030204" pitchFamily="18" charset="0"/>
                          </a:rPr>
                          <m:t>𝒊𝒐𝒏</m:t>
                        </m:r>
                      </m:sub>
                    </m:sSub>
                    <m:r>
                      <a:rPr lang="en-US" sz="3500" b="1" i="1" smtClean="0">
                        <a:latin typeface="Cambria Math" panose="02040503050406030204" pitchFamily="18" charset="0"/>
                      </a:rPr>
                      <m:t>),</m:t>
                    </m:r>
                  </m:oMath>
                </a14:m>
                <a:r>
                  <a:rPr lang="en-US" sz="3500" b="1" dirty="0"/>
                  <a:t> is proportional to the the escape fraction (</a:t>
                </a:r>
                <a14:m>
                  <m:oMath xmlns:m="http://schemas.openxmlformats.org/officeDocument/2006/math">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𝒇</m:t>
                        </m:r>
                      </m:e>
                      <m:sub>
                        <m:r>
                          <a:rPr lang="en-US" sz="3500" b="1" i="1" smtClean="0">
                            <a:latin typeface="Cambria Math" panose="02040503050406030204" pitchFamily="18" charset="0"/>
                          </a:rPr>
                          <m:t>𝒆𝒔𝒄</m:t>
                        </m:r>
                      </m:sub>
                    </m:sSub>
                  </m:oMath>
                </a14:m>
                <a:r>
                  <a:rPr lang="en-US" sz="3500" b="1" dirty="0"/>
                  <a:t>), number of photons emitted per star(</a:t>
                </a:r>
                <a14:m>
                  <m:oMath xmlns:m="http://schemas.openxmlformats.org/officeDocument/2006/math">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𝜻</m:t>
                        </m:r>
                      </m:e>
                      <m:sub>
                        <m:r>
                          <a:rPr lang="en-US" sz="3500" b="1" i="1" smtClean="0">
                            <a:latin typeface="Cambria Math" panose="02040503050406030204" pitchFamily="18" charset="0"/>
                          </a:rPr>
                          <m:t>𝑸</m:t>
                        </m:r>
                      </m:sub>
                    </m:sSub>
                    <m:r>
                      <a:rPr lang="en-US" sz="3500" b="1" i="1" smtClean="0">
                        <a:latin typeface="Cambria Math" panose="02040503050406030204" pitchFamily="18" charset="0"/>
                      </a:rPr>
                      <m:t>)</m:t>
                    </m:r>
                  </m:oMath>
                </a14:m>
                <a:r>
                  <a:rPr lang="en-US" sz="3500" b="1" dirty="0"/>
                  <a:t>, and star formation rate</a:t>
                </a:r>
                <a14:m>
                  <m:oMath xmlns:m="http://schemas.openxmlformats.org/officeDocument/2006/math">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 (</m:t>
                        </m:r>
                        <m:r>
                          <a:rPr lang="en-US" sz="3500" b="1" i="1" smtClean="0">
                            <a:latin typeface="Cambria Math" panose="02040503050406030204" pitchFamily="18" charset="0"/>
                          </a:rPr>
                          <m:t>𝝆</m:t>
                        </m:r>
                      </m:e>
                      <m:sub>
                        <m:r>
                          <a:rPr lang="en-US" sz="3500" b="1" i="1" smtClean="0">
                            <a:latin typeface="Cambria Math" panose="02040503050406030204" pitchFamily="18" charset="0"/>
                          </a:rPr>
                          <m:t>𝑺𝑭𝑹</m:t>
                        </m:r>
                      </m:sub>
                    </m:sSub>
                    <m:r>
                      <a:rPr lang="en-US" sz="3500" b="1" i="1" smtClean="0">
                        <a:latin typeface="Cambria Math" panose="02040503050406030204" pitchFamily="18" charset="0"/>
                      </a:rPr>
                      <m:t>)</m:t>
                    </m:r>
                  </m:oMath>
                </a14:m>
                <a:r>
                  <a:rPr lang="en-US" sz="3500" b="1" dirty="0"/>
                  <a:t> </a:t>
                </a:r>
              </a:p>
              <a:p>
                <a:r>
                  <a:rPr lang="en-US" sz="3500" b="1" dirty="0"/>
                  <a:t>The escape fraction of photons moving through a PI front help determine when the Reionization Era occurred</a:t>
                </a:r>
              </a:p>
              <a:p>
                <a:endParaRPr lang="en-US" sz="3500" b="1" dirty="0"/>
              </a:p>
              <a:p>
                <a:pPr marL="0" indent="0">
                  <a:buNone/>
                </a:pPr>
                <a:r>
                  <a:rPr lang="en-US" sz="3500" b="1" u="sng" dirty="0"/>
                  <a:t>Detection of High Redshift Galaxies</a:t>
                </a:r>
              </a:p>
              <a:p>
                <a:r>
                  <a:rPr lang="en-US" sz="3500" b="1" baseline="30000" dirty="0"/>
                  <a:t>2</a:t>
                </a:r>
                <a:r>
                  <a:rPr lang="en-US" sz="3500" b="1" dirty="0"/>
                  <a:t>Shifts in the Lyman and Balmer spectral lines from high redshift   (~z = 6) galaxies can be used to determine age</a:t>
                </a:r>
              </a:p>
              <a:p>
                <a:r>
                  <a:rPr lang="en-US" sz="3500" b="1" dirty="0"/>
                  <a:t> Metals in the interstellar medium can greatly effect the measurement of the Lyman and Balmer shifts and the resulting galaxy age (~</a:t>
                </a:r>
                <a14:m>
                  <m:oMath xmlns:m="http://schemas.openxmlformats.org/officeDocument/2006/math">
                    <m:r>
                      <a:rPr lang="en-US" sz="3500" b="1" i="0" smtClean="0">
                        <a:latin typeface="Cambria Math" panose="02040503050406030204" pitchFamily="18" charset="0"/>
                      </a:rPr>
                      <m:t>𝐳</m:t>
                    </m:r>
                    <m:r>
                      <a:rPr lang="en-US" sz="3500" b="1" i="1" smtClean="0">
                        <a:latin typeface="Cambria Math" panose="02040503050406030204" pitchFamily="18" charset="0"/>
                      </a:rPr>
                      <m:t>±</m:t>
                    </m:r>
                    <m:r>
                      <a:rPr lang="en-US" sz="3500" b="1" i="1" smtClean="0">
                        <a:latin typeface="Cambria Math" panose="02040503050406030204" pitchFamily="18" charset="0"/>
                      </a:rPr>
                      <m:t>𝟑</m:t>
                    </m:r>
                    <m:r>
                      <a:rPr lang="en-US" sz="3500" b="1" i="1" smtClean="0">
                        <a:latin typeface="Cambria Math" panose="02040503050406030204" pitchFamily="18" charset="0"/>
                      </a:rPr>
                      <m:t>)</m:t>
                    </m:r>
                  </m:oMath>
                </a14:m>
                <a:endParaRPr lang="en-US" sz="3500" b="1" dirty="0"/>
              </a:p>
              <a:p>
                <a:endParaRPr lang="en-US" b="1" dirty="0"/>
              </a:p>
              <a:p>
                <a:endParaRPr lang="en-US" b="1" dirty="0"/>
              </a:p>
            </p:txBody>
          </p:sp>
        </mc:Choice>
        <mc:Fallback>
          <p:sp>
            <p:nvSpPr>
              <p:cNvPr id="11" name="Content Placeholder 10"/>
              <p:cNvSpPr>
                <a:spLocks noGrp="1" noRot="1" noChangeAspect="1" noMove="1" noResize="1" noEditPoints="1" noAdjustHandles="1" noChangeArrowheads="1" noChangeShapeType="1" noTextEdit="1"/>
              </p:cNvSpPr>
              <p:nvPr>
                <p:ph sz="quarter" idx="38"/>
              </p:nvPr>
            </p:nvSpPr>
            <p:spPr>
              <a:xfrm>
                <a:off x="1188720" y="20703035"/>
                <a:ext cx="12801600" cy="9932523"/>
              </a:xfrm>
              <a:blipFill>
                <a:blip r:embed="rId4"/>
                <a:stretch>
                  <a:fillRect l="-1189" r="-2081"/>
                </a:stretch>
              </a:blipFill>
            </p:spPr>
            <p:txBody>
              <a:bodyPr/>
              <a:lstStyle/>
              <a:p>
                <a:r>
                  <a:rPr lang="en-US">
                    <a:noFill/>
                  </a:rPr>
                  <a:t> </a:t>
                </a:r>
              </a:p>
            </p:txBody>
          </p:sp>
        </mc:Fallback>
      </mc:AlternateContent>
      <p:sp>
        <p:nvSpPr>
          <p:cNvPr id="9" name="Text Placeholder 8"/>
          <p:cNvSpPr>
            <a:spLocks noGrp="1"/>
          </p:cNvSpPr>
          <p:nvPr>
            <p:ph type="body" sz="quarter" idx="21"/>
          </p:nvPr>
        </p:nvSpPr>
        <p:spPr/>
        <p:txBody>
          <a:bodyPr/>
          <a:lstStyle/>
          <a:p>
            <a:r>
              <a:rPr lang="en-US" dirty="0"/>
              <a:t>Experimental Design</a:t>
            </a:r>
          </a:p>
        </p:txBody>
      </p:sp>
      <p:sp>
        <p:nvSpPr>
          <p:cNvPr id="70" name="Text Placeholder 69"/>
          <p:cNvSpPr>
            <a:spLocks noGrp="1"/>
          </p:cNvSpPr>
          <p:nvPr>
            <p:ph type="body" sz="quarter" idx="40"/>
          </p:nvPr>
        </p:nvSpPr>
        <p:spPr>
          <a:xfrm>
            <a:off x="15503879" y="25805290"/>
            <a:ext cx="12801600" cy="1219200"/>
          </a:xfrm>
        </p:spPr>
        <p:txBody>
          <a:bodyPr/>
          <a:lstStyle/>
          <a:p>
            <a:r>
              <a:rPr lang="en-US" dirty="0"/>
              <a:t>Key Predictions</a:t>
            </a:r>
          </a:p>
        </p:txBody>
      </p:sp>
      <p:sp>
        <p:nvSpPr>
          <p:cNvPr id="18" name="Text Placeholder 17"/>
          <p:cNvSpPr>
            <a:spLocks noGrp="1"/>
          </p:cNvSpPr>
          <p:nvPr>
            <p:ph type="body" sz="quarter" idx="31"/>
          </p:nvPr>
        </p:nvSpPr>
        <p:spPr/>
        <p:txBody>
          <a:bodyPr/>
          <a:lstStyle/>
          <a:p>
            <a:r>
              <a:rPr lang="en-US" dirty="0"/>
              <a:t>Photon Doppler Velocimetry (PDV)</a:t>
            </a:r>
          </a:p>
        </p:txBody>
      </p:sp>
      <mc:AlternateContent xmlns:mc="http://schemas.openxmlformats.org/markup-compatibility/2006">
        <mc:Choice xmlns:a14="http://schemas.microsoft.com/office/drawing/2010/main" Requires="a14">
          <p:sp>
            <p:nvSpPr>
              <p:cNvPr id="6" name="Content Placeholder 5"/>
              <p:cNvSpPr>
                <a:spLocks noGrp="1"/>
              </p:cNvSpPr>
              <p:nvPr>
                <p:ph sz="quarter" idx="33"/>
              </p:nvPr>
            </p:nvSpPr>
            <p:spPr>
              <a:xfrm>
                <a:off x="29900563" y="7170039"/>
                <a:ext cx="12801600" cy="2960248"/>
              </a:xfrm>
            </p:spPr>
            <p:txBody>
              <a:bodyPr>
                <a:normAutofit/>
              </a:bodyPr>
              <a:lstStyle/>
              <a:p>
                <a:r>
                  <a:rPr lang="en-US" b="1" dirty="0"/>
                  <a:t>Will use perpendicularly-mounted PDV as a shock arrival measurement</a:t>
                </a: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𝑷𝑰</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𝒇𝒓𝒐𝒏𝒕</m:t>
                        </m:r>
                      </m:sub>
                    </m:sSub>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𝟐</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𝟏𝟑𝟏</m:t>
                    </m:r>
                    <m:f>
                      <m:fPr>
                        <m:ctrlPr>
                          <a:rPr lang="en-US" b="1" i="1">
                            <a:solidFill>
                              <a:schemeClr val="tx1"/>
                            </a:solidFill>
                            <a:latin typeface="Cambria Math" panose="02040503050406030204" pitchFamily="18" charset="0"/>
                          </a:rPr>
                        </m:ctrlPr>
                      </m:fPr>
                      <m:num>
                        <m:r>
                          <a:rPr lang="en-US" b="1" i="1" smtClean="0">
                            <a:solidFill>
                              <a:schemeClr val="tx1"/>
                            </a:solidFill>
                            <a:latin typeface="Cambria Math" panose="02040503050406030204" pitchFamily="18" charset="0"/>
                          </a:rPr>
                          <m:t>𝒎</m:t>
                        </m:r>
                      </m:num>
                      <m:den>
                        <m:r>
                          <a:rPr lang="en-US" b="1" i="1" smtClean="0">
                            <a:solidFill>
                              <a:schemeClr val="tx1"/>
                            </a:solidFill>
                            <a:latin typeface="Cambria Math" panose="02040503050406030204" pitchFamily="18" charset="0"/>
                          </a:rPr>
                          <m:t>𝒔</m:t>
                        </m:r>
                      </m:den>
                    </m:f>
                    <m:r>
                      <a:rPr lang="en-US" b="1" i="1" smtClean="0">
                        <a:solidFill>
                          <a:schemeClr val="tx1"/>
                        </a:solidFill>
                        <a:latin typeface="Cambria Math" panose="02040503050406030204" pitchFamily="18" charset="0"/>
                      </a:rPr>
                      <m:t> </m:t>
                    </m:r>
                    <m:r>
                      <a:rPr lang="en-US" b="1" smtClean="0">
                        <a:solidFill>
                          <a:schemeClr val="tx1"/>
                        </a:solidFill>
                        <a:latin typeface="Cambria Math" panose="02040503050406030204" pitchFamily="18" charset="0"/>
                      </a:rPr>
                      <m:t>    ;     </m:t>
                    </m:r>
                    <m:sSub>
                      <m:sSubPr>
                        <m:ctrlPr>
                          <a:rPr lang="en-US" b="1" i="1">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𝒆</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𝒇𝒓𝒐𝒏𝒕</m:t>
                        </m:r>
                        <m:r>
                          <a:rPr lang="en-US" b="1" i="1" smtClean="0">
                            <a:solidFill>
                              <a:schemeClr val="tx1"/>
                            </a:solidFill>
                            <a:latin typeface="Cambria Math" panose="02040503050406030204" pitchFamily="18" charset="0"/>
                          </a:rPr>
                          <m:t> </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𝟐𝟗𝟏</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panose="02040503050406030204" pitchFamily="18" charset="0"/>
                          </a:rPr>
                          <m:t>𝒎</m:t>
                        </m:r>
                      </m:num>
                      <m:den>
                        <m:r>
                          <a:rPr lang="en-US" b="1" i="1" smtClean="0">
                            <a:solidFill>
                              <a:schemeClr val="tx1"/>
                            </a:solidFill>
                            <a:latin typeface="Cambria Math" panose="02040503050406030204" pitchFamily="18" charset="0"/>
                          </a:rPr>
                          <m:t>𝒔</m:t>
                        </m:r>
                      </m:den>
                    </m:f>
                  </m:oMath>
                </a14:m>
                <a:r>
                  <a:rPr lang="en-US" b="1" dirty="0">
                    <a:solidFill>
                      <a:schemeClr val="tx1"/>
                    </a:solidFill>
                  </a:rPr>
                  <a:t> </a:t>
                </a:r>
              </a:p>
              <a:p>
                <a:r>
                  <a:rPr lang="en-US" b="1" dirty="0"/>
                  <a:t>Future goal of using 2 PDV to front velocity measurement </a:t>
                </a:r>
              </a:p>
              <a:p>
                <a:endParaRPr lang="en-US" b="1" dirty="0"/>
              </a:p>
            </p:txBody>
          </p:sp>
        </mc:Choice>
        <mc:Fallback>
          <p:sp>
            <p:nvSpPr>
              <p:cNvPr id="6" name="Content Placeholder 5"/>
              <p:cNvSpPr>
                <a:spLocks noGrp="1" noRot="1" noChangeAspect="1" noMove="1" noResize="1" noEditPoints="1" noAdjustHandles="1" noChangeArrowheads="1" noChangeShapeType="1" noTextEdit="1"/>
              </p:cNvSpPr>
              <p:nvPr>
                <p:ph sz="quarter" idx="33"/>
              </p:nvPr>
            </p:nvSpPr>
            <p:spPr>
              <a:xfrm>
                <a:off x="29900563" y="7170039"/>
                <a:ext cx="12801600" cy="2960248"/>
              </a:xfrm>
              <a:blipFill>
                <a:blip r:embed="rId5"/>
                <a:stretch>
                  <a:fillRect l="-1090"/>
                </a:stretch>
              </a:blipFill>
            </p:spPr>
            <p:txBody>
              <a:bodyPr/>
              <a:lstStyle/>
              <a:p>
                <a:r>
                  <a:rPr lang="en-US">
                    <a:noFill/>
                  </a:rPr>
                  <a:t> </a:t>
                </a:r>
              </a:p>
            </p:txBody>
          </p:sp>
        </mc:Fallback>
      </mc:AlternateContent>
      <p:sp>
        <p:nvSpPr>
          <p:cNvPr id="71" name="Text Placeholder 70"/>
          <p:cNvSpPr>
            <a:spLocks noGrp="1"/>
          </p:cNvSpPr>
          <p:nvPr>
            <p:ph type="body" sz="quarter" idx="41"/>
          </p:nvPr>
        </p:nvSpPr>
        <p:spPr>
          <a:xfrm>
            <a:off x="29941573" y="23700085"/>
            <a:ext cx="12801600" cy="1219200"/>
          </a:xfrm>
        </p:spPr>
        <p:txBody>
          <a:bodyPr/>
          <a:lstStyle/>
          <a:p>
            <a:r>
              <a:rPr lang="en-US" dirty="0"/>
              <a:t>Future Work</a:t>
            </a:r>
          </a:p>
        </p:txBody>
      </p:sp>
      <p:sp>
        <p:nvSpPr>
          <p:cNvPr id="15" name="Content Placeholder 14"/>
          <p:cNvSpPr>
            <a:spLocks noGrp="1"/>
          </p:cNvSpPr>
          <p:nvPr>
            <p:ph sz="quarter" idx="42"/>
          </p:nvPr>
        </p:nvSpPr>
        <p:spPr>
          <a:xfrm>
            <a:off x="29941573" y="25044853"/>
            <a:ext cx="12801600" cy="2765457"/>
          </a:xfrm>
        </p:spPr>
        <p:txBody>
          <a:bodyPr/>
          <a:lstStyle/>
          <a:p>
            <a:r>
              <a:rPr lang="en-US" b="1" dirty="0"/>
              <a:t>Establish PI front experimental platform on Sandia Z-Machine</a:t>
            </a:r>
          </a:p>
          <a:p>
            <a:r>
              <a:rPr lang="en-US" b="1" dirty="0"/>
              <a:t>Field ZAPP experiments in July of 2021</a:t>
            </a:r>
          </a:p>
          <a:p>
            <a:r>
              <a:rPr lang="en-US" b="1" dirty="0"/>
              <a:t>Use nitrogen filled gas cell to collect SVS and PDV signal</a:t>
            </a:r>
          </a:p>
          <a:p>
            <a:r>
              <a:rPr lang="en-US" b="1" dirty="0"/>
              <a:t>Make a PI front velocity measurement</a:t>
            </a:r>
          </a:p>
        </p:txBody>
      </p:sp>
      <p:sp>
        <p:nvSpPr>
          <p:cNvPr id="21" name="Text Placeholder 20"/>
          <p:cNvSpPr>
            <a:spLocks noGrp="1"/>
          </p:cNvSpPr>
          <p:nvPr>
            <p:ph type="body" sz="quarter" idx="34"/>
          </p:nvPr>
        </p:nvSpPr>
        <p:spPr>
          <a:xfrm>
            <a:off x="29819039" y="27951090"/>
            <a:ext cx="12801600" cy="1219200"/>
          </a:xfrm>
        </p:spPr>
        <p:txBody>
          <a:bodyPr/>
          <a:lstStyle/>
          <a:p>
            <a:r>
              <a:rPr lang="en-US" dirty="0"/>
              <a:t>Acknowledgments/References</a:t>
            </a:r>
          </a:p>
        </p:txBody>
      </p:sp>
      <p:sp>
        <p:nvSpPr>
          <p:cNvPr id="22" name="Content Placeholder 21"/>
          <p:cNvSpPr>
            <a:spLocks noGrp="1"/>
          </p:cNvSpPr>
          <p:nvPr>
            <p:ph sz="quarter" idx="35"/>
          </p:nvPr>
        </p:nvSpPr>
        <p:spPr>
          <a:xfrm>
            <a:off x="29819039" y="29383693"/>
            <a:ext cx="9937483" cy="2848847"/>
          </a:xfrm>
        </p:spPr>
        <p:txBody>
          <a:bodyPr>
            <a:normAutofit fontScale="47500" lnSpcReduction="20000"/>
          </a:bodyPr>
          <a:lstStyle/>
          <a:p>
            <a:pPr marL="0" indent="0">
              <a:buNone/>
            </a:pPr>
            <a:r>
              <a:rPr lang="en-US" sz="5800" b="1" dirty="0"/>
              <a:t>This work is funded by the U.S. Department of Energy NNSA Center of Excellence under cooperative agreement number DE-NA0003869.</a:t>
            </a:r>
          </a:p>
          <a:p>
            <a:pPr marL="0" indent="0">
              <a:buNone/>
            </a:pPr>
            <a:r>
              <a:rPr lang="en-US" sz="4200" b="1" baseline="30000" dirty="0"/>
              <a:t>1</a:t>
            </a:r>
            <a:r>
              <a:rPr lang="en-US" sz="4200" b="1" dirty="0"/>
              <a:t>B. E. Robertson, R. S. Ellis, J. S. Dunlop, R. J. </a:t>
            </a:r>
            <a:r>
              <a:rPr lang="en-US" sz="4200" b="1" dirty="0" err="1"/>
              <a:t>McLure</a:t>
            </a:r>
            <a:r>
              <a:rPr lang="en-US" sz="4200" b="1" dirty="0"/>
              <a:t>, and D. P. Stark, “Early star-forming galaxies and the reionization of the universe,” Nature 468, 49–55 (2010). </a:t>
            </a:r>
          </a:p>
          <a:p>
            <a:pPr marL="0" indent="0">
              <a:buNone/>
            </a:pPr>
            <a:r>
              <a:rPr lang="en-US" sz="4200" b="1" baseline="30000" dirty="0"/>
              <a:t>2</a:t>
            </a:r>
            <a:r>
              <a:rPr lang="en-US" sz="4200" b="1" dirty="0"/>
              <a:t>Schaerer, D. and de Barros, S., “The impact of nebular emission on the ages of </a:t>
            </a:r>
            <a:r>
              <a:rPr lang="en-US" sz="4200" b="1" dirty="0" err="1"/>
              <a:t>zfns</a:t>
            </a:r>
            <a:r>
              <a:rPr lang="en-US" sz="4200" b="1" dirty="0"/>
              <a:t> f </a:t>
            </a:r>
            <a:r>
              <a:rPr lang="en-US" sz="4200" b="1" dirty="0" err="1"/>
              <a:t>napproxg</a:t>
            </a:r>
            <a:r>
              <a:rPr lang="en-US" sz="4200" b="1" dirty="0"/>
              <a:t> 6 galaxies,” A&amp;A 502, 423–426 (2009).</a:t>
            </a:r>
          </a:p>
          <a:p>
            <a:endParaRPr lang="en-US" b="1" baseline="30000" dirty="0"/>
          </a:p>
        </p:txBody>
      </p:sp>
      <p:pic>
        <p:nvPicPr>
          <p:cNvPr id="105" name="Picture Placeholder 104"/>
          <p:cNvPicPr>
            <a:picLocks noGrp="1" noChangeAspect="1"/>
          </p:cNvPicPr>
          <p:nvPr>
            <p:ph type="pic" sz="quarter" idx="43"/>
          </p:nvPr>
        </p:nvPicPr>
        <p:blipFill>
          <a:blip r:embed="rId6">
            <a:extLst>
              <a:ext uri="{28A0092B-C50C-407E-A947-70E740481C1C}">
                <a14:useLocalDpi xmlns:a14="http://schemas.microsoft.com/office/drawing/2010/main" val="0"/>
              </a:ext>
            </a:extLst>
          </a:blip>
          <a:srcRect/>
          <a:stretch/>
        </p:blipFill>
        <p:spPr>
          <a:xfrm>
            <a:off x="36572258" y="0"/>
            <a:ext cx="7318942" cy="3842445"/>
          </a:xfrm>
        </p:spPr>
      </p:pic>
      <p:pic>
        <p:nvPicPr>
          <p:cNvPr id="10" name="Picture 9" descr="Logo&#10;&#10;Description automatically generated">
            <a:extLst>
              <a:ext uri="{FF2B5EF4-FFF2-40B4-BE49-F238E27FC236}">
                <a16:creationId xmlns:a16="http://schemas.microsoft.com/office/drawing/2014/main" id="{3F8E8F42-3CAF-2346-89BA-BDF8D9CEA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1729" y="29451849"/>
            <a:ext cx="3134139" cy="3134139"/>
          </a:xfrm>
          <a:prstGeom prst="rect">
            <a:avLst/>
          </a:prstGeom>
        </p:spPr>
      </p:pic>
      <p:sp>
        <p:nvSpPr>
          <p:cNvPr id="20" name="TextBox 19">
            <a:extLst>
              <a:ext uri="{FF2B5EF4-FFF2-40B4-BE49-F238E27FC236}">
                <a16:creationId xmlns:a16="http://schemas.microsoft.com/office/drawing/2014/main" id="{9785E066-1528-6E42-9C60-72F3C7AE91AD}"/>
              </a:ext>
            </a:extLst>
          </p:cNvPr>
          <p:cNvSpPr txBox="1"/>
          <p:nvPr/>
        </p:nvSpPr>
        <p:spPr>
          <a:xfrm>
            <a:off x="1158240" y="2047454"/>
            <a:ext cx="38166261" cy="1692771"/>
          </a:xfrm>
          <a:prstGeom prst="rect">
            <a:avLst/>
          </a:prstGeom>
          <a:noFill/>
        </p:spPr>
        <p:txBody>
          <a:bodyPr wrap="square" rtlCol="0">
            <a:spAutoFit/>
          </a:bodyPr>
          <a:lstStyle/>
          <a:p>
            <a:r>
              <a:rPr lang="en-US" sz="3200" dirty="0">
                <a:solidFill>
                  <a:schemeClr val="bg1"/>
                </a:solidFill>
              </a:rPr>
              <a:t>M. P. Springstead,</a:t>
            </a:r>
            <a:r>
              <a:rPr lang="en-US" sz="3200" baseline="30000" dirty="0">
                <a:solidFill>
                  <a:schemeClr val="bg1"/>
                </a:solidFill>
              </a:rPr>
              <a:t>1</a:t>
            </a:r>
            <a:r>
              <a:rPr lang="en-US" sz="3200" dirty="0">
                <a:solidFill>
                  <a:schemeClr val="bg1"/>
                </a:solidFill>
              </a:rPr>
              <a:t> H. J. LeFevre,</a:t>
            </a:r>
            <a:r>
              <a:rPr lang="en-US" sz="3200" baseline="30000" dirty="0">
                <a:solidFill>
                  <a:schemeClr val="bg1"/>
                </a:solidFill>
              </a:rPr>
              <a:t>1</a:t>
            </a:r>
            <a:r>
              <a:rPr lang="en-US" sz="3200" dirty="0">
                <a:solidFill>
                  <a:schemeClr val="bg1"/>
                </a:solidFill>
              </a:rPr>
              <a:t> T. N. Nagayama,</a:t>
            </a:r>
            <a:r>
              <a:rPr lang="en-US" sz="3200" baseline="30000" dirty="0">
                <a:solidFill>
                  <a:schemeClr val="bg1"/>
                </a:solidFill>
              </a:rPr>
              <a:t>2 </a:t>
            </a:r>
            <a:r>
              <a:rPr lang="en-US" sz="3200" dirty="0">
                <a:solidFill>
                  <a:schemeClr val="bg1"/>
                </a:solidFill>
              </a:rPr>
              <a:t> G. P. Loisel,</a:t>
            </a:r>
            <a:r>
              <a:rPr lang="en-US" sz="3200" baseline="30000" dirty="0">
                <a:solidFill>
                  <a:schemeClr val="bg1"/>
                </a:solidFill>
              </a:rPr>
              <a:t>2 </a:t>
            </a:r>
            <a:r>
              <a:rPr lang="en-US" sz="3200" dirty="0">
                <a:solidFill>
                  <a:schemeClr val="bg1"/>
                </a:solidFill>
              </a:rPr>
              <a:t>J. E. Bailey,</a:t>
            </a:r>
            <a:r>
              <a:rPr lang="en-US" sz="3200" baseline="30000" dirty="0">
                <a:solidFill>
                  <a:schemeClr val="bg1"/>
                </a:solidFill>
              </a:rPr>
              <a:t>2</a:t>
            </a:r>
            <a:r>
              <a:rPr lang="en-US" sz="3200" dirty="0">
                <a:solidFill>
                  <a:schemeClr val="bg1"/>
                </a:solidFill>
              </a:rPr>
              <a:t> S. R. Klein,</a:t>
            </a:r>
            <a:r>
              <a:rPr lang="en-US" sz="3200" baseline="30000" dirty="0">
                <a:solidFill>
                  <a:schemeClr val="bg1"/>
                </a:solidFill>
              </a:rPr>
              <a:t>1</a:t>
            </a:r>
            <a:r>
              <a:rPr lang="en-US" sz="3200" dirty="0">
                <a:solidFill>
                  <a:schemeClr val="bg1"/>
                </a:solidFill>
              </a:rPr>
              <a:t> R. C. Mancini,</a:t>
            </a:r>
            <a:r>
              <a:rPr lang="en-US" sz="3200" baseline="30000" dirty="0">
                <a:solidFill>
                  <a:schemeClr val="bg1"/>
                </a:solidFill>
              </a:rPr>
              <a:t>3</a:t>
            </a:r>
            <a:r>
              <a:rPr lang="en-US" sz="3200" dirty="0">
                <a:solidFill>
                  <a:schemeClr val="bg1"/>
                </a:solidFill>
              </a:rPr>
              <a:t> K. J. Swanson,</a:t>
            </a:r>
            <a:r>
              <a:rPr lang="en-US" sz="3200" baseline="30000" dirty="0">
                <a:solidFill>
                  <a:schemeClr val="bg1"/>
                </a:solidFill>
              </a:rPr>
              <a:t>3</a:t>
            </a:r>
            <a:r>
              <a:rPr lang="en-US" sz="3200" dirty="0">
                <a:solidFill>
                  <a:schemeClr val="bg1"/>
                </a:solidFill>
              </a:rPr>
              <a:t> D. E. Winget,</a:t>
            </a:r>
            <a:r>
              <a:rPr lang="en-US" sz="3200" baseline="30000" dirty="0">
                <a:solidFill>
                  <a:schemeClr val="bg1"/>
                </a:solidFill>
              </a:rPr>
              <a:t>4</a:t>
            </a:r>
            <a:r>
              <a:rPr lang="en-US" sz="3200" dirty="0">
                <a:solidFill>
                  <a:schemeClr val="bg1"/>
                </a:solidFill>
              </a:rPr>
              <a:t> B. H. Dunlap,</a:t>
            </a:r>
            <a:r>
              <a:rPr lang="en-US" sz="3200" baseline="30000" dirty="0">
                <a:solidFill>
                  <a:schemeClr val="bg1"/>
                </a:solidFill>
              </a:rPr>
              <a:t>4</a:t>
            </a:r>
            <a:r>
              <a:rPr lang="en-US" sz="3200" dirty="0">
                <a:solidFill>
                  <a:schemeClr val="bg1"/>
                </a:solidFill>
              </a:rPr>
              <a:t> J. S. Davis,</a:t>
            </a:r>
            <a:r>
              <a:rPr lang="en-US" sz="3200" baseline="30000" dirty="0">
                <a:solidFill>
                  <a:schemeClr val="bg1"/>
                </a:solidFill>
              </a:rPr>
              <a:t>1</a:t>
            </a:r>
            <a:r>
              <a:rPr lang="en-US" sz="3200" dirty="0">
                <a:solidFill>
                  <a:schemeClr val="bg1"/>
                </a:solidFill>
              </a:rPr>
              <a:t> W.J.Gray</a:t>
            </a:r>
            <a:r>
              <a:rPr lang="en-US" sz="3200" baseline="30000" dirty="0">
                <a:solidFill>
                  <a:schemeClr val="bg1"/>
                </a:solidFill>
              </a:rPr>
              <a:t>1</a:t>
            </a:r>
            <a:r>
              <a:rPr lang="en-US" sz="3200" dirty="0">
                <a:solidFill>
                  <a:schemeClr val="bg1"/>
                </a:solidFill>
              </a:rPr>
              <a:t>, C.C. Kuranz,</a:t>
            </a:r>
            <a:r>
              <a:rPr lang="en-US" sz="3200" baseline="30000" dirty="0">
                <a:solidFill>
                  <a:schemeClr val="bg1"/>
                </a:solidFill>
              </a:rPr>
              <a:t>1 </a:t>
            </a:r>
            <a:r>
              <a:rPr lang="en-US" sz="3200" dirty="0">
                <a:solidFill>
                  <a:schemeClr val="bg1"/>
                </a:solidFill>
              </a:rPr>
              <a:t>R. P. Drake</a:t>
            </a:r>
            <a:r>
              <a:rPr lang="en-US" sz="3200" baseline="30000" dirty="0">
                <a:solidFill>
                  <a:schemeClr val="bg1"/>
                </a:solidFill>
              </a:rPr>
              <a:t>1</a:t>
            </a:r>
            <a:endParaRPr lang="en-US" sz="3200" dirty="0">
              <a:solidFill>
                <a:schemeClr val="bg1"/>
              </a:solidFill>
            </a:endParaRPr>
          </a:p>
          <a:p>
            <a:r>
              <a:rPr lang="en-US" sz="1800" i="1" baseline="30000" dirty="0">
                <a:solidFill>
                  <a:schemeClr val="bg1"/>
                </a:solidFill>
              </a:rPr>
              <a:t>1</a:t>
            </a:r>
            <a:r>
              <a:rPr lang="en-US" sz="1800" i="1" dirty="0">
                <a:solidFill>
                  <a:schemeClr val="bg1"/>
                </a:solidFill>
              </a:rPr>
              <a:t>University of Michigan, Center for Laboratory Astrophysics, Ann Arbor, Michigan, 48105, USA</a:t>
            </a:r>
            <a:endParaRPr lang="en-US" sz="1800" dirty="0">
              <a:solidFill>
                <a:schemeClr val="bg1"/>
              </a:solidFill>
            </a:endParaRPr>
          </a:p>
          <a:p>
            <a:r>
              <a:rPr lang="en-US" sz="1800" i="1" baseline="30000" dirty="0">
                <a:solidFill>
                  <a:schemeClr val="bg1"/>
                </a:solidFill>
              </a:rPr>
              <a:t>2</a:t>
            </a:r>
            <a:r>
              <a:rPr lang="en-US" sz="1800" i="1" dirty="0">
                <a:solidFill>
                  <a:schemeClr val="bg1"/>
                </a:solidFill>
              </a:rPr>
              <a:t> Sandia National Laboratory, Albuquerque, New Mexico, 87122, USA</a:t>
            </a:r>
            <a:endParaRPr lang="en-US" sz="1800" dirty="0">
              <a:solidFill>
                <a:schemeClr val="bg1"/>
              </a:solidFill>
            </a:endParaRPr>
          </a:p>
          <a:p>
            <a:r>
              <a:rPr lang="en-US" sz="1800" i="1" baseline="30000" dirty="0">
                <a:solidFill>
                  <a:schemeClr val="bg1"/>
                </a:solidFill>
              </a:rPr>
              <a:t>3</a:t>
            </a:r>
            <a:r>
              <a:rPr lang="en-US" sz="1800" i="1" dirty="0">
                <a:solidFill>
                  <a:schemeClr val="bg1"/>
                </a:solidFill>
              </a:rPr>
              <a:t>University of Nevada, Department of Physics, Reno, Nevada, 89557, USA</a:t>
            </a:r>
            <a:endParaRPr lang="en-US" sz="1800" dirty="0">
              <a:solidFill>
                <a:schemeClr val="bg1"/>
              </a:solidFill>
            </a:endParaRPr>
          </a:p>
          <a:p>
            <a:r>
              <a:rPr lang="en-US" sz="1800" i="1" baseline="30000" dirty="0">
                <a:solidFill>
                  <a:schemeClr val="bg1"/>
                </a:solidFill>
              </a:rPr>
              <a:t>4</a:t>
            </a:r>
            <a:r>
              <a:rPr lang="en-US" sz="1800" i="1" dirty="0">
                <a:solidFill>
                  <a:schemeClr val="bg1"/>
                </a:solidFill>
              </a:rPr>
              <a:t>University of Texas and McDonald Observatory, Austin, Texas, 78712, USA</a:t>
            </a:r>
            <a:endParaRPr lang="en-US" sz="1800" dirty="0">
              <a:solidFill>
                <a:schemeClr val="bg1"/>
              </a:solidFill>
            </a:endParaRPr>
          </a:p>
        </p:txBody>
      </p:sp>
      <p:sp>
        <p:nvSpPr>
          <p:cNvPr id="24" name="TextBox 23">
            <a:extLst>
              <a:ext uri="{FF2B5EF4-FFF2-40B4-BE49-F238E27FC236}">
                <a16:creationId xmlns:a16="http://schemas.microsoft.com/office/drawing/2014/main" id="{1AC5A9F4-D3C6-2848-A438-C1B4F77B63B9}"/>
              </a:ext>
            </a:extLst>
          </p:cNvPr>
          <p:cNvSpPr txBox="1"/>
          <p:nvPr/>
        </p:nvSpPr>
        <p:spPr>
          <a:xfrm>
            <a:off x="36334700" y="3898900"/>
            <a:ext cx="184731" cy="1015663"/>
          </a:xfrm>
          <a:prstGeom prst="rect">
            <a:avLst/>
          </a:prstGeom>
          <a:noFill/>
        </p:spPr>
        <p:txBody>
          <a:bodyPr wrap="none" rtlCol="0">
            <a:spAutoFit/>
          </a:bodyPr>
          <a:lstStyle/>
          <a:p>
            <a:endParaRPr lang="en-US" sz="6000" dirty="0" err="1"/>
          </a:p>
        </p:txBody>
      </p:sp>
      <p:pic>
        <p:nvPicPr>
          <p:cNvPr id="35" name="Picture 34">
            <a:extLst>
              <a:ext uri="{FF2B5EF4-FFF2-40B4-BE49-F238E27FC236}">
                <a16:creationId xmlns:a16="http://schemas.microsoft.com/office/drawing/2014/main" id="{04A7334B-40FD-5D41-B840-3F0F10BD4063}"/>
              </a:ext>
            </a:extLst>
          </p:cNvPr>
          <p:cNvPicPr>
            <a:picLocks noChangeAspect="1"/>
          </p:cNvPicPr>
          <p:nvPr/>
        </p:nvPicPr>
        <p:blipFill>
          <a:blip r:embed="rId8"/>
          <a:stretch>
            <a:fillRect/>
          </a:stretch>
        </p:blipFill>
        <p:spPr>
          <a:xfrm>
            <a:off x="1188720" y="16964587"/>
            <a:ext cx="12760681" cy="3655825"/>
          </a:xfrm>
          <a:prstGeom prst="rect">
            <a:avLst/>
          </a:prstGeom>
        </p:spPr>
      </p:pic>
      <p:pic>
        <p:nvPicPr>
          <p:cNvPr id="40" name="Picture 39" descr="A picture containing indoor, small, sitting, sink&#10;&#10;Description automatically generated">
            <a:extLst>
              <a:ext uri="{FF2B5EF4-FFF2-40B4-BE49-F238E27FC236}">
                <a16:creationId xmlns:a16="http://schemas.microsoft.com/office/drawing/2014/main" id="{C41BAD19-8B26-6F45-B711-5370707178A5}"/>
              </a:ext>
            </a:extLst>
          </p:cNvPr>
          <p:cNvPicPr>
            <a:picLocks noChangeAspect="1"/>
          </p:cNvPicPr>
          <p:nvPr/>
        </p:nvPicPr>
        <p:blipFill rotWithShape="1">
          <a:blip r:embed="rId9">
            <a:extLst>
              <a:ext uri="{28A0092B-C50C-407E-A947-70E740481C1C}">
                <a14:useLocalDpi xmlns:a14="http://schemas.microsoft.com/office/drawing/2010/main" val="0"/>
              </a:ext>
            </a:extLst>
          </a:blip>
          <a:srcRect l="15901" t="3768" r="10063"/>
          <a:stretch/>
        </p:blipFill>
        <p:spPr>
          <a:xfrm rot="5400000">
            <a:off x="21987513" y="7213471"/>
            <a:ext cx="6439905" cy="6277870"/>
          </a:xfrm>
          <a:prstGeom prst="rect">
            <a:avLst/>
          </a:prstGeom>
        </p:spPr>
      </p:pic>
      <p:pic>
        <p:nvPicPr>
          <p:cNvPr id="50" name="Content Placeholder 49">
            <a:extLst>
              <a:ext uri="{FF2B5EF4-FFF2-40B4-BE49-F238E27FC236}">
                <a16:creationId xmlns:a16="http://schemas.microsoft.com/office/drawing/2014/main" id="{E027CFC1-708C-4E47-AC2A-097B88D033EC}"/>
              </a:ext>
            </a:extLst>
          </p:cNvPr>
          <p:cNvPicPr>
            <a:picLocks noGrp="1" noChangeAspect="1"/>
          </p:cNvPicPr>
          <p:nvPr>
            <p:ph sz="quarter" idx="27"/>
          </p:nvPr>
        </p:nvPicPr>
        <p:blipFill rotWithShape="1">
          <a:blip r:embed="rId10">
            <a:extLst>
              <a:ext uri="{28A0092B-C50C-407E-A947-70E740481C1C}">
                <a14:useLocalDpi xmlns:a14="http://schemas.microsoft.com/office/drawing/2010/main" val="0"/>
              </a:ext>
            </a:extLst>
          </a:blip>
          <a:srcRect l="2869" r="2869"/>
          <a:stretch/>
        </p:blipFill>
        <p:spPr>
          <a:xfrm>
            <a:off x="15544799" y="7113110"/>
            <a:ext cx="6277871" cy="6439906"/>
          </a:xfrm>
          <a:prstGeom prst="rect">
            <a:avLst/>
          </a:prstGeom>
        </p:spPr>
      </p:pic>
      <p:pic>
        <p:nvPicPr>
          <p:cNvPr id="51" name="Picture 50" descr="A screenshot of a cell phone&#10;&#10;Description automatically generated">
            <a:extLst>
              <a:ext uri="{FF2B5EF4-FFF2-40B4-BE49-F238E27FC236}">
                <a16:creationId xmlns:a16="http://schemas.microsoft.com/office/drawing/2014/main" id="{E4200527-A45D-E740-8A35-BFFE38AB975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798"/>
          <a:stretch/>
        </p:blipFill>
        <p:spPr>
          <a:xfrm>
            <a:off x="15435925" y="13661555"/>
            <a:ext cx="12760681" cy="6439906"/>
          </a:xfrm>
          <a:prstGeom prst="rect">
            <a:avLst/>
          </a:prstGeom>
        </p:spPr>
      </p:pic>
      <p:graphicFrame>
        <p:nvGraphicFramePr>
          <p:cNvPr id="56" name="Table 57">
            <a:extLst>
              <a:ext uri="{FF2B5EF4-FFF2-40B4-BE49-F238E27FC236}">
                <a16:creationId xmlns:a16="http://schemas.microsoft.com/office/drawing/2014/main" id="{DCFEE19F-18B7-A448-9B84-6ABA22B1C3E8}"/>
              </a:ext>
            </a:extLst>
          </p:cNvPr>
          <p:cNvGraphicFramePr>
            <a:graphicFrameLocks noGrp="1"/>
          </p:cNvGraphicFramePr>
          <p:nvPr>
            <p:ph sz="quarter" idx="26"/>
            <p:extLst>
              <p:ext uri="{D42A27DB-BD31-4B8C-83A1-F6EECF244321}">
                <p14:modId xmlns:p14="http://schemas.microsoft.com/office/powerpoint/2010/main" val="1577466490"/>
              </p:ext>
            </p:extLst>
          </p:nvPr>
        </p:nvGraphicFramePr>
        <p:xfrm>
          <a:off x="29915179" y="20167841"/>
          <a:ext cx="12937510" cy="3183951"/>
        </p:xfrm>
        <a:graphic>
          <a:graphicData uri="http://schemas.openxmlformats.org/drawingml/2006/table">
            <a:tbl>
              <a:tblPr firstRow="1" bandRow="1">
                <a:tableStyleId>{69012ECD-51FC-41F1-AA8D-1B2483CD663E}</a:tableStyleId>
              </a:tblPr>
              <a:tblGrid>
                <a:gridCol w="4221739">
                  <a:extLst>
                    <a:ext uri="{9D8B030D-6E8A-4147-A177-3AD203B41FA5}">
                      <a16:colId xmlns:a16="http://schemas.microsoft.com/office/drawing/2014/main" val="2156532356"/>
                    </a:ext>
                  </a:extLst>
                </a:gridCol>
                <a:gridCol w="3132307">
                  <a:extLst>
                    <a:ext uri="{9D8B030D-6E8A-4147-A177-3AD203B41FA5}">
                      <a16:colId xmlns:a16="http://schemas.microsoft.com/office/drawing/2014/main" val="1903705126"/>
                    </a:ext>
                  </a:extLst>
                </a:gridCol>
                <a:gridCol w="5583464">
                  <a:extLst>
                    <a:ext uri="{9D8B030D-6E8A-4147-A177-3AD203B41FA5}">
                      <a16:colId xmlns:a16="http://schemas.microsoft.com/office/drawing/2014/main" val="3684607765"/>
                    </a:ext>
                  </a:extLst>
                </a:gridCol>
              </a:tblGrid>
              <a:tr h="867471">
                <a:tc>
                  <a:txBody>
                    <a:bodyPr/>
                    <a:lstStyle/>
                    <a:p>
                      <a:pPr algn="ctr"/>
                      <a:r>
                        <a:rPr lang="en-US" sz="3200" dirty="0">
                          <a:solidFill>
                            <a:schemeClr val="tx1"/>
                          </a:solidFill>
                        </a:rPr>
                        <a:t>Wavelength [nm]</a:t>
                      </a:r>
                    </a:p>
                  </a:txBody>
                  <a:tcPr/>
                </a:tc>
                <a:tc>
                  <a:txBody>
                    <a:bodyPr/>
                    <a:lstStyle/>
                    <a:p>
                      <a:r>
                        <a:rPr lang="en-US" sz="3200" dirty="0">
                          <a:solidFill>
                            <a:schemeClr val="tx1"/>
                          </a:solidFill>
                        </a:rPr>
                        <a:t>Intensity</a:t>
                      </a:r>
                    </a:p>
                  </a:txBody>
                  <a:tcPr/>
                </a:tc>
                <a:tc>
                  <a:txBody>
                    <a:bodyPr/>
                    <a:lstStyle/>
                    <a:p>
                      <a:r>
                        <a:rPr lang="en-US" sz="3200" dirty="0">
                          <a:solidFill>
                            <a:schemeClr val="tx1"/>
                          </a:solidFill>
                        </a:rPr>
                        <a:t>Probe</a:t>
                      </a:r>
                    </a:p>
                  </a:txBody>
                  <a:tcPr/>
                </a:tc>
                <a:extLst>
                  <a:ext uri="{0D108BD9-81ED-4DB2-BD59-A6C34878D82A}">
                    <a16:rowId xmlns:a16="http://schemas.microsoft.com/office/drawing/2014/main" val="328133662"/>
                  </a:ext>
                </a:extLst>
              </a:tr>
              <a:tr h="482858">
                <a:tc>
                  <a:txBody>
                    <a:bodyPr/>
                    <a:lstStyle/>
                    <a:p>
                      <a:pPr algn="l"/>
                      <a:r>
                        <a:rPr lang="en-US" sz="3200" dirty="0"/>
                        <a:t>410.8</a:t>
                      </a:r>
                    </a:p>
                  </a:txBody>
                  <a:tcPr anchor="ctr"/>
                </a:tc>
                <a:tc>
                  <a:txBody>
                    <a:bodyPr/>
                    <a:lstStyle/>
                    <a:p>
                      <a:pPr algn="l"/>
                      <a:r>
                        <a:rPr lang="en-US" sz="3200" dirty="0"/>
                        <a:t>Standard</a:t>
                      </a:r>
                    </a:p>
                  </a:txBody>
                  <a:tcPr anchor="ctr"/>
                </a:tc>
                <a:tc>
                  <a:txBody>
                    <a:bodyPr/>
                    <a:lstStyle/>
                    <a:p>
                      <a:pPr algn="l"/>
                      <a:r>
                        <a:rPr lang="en-US" sz="3200" dirty="0"/>
                        <a:t>Density</a:t>
                      </a:r>
                    </a:p>
                  </a:txBody>
                  <a:tcPr anchor="ctr"/>
                </a:tc>
                <a:extLst>
                  <a:ext uri="{0D108BD9-81ED-4DB2-BD59-A6C34878D82A}">
                    <a16:rowId xmlns:a16="http://schemas.microsoft.com/office/drawing/2014/main" val="318730893"/>
                  </a:ext>
                </a:extLst>
              </a:tr>
              <a:tr h="449413">
                <a:tc>
                  <a:txBody>
                    <a:bodyPr/>
                    <a:lstStyle/>
                    <a:p>
                      <a:pPr algn="l"/>
                      <a:r>
                        <a:rPr lang="en-US" sz="3200" b="1" dirty="0"/>
                        <a:t>454.3</a:t>
                      </a:r>
                    </a:p>
                  </a:txBody>
                  <a:tcPr anchor="ctr">
                    <a:solidFill>
                      <a:schemeClr val="bg1">
                        <a:lumMod val="95000"/>
                      </a:schemeClr>
                    </a:solidFill>
                  </a:tcPr>
                </a:tc>
                <a:tc>
                  <a:txBody>
                    <a:bodyPr/>
                    <a:lstStyle/>
                    <a:p>
                      <a:pPr algn="l"/>
                      <a:r>
                        <a:rPr lang="en-US" sz="3200" b="1" dirty="0"/>
                        <a:t>Strong</a:t>
                      </a:r>
                    </a:p>
                  </a:txBody>
                  <a:tcPr anchor="ctr">
                    <a:solidFill>
                      <a:schemeClr val="bg1">
                        <a:lumMod val="95000"/>
                      </a:schemeClr>
                    </a:solidFill>
                  </a:tcPr>
                </a:tc>
                <a:tc>
                  <a:txBody>
                    <a:bodyPr/>
                    <a:lstStyle/>
                    <a:p>
                      <a:pPr algn="l"/>
                      <a:r>
                        <a:rPr lang="en-US" sz="3200" b="1" dirty="0"/>
                        <a:t>Density / Temperature</a:t>
                      </a:r>
                    </a:p>
                  </a:txBody>
                  <a:tcPr anchor="ctr">
                    <a:solidFill>
                      <a:schemeClr val="bg1">
                        <a:lumMod val="95000"/>
                      </a:schemeClr>
                    </a:solidFill>
                  </a:tcPr>
                </a:tc>
                <a:extLst>
                  <a:ext uri="{0D108BD9-81ED-4DB2-BD59-A6C34878D82A}">
                    <a16:rowId xmlns:a16="http://schemas.microsoft.com/office/drawing/2014/main" val="2653541338"/>
                  </a:ext>
                </a:extLst>
              </a:tr>
              <a:tr h="482858">
                <a:tc>
                  <a:txBody>
                    <a:bodyPr/>
                    <a:lstStyle/>
                    <a:p>
                      <a:pPr algn="l"/>
                      <a:r>
                        <a:rPr lang="en-US" sz="3200" dirty="0"/>
                        <a:t>522.1</a:t>
                      </a:r>
                    </a:p>
                  </a:txBody>
                  <a:tcPr anchor="ctr"/>
                </a:tc>
                <a:tc>
                  <a:txBody>
                    <a:bodyPr/>
                    <a:lstStyle/>
                    <a:p>
                      <a:pPr algn="l"/>
                      <a:r>
                        <a:rPr lang="en-US" sz="3200" dirty="0"/>
                        <a:t>Standard</a:t>
                      </a:r>
                    </a:p>
                  </a:txBody>
                  <a:tcPr anchor="ctr"/>
                </a:tc>
                <a:tc>
                  <a:txBody>
                    <a:bodyPr/>
                    <a:lstStyle/>
                    <a:p>
                      <a:pPr algn="l"/>
                      <a:r>
                        <a:rPr lang="en-US" sz="3200" dirty="0"/>
                        <a:t>Temperature</a:t>
                      </a:r>
                    </a:p>
                  </a:txBody>
                  <a:tcPr anchor="ctr"/>
                </a:tc>
                <a:extLst>
                  <a:ext uri="{0D108BD9-81ED-4DB2-BD59-A6C34878D82A}">
                    <a16:rowId xmlns:a16="http://schemas.microsoft.com/office/drawing/2014/main" val="3311640386"/>
                  </a:ext>
                </a:extLst>
              </a:tr>
              <a:tr h="482858">
                <a:tc>
                  <a:txBody>
                    <a:bodyPr/>
                    <a:lstStyle/>
                    <a:p>
                      <a:pPr algn="l"/>
                      <a:r>
                        <a:rPr lang="en-US" sz="3200" dirty="0"/>
                        <a:t>647.4</a:t>
                      </a:r>
                    </a:p>
                  </a:txBody>
                  <a:tcPr anchor="ctr"/>
                </a:tc>
                <a:tc>
                  <a:txBody>
                    <a:bodyPr/>
                    <a:lstStyle/>
                    <a:p>
                      <a:pPr algn="l"/>
                      <a:r>
                        <a:rPr lang="en-US" sz="3200" dirty="0"/>
                        <a:t>Weak</a:t>
                      </a:r>
                    </a:p>
                  </a:txBody>
                  <a:tcPr anchor="ctr"/>
                </a:tc>
                <a:tc>
                  <a:txBody>
                    <a:bodyPr/>
                    <a:lstStyle/>
                    <a:p>
                      <a:pPr algn="l"/>
                      <a:r>
                        <a:rPr lang="en-US" sz="3200" dirty="0"/>
                        <a:t>Temperature</a:t>
                      </a:r>
                    </a:p>
                  </a:txBody>
                  <a:tcPr anchor="ctr"/>
                </a:tc>
                <a:extLst>
                  <a:ext uri="{0D108BD9-81ED-4DB2-BD59-A6C34878D82A}">
                    <a16:rowId xmlns:a16="http://schemas.microsoft.com/office/drawing/2014/main" val="1387679552"/>
                  </a:ext>
                </a:extLst>
              </a:tr>
            </a:tbl>
          </a:graphicData>
        </a:graphic>
      </p:graphicFrame>
      <p:sp>
        <p:nvSpPr>
          <p:cNvPr id="64" name="Text Placeholder 70">
            <a:extLst>
              <a:ext uri="{FF2B5EF4-FFF2-40B4-BE49-F238E27FC236}">
                <a16:creationId xmlns:a16="http://schemas.microsoft.com/office/drawing/2014/main" id="{16ABDBE2-0B49-A94E-B005-B42E2CD16769}"/>
              </a:ext>
            </a:extLst>
          </p:cNvPr>
          <p:cNvSpPr txBox="1">
            <a:spLocks/>
          </p:cNvSpPr>
          <p:nvPr/>
        </p:nvSpPr>
        <p:spPr>
          <a:xfrm>
            <a:off x="29796805" y="1021291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r>
              <a:rPr lang="en-US" dirty="0"/>
              <a:t>Streaked Visible Spectrometer (SVS)</a:t>
            </a:r>
          </a:p>
        </p:txBody>
      </p:sp>
      <p:pic>
        <p:nvPicPr>
          <p:cNvPr id="73" name="Picture 72">
            <a:extLst>
              <a:ext uri="{FF2B5EF4-FFF2-40B4-BE49-F238E27FC236}">
                <a16:creationId xmlns:a16="http://schemas.microsoft.com/office/drawing/2014/main" id="{D832C7AC-7CC2-F041-B04B-A13B92DD1A36}"/>
              </a:ext>
            </a:extLst>
          </p:cNvPr>
          <p:cNvPicPr>
            <a:picLocks noChangeAspect="1"/>
          </p:cNvPicPr>
          <p:nvPr/>
        </p:nvPicPr>
        <p:blipFill rotWithShape="1">
          <a:blip r:embed="rId12">
            <a:extLst>
              <a:ext uri="{28A0092B-C50C-407E-A947-70E740481C1C}">
                <a14:useLocalDpi xmlns:a14="http://schemas.microsoft.com/office/drawing/2010/main" val="0"/>
              </a:ext>
            </a:extLst>
          </a:blip>
          <a:srcRect l="17731" b="15009"/>
          <a:stretch/>
        </p:blipFill>
        <p:spPr>
          <a:xfrm>
            <a:off x="30499085" y="13942037"/>
            <a:ext cx="5835615" cy="4630373"/>
          </a:xfrm>
          <a:prstGeom prst="rect">
            <a:avLst/>
          </a:prstGeom>
        </p:spPr>
      </p:pic>
      <p:pic>
        <p:nvPicPr>
          <p:cNvPr id="74" name="Content Placeholder 56" descr="A close up of a map&#10;&#10;Description automatically generated">
            <a:extLst>
              <a:ext uri="{FF2B5EF4-FFF2-40B4-BE49-F238E27FC236}">
                <a16:creationId xmlns:a16="http://schemas.microsoft.com/office/drawing/2014/main" id="{A06B79BD-FA84-0141-B928-70C9A504E969}"/>
              </a:ext>
            </a:extLst>
          </p:cNvPr>
          <p:cNvPicPr>
            <a:picLocks noChangeAspect="1"/>
          </p:cNvPicPr>
          <p:nvPr/>
        </p:nvPicPr>
        <p:blipFill rotWithShape="1">
          <a:blip r:embed="rId13">
            <a:extLst>
              <a:ext uri="{28A0092B-C50C-407E-A947-70E740481C1C}">
                <a14:useLocalDpi xmlns:a14="http://schemas.microsoft.com/office/drawing/2010/main" val="0"/>
              </a:ext>
            </a:extLst>
          </a:blip>
          <a:srcRect l="55013" t="52834" r="-2041" b="5175"/>
          <a:stretch/>
        </p:blipFill>
        <p:spPr>
          <a:xfrm>
            <a:off x="36858965" y="14158345"/>
            <a:ext cx="6159318" cy="4538609"/>
          </a:xfrm>
          <a:prstGeom prst="rect">
            <a:avLst/>
          </a:prstGeom>
        </p:spPr>
      </p:pic>
      <p:sp>
        <p:nvSpPr>
          <p:cNvPr id="77" name="Content Placeholder 5">
            <a:extLst>
              <a:ext uri="{FF2B5EF4-FFF2-40B4-BE49-F238E27FC236}">
                <a16:creationId xmlns:a16="http://schemas.microsoft.com/office/drawing/2014/main" id="{DFAC24F0-1C67-D54C-9CBB-32B8960C4086}"/>
              </a:ext>
            </a:extLst>
          </p:cNvPr>
          <p:cNvSpPr txBox="1">
            <a:spLocks/>
          </p:cNvSpPr>
          <p:nvPr/>
        </p:nvSpPr>
        <p:spPr>
          <a:xfrm>
            <a:off x="29750768" y="11531033"/>
            <a:ext cx="12801600" cy="4538610"/>
          </a:xfrm>
          <a:prstGeom prst="rect">
            <a:avLst/>
          </a:prstGeom>
        </p:spPr>
        <p:txBody>
          <a:bodyPr vert="horz" lIns="91440" tIns="182880" rIns="91440" bIns="45720" rtlCol="0">
            <a:norm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r>
              <a:rPr lang="en-US" b="1" dirty="0"/>
              <a:t>Primary diagnostic to determine the temperature and density</a:t>
            </a:r>
          </a:p>
          <a:p>
            <a:r>
              <a:rPr lang="en-US" b="1" dirty="0"/>
              <a:t>Will utilize spectral line ratios to characterize plasma and determine ionization state distribution</a:t>
            </a:r>
          </a:p>
        </p:txBody>
      </p:sp>
      <p:sp>
        <p:nvSpPr>
          <p:cNvPr id="61" name="TextBox 60">
            <a:extLst>
              <a:ext uri="{FF2B5EF4-FFF2-40B4-BE49-F238E27FC236}">
                <a16:creationId xmlns:a16="http://schemas.microsoft.com/office/drawing/2014/main" id="{868B2ED1-07B1-214A-9137-51EEDE3071EF}"/>
              </a:ext>
            </a:extLst>
          </p:cNvPr>
          <p:cNvSpPr txBox="1"/>
          <p:nvPr/>
        </p:nvSpPr>
        <p:spPr>
          <a:xfrm>
            <a:off x="32193029" y="18572410"/>
            <a:ext cx="4217527" cy="584775"/>
          </a:xfrm>
          <a:prstGeom prst="rect">
            <a:avLst/>
          </a:prstGeom>
          <a:noFill/>
        </p:spPr>
        <p:txBody>
          <a:bodyPr wrap="square" rtlCol="0">
            <a:spAutoFit/>
          </a:bodyPr>
          <a:lstStyle/>
          <a:p>
            <a:r>
              <a:rPr lang="en-US" sz="3200" b="1" dirty="0"/>
              <a:t>Wavelength [nm]</a:t>
            </a:r>
          </a:p>
        </p:txBody>
      </p:sp>
      <p:sp>
        <p:nvSpPr>
          <p:cNvPr id="79" name="TextBox 78">
            <a:extLst>
              <a:ext uri="{FF2B5EF4-FFF2-40B4-BE49-F238E27FC236}">
                <a16:creationId xmlns:a16="http://schemas.microsoft.com/office/drawing/2014/main" id="{381C988A-58CB-6E4D-9B5D-03FC154E0F1F}"/>
              </a:ext>
            </a:extLst>
          </p:cNvPr>
          <p:cNvSpPr txBox="1"/>
          <p:nvPr/>
        </p:nvSpPr>
        <p:spPr>
          <a:xfrm>
            <a:off x="38484636" y="18584446"/>
            <a:ext cx="4217527" cy="584775"/>
          </a:xfrm>
          <a:prstGeom prst="rect">
            <a:avLst/>
          </a:prstGeom>
          <a:noFill/>
        </p:spPr>
        <p:txBody>
          <a:bodyPr wrap="square" rtlCol="0">
            <a:spAutoFit/>
          </a:bodyPr>
          <a:lstStyle/>
          <a:p>
            <a:r>
              <a:rPr lang="en-US" sz="3200" b="1" dirty="0"/>
              <a:t>Energy [eV]</a:t>
            </a:r>
          </a:p>
        </p:txBody>
      </p:sp>
      <p:sp>
        <p:nvSpPr>
          <p:cNvPr id="80" name="TextBox 79">
            <a:extLst>
              <a:ext uri="{FF2B5EF4-FFF2-40B4-BE49-F238E27FC236}">
                <a16:creationId xmlns:a16="http://schemas.microsoft.com/office/drawing/2014/main" id="{B2860838-482E-EE41-BA83-8EAC108609DD}"/>
              </a:ext>
            </a:extLst>
          </p:cNvPr>
          <p:cNvSpPr txBox="1"/>
          <p:nvPr/>
        </p:nvSpPr>
        <p:spPr>
          <a:xfrm rot="16200000">
            <a:off x="35238945" y="15455150"/>
            <a:ext cx="2791631" cy="584775"/>
          </a:xfrm>
          <a:prstGeom prst="rect">
            <a:avLst/>
          </a:prstGeom>
          <a:noFill/>
        </p:spPr>
        <p:txBody>
          <a:bodyPr wrap="square" rtlCol="0">
            <a:spAutoFit/>
          </a:bodyPr>
          <a:lstStyle/>
          <a:p>
            <a:r>
              <a:rPr lang="en-US" sz="3200" b="1" dirty="0"/>
              <a:t>Time [ns]</a:t>
            </a:r>
          </a:p>
        </p:txBody>
      </p:sp>
      <p:sp>
        <p:nvSpPr>
          <p:cNvPr id="81" name="TextBox 80">
            <a:extLst>
              <a:ext uri="{FF2B5EF4-FFF2-40B4-BE49-F238E27FC236}">
                <a16:creationId xmlns:a16="http://schemas.microsoft.com/office/drawing/2014/main" id="{2E18DCF6-CC5A-D14C-BE0B-DD4F3ADDA9CD}"/>
              </a:ext>
            </a:extLst>
          </p:cNvPr>
          <p:cNvSpPr txBox="1"/>
          <p:nvPr/>
        </p:nvSpPr>
        <p:spPr>
          <a:xfrm rot="16200000">
            <a:off x="28486842" y="15613304"/>
            <a:ext cx="3494694" cy="584775"/>
          </a:xfrm>
          <a:prstGeom prst="rect">
            <a:avLst/>
          </a:prstGeom>
          <a:noFill/>
        </p:spPr>
        <p:txBody>
          <a:bodyPr wrap="square" rtlCol="0">
            <a:spAutoFit/>
          </a:bodyPr>
          <a:lstStyle/>
          <a:p>
            <a:r>
              <a:rPr lang="en-US" sz="3200" b="1" dirty="0"/>
              <a:t>Intensity [</a:t>
            </a:r>
            <a:r>
              <a:rPr lang="en-US" sz="3200" b="1" dirty="0" err="1"/>
              <a:t>a.u</a:t>
            </a:r>
            <a:r>
              <a:rPr lang="en-US" sz="3200" b="1" dirty="0"/>
              <a:t>.]</a:t>
            </a:r>
          </a:p>
        </p:txBody>
      </p:sp>
      <p:sp>
        <p:nvSpPr>
          <p:cNvPr id="82" name="TextBox 81">
            <a:extLst>
              <a:ext uri="{FF2B5EF4-FFF2-40B4-BE49-F238E27FC236}">
                <a16:creationId xmlns:a16="http://schemas.microsoft.com/office/drawing/2014/main" id="{1D9903E8-9DB3-FD49-918B-D4C37F1A5289}"/>
              </a:ext>
            </a:extLst>
          </p:cNvPr>
          <p:cNvSpPr txBox="1"/>
          <p:nvPr/>
        </p:nvSpPr>
        <p:spPr>
          <a:xfrm>
            <a:off x="30680110" y="13626641"/>
            <a:ext cx="5321021" cy="584775"/>
          </a:xfrm>
          <a:prstGeom prst="rect">
            <a:avLst/>
          </a:prstGeom>
          <a:noFill/>
        </p:spPr>
        <p:txBody>
          <a:bodyPr wrap="square" rtlCol="0">
            <a:spAutoFit/>
          </a:bodyPr>
          <a:lstStyle/>
          <a:p>
            <a:r>
              <a:rPr lang="en-US" sz="3200" b="1" dirty="0"/>
              <a:t>Simulated Line Emission </a:t>
            </a:r>
          </a:p>
        </p:txBody>
      </p:sp>
      <p:sp>
        <p:nvSpPr>
          <p:cNvPr id="83" name="TextBox 82">
            <a:extLst>
              <a:ext uri="{FF2B5EF4-FFF2-40B4-BE49-F238E27FC236}">
                <a16:creationId xmlns:a16="http://schemas.microsoft.com/office/drawing/2014/main" id="{81E9E74B-4AE5-8D4F-8DE5-A870537F2FFD}"/>
              </a:ext>
            </a:extLst>
          </p:cNvPr>
          <p:cNvSpPr txBox="1"/>
          <p:nvPr/>
        </p:nvSpPr>
        <p:spPr>
          <a:xfrm>
            <a:off x="37679671" y="13636170"/>
            <a:ext cx="4674560" cy="584775"/>
          </a:xfrm>
          <a:prstGeom prst="rect">
            <a:avLst/>
          </a:prstGeom>
          <a:noFill/>
        </p:spPr>
        <p:txBody>
          <a:bodyPr wrap="square" rtlCol="0">
            <a:spAutoFit/>
          </a:bodyPr>
          <a:lstStyle/>
          <a:p>
            <a:r>
              <a:rPr lang="en-US" sz="3200" b="1" dirty="0"/>
              <a:t>Simulated SVS Signal</a:t>
            </a:r>
          </a:p>
        </p:txBody>
      </p:sp>
      <p:sp>
        <p:nvSpPr>
          <p:cNvPr id="63" name="Content Placeholder 62">
            <a:extLst>
              <a:ext uri="{FF2B5EF4-FFF2-40B4-BE49-F238E27FC236}">
                <a16:creationId xmlns:a16="http://schemas.microsoft.com/office/drawing/2014/main" id="{CBB0AEF5-25A3-3A40-A6C6-2CB0A555164A}"/>
              </a:ext>
            </a:extLst>
          </p:cNvPr>
          <p:cNvSpPr>
            <a:spLocks noGrp="1"/>
          </p:cNvSpPr>
          <p:nvPr>
            <p:ph sz="quarter" idx="30"/>
          </p:nvPr>
        </p:nvSpPr>
        <p:spPr>
          <a:xfrm>
            <a:off x="15544800" y="27249120"/>
            <a:ext cx="12801600" cy="4836382"/>
          </a:xfrm>
        </p:spPr>
        <p:txBody>
          <a:bodyPr>
            <a:normAutofit lnSpcReduction="10000"/>
          </a:bodyPr>
          <a:lstStyle/>
          <a:p>
            <a:r>
              <a:rPr lang="en-US" b="1" dirty="0"/>
              <a:t>Radiation flux from Sandia Z-Machine will drive a PI front within the nitrogen gas cell</a:t>
            </a:r>
          </a:p>
          <a:p>
            <a:r>
              <a:rPr lang="en-US" b="1" dirty="0"/>
              <a:t>The PI front velocity will be ~2,100 [km/s]  and traverse the 12.5mm gas cell in ~ 6.5ns </a:t>
            </a:r>
          </a:p>
          <a:p>
            <a:r>
              <a:rPr lang="en-US" b="1" dirty="0"/>
              <a:t>The PI front will be a supersonic heat front and cause a spike in electron temperature. There will be no shock (hydrodynamic motion) so the density will remain unchanged</a:t>
            </a:r>
          </a:p>
          <a:p>
            <a:r>
              <a:rPr lang="en-US" b="1" dirty="0"/>
              <a:t>The nitrogen gas will reach approximately the third ionization state (NIV)</a:t>
            </a:r>
          </a:p>
          <a:p>
            <a:endParaRPr lang="en-US" b="1" dirty="0"/>
          </a:p>
          <a:p>
            <a:endParaRPr lang="en-US" b="1" dirty="0"/>
          </a:p>
        </p:txBody>
      </p:sp>
      <p:sp>
        <p:nvSpPr>
          <p:cNvPr id="84" name="Text Placeholder 17">
            <a:extLst>
              <a:ext uri="{FF2B5EF4-FFF2-40B4-BE49-F238E27FC236}">
                <a16:creationId xmlns:a16="http://schemas.microsoft.com/office/drawing/2014/main" id="{9C9964D0-4EDD-5046-9098-3C7C74CE5211}"/>
              </a:ext>
            </a:extLst>
          </p:cNvPr>
          <p:cNvSpPr txBox="1">
            <a:spLocks/>
          </p:cNvSpPr>
          <p:nvPr/>
        </p:nvSpPr>
        <p:spPr>
          <a:xfrm>
            <a:off x="15544799" y="2036266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r>
              <a:rPr lang="en-US"/>
              <a:t>Photoionization Fundamentals</a:t>
            </a:r>
            <a:endParaRPr lang="en-US" dirty="0"/>
          </a:p>
        </p:txBody>
      </p:sp>
      <mc:AlternateContent xmlns:mc="http://schemas.openxmlformats.org/markup-compatibility/2006">
        <mc:Choice xmlns:a14="http://schemas.microsoft.com/office/drawing/2010/main" Requires="a14">
          <p:sp>
            <p:nvSpPr>
              <p:cNvPr id="85" name="Content Placeholder 5">
                <a:extLst>
                  <a:ext uri="{FF2B5EF4-FFF2-40B4-BE49-F238E27FC236}">
                    <a16:creationId xmlns:a16="http://schemas.microsoft.com/office/drawing/2014/main" id="{A97B3CBC-26DE-5645-BD7E-B8471BE4CE49}"/>
                  </a:ext>
                </a:extLst>
              </p:cNvPr>
              <p:cNvSpPr txBox="1">
                <a:spLocks/>
              </p:cNvSpPr>
              <p:nvPr/>
            </p:nvSpPr>
            <p:spPr>
              <a:xfrm>
                <a:off x="15544799" y="21843063"/>
                <a:ext cx="12801600" cy="4538610"/>
              </a:xfrm>
              <a:prstGeom prst="rect">
                <a:avLst/>
              </a:prstGeom>
            </p:spPr>
            <p:txBody>
              <a:bodyPr vert="horz" lIns="91440" tIns="182880" rIns="91440" bIns="45720" rtlCol="0">
                <a:norm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pPr marL="285750" indent="-285750"/>
                <a:r>
                  <a:rPr lang="en-US" b="1" dirty="0"/>
                  <a:t>Euler Equation: Flux conservation across the PI Front</a:t>
                </a:r>
              </a:p>
              <a:p>
                <a:pPr marL="285750" indent="-285750"/>
                <a:r>
                  <a:rPr lang="en-US" b="1" dirty="0"/>
                  <a:t>Mass: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𝟏</m:t>
                        </m:r>
                      </m:sub>
                    </m:sSub>
                    <m:sSub>
                      <m:sSubPr>
                        <m:ctrlPr>
                          <a:rPr lang="en-US" b="1" i="1">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𝟐</m:t>
                        </m:r>
                      </m:sub>
                    </m:sSub>
                    <m:sSub>
                      <m:sSubPr>
                        <m:ctrlPr>
                          <a:rPr lang="en-US" b="1" i="1">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𝟐</m:t>
                        </m:r>
                      </m:sub>
                    </m:sSub>
                  </m:oMath>
                </a14:m>
                <a:endParaRPr lang="en-US" b="1" dirty="0"/>
              </a:p>
              <a:p>
                <a:pPr marL="285750" indent="-285750"/>
                <a:r>
                  <a:rPr lang="en-US" b="1" dirty="0"/>
                  <a:t>Momentum: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smtClean="0">
                            <a:latin typeface="Cambria Math" panose="02040503050406030204" pitchFamily="18" charset="0"/>
                          </a:rPr>
                          <m:t>𝒖</m:t>
                        </m:r>
                      </m:e>
                      <m:sub>
                        <m:r>
                          <a:rPr lang="en-US" b="1" i="1" smtClean="0">
                            <a:latin typeface="Cambria Math" panose="02040503050406030204" pitchFamily="18" charset="0"/>
                          </a:rPr>
                          <m:t>𝟏</m:t>
                        </m:r>
                      </m:sub>
                      <m:sup>
                        <m:r>
                          <a:rPr lang="en-US" b="1" i="1" smtClean="0">
                            <a:latin typeface="Cambria Math" panose="02040503050406030204" pitchFamily="18" charset="0"/>
                          </a:rPr>
                          <m:t>𝟐</m:t>
                        </m:r>
                      </m:sup>
                    </m:sSubSup>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𝟐</m:t>
                        </m:r>
                      </m:sub>
                    </m:sSub>
                    <m:sSubSup>
                      <m:sSubSupPr>
                        <m:ctrlPr>
                          <a:rPr lang="en-US" b="1" i="1">
                            <a:latin typeface="Cambria Math" panose="02040503050406030204" pitchFamily="18" charset="0"/>
                          </a:rPr>
                        </m:ctrlPr>
                      </m:sSubSupPr>
                      <m:e>
                        <m:r>
                          <a:rPr lang="en-US" b="1" i="1" smtClean="0">
                            <a:latin typeface="Cambria Math" panose="02040503050406030204" pitchFamily="18" charset="0"/>
                          </a:rPr>
                          <m:t>𝒖</m:t>
                        </m:r>
                      </m:e>
                      <m:sub>
                        <m:r>
                          <a:rPr lang="en-US" b="1" i="1" smtClean="0">
                            <a:latin typeface="Cambria Math" panose="02040503050406030204" pitchFamily="18" charset="0"/>
                          </a:rPr>
                          <m:t>𝟐</m:t>
                        </m:r>
                      </m:sub>
                      <m:sup>
                        <m:r>
                          <a:rPr lang="en-US" b="1" i="1" smtClean="0">
                            <a:latin typeface="Cambria Math" panose="02040503050406030204" pitchFamily="18" charset="0"/>
                          </a:rPr>
                          <m:t>𝟐</m:t>
                        </m:r>
                      </m:sup>
                    </m:sSubSup>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r>
                      <a:rPr lang="en-US" b="1" smtClean="0">
                        <a:latin typeface="Cambria Math" panose="02040503050406030204" pitchFamily="18" charset="0"/>
                      </a:rPr>
                      <m:t>    </m:t>
                    </m:r>
                  </m:oMath>
                </a14:m>
                <a:endParaRPr lang="en-US" b="1" dirty="0"/>
              </a:p>
              <a:p>
                <a:pPr marL="285750" indent="-285750"/>
                <a:r>
                  <a:rPr lang="en-US" b="1" dirty="0"/>
                  <a:t>Energy: </a:t>
                </a:r>
                <a14:m>
                  <m:oMath xmlns:m="http://schemas.openxmlformats.org/officeDocument/2006/math">
                    <m:d>
                      <m:dPr>
                        <m:ctrlPr>
                          <a:rPr lang="en-US" b="1" i="1">
                            <a:latin typeface="Cambria Math" panose="02040503050406030204" pitchFamily="18" charset="0"/>
                          </a:rPr>
                        </m:ctrlPr>
                      </m:dPr>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smtClean="0">
                                    <a:latin typeface="Cambria Math" panose="02040503050406030204" pitchFamily="18" charset="0"/>
                                  </a:rPr>
                                  <m:t>𝒖</m:t>
                                </m:r>
                              </m:e>
                              <m:sub>
                                <m:r>
                                  <a:rPr lang="en-US" b="1" i="1" smtClean="0">
                                    <a:latin typeface="Cambria Math" panose="02040503050406030204" pitchFamily="18" charset="0"/>
                                  </a:rPr>
                                  <m:t>𝟏</m:t>
                                </m:r>
                              </m:sub>
                              <m:sup>
                                <m:r>
                                  <a:rPr lang="en-US" b="1" i="1" smtClean="0">
                                    <a:latin typeface="Cambria Math" panose="02040503050406030204" pitchFamily="18" charset="0"/>
                                  </a:rPr>
                                  <m:t>𝟐</m:t>
                                </m:r>
                              </m:sup>
                            </m:sSubSup>
                          </m:num>
                          <m:den>
                            <m:r>
                              <a:rPr lang="en-US" b="1" i="1" smtClean="0">
                                <a:latin typeface="Cambria Math" panose="02040503050406030204" pitchFamily="18" charset="0"/>
                              </a:rPr>
                              <m:t>𝟐</m:t>
                            </m:r>
                          </m:den>
                        </m:f>
                        <m:r>
                          <a:rPr lang="en-US" b="1" i="1" smtClean="0">
                            <a:latin typeface="Cambria Math" panose="02040503050406030204" pitchFamily="18" charset="0"/>
                          </a:rPr>
                          <m:t> +</m:t>
                        </m:r>
                        <m:f>
                          <m:fPr>
                            <m:ctrlPr>
                              <a:rPr lang="en-US" b="1" i="1">
                                <a:latin typeface="Cambria Math" panose="02040503050406030204" pitchFamily="18" charset="0"/>
                              </a:rPr>
                            </m:ctrlPr>
                          </m:fPr>
                          <m:num>
                            <m:r>
                              <a:rPr lang="en-US" b="1" i="1" smtClean="0">
                                <a:latin typeface="Cambria Math" panose="02040503050406030204" pitchFamily="18" charset="0"/>
                              </a:rPr>
                              <m:t>𝜸</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num>
                          <m:den>
                            <m:r>
                              <a:rPr lang="en-US" b="1" i="1" smtClean="0">
                                <a:latin typeface="Cambria Math" panose="02040503050406030204" pitchFamily="18" charset="0"/>
                              </a:rPr>
                              <m:t>𝜸</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 </m:t>
                            </m:r>
                          </m:den>
                        </m:f>
                      </m:e>
                    </m:d>
                    <m:sSub>
                      <m:sSubPr>
                        <m:ctrlPr>
                          <a:rPr lang="en-US" b="1" i="1">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𝑹</m:t>
                        </m:r>
                      </m:sub>
                    </m:sSub>
                    <m:r>
                      <a:rPr lang="en-US" b="1" i="1" smtClean="0">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𝟐</m:t>
                                </m:r>
                              </m:sub>
                            </m:sSub>
                            <m:sSubSup>
                              <m:sSubSupPr>
                                <m:ctrlPr>
                                  <a:rPr lang="en-US" b="1" i="1">
                                    <a:latin typeface="Cambria Math" panose="02040503050406030204" pitchFamily="18" charset="0"/>
                                  </a:rPr>
                                </m:ctrlPr>
                              </m:sSubSupPr>
                              <m:e>
                                <m:r>
                                  <a:rPr lang="en-US" b="1" i="1" smtClean="0">
                                    <a:latin typeface="Cambria Math" panose="02040503050406030204" pitchFamily="18" charset="0"/>
                                  </a:rPr>
                                  <m:t>𝒖</m:t>
                                </m:r>
                              </m:e>
                              <m:sub>
                                <m:r>
                                  <a:rPr lang="en-US" b="1" i="1" smtClean="0">
                                    <a:latin typeface="Cambria Math" panose="02040503050406030204" pitchFamily="18" charset="0"/>
                                  </a:rPr>
                                  <m:t>𝟐</m:t>
                                </m:r>
                              </m:sub>
                              <m:sup>
                                <m:r>
                                  <a:rPr lang="en-US" b="1" i="1" smtClean="0">
                                    <a:latin typeface="Cambria Math" panose="02040503050406030204" pitchFamily="18" charset="0"/>
                                  </a:rPr>
                                  <m:t>𝟐</m:t>
                                </m:r>
                              </m:sup>
                            </m:sSubSup>
                          </m:num>
                          <m:den>
                            <m:r>
                              <a:rPr lang="en-US" b="1" i="1" smtClean="0">
                                <a:latin typeface="Cambria Math" panose="02040503050406030204" pitchFamily="18" charset="0"/>
                              </a:rPr>
                              <m:t>𝟐</m:t>
                            </m:r>
                          </m:den>
                        </m:f>
                        <m:r>
                          <a:rPr lang="en-US" b="1" i="1" smtClean="0">
                            <a:latin typeface="Cambria Math" panose="02040503050406030204" pitchFamily="18" charset="0"/>
                          </a:rPr>
                          <m:t> +</m:t>
                        </m:r>
                        <m:f>
                          <m:fPr>
                            <m:ctrlPr>
                              <a:rPr lang="en-US" b="1" i="1">
                                <a:latin typeface="Cambria Math" panose="02040503050406030204" pitchFamily="18" charset="0"/>
                              </a:rPr>
                            </m:ctrlPr>
                          </m:fPr>
                          <m:num>
                            <m:r>
                              <a:rPr lang="en-US" b="1" i="1" smtClean="0">
                                <a:latin typeface="Cambria Math" panose="02040503050406030204" pitchFamily="18" charset="0"/>
                              </a:rPr>
                              <m:t>𝜸</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num>
                          <m:den>
                            <m:r>
                              <a:rPr lang="en-US" b="1" i="1" smtClean="0">
                                <a:latin typeface="Cambria Math" panose="02040503050406030204" pitchFamily="18" charset="0"/>
                              </a:rPr>
                              <m:t>𝜸</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 </m:t>
                            </m:r>
                          </m:den>
                        </m:f>
                      </m:e>
                    </m:d>
                    <m:sSub>
                      <m:sSubPr>
                        <m:ctrlPr>
                          <a:rPr lang="en-US" b="1" i="1">
                            <a:latin typeface="Cambria Math" panose="02040503050406030204" pitchFamily="18" charset="0"/>
                          </a:rPr>
                        </m:ctrlPr>
                      </m:sSubPr>
                      <m:e>
                        <m:r>
                          <a:rPr lang="en-US" b="1" i="1" smtClean="0">
                            <a:latin typeface="Cambria Math" panose="02040503050406030204" pitchFamily="18" charset="0"/>
                          </a:rPr>
                          <m:t>𝒖</m:t>
                        </m:r>
                      </m:e>
                      <m:sub>
                        <m:r>
                          <a:rPr lang="en-US" b="1" i="1" smtClean="0">
                            <a:latin typeface="Cambria Math" panose="02040503050406030204" pitchFamily="18" charset="0"/>
                          </a:rPr>
                          <m:t>𝟐</m:t>
                        </m:r>
                      </m:sub>
                    </m:sSub>
                  </m:oMath>
                </a14:m>
                <a:endParaRPr lang="en-US" b="1" dirty="0"/>
              </a:p>
            </p:txBody>
          </p:sp>
        </mc:Choice>
        <mc:Fallback>
          <p:sp>
            <p:nvSpPr>
              <p:cNvPr id="85" name="Content Placeholder 5">
                <a:extLst>
                  <a:ext uri="{FF2B5EF4-FFF2-40B4-BE49-F238E27FC236}">
                    <a16:creationId xmlns:a16="http://schemas.microsoft.com/office/drawing/2014/main" id="{A97B3CBC-26DE-5645-BD7E-B8471BE4CE49}"/>
                  </a:ext>
                </a:extLst>
              </p:cNvPr>
              <p:cNvSpPr txBox="1">
                <a:spLocks noRot="1" noChangeAspect="1" noMove="1" noResize="1" noEditPoints="1" noAdjustHandles="1" noChangeArrowheads="1" noChangeShapeType="1" noTextEdit="1"/>
              </p:cNvSpPr>
              <p:nvPr/>
            </p:nvSpPr>
            <p:spPr>
              <a:xfrm>
                <a:off x="15544799" y="21843063"/>
                <a:ext cx="12801600" cy="4538610"/>
              </a:xfrm>
              <a:prstGeom prst="rect">
                <a:avLst/>
              </a:prstGeom>
              <a:blipFill>
                <a:blip r:embed="rId14"/>
                <a:stretch>
                  <a:fillRect l="-1190"/>
                </a:stretch>
              </a:blipFill>
            </p:spPr>
            <p:txBody>
              <a:bodyPr/>
              <a:lstStyle/>
              <a:p>
                <a:r>
                  <a:rPr lang="en-US">
                    <a:noFill/>
                  </a:rPr>
                  <a:t> </a:t>
                </a:r>
              </a:p>
            </p:txBody>
          </p:sp>
        </mc:Fallback>
      </mc:AlternateContent>
      <p:sp>
        <p:nvSpPr>
          <p:cNvPr id="86" name="Rectangle 85">
            <a:extLst>
              <a:ext uri="{FF2B5EF4-FFF2-40B4-BE49-F238E27FC236}">
                <a16:creationId xmlns:a16="http://schemas.microsoft.com/office/drawing/2014/main" id="{62C85D51-C8A0-924C-89B5-5E9B3BE963A9}"/>
              </a:ext>
            </a:extLst>
          </p:cNvPr>
          <p:cNvSpPr/>
          <p:nvPr/>
        </p:nvSpPr>
        <p:spPr>
          <a:xfrm>
            <a:off x="16662400" y="11830050"/>
            <a:ext cx="1565011" cy="762259"/>
          </a:xfrm>
          <a:prstGeom prst="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7" name="Rectangle 86">
            <a:extLst>
              <a:ext uri="{FF2B5EF4-FFF2-40B4-BE49-F238E27FC236}">
                <a16:creationId xmlns:a16="http://schemas.microsoft.com/office/drawing/2014/main" id="{88EDCB75-4FAD-C040-8210-E8DED681025E}"/>
              </a:ext>
            </a:extLst>
          </p:cNvPr>
          <p:cNvSpPr/>
          <p:nvPr/>
        </p:nvSpPr>
        <p:spPr>
          <a:xfrm>
            <a:off x="16789400" y="7619827"/>
            <a:ext cx="361950" cy="3746673"/>
          </a:xfrm>
          <a:prstGeom prst="rect">
            <a:avLst/>
          </a:prstGeom>
          <a:solidFill>
            <a:srgbClr val="348219">
              <a:alpha val="74902"/>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9" name="Rectangle 88">
            <a:extLst>
              <a:ext uri="{FF2B5EF4-FFF2-40B4-BE49-F238E27FC236}">
                <a16:creationId xmlns:a16="http://schemas.microsoft.com/office/drawing/2014/main" id="{CDD99722-D6E1-7342-A767-5A404AFB3A07}"/>
              </a:ext>
            </a:extLst>
          </p:cNvPr>
          <p:cNvSpPr/>
          <p:nvPr/>
        </p:nvSpPr>
        <p:spPr>
          <a:xfrm>
            <a:off x="17397209" y="7619827"/>
            <a:ext cx="407853" cy="3746673"/>
          </a:xfrm>
          <a:prstGeom prst="rect">
            <a:avLst/>
          </a:prstGeom>
          <a:solidFill>
            <a:srgbClr val="348219">
              <a:alpha val="74902"/>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cxnSp>
        <p:nvCxnSpPr>
          <p:cNvPr id="90" name="Straight Arrow Connector 89">
            <a:extLst>
              <a:ext uri="{FF2B5EF4-FFF2-40B4-BE49-F238E27FC236}">
                <a16:creationId xmlns:a16="http://schemas.microsoft.com/office/drawing/2014/main" id="{3D72DCE5-8108-FC44-A577-83EDE0AE5F05}"/>
              </a:ext>
            </a:extLst>
          </p:cNvPr>
          <p:cNvCxnSpPr>
            <a:cxnSpLocks/>
          </p:cNvCxnSpPr>
          <p:nvPr/>
        </p:nvCxnSpPr>
        <p:spPr>
          <a:xfrm>
            <a:off x="15544799" y="11957050"/>
            <a:ext cx="102235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FB1DDC1-7D26-0D47-8072-9D1F3094CA38}"/>
              </a:ext>
            </a:extLst>
          </p:cNvPr>
          <p:cNvCxnSpPr>
            <a:cxnSpLocks/>
          </p:cNvCxnSpPr>
          <p:nvPr/>
        </p:nvCxnSpPr>
        <p:spPr>
          <a:xfrm>
            <a:off x="15544799" y="12211049"/>
            <a:ext cx="1022351"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7DCB70D-35FD-B343-8807-4FDC14D114FA}"/>
              </a:ext>
            </a:extLst>
          </p:cNvPr>
          <p:cNvCxnSpPr>
            <a:cxnSpLocks/>
          </p:cNvCxnSpPr>
          <p:nvPr/>
        </p:nvCxnSpPr>
        <p:spPr>
          <a:xfrm>
            <a:off x="15544799" y="12077700"/>
            <a:ext cx="102235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8C1970C-C12A-3343-8D92-E45943F6A120}"/>
              </a:ext>
            </a:extLst>
          </p:cNvPr>
          <p:cNvSpPr txBox="1"/>
          <p:nvPr/>
        </p:nvSpPr>
        <p:spPr>
          <a:xfrm>
            <a:off x="16567150" y="11918662"/>
            <a:ext cx="2995901" cy="584775"/>
          </a:xfrm>
          <a:prstGeom prst="rect">
            <a:avLst/>
          </a:prstGeom>
          <a:noFill/>
        </p:spPr>
        <p:txBody>
          <a:bodyPr wrap="square" rtlCol="0">
            <a:spAutoFit/>
          </a:bodyPr>
          <a:lstStyle/>
          <a:p>
            <a:r>
              <a:rPr lang="en-US" sz="3200" dirty="0"/>
              <a:t>Gas Cell</a:t>
            </a:r>
            <a:endParaRPr lang="en-US" sz="6000" dirty="0"/>
          </a:p>
        </p:txBody>
      </p:sp>
      <p:sp>
        <p:nvSpPr>
          <p:cNvPr id="100" name="TextBox 99">
            <a:extLst>
              <a:ext uri="{FF2B5EF4-FFF2-40B4-BE49-F238E27FC236}">
                <a16:creationId xmlns:a16="http://schemas.microsoft.com/office/drawing/2014/main" id="{9A4A05DB-8DD4-4A42-AD41-DA155437F0C8}"/>
              </a:ext>
            </a:extLst>
          </p:cNvPr>
          <p:cNvSpPr txBox="1"/>
          <p:nvPr/>
        </p:nvSpPr>
        <p:spPr>
          <a:xfrm rot="16200000">
            <a:off x="16381712" y="9669228"/>
            <a:ext cx="2192989" cy="1015663"/>
          </a:xfrm>
          <a:prstGeom prst="rect">
            <a:avLst/>
          </a:prstGeom>
          <a:noFill/>
        </p:spPr>
        <p:txBody>
          <a:bodyPr wrap="square" rtlCol="0">
            <a:spAutoFit/>
          </a:bodyPr>
          <a:lstStyle/>
          <a:p>
            <a:r>
              <a:rPr lang="en-US" sz="3200" dirty="0"/>
              <a:t>Secondary</a:t>
            </a:r>
            <a:r>
              <a:rPr lang="en-US" sz="6000" dirty="0"/>
              <a:t> </a:t>
            </a:r>
          </a:p>
        </p:txBody>
      </p:sp>
      <p:sp>
        <p:nvSpPr>
          <p:cNvPr id="101" name="TextBox 100">
            <a:extLst>
              <a:ext uri="{FF2B5EF4-FFF2-40B4-BE49-F238E27FC236}">
                <a16:creationId xmlns:a16="http://schemas.microsoft.com/office/drawing/2014/main" id="{32646C59-D492-8D4C-BD8C-9AC580198AF4}"/>
              </a:ext>
            </a:extLst>
          </p:cNvPr>
          <p:cNvSpPr txBox="1"/>
          <p:nvPr/>
        </p:nvSpPr>
        <p:spPr>
          <a:xfrm rot="16200000">
            <a:off x="15702395" y="9564499"/>
            <a:ext cx="2192989" cy="1015663"/>
          </a:xfrm>
          <a:prstGeom prst="rect">
            <a:avLst/>
          </a:prstGeom>
          <a:noFill/>
        </p:spPr>
        <p:txBody>
          <a:bodyPr wrap="square" rtlCol="0">
            <a:spAutoFit/>
          </a:bodyPr>
          <a:lstStyle/>
          <a:p>
            <a:r>
              <a:rPr lang="en-US" sz="3200" dirty="0"/>
              <a:t>Primary</a:t>
            </a:r>
            <a:r>
              <a:rPr lang="en-US" sz="6000" dirty="0"/>
              <a:t> </a:t>
            </a:r>
          </a:p>
        </p:txBody>
      </p:sp>
      <p:sp>
        <p:nvSpPr>
          <p:cNvPr id="102" name="TextBox 101">
            <a:extLst>
              <a:ext uri="{FF2B5EF4-FFF2-40B4-BE49-F238E27FC236}">
                <a16:creationId xmlns:a16="http://schemas.microsoft.com/office/drawing/2014/main" id="{38AB0D73-C609-B04A-B54F-9A18EE8AEA35}"/>
              </a:ext>
            </a:extLst>
          </p:cNvPr>
          <p:cNvSpPr txBox="1"/>
          <p:nvPr/>
        </p:nvSpPr>
        <p:spPr>
          <a:xfrm>
            <a:off x="16497300" y="4572000"/>
            <a:ext cx="184731" cy="1015663"/>
          </a:xfrm>
          <a:prstGeom prst="rect">
            <a:avLst/>
          </a:prstGeom>
          <a:noFill/>
        </p:spPr>
        <p:txBody>
          <a:bodyPr wrap="none" rtlCol="0">
            <a:spAutoFit/>
          </a:bodyPr>
          <a:lstStyle/>
          <a:p>
            <a:endParaRPr lang="en-US" sz="6000" dirty="0" err="1"/>
          </a:p>
        </p:txBody>
      </p:sp>
      <p:sp>
        <p:nvSpPr>
          <p:cNvPr id="106" name="Content Placeholder 10">
            <a:extLst>
              <a:ext uri="{FF2B5EF4-FFF2-40B4-BE49-F238E27FC236}">
                <a16:creationId xmlns:a16="http://schemas.microsoft.com/office/drawing/2014/main" id="{99D865CE-6C26-914C-A264-87B936328B62}"/>
              </a:ext>
            </a:extLst>
          </p:cNvPr>
          <p:cNvSpPr txBox="1">
            <a:spLocks/>
          </p:cNvSpPr>
          <p:nvPr/>
        </p:nvSpPr>
        <p:spPr>
          <a:xfrm>
            <a:off x="4043709" y="30262923"/>
            <a:ext cx="9855642" cy="2164994"/>
          </a:xfrm>
          <a:prstGeom prst="rect">
            <a:avLst/>
          </a:prstGeom>
        </p:spPr>
        <p:txBody>
          <a:bodyPr vert="horz" lIns="91440" tIns="182880" rIns="91440" bIns="45720" rtlCol="0">
            <a:norm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r>
              <a:rPr lang="en-US" b="1" dirty="0"/>
              <a:t>Measurement of the downstream line emission spectra from metal enriched PI fronts can reduce the uncertainty in galactic age</a:t>
            </a:r>
          </a:p>
          <a:p>
            <a:endParaRPr lang="en-US" b="1" dirty="0"/>
          </a:p>
          <a:p>
            <a:endParaRPr lang="en-US" b="1" dirty="0"/>
          </a:p>
        </p:txBody>
      </p:sp>
      <p:sp>
        <p:nvSpPr>
          <p:cNvPr id="2" name="TextBox 1">
            <a:extLst>
              <a:ext uri="{FF2B5EF4-FFF2-40B4-BE49-F238E27FC236}">
                <a16:creationId xmlns:a16="http://schemas.microsoft.com/office/drawing/2014/main" id="{0BA9BEBA-54A9-424C-930E-69EAD94EDAC9}"/>
              </a:ext>
            </a:extLst>
          </p:cNvPr>
          <p:cNvSpPr txBox="1"/>
          <p:nvPr/>
        </p:nvSpPr>
        <p:spPr>
          <a:xfrm>
            <a:off x="5225358" y="20660752"/>
            <a:ext cx="8817354" cy="523220"/>
          </a:xfrm>
          <a:prstGeom prst="rect">
            <a:avLst/>
          </a:prstGeom>
          <a:noFill/>
        </p:spPr>
        <p:txBody>
          <a:bodyPr wrap="square" rtlCol="0">
            <a:spAutoFit/>
          </a:bodyPr>
          <a:lstStyle/>
          <a:p>
            <a:r>
              <a:rPr lang="en-US" sz="2800" b="1" dirty="0"/>
              <a:t>Figure 1. History of Universe</a:t>
            </a:r>
            <a:r>
              <a:rPr lang="en-US" sz="2800" b="1" baseline="30000" dirty="0"/>
              <a:t>1</a:t>
            </a:r>
            <a:endParaRPr lang="en-US" sz="2800" b="1" dirty="0"/>
          </a:p>
        </p:txBody>
      </p:sp>
      <p:sp>
        <p:nvSpPr>
          <p:cNvPr id="52" name="TextBox 51">
            <a:extLst>
              <a:ext uri="{FF2B5EF4-FFF2-40B4-BE49-F238E27FC236}">
                <a16:creationId xmlns:a16="http://schemas.microsoft.com/office/drawing/2014/main" id="{2A09781E-CED2-C74D-B641-E75F37E71941}"/>
              </a:ext>
            </a:extLst>
          </p:cNvPr>
          <p:cNvSpPr txBox="1"/>
          <p:nvPr/>
        </p:nvSpPr>
        <p:spPr>
          <a:xfrm>
            <a:off x="15498762" y="13616711"/>
            <a:ext cx="8817354" cy="523220"/>
          </a:xfrm>
          <a:prstGeom prst="rect">
            <a:avLst/>
          </a:prstGeom>
          <a:noFill/>
        </p:spPr>
        <p:txBody>
          <a:bodyPr wrap="square" rtlCol="0">
            <a:spAutoFit/>
          </a:bodyPr>
          <a:lstStyle/>
          <a:p>
            <a:r>
              <a:rPr lang="en-US" sz="2800" b="1" dirty="0"/>
              <a:t>Figure 2. Gas Cell CAD</a:t>
            </a:r>
          </a:p>
        </p:txBody>
      </p:sp>
      <p:sp>
        <p:nvSpPr>
          <p:cNvPr id="53" name="TextBox 52">
            <a:extLst>
              <a:ext uri="{FF2B5EF4-FFF2-40B4-BE49-F238E27FC236}">
                <a16:creationId xmlns:a16="http://schemas.microsoft.com/office/drawing/2014/main" id="{4F52B5D4-E0C3-ED45-838C-1809E33024D9}"/>
              </a:ext>
            </a:extLst>
          </p:cNvPr>
          <p:cNvSpPr txBox="1"/>
          <p:nvPr/>
        </p:nvSpPr>
        <p:spPr>
          <a:xfrm>
            <a:off x="23341627" y="13654984"/>
            <a:ext cx="8817354" cy="523220"/>
          </a:xfrm>
          <a:prstGeom prst="rect">
            <a:avLst/>
          </a:prstGeom>
          <a:noFill/>
        </p:spPr>
        <p:txBody>
          <a:bodyPr wrap="square" rtlCol="0">
            <a:spAutoFit/>
          </a:bodyPr>
          <a:lstStyle/>
          <a:p>
            <a:r>
              <a:rPr lang="en-US" sz="2800" b="1" dirty="0"/>
              <a:t>Figure 3. Gas Cell as Built</a:t>
            </a:r>
          </a:p>
        </p:txBody>
      </p:sp>
      <p:sp>
        <p:nvSpPr>
          <p:cNvPr id="54" name="TextBox 53">
            <a:extLst>
              <a:ext uri="{FF2B5EF4-FFF2-40B4-BE49-F238E27FC236}">
                <a16:creationId xmlns:a16="http://schemas.microsoft.com/office/drawing/2014/main" id="{3BDACF9E-4157-E447-B184-82CD7C7959E6}"/>
              </a:ext>
            </a:extLst>
          </p:cNvPr>
          <p:cNvSpPr txBox="1"/>
          <p:nvPr/>
        </p:nvSpPr>
        <p:spPr>
          <a:xfrm>
            <a:off x="19190696" y="19715704"/>
            <a:ext cx="8817354" cy="523220"/>
          </a:xfrm>
          <a:prstGeom prst="rect">
            <a:avLst/>
          </a:prstGeom>
          <a:noFill/>
        </p:spPr>
        <p:txBody>
          <a:bodyPr wrap="square" rtlCol="0">
            <a:spAutoFit/>
          </a:bodyPr>
          <a:lstStyle/>
          <a:p>
            <a:r>
              <a:rPr lang="en-US" sz="2800" b="1" dirty="0"/>
              <a:t>Figure 4. ZAPP Experimental Setup</a:t>
            </a:r>
          </a:p>
        </p:txBody>
      </p:sp>
      <p:sp>
        <p:nvSpPr>
          <p:cNvPr id="55" name="TextBox 54">
            <a:extLst>
              <a:ext uri="{FF2B5EF4-FFF2-40B4-BE49-F238E27FC236}">
                <a16:creationId xmlns:a16="http://schemas.microsoft.com/office/drawing/2014/main" id="{66B9CA91-EDB4-3742-B4EF-DE30B0D0D749}"/>
              </a:ext>
            </a:extLst>
          </p:cNvPr>
          <p:cNvSpPr txBox="1"/>
          <p:nvPr/>
        </p:nvSpPr>
        <p:spPr>
          <a:xfrm>
            <a:off x="29029224" y="19277690"/>
            <a:ext cx="8817354" cy="954107"/>
          </a:xfrm>
          <a:prstGeom prst="rect">
            <a:avLst/>
          </a:prstGeom>
          <a:noFill/>
        </p:spPr>
        <p:txBody>
          <a:bodyPr wrap="square" rtlCol="0">
            <a:spAutoFit/>
          </a:bodyPr>
          <a:lstStyle/>
          <a:p>
            <a:pPr algn="ctr"/>
            <a:r>
              <a:rPr lang="en-US" sz="2800" b="1" dirty="0"/>
              <a:t>Figure 5. Simulated Line Emission</a:t>
            </a:r>
          </a:p>
          <a:p>
            <a:pPr algn="ctr"/>
            <a:r>
              <a:rPr lang="en-US" sz="2800" b="1" dirty="0"/>
              <a:t> of Nitrogen</a:t>
            </a:r>
          </a:p>
        </p:txBody>
      </p:sp>
      <p:sp>
        <p:nvSpPr>
          <p:cNvPr id="57" name="TextBox 56">
            <a:extLst>
              <a:ext uri="{FF2B5EF4-FFF2-40B4-BE49-F238E27FC236}">
                <a16:creationId xmlns:a16="http://schemas.microsoft.com/office/drawing/2014/main" id="{CE6BE901-0D94-DD41-8E27-8AE9DC2E94D1}"/>
              </a:ext>
            </a:extLst>
          </p:cNvPr>
          <p:cNvSpPr txBox="1"/>
          <p:nvPr/>
        </p:nvSpPr>
        <p:spPr>
          <a:xfrm>
            <a:off x="37390121" y="19275071"/>
            <a:ext cx="8817354" cy="523220"/>
          </a:xfrm>
          <a:prstGeom prst="rect">
            <a:avLst/>
          </a:prstGeom>
          <a:noFill/>
        </p:spPr>
        <p:txBody>
          <a:bodyPr wrap="square" rtlCol="0">
            <a:spAutoFit/>
          </a:bodyPr>
          <a:lstStyle/>
          <a:p>
            <a:r>
              <a:rPr lang="en-US" sz="2800" b="1" dirty="0"/>
              <a:t>Figure 6. Simulated SVS Signal </a:t>
            </a:r>
          </a:p>
        </p:txBody>
      </p:sp>
      <p:sp>
        <p:nvSpPr>
          <p:cNvPr id="3" name="Rectangle 2">
            <a:extLst>
              <a:ext uri="{FF2B5EF4-FFF2-40B4-BE49-F238E27FC236}">
                <a16:creationId xmlns:a16="http://schemas.microsoft.com/office/drawing/2014/main" id="{97DE1AEE-D600-0E48-BDEF-FD64DB8A4819}"/>
              </a:ext>
            </a:extLst>
          </p:cNvPr>
          <p:cNvSpPr/>
          <p:nvPr/>
        </p:nvSpPr>
        <p:spPr>
          <a:xfrm>
            <a:off x="20457381" y="13636054"/>
            <a:ext cx="2601402" cy="715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TotalTime>
  <Words>967</Words>
  <Application>Microsoft Macintosh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Cambria Math</vt:lpstr>
      <vt:lpstr>Science Poster</vt:lpstr>
      <vt:lpstr>Laboratory Generated Photoionization Fronts Relevant to Cosmology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
  <cp:lastModifiedBy>Springstead, Michael</cp:lastModifiedBy>
  <cp:revision>32</cp:revision>
  <dcterms:created xsi:type="dcterms:W3CDTF">2013-01-20T21:20:28Z</dcterms:created>
  <dcterms:modified xsi:type="dcterms:W3CDTF">2020-11-11T00:24:18Z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