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08" autoAdjust="0"/>
    <p:restoredTop sz="96400" autoAdjust="0"/>
  </p:normalViewPr>
  <p:slideViewPr>
    <p:cSldViewPr snapToGrid="0">
      <p:cViewPr varScale="1">
        <p:scale>
          <a:sx n="24" d="100"/>
          <a:sy n="24" d="100"/>
        </p:scale>
        <p:origin x="222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7EA7-DBF9-4660-BE02-7920121A558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8" Type="http://schemas.openxmlformats.org/officeDocument/2006/relationships/image" Target="../media/image17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15B1D81-D277-4211-8258-044103C6C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15" t="11576" r="7413" b="9170"/>
          <a:stretch/>
        </p:blipFill>
        <p:spPr>
          <a:xfrm>
            <a:off x="6936886" y="9233395"/>
            <a:ext cx="7625595" cy="5060332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EBB4B5B2-2803-4B4A-8C1A-7BB0E6A00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07887" y="4146231"/>
            <a:ext cx="13165564" cy="12032350"/>
          </a:xfrm>
          <a:prstGeom prst="rect">
            <a:avLst/>
          </a:prstGeom>
        </p:spPr>
      </p:pic>
      <p:pic>
        <p:nvPicPr>
          <p:cNvPr id="160" name="Graphic 9">
            <a:extLst>
              <a:ext uri="{FF2B5EF4-FFF2-40B4-BE49-F238E27FC236}">
                <a16:creationId xmlns:a16="http://schemas.microsoft.com/office/drawing/2014/main" id="{00A9482C-4F13-4BC4-8B48-659826711B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055918" y="16291957"/>
            <a:ext cx="9278095" cy="7379495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71AFF4A-A670-4F4F-82F1-3200B2F6A468}"/>
              </a:ext>
            </a:extLst>
          </p:cNvPr>
          <p:cNvGrpSpPr/>
          <p:nvPr/>
        </p:nvGrpSpPr>
        <p:grpSpPr>
          <a:xfrm rot="675284">
            <a:off x="16071148" y="18943573"/>
            <a:ext cx="5839727" cy="3111253"/>
            <a:chOff x="17245117" y="20047951"/>
            <a:chExt cx="3815405" cy="2242746"/>
          </a:xfrm>
        </p:grpSpPr>
        <p:sp>
          <p:nvSpPr>
            <p:cNvPr id="157" name="Explosion: 14 Points 156">
              <a:extLst>
                <a:ext uri="{FF2B5EF4-FFF2-40B4-BE49-F238E27FC236}">
                  <a16:creationId xmlns:a16="http://schemas.microsoft.com/office/drawing/2014/main" id="{10925FEC-E82C-437E-94C9-745DB8103375}"/>
                </a:ext>
              </a:extLst>
            </p:cNvPr>
            <p:cNvSpPr/>
            <p:nvPr/>
          </p:nvSpPr>
          <p:spPr>
            <a:xfrm>
              <a:off x="17397517" y="20200351"/>
              <a:ext cx="3663005" cy="2090346"/>
            </a:xfrm>
            <a:prstGeom prst="irregularSeal2">
              <a:avLst/>
            </a:prstGeom>
            <a:solidFill>
              <a:srgbClr val="0032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xplosion: 14 Points 157">
              <a:extLst>
                <a:ext uri="{FF2B5EF4-FFF2-40B4-BE49-F238E27FC236}">
                  <a16:creationId xmlns:a16="http://schemas.microsoft.com/office/drawing/2014/main" id="{37FF2CCC-F30B-4F9C-A2EA-C5745B0D0939}"/>
                </a:ext>
              </a:extLst>
            </p:cNvPr>
            <p:cNvSpPr/>
            <p:nvPr/>
          </p:nvSpPr>
          <p:spPr>
            <a:xfrm>
              <a:off x="17245117" y="20047951"/>
              <a:ext cx="3663005" cy="2090346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Graphic 120">
            <a:extLst>
              <a:ext uri="{FF2B5EF4-FFF2-40B4-BE49-F238E27FC236}">
                <a16:creationId xmlns:a16="http://schemas.microsoft.com/office/drawing/2014/main" id="{C4398867-0D63-4128-A821-531B7C7B2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2490617" y="14100827"/>
            <a:ext cx="6858000" cy="479180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9C92F96-D858-41B1-85A8-BF67834A579C}"/>
              </a:ext>
            </a:extLst>
          </p:cNvPr>
          <p:cNvSpPr txBox="1"/>
          <p:nvPr/>
        </p:nvSpPr>
        <p:spPr>
          <a:xfrm>
            <a:off x="307327" y="5387970"/>
            <a:ext cx="13991547" cy="18141822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Electrospray thrusters are electrohydrodynamic devices that  extract charged particles from a conductive liquid to produce thrust in space. In principle, this process is more efficient and scalable than other electric propulsion devices.</a:t>
            </a: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But electrosprays are small, requiring arrays of 10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individual emitters. At this scale, lifetime and performance can be limited by physical and manufacturing uncertainty. We aim to address this problem with a robust design optimization and testing loop.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We focus here on updating reduced-fidelity models given new data.</a:t>
            </a:r>
          </a:p>
          <a:p>
            <a:pPr algn="just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8CFAA4D-5ADE-4486-A5D1-A9564BA50B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6" r="1378"/>
          <a:stretch/>
        </p:blipFill>
        <p:spPr>
          <a:xfrm>
            <a:off x="191887" y="20104954"/>
            <a:ext cx="14273944" cy="377508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86DADA8-6139-483C-B46E-59C36B021A6F}"/>
              </a:ext>
            </a:extLst>
          </p:cNvPr>
          <p:cNvSpPr/>
          <p:nvPr/>
        </p:nvSpPr>
        <p:spPr>
          <a:xfrm>
            <a:off x="9999787" y="20104954"/>
            <a:ext cx="4463655" cy="26656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821120"/>
            <a:ext cx="43891200" cy="109728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Annual MIPSE Graduate Student Symposium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260800" y="4091492"/>
            <a:ext cx="0" cy="27352069"/>
          </a:xfrm>
          <a:prstGeom prst="line">
            <a:avLst/>
          </a:prstGeom>
          <a:solidFill>
            <a:schemeClr val="accent1">
              <a:lumMod val="50000"/>
            </a:schemeClr>
          </a:solidFill>
          <a:ln w="177800">
            <a:solidFill>
              <a:srgbClr val="00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3441" y="4176789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83840" y="4176789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14239" y="23741919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83840" y="23308760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40" y="23783731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71BB018-5AA5-4BEB-B229-8C3636D348A2}"/>
              </a:ext>
            </a:extLst>
          </p:cNvPr>
          <p:cNvSpPr txBox="1"/>
          <p:nvPr/>
        </p:nvSpPr>
        <p:spPr>
          <a:xfrm>
            <a:off x="30112993" y="31046010"/>
            <a:ext cx="12888318" cy="808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an Early Stage Innovations grant from NASA’s Space Technology Research Grants Program.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60D97-C8B1-43EF-8A3B-9E6CC63BA3A7}"/>
              </a:ext>
            </a:extLst>
          </p:cNvPr>
          <p:cNvSpPr txBox="1"/>
          <p:nvPr/>
        </p:nvSpPr>
        <p:spPr>
          <a:xfrm>
            <a:off x="626357" y="24994911"/>
            <a:ext cx="13186212" cy="6406987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Reduced-fidelity modeling engenders physical uncertainty by simplifying physics.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do we rigorously account for this uncertainty?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Can we use data to update our state of knowledge?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can we use our knowledge to credibly predict device performance?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F05C38-1EC9-4B76-9DB7-2957AE0D9329}"/>
              </a:ext>
            </a:extLst>
          </p:cNvPr>
          <p:cNvSpPr/>
          <p:nvPr/>
        </p:nvSpPr>
        <p:spPr>
          <a:xfrm>
            <a:off x="30077791" y="4102522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F208B-B588-4559-A897-8606F58FE18E}"/>
              </a:ext>
            </a:extLst>
          </p:cNvPr>
          <p:cNvSpPr txBox="1"/>
          <p:nvPr/>
        </p:nvSpPr>
        <p:spPr>
          <a:xfrm>
            <a:off x="29378408" y="24874011"/>
            <a:ext cx="14205459" cy="4275536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Bayesian inference can be used to describe the physical uncertainty of reduced-fidelity models.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Performance is highly sensitive to uncertain device geometry,  motivating a probabilistic problem.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Additional model development may be necessary to capture other phenomena.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9D4C9C-534D-47BB-8D59-AF761D1B3A87}"/>
              </a:ext>
            </a:extLst>
          </p:cNvPr>
          <p:cNvSpPr/>
          <p:nvPr/>
        </p:nvSpPr>
        <p:spPr>
          <a:xfrm>
            <a:off x="-7196" y="2757"/>
            <a:ext cx="43891193" cy="3920094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4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DBA748-044E-48A4-93E0-104D0788028F}"/>
              </a:ext>
            </a:extLst>
          </p:cNvPr>
          <p:cNvSpPr txBox="1"/>
          <p:nvPr/>
        </p:nvSpPr>
        <p:spPr>
          <a:xfrm>
            <a:off x="7067809" y="76146"/>
            <a:ext cx="28223476" cy="35140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ts val="9200"/>
              </a:lnSpc>
            </a:pPr>
            <a:r>
              <a:rPr lang="en-US" sz="8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Quantification and Credible Predictions for Reduced-Fidelity Modeling of Porous Electrospray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4C9588-1C5B-4828-BF4E-064988A9A4F3}"/>
              </a:ext>
            </a:extLst>
          </p:cNvPr>
          <p:cNvSpPr txBox="1"/>
          <p:nvPr/>
        </p:nvSpPr>
        <p:spPr>
          <a:xfrm>
            <a:off x="8227979" y="2257808"/>
            <a:ext cx="26548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 B. Whittaker, Alex A. Gorodetsky, and Benjamin A. Jorns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Michigan, Department of Aerospace Engineering, Ann Arbor, MI 48109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27EDC-4C36-475E-877F-077BE328B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441" y="895079"/>
            <a:ext cx="8449075" cy="211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93372C-25CC-49A0-B50F-EE3E2558D9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327" y="31306"/>
            <a:ext cx="5977064" cy="373566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1CDC292-79DC-4D95-BCD6-FAEB71B4568A}"/>
              </a:ext>
            </a:extLst>
          </p:cNvPr>
          <p:cNvSpPr/>
          <p:nvPr/>
        </p:nvSpPr>
        <p:spPr>
          <a:xfrm>
            <a:off x="30019377" y="29097277"/>
            <a:ext cx="12923520" cy="733568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1">
                <a:extLst>
                  <a:ext uri="{FF2B5EF4-FFF2-40B4-BE49-F238E27FC236}">
                    <a16:creationId xmlns:a16="http://schemas.microsoft.com/office/drawing/2014/main" id="{1D806670-11AF-4170-B4DD-A1EBB3B28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74689" y="5916568"/>
                <a:ext cx="9261315" cy="3338834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i="0" dirty="0"/>
                  <a:t>Bayes’ Theorem: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endChr m:val="|"/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prob</m:t>
                          </m:r>
                          <m:d>
                            <m:dPr>
                              <m:endChr m:val="|"/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prob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prob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000" dirty="0"/>
                  <a:t>: model parameters</a:t>
                </a: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000" dirty="0"/>
                  <a:t>: data</a:t>
                </a: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000" dirty="0"/>
                  <a:t> : background knowledge</a:t>
                </a: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80" name="Content Placeholder 1">
                <a:extLst>
                  <a:ext uri="{FF2B5EF4-FFF2-40B4-BE49-F238E27FC236}">
                    <a16:creationId xmlns:a16="http://schemas.microsoft.com/office/drawing/2014/main" id="{1D806670-11AF-4170-B4DD-A1EBB3B2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689" y="5916568"/>
                <a:ext cx="9261315" cy="3338834"/>
              </a:xfrm>
              <a:prstGeom prst="rect">
                <a:avLst/>
              </a:prstGeom>
              <a:blipFill>
                <a:blip r:embed="rId12"/>
                <a:stretch>
                  <a:fillRect t="-4643" b="-2679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74934591-B5A8-4EF6-80A2-1E15C144C370}"/>
              </a:ext>
            </a:extLst>
          </p:cNvPr>
          <p:cNvSpPr txBox="1"/>
          <p:nvPr/>
        </p:nvSpPr>
        <p:spPr>
          <a:xfrm>
            <a:off x="14859877" y="13621632"/>
            <a:ext cx="7657556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Model uncertain from experimental error and simplification </a:t>
            </a:r>
          </a:p>
        </p:txBody>
      </p:sp>
      <p:sp>
        <p:nvSpPr>
          <p:cNvPr id="82" name="Arrow: Down 6">
            <a:extLst>
              <a:ext uri="{FF2B5EF4-FFF2-40B4-BE49-F238E27FC236}">
                <a16:creationId xmlns:a16="http://schemas.microsoft.com/office/drawing/2014/main" id="{7B665D38-EAD5-4ACA-9298-CB66ED39AC16}"/>
              </a:ext>
            </a:extLst>
          </p:cNvPr>
          <p:cNvSpPr/>
          <p:nvPr/>
        </p:nvSpPr>
        <p:spPr>
          <a:xfrm>
            <a:off x="18434724" y="12813930"/>
            <a:ext cx="557049" cy="6525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A7A5187-10E4-4774-8AF0-1AFFFAE1F93E}"/>
                  </a:ext>
                </a:extLst>
              </p:cNvPr>
              <p:cNvSpPr txBox="1"/>
              <p:nvPr/>
            </p:nvSpPr>
            <p:spPr>
              <a:xfrm>
                <a:off x="15460450" y="9715034"/>
                <a:ext cx="6456413" cy="70788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Suppose we have a data set,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A7A5187-10E4-4774-8AF0-1AFFFAE1F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450" y="9715034"/>
                <a:ext cx="6456413" cy="707886"/>
              </a:xfrm>
              <a:prstGeom prst="rect">
                <a:avLst/>
              </a:prstGeom>
              <a:blipFill>
                <a:blip r:embed="rId15"/>
                <a:stretch>
                  <a:fillRect l="-2903" t="-11200" b="-2960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E5BA1091-C89A-4A3D-9039-778971D4E1EB}"/>
              </a:ext>
            </a:extLst>
          </p:cNvPr>
          <p:cNvSpPr txBox="1"/>
          <p:nvPr/>
        </p:nvSpPr>
        <p:spPr>
          <a:xfrm>
            <a:off x="15571396" y="11335702"/>
            <a:ext cx="623451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Propose a simplified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69F2F4-6B4D-457E-A577-372A8C8C96B7}"/>
                  </a:ext>
                </a:extLst>
              </p:cNvPr>
              <p:cNvSpPr txBox="1"/>
              <p:nvPr/>
            </p:nvSpPr>
            <p:spPr>
              <a:xfrm>
                <a:off x="17327784" y="12104040"/>
                <a:ext cx="271157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69F2F4-6B4D-457E-A577-372A8C8C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784" y="12104040"/>
                <a:ext cx="271157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Down 6">
            <a:extLst>
              <a:ext uri="{FF2B5EF4-FFF2-40B4-BE49-F238E27FC236}">
                <a16:creationId xmlns:a16="http://schemas.microsoft.com/office/drawing/2014/main" id="{4C454A73-44EE-4E80-97EB-21DDFCAD264D}"/>
              </a:ext>
            </a:extLst>
          </p:cNvPr>
          <p:cNvSpPr/>
          <p:nvPr/>
        </p:nvSpPr>
        <p:spPr>
          <a:xfrm>
            <a:off x="18410130" y="10585849"/>
            <a:ext cx="557049" cy="6525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DE0D0A-AFF5-4018-BB77-8B1D86C8AB76}"/>
              </a:ext>
            </a:extLst>
          </p:cNvPr>
          <p:cNvGrpSpPr/>
          <p:nvPr/>
        </p:nvGrpSpPr>
        <p:grpSpPr>
          <a:xfrm>
            <a:off x="22714391" y="9668937"/>
            <a:ext cx="6361234" cy="4631854"/>
            <a:chOff x="22714391" y="9707037"/>
            <a:chExt cx="6361234" cy="463185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58B350-BEE9-401E-81ED-1AA92F0505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14391" y="9707037"/>
              <a:ext cx="6361234" cy="4631854"/>
              <a:chOff x="23819084" y="9900770"/>
              <a:chExt cx="4348065" cy="316599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79E97F-0954-44B0-B396-0CCE3AA21B0D}"/>
                  </a:ext>
                </a:extLst>
              </p:cNvPr>
              <p:cNvSpPr/>
              <p:nvPr/>
            </p:nvSpPr>
            <p:spPr>
              <a:xfrm>
                <a:off x="23819084" y="9900770"/>
                <a:ext cx="4348065" cy="31659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FA3A9347-10F1-4143-AA8F-B47AE5A520B2}"/>
                  </a:ext>
                </a:extLst>
              </p:cNvPr>
              <p:cNvGrpSpPr/>
              <p:nvPr/>
            </p:nvGrpSpPr>
            <p:grpSpPr>
              <a:xfrm>
                <a:off x="24489797" y="11810403"/>
                <a:ext cx="223935" cy="858416"/>
                <a:chOff x="7464490" y="3247053"/>
                <a:chExt cx="223935" cy="858416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E310198C-DFB3-4D44-A29C-795FED031C03}"/>
                    </a:ext>
                  </a:extLst>
                </p:cNvPr>
                <p:cNvSpPr/>
                <p:nvPr/>
              </p:nvSpPr>
              <p:spPr>
                <a:xfrm>
                  <a:off x="7464490" y="3537237"/>
                  <a:ext cx="223935" cy="2239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1E5003AB-812D-4C48-B196-3E1C0D0DA625}"/>
                    </a:ext>
                  </a:extLst>
                </p:cNvPr>
                <p:cNvCxnSpPr/>
                <p:nvPr/>
              </p:nvCxnSpPr>
              <p:spPr>
                <a:xfrm flipV="1">
                  <a:off x="7576457" y="3247053"/>
                  <a:ext cx="0" cy="8584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B5BFA71-7787-4F50-8AF0-BCEEF3B73623}"/>
                  </a:ext>
                </a:extLst>
              </p:cNvPr>
              <p:cNvGrpSpPr/>
              <p:nvPr/>
            </p:nvGrpSpPr>
            <p:grpSpPr>
              <a:xfrm>
                <a:off x="25496414" y="11792948"/>
                <a:ext cx="223935" cy="858416"/>
                <a:chOff x="7464490" y="3247053"/>
                <a:chExt cx="223935" cy="858416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8AD617B9-5861-4D0A-A6B8-74E58B77C34E}"/>
                    </a:ext>
                  </a:extLst>
                </p:cNvPr>
                <p:cNvSpPr/>
                <p:nvPr/>
              </p:nvSpPr>
              <p:spPr>
                <a:xfrm>
                  <a:off x="7464490" y="3537237"/>
                  <a:ext cx="223935" cy="2239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8F588DD2-39B1-4121-B8CE-DDA2E640BDBD}"/>
                    </a:ext>
                  </a:extLst>
                </p:cNvPr>
                <p:cNvCxnSpPr/>
                <p:nvPr/>
              </p:nvCxnSpPr>
              <p:spPr>
                <a:xfrm flipV="1">
                  <a:off x="7576457" y="3247053"/>
                  <a:ext cx="0" cy="8584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9821701-1E19-4DDC-BE18-E3BD7F988C92}"/>
                  </a:ext>
                </a:extLst>
              </p:cNvPr>
              <p:cNvGrpSpPr/>
              <p:nvPr/>
            </p:nvGrpSpPr>
            <p:grpSpPr>
              <a:xfrm>
                <a:off x="26064963" y="10679256"/>
                <a:ext cx="223935" cy="858416"/>
                <a:chOff x="7464490" y="3247053"/>
                <a:chExt cx="223935" cy="858416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CB98A168-8F6B-4CC6-9298-82265A40AE68}"/>
                    </a:ext>
                  </a:extLst>
                </p:cNvPr>
                <p:cNvSpPr/>
                <p:nvPr/>
              </p:nvSpPr>
              <p:spPr>
                <a:xfrm>
                  <a:off x="7464490" y="3537237"/>
                  <a:ext cx="223935" cy="2239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6ECB2FD-B4EA-43BB-BB73-392AAC2B4956}"/>
                    </a:ext>
                  </a:extLst>
                </p:cNvPr>
                <p:cNvCxnSpPr/>
                <p:nvPr/>
              </p:nvCxnSpPr>
              <p:spPr>
                <a:xfrm flipV="1">
                  <a:off x="7576457" y="3247053"/>
                  <a:ext cx="0" cy="8584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AA3B265-D433-4416-91E5-D0533509C114}"/>
                  </a:ext>
                </a:extLst>
              </p:cNvPr>
              <p:cNvGrpSpPr/>
              <p:nvPr/>
            </p:nvGrpSpPr>
            <p:grpSpPr>
              <a:xfrm>
                <a:off x="27257813" y="10334556"/>
                <a:ext cx="223935" cy="858416"/>
                <a:chOff x="7464490" y="3247053"/>
                <a:chExt cx="223935" cy="858416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8AE14835-8307-423D-A491-2559C58900CC}"/>
                    </a:ext>
                  </a:extLst>
                </p:cNvPr>
                <p:cNvSpPr/>
                <p:nvPr/>
              </p:nvSpPr>
              <p:spPr>
                <a:xfrm>
                  <a:off x="7464490" y="3537237"/>
                  <a:ext cx="223935" cy="22393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BD07AF7D-12BB-42A5-A449-99280E567593}"/>
                    </a:ext>
                  </a:extLst>
                </p:cNvPr>
                <p:cNvCxnSpPr/>
                <p:nvPr/>
              </p:nvCxnSpPr>
              <p:spPr>
                <a:xfrm flipV="1">
                  <a:off x="7576457" y="3247053"/>
                  <a:ext cx="0" cy="8584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1A7E055-307E-4E95-AAEA-6951F2492FCF}"/>
                  </a:ext>
                </a:extLst>
              </p:cNvPr>
              <p:cNvCxnSpPr>
                <a:cxnSpLocks/>
                <a:endCxn id="99" idx="1"/>
              </p:cNvCxnSpPr>
              <p:nvPr/>
            </p:nvCxnSpPr>
            <p:spPr>
              <a:xfrm flipV="1">
                <a:off x="24313351" y="10657535"/>
                <a:ext cx="2977257" cy="201128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EC6F17A-C782-40E6-B238-F62A7FB94D76}"/>
                    </a:ext>
                  </a:extLst>
                </p:cNvPr>
                <p:cNvSpPr txBox="1"/>
                <p:nvPr/>
              </p:nvSpPr>
              <p:spPr>
                <a:xfrm>
                  <a:off x="22746908" y="9853892"/>
                  <a:ext cx="3211200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=1±0.5</m:t>
                        </m:r>
                      </m:oMath>
                    </m:oMathPara>
                  </a14:m>
                  <a:endParaRPr lang="en-US" sz="4000" b="0" i="1" dirty="0">
                    <a:latin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=0.5±0.1</m:t>
                        </m:r>
                      </m:oMath>
                    </m:oMathPara>
                  </a14:m>
                  <a:endParaRPr lang="en-US" sz="4000" i="1" dirty="0">
                    <a:latin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EC6F17A-C782-40E6-B238-F62A7FB94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6908" y="9853892"/>
                  <a:ext cx="3211200" cy="132343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238138-06A5-4360-BED9-BAD9BB313A01}"/>
                  </a:ext>
                </a:extLst>
              </p:cNvPr>
              <p:cNvSpPr txBox="1"/>
              <p:nvPr/>
            </p:nvSpPr>
            <p:spPr>
              <a:xfrm>
                <a:off x="23827104" y="20376822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F238138-06A5-4360-BED9-BAD9BB313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04" y="20376822"/>
                <a:ext cx="1420891" cy="769441"/>
              </a:xfrm>
              <a:prstGeom prst="rect">
                <a:avLst/>
              </a:prstGeom>
              <a:blipFill>
                <a:blip r:embed="rId18"/>
                <a:stretch>
                  <a:fillRect t="-15625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DA6C937B-3624-407C-A472-FF406B952430}"/>
              </a:ext>
            </a:extLst>
          </p:cNvPr>
          <p:cNvSpPr txBox="1"/>
          <p:nvPr/>
        </p:nvSpPr>
        <p:spPr>
          <a:xfrm>
            <a:off x="22844879" y="18935081"/>
            <a:ext cx="5556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Sample Many Times to Make Predictions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0918CB5-4722-48D5-A110-91B5B6623B26}"/>
              </a:ext>
            </a:extLst>
          </p:cNvPr>
          <p:cNvSpPr txBox="1"/>
          <p:nvPr/>
        </p:nvSpPr>
        <p:spPr>
          <a:xfrm>
            <a:off x="14846370" y="15943662"/>
            <a:ext cx="7657556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Posterior distributions over parameters</a:t>
            </a:r>
          </a:p>
        </p:txBody>
      </p:sp>
      <p:sp>
        <p:nvSpPr>
          <p:cNvPr id="124" name="Arrow: Down 6">
            <a:extLst>
              <a:ext uri="{FF2B5EF4-FFF2-40B4-BE49-F238E27FC236}">
                <a16:creationId xmlns:a16="http://schemas.microsoft.com/office/drawing/2014/main" id="{E0DED57A-BD0A-445D-8A5B-9946EEE2EBE3}"/>
              </a:ext>
            </a:extLst>
          </p:cNvPr>
          <p:cNvSpPr/>
          <p:nvPr/>
        </p:nvSpPr>
        <p:spPr>
          <a:xfrm>
            <a:off x="18435060" y="15084259"/>
            <a:ext cx="557049" cy="6525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3852C37-79D2-46FD-9989-3478C96E7080}"/>
                  </a:ext>
                </a:extLst>
              </p:cNvPr>
              <p:cNvSpPr txBox="1"/>
              <p:nvPr/>
            </p:nvSpPr>
            <p:spPr>
              <a:xfrm>
                <a:off x="24226201" y="22168944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3852C37-79D2-46FD-9989-3478C96E7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201" y="22168944"/>
                <a:ext cx="1420891" cy="769441"/>
              </a:xfrm>
              <a:prstGeom prst="rect">
                <a:avLst/>
              </a:prstGeom>
              <a:blipFill>
                <a:blip r:embed="rId19"/>
                <a:stretch>
                  <a:fillRect t="-15625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7BB46D3-AB5E-4B27-AF19-2B1940A5C32E}"/>
                  </a:ext>
                </a:extLst>
              </p:cNvPr>
              <p:cNvSpPr txBox="1"/>
              <p:nvPr/>
            </p:nvSpPr>
            <p:spPr>
              <a:xfrm>
                <a:off x="25955408" y="22274617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7BB46D3-AB5E-4B27-AF19-2B1940A5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408" y="22274617"/>
                <a:ext cx="1420891" cy="769441"/>
              </a:xfrm>
              <a:prstGeom prst="rect">
                <a:avLst/>
              </a:prstGeom>
              <a:blipFill>
                <a:blip r:embed="rId20"/>
                <a:stretch>
                  <a:fillRect t="-15625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0E94A0-E592-4ACD-9CB1-5E0F4D6D6B08}"/>
                  </a:ext>
                </a:extLst>
              </p:cNvPr>
              <p:cNvSpPr txBox="1"/>
              <p:nvPr/>
            </p:nvSpPr>
            <p:spPr>
              <a:xfrm>
                <a:off x="23129313" y="21293434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0E94A0-E592-4ACD-9CB1-5E0F4D6D6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9313" y="21293434"/>
                <a:ext cx="1420891" cy="769441"/>
              </a:xfrm>
              <a:prstGeom prst="rect">
                <a:avLst/>
              </a:prstGeom>
              <a:blipFill>
                <a:blip r:embed="rId21"/>
                <a:stretch>
                  <a:fillRect t="-14844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8A1D744-C83D-46CF-B2EC-043DD6C61B4C}"/>
                  </a:ext>
                </a:extLst>
              </p:cNvPr>
              <p:cNvSpPr txBox="1"/>
              <p:nvPr/>
            </p:nvSpPr>
            <p:spPr>
              <a:xfrm>
                <a:off x="24952062" y="21335043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8A1D744-C83D-46CF-B2EC-043DD6C6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062" y="21335043"/>
                <a:ext cx="1420891" cy="769441"/>
              </a:xfrm>
              <a:prstGeom prst="rect">
                <a:avLst/>
              </a:prstGeom>
              <a:blipFill>
                <a:blip r:embed="rId22"/>
                <a:stretch>
                  <a:fillRect t="-15625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ED747E0-2F82-4695-A6DC-040C2F68C5C4}"/>
                  </a:ext>
                </a:extLst>
              </p:cNvPr>
              <p:cNvSpPr txBox="1"/>
              <p:nvPr/>
            </p:nvSpPr>
            <p:spPr>
              <a:xfrm>
                <a:off x="25685540" y="20422290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ED747E0-2F82-4695-A6DC-040C2F68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40" y="20422290"/>
                <a:ext cx="1420891" cy="769441"/>
              </a:xfrm>
              <a:prstGeom prst="rect">
                <a:avLst/>
              </a:prstGeom>
              <a:blipFill>
                <a:blip r:embed="rId23"/>
                <a:stretch>
                  <a:fillRect t="-14844" b="-359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6B61808-F0E2-43FA-B85E-0955A0EF25FD}"/>
                  </a:ext>
                </a:extLst>
              </p:cNvPr>
              <p:cNvSpPr txBox="1"/>
              <p:nvPr/>
            </p:nvSpPr>
            <p:spPr>
              <a:xfrm>
                <a:off x="26536004" y="21368856"/>
                <a:ext cx="1420891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6B61808-F0E2-43FA-B85E-0955A0EF2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6004" y="21368856"/>
                <a:ext cx="1420891" cy="769441"/>
              </a:xfrm>
              <a:prstGeom prst="rect">
                <a:avLst/>
              </a:prstGeom>
              <a:blipFill>
                <a:blip r:embed="rId24"/>
                <a:stretch>
                  <a:fillRect t="-14729" b="-348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Arc 130">
            <a:extLst>
              <a:ext uri="{FF2B5EF4-FFF2-40B4-BE49-F238E27FC236}">
                <a16:creationId xmlns:a16="http://schemas.microsoft.com/office/drawing/2014/main" id="{F41AE7B2-27A6-4BF6-ABB3-270E6BCBF29F}"/>
              </a:ext>
            </a:extLst>
          </p:cNvPr>
          <p:cNvSpPr>
            <a:spLocks noChangeAspect="1"/>
          </p:cNvSpPr>
          <p:nvPr/>
        </p:nvSpPr>
        <p:spPr>
          <a:xfrm rot="501433">
            <a:off x="23520043" y="17135310"/>
            <a:ext cx="5095410" cy="5396888"/>
          </a:xfrm>
          <a:prstGeom prst="arc">
            <a:avLst>
              <a:gd name="adj1" fmla="val 17103878"/>
              <a:gd name="adj2" fmla="val 2239098"/>
            </a:avLst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19E4040-7B54-452C-A295-4910D63BA35E}"/>
              </a:ext>
            </a:extLst>
          </p:cNvPr>
          <p:cNvSpPr txBox="1"/>
          <p:nvPr/>
        </p:nvSpPr>
        <p:spPr>
          <a:xfrm>
            <a:off x="14921332" y="18030821"/>
            <a:ext cx="765755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existing modeling framework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EEAD0FD-8416-4884-B4AD-396DBD7241DF}"/>
              </a:ext>
            </a:extLst>
          </p:cNvPr>
          <p:cNvSpPr txBox="1"/>
          <p:nvPr/>
        </p:nvSpPr>
        <p:spPr>
          <a:xfrm>
            <a:off x="14853062" y="19856924"/>
            <a:ext cx="7657556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ESPET</a:t>
            </a:r>
          </a:p>
        </p:txBody>
      </p:sp>
      <p:sp>
        <p:nvSpPr>
          <p:cNvPr id="156" name="Arrow: Down 6">
            <a:extLst>
              <a:ext uri="{FF2B5EF4-FFF2-40B4-BE49-F238E27FC236}">
                <a16:creationId xmlns:a16="http://schemas.microsoft.com/office/drawing/2014/main" id="{8232006E-6AD6-44ED-9FF6-31D785237F0A}"/>
              </a:ext>
            </a:extLst>
          </p:cNvPr>
          <p:cNvSpPr/>
          <p:nvPr/>
        </p:nvSpPr>
        <p:spPr>
          <a:xfrm>
            <a:off x="18401536" y="18846638"/>
            <a:ext cx="557049" cy="652514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84F2488-CDE5-4934-8260-5EE90415E5B3}"/>
                  </a:ext>
                </a:extLst>
              </p:cNvPr>
              <p:cNvSpPr/>
              <p:nvPr/>
            </p:nvSpPr>
            <p:spPr>
              <a:xfrm>
                <a:off x="15052614" y="24878308"/>
                <a:ext cx="5367985" cy="134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𝒊𝒐𝒏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𝒊𝒐𝒏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𝜻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84F2488-CDE5-4934-8260-5EE90415E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614" y="24878308"/>
                <a:ext cx="5367985" cy="13454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BAB3A23-7879-4A63-ADE7-191B924D149C}"/>
                  </a:ext>
                </a:extLst>
              </p:cNvPr>
              <p:cNvSpPr/>
              <p:nvPr/>
            </p:nvSpPr>
            <p:spPr>
              <a:xfrm>
                <a:off x="15054564" y="26549591"/>
                <a:ext cx="5292474" cy="1621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𝒋𝒆𝒕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𝒋𝒆𝒕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BAB3A23-7879-4A63-ADE7-191B924D1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564" y="26549591"/>
                <a:ext cx="5292474" cy="16218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B3A4AE4-569F-4066-98F8-721162B2428A}"/>
                  </a:ext>
                </a:extLst>
              </p:cNvPr>
              <p:cNvSpPr/>
              <p:nvPr/>
            </p:nvSpPr>
            <p:spPr>
              <a:xfrm>
                <a:off x="14673309" y="28191118"/>
                <a:ext cx="9171998" cy="161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𝒃𝒂𝒔𝒆</m:t>
                                          </m:r>
                                        </m:sub>
                                      </m:s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i="1" dirty="0"/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B3A4AE4-569F-4066-98F8-721162B24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309" y="28191118"/>
                <a:ext cx="9171998" cy="161101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599881D-F582-46B5-9122-492E40EDBA26}"/>
                  </a:ext>
                </a:extLst>
              </p:cNvPr>
              <p:cNvSpPr/>
              <p:nvPr/>
            </p:nvSpPr>
            <p:spPr>
              <a:xfrm>
                <a:off x="14818811" y="29837474"/>
                <a:ext cx="8495980" cy="160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𝒃𝒂𝒔𝒆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</a:rPr>
                                    <m:t>𝐚𝐭𝐚𝐧𝐡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599881D-F582-46B5-9122-492E40ED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811" y="29837474"/>
                <a:ext cx="8495980" cy="160511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E165EE4D-F5B0-4A66-BEF7-296B5D461E5D}"/>
              </a:ext>
            </a:extLst>
          </p:cNvPr>
          <p:cNvSpPr txBox="1"/>
          <p:nvPr/>
        </p:nvSpPr>
        <p:spPr>
          <a:xfrm>
            <a:off x="20738786" y="25051953"/>
            <a:ext cx="832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Model Inputs: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1DCA866-0AC2-4376-A331-931E80A0ACB3}"/>
              </a:ext>
            </a:extLst>
          </p:cNvPr>
          <p:cNvSpPr txBox="1"/>
          <p:nvPr/>
        </p:nvSpPr>
        <p:spPr>
          <a:xfrm>
            <a:off x="37489848" y="15928472"/>
            <a:ext cx="63861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Sampling from the revised posterior distributions more closely matched empirical data (see left). Considering these uncertainties creates a prediction envelope that encodes our knowledge. Extending this framework to additional models and uncertain parameters could enable robust design.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6122329-4CBE-47B0-8F4B-AAFC582BFA46}"/>
              </a:ext>
            </a:extLst>
          </p:cNvPr>
          <p:cNvSpPr txBox="1"/>
          <p:nvPr/>
        </p:nvSpPr>
        <p:spPr>
          <a:xfrm>
            <a:off x="32937588" y="5380183"/>
            <a:ext cx="10646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Posterior distributions inferred from published data underpredicted experimental emitter current. When updated with the new experimental data, predictions improved.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D79CCEE-5760-4ADA-89C8-839B92D77182}"/>
              </a:ext>
            </a:extLst>
          </p:cNvPr>
          <p:cNvSpPr txBox="1"/>
          <p:nvPr/>
        </p:nvSpPr>
        <p:spPr>
          <a:xfrm>
            <a:off x="35550011" y="7836911"/>
            <a:ext cx="8033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Training data indicated that the ionic current scaling is highly sensitive to device geometry, which was considered certain.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94F7EFC-7ED3-495B-965E-38FC323298AD}"/>
              </a:ext>
            </a:extLst>
          </p:cNvPr>
          <p:cNvSpPr txBox="1"/>
          <p:nvPr/>
        </p:nvSpPr>
        <p:spPr>
          <a:xfrm>
            <a:off x="38353798" y="10214125"/>
            <a:ext cx="5299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analysis was adjusted to exclude the ionic training data.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See posteriors on left.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15FACF-EF02-46CE-A15C-24B58BA71319}"/>
              </a:ext>
            </a:extLst>
          </p:cNvPr>
          <p:cNvSpPr txBox="1"/>
          <p:nvPr/>
        </p:nvSpPr>
        <p:spPr>
          <a:xfrm>
            <a:off x="29478494" y="29877926"/>
            <a:ext cx="675810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[1] B. St. Peter et al., Aerospace. </a:t>
            </a:r>
            <a:r>
              <a:rPr lang="en-US" sz="2400" b="1" dirty="0"/>
              <a:t>7</a:t>
            </a:r>
            <a:r>
              <a:rPr lang="en-US" sz="2400" dirty="0"/>
              <a:t>, 91 (2020).</a:t>
            </a:r>
          </a:p>
          <a:p>
            <a:r>
              <a:rPr lang="en-US" sz="2400" dirty="0"/>
              <a:t>[2] C. Coffman et al., Appl. Phys. Lett. </a:t>
            </a:r>
            <a:r>
              <a:rPr lang="en-US" sz="2400" b="1" dirty="0"/>
              <a:t>109</a:t>
            </a:r>
            <a:r>
              <a:rPr lang="en-US" sz="2400" dirty="0"/>
              <a:t>, 23 (2016).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EC98132-C588-4588-8FC4-447195856CA7}"/>
              </a:ext>
            </a:extLst>
          </p:cNvPr>
          <p:cNvSpPr txBox="1"/>
          <p:nvPr/>
        </p:nvSpPr>
        <p:spPr>
          <a:xfrm>
            <a:off x="36059004" y="29847616"/>
            <a:ext cx="7794498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/>
              <a:t>[3] </a:t>
            </a:r>
            <a:r>
              <a:rPr lang="en-US" sz="2400" dirty="0" err="1"/>
              <a:t>Gañan</a:t>
            </a:r>
            <a:r>
              <a:rPr lang="en-US" sz="2400" dirty="0"/>
              <a:t>-Calvo et al., J. Aer. Sci. </a:t>
            </a:r>
            <a:r>
              <a:rPr lang="en-US" sz="2400" b="1" dirty="0"/>
              <a:t>125</a:t>
            </a:r>
            <a:r>
              <a:rPr lang="en-US" sz="2400" dirty="0"/>
              <a:t> (2018).</a:t>
            </a:r>
          </a:p>
          <a:p>
            <a:r>
              <a:rPr lang="en-US" sz="2400" dirty="0"/>
              <a:t>[4] C. Whittaker et al., AIAA P&amp;E 2020 Forum,  3615 (2020).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C2CD505-3D42-4BE4-B97B-A1523BCD8EEA}"/>
              </a:ext>
            </a:extLst>
          </p:cNvPr>
          <p:cNvSpPr txBox="1"/>
          <p:nvPr/>
        </p:nvSpPr>
        <p:spPr>
          <a:xfrm>
            <a:off x="15006260" y="21588730"/>
            <a:ext cx="7657556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ElectroSpray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Propulsion Engineering Toolkit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4630400" y="4091492"/>
            <a:ext cx="0" cy="27352069"/>
          </a:xfrm>
          <a:prstGeom prst="line">
            <a:avLst/>
          </a:prstGeom>
          <a:solidFill>
            <a:schemeClr val="accent1">
              <a:lumMod val="50000"/>
            </a:schemeClr>
          </a:solidFill>
          <a:ln w="177800">
            <a:solidFill>
              <a:srgbClr val="00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675510-3F11-4063-B020-B9B423127933}"/>
              </a:ext>
            </a:extLst>
          </p:cNvPr>
          <p:cNvCxnSpPr>
            <a:cxnSpLocks/>
          </p:cNvCxnSpPr>
          <p:nvPr/>
        </p:nvCxnSpPr>
        <p:spPr>
          <a:xfrm>
            <a:off x="32130143" y="20026108"/>
            <a:ext cx="231571" cy="1342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03B262E-E477-4297-BB1A-1F0C787A0847}"/>
              </a:ext>
            </a:extLst>
          </p:cNvPr>
          <p:cNvSpPr txBox="1"/>
          <p:nvPr/>
        </p:nvSpPr>
        <p:spPr>
          <a:xfrm>
            <a:off x="30562916" y="19398102"/>
            <a:ext cx="232813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Exp. Data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F4A8EC7-AC21-430A-8CD0-53162638F796}"/>
              </a:ext>
            </a:extLst>
          </p:cNvPr>
          <p:cNvCxnSpPr>
            <a:cxnSpLocks/>
          </p:cNvCxnSpPr>
          <p:nvPr/>
        </p:nvCxnSpPr>
        <p:spPr>
          <a:xfrm>
            <a:off x="35652903" y="17710484"/>
            <a:ext cx="1326454" cy="3203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FCA16F4-F4A6-4BB5-BCA4-055F4D955865}"/>
              </a:ext>
            </a:extLst>
          </p:cNvPr>
          <p:cNvSpPr txBox="1"/>
          <p:nvPr/>
        </p:nvSpPr>
        <p:spPr>
          <a:xfrm>
            <a:off x="32219313" y="17185648"/>
            <a:ext cx="35388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95% CI (dotted)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5CC0B77-3656-4CB5-BFF8-995CD2311F27}"/>
              </a:ext>
            </a:extLst>
          </p:cNvPr>
          <p:cNvCxnSpPr>
            <a:cxnSpLocks/>
          </p:cNvCxnSpPr>
          <p:nvPr/>
        </p:nvCxnSpPr>
        <p:spPr>
          <a:xfrm>
            <a:off x="35141143" y="18805334"/>
            <a:ext cx="1326454" cy="3203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E1B7D00-47DC-428A-9555-2FD41DAE0901}"/>
              </a:ext>
            </a:extLst>
          </p:cNvPr>
          <p:cNvSpPr txBox="1"/>
          <p:nvPr/>
        </p:nvSpPr>
        <p:spPr>
          <a:xfrm>
            <a:off x="32177968" y="18399167"/>
            <a:ext cx="35388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Median (solid)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43909D3-FC9A-4AA5-907D-F7377C41DCA8}"/>
                  </a:ext>
                </a:extLst>
              </p:cNvPr>
              <p:cNvSpPr txBox="1"/>
              <p:nvPr/>
            </p:nvSpPr>
            <p:spPr>
              <a:xfrm>
                <a:off x="23643745" y="29460644"/>
                <a:ext cx="5367985" cy="144655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+mj-lt"/>
                    <a:cs typeface="Arial" panose="020B0604020202020204" pitchFamily="34" charset="0"/>
                  </a:rPr>
                  <a:t>Inferred Parameters: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𝜻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43909D3-FC9A-4AA5-907D-F7377C41D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745" y="29460644"/>
                <a:ext cx="5367985" cy="1446550"/>
              </a:xfrm>
              <a:prstGeom prst="rect">
                <a:avLst/>
              </a:prstGeom>
              <a:blipFill>
                <a:blip r:embed="rId29"/>
                <a:stretch>
                  <a:fillRect t="-6911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2C50B3CB-FF02-42B3-8B4D-2CE28F97A9D7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953" t="1840" r="3218" b="2290"/>
          <a:stretch/>
        </p:blipFill>
        <p:spPr>
          <a:xfrm>
            <a:off x="164870" y="9119183"/>
            <a:ext cx="6859319" cy="498164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30FE2FDA-2F12-4E84-8326-AAE53503B42D}"/>
              </a:ext>
            </a:extLst>
          </p:cNvPr>
          <p:cNvSpPr txBox="1"/>
          <p:nvPr/>
        </p:nvSpPr>
        <p:spPr>
          <a:xfrm>
            <a:off x="32989923" y="30607767"/>
            <a:ext cx="6758108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dirty="0"/>
              <a:t>[5] </a:t>
            </a:r>
            <a:r>
              <a:rPr lang="en-US" sz="2400" dirty="0" err="1"/>
              <a:t>Natisin</a:t>
            </a:r>
            <a:r>
              <a:rPr lang="en-US" sz="2400" dirty="0"/>
              <a:t> et al. 37</a:t>
            </a:r>
            <a:r>
              <a:rPr lang="en-US" sz="2400" baseline="30000" dirty="0"/>
              <a:t>th</a:t>
            </a:r>
            <a:r>
              <a:rPr lang="en-US" sz="2400" dirty="0"/>
              <a:t> IEPC, 522 (2019).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9C8B86-7C9F-4096-97BE-E9CB6D38A76D}"/>
                  </a:ext>
                </a:extLst>
              </p:cNvPr>
              <p:cNvSpPr txBox="1"/>
              <p:nvPr/>
            </p:nvSpPr>
            <p:spPr>
              <a:xfrm>
                <a:off x="20738785" y="25439764"/>
                <a:ext cx="3997881" cy="2597929"/>
              </a:xfrm>
              <a:prstGeom prst="rect">
                <a:avLst/>
              </a:prstGeom>
              <a:noFill/>
            </p:spPr>
            <p:txBody>
              <a:bodyPr wrap="square" numCol="1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emitter voltage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current (ionic or jet)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vol. flow rate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pore radius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surface tension</a:t>
                </a:r>
              </a:p>
              <a:p>
                <a:endParaRPr lang="en-US" sz="32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9C8B86-7C9F-4096-97BE-E9CB6D38A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8785" y="25439764"/>
                <a:ext cx="3997881" cy="2597929"/>
              </a:xfrm>
              <a:prstGeom prst="rect">
                <a:avLst/>
              </a:prstGeom>
              <a:blipFill>
                <a:blip r:embed="rId31"/>
                <a:stretch>
                  <a:fillRect t="-2817" r="-2744" b="-5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2A8BB6F-8F73-43FF-9ABA-E61AD85D1339}"/>
                  </a:ext>
                </a:extLst>
              </p:cNvPr>
              <p:cNvSpPr txBox="1"/>
              <p:nvPr/>
            </p:nvSpPr>
            <p:spPr>
              <a:xfrm>
                <a:off x="24789580" y="25492808"/>
                <a:ext cx="4209286" cy="2544885"/>
              </a:xfrm>
              <a:prstGeom prst="rect">
                <a:avLst/>
              </a:prstGeom>
              <a:noFill/>
            </p:spPr>
            <p:txBody>
              <a:bodyPr wrap="square" numCol="1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scale hyd. Imped.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onset voltage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onset/scale current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scale vol. flow rate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𝜼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: emitter geometry</a:t>
                </a:r>
              </a:p>
              <a:p>
                <a:endParaRPr lang="en-US" sz="32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2A8BB6F-8F73-43FF-9ABA-E61AD85D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80" y="25492808"/>
                <a:ext cx="4209286" cy="2544885"/>
              </a:xfrm>
              <a:prstGeom prst="rect">
                <a:avLst/>
              </a:prstGeom>
              <a:blipFill>
                <a:blip r:embed="rId32"/>
                <a:stretch>
                  <a:fillRect t="-2878" r="-3623" b="-7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6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2644</TotalTime>
  <Words>625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Dale, Ethan</dc:creator>
  <cp:lastModifiedBy>Collin Whittaker</cp:lastModifiedBy>
  <cp:revision>175</cp:revision>
  <dcterms:created xsi:type="dcterms:W3CDTF">2016-09-21T18:37:24Z</dcterms:created>
  <dcterms:modified xsi:type="dcterms:W3CDTF">2020-11-18T23:41:57Z</dcterms:modified>
</cp:coreProperties>
</file>